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5" r:id="rId4"/>
    <p:sldId id="276" r:id="rId5"/>
    <p:sldId id="277" r:id="rId6"/>
    <p:sldId id="278" r:id="rId7"/>
    <p:sldId id="280" r:id="rId8"/>
    <p:sldId id="288" r:id="rId9"/>
    <p:sldId id="290" r:id="rId10"/>
    <p:sldId id="282" r:id="rId11"/>
    <p:sldId id="283" r:id="rId12"/>
    <p:sldId id="287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57"/>
            <p14:sldId id="275"/>
            <p14:sldId id="276"/>
            <p14:sldId id="277"/>
            <p14:sldId id="278"/>
            <p14:sldId id="280"/>
            <p14:sldId id="288"/>
            <p14:sldId id="290"/>
            <p14:sldId id="282"/>
            <p14:sldId id="283"/>
            <p14:sldId id="287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2" autoAdjust="0"/>
    <p:restoredTop sz="87473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2B6BC-350D-467A-946C-6958C1AC8EF8}" type="datetimeFigureOut">
              <a:rPr lang="en-GB" smtClean="0"/>
              <a:t>23/10/2018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078C-8726-4C68-A64B-810F28358AA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7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Presenter</a:t>
            </a:r>
            <a:r>
              <a:rPr lang="fr-FR" baseline="0" dirty="0" smtClean="0"/>
              <a:t> des données </a:t>
            </a:r>
            <a:r>
              <a:rPr lang="fr-FR" dirty="0" err="1" smtClean="0"/>
              <a:t>Medtr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Axe</a:t>
            </a:r>
            <a:r>
              <a:rPr lang="fr-FR" baseline="0" dirty="0" smtClean="0">
                <a:sym typeface="Wingdings" panose="05000000000000000000" pitchFamily="2" charset="2"/>
              </a:rPr>
              <a:t> Symbiose mais outil n’est pas </a:t>
            </a:r>
            <a:r>
              <a:rPr lang="fr-FR" baseline="0" dirty="0" err="1" smtClean="0">
                <a:sym typeface="Wingdings" panose="05000000000000000000" pitchFamily="2" charset="2"/>
              </a:rPr>
              <a:t>espece</a:t>
            </a:r>
            <a:r>
              <a:rPr lang="fr-FR" baseline="0" dirty="0" smtClean="0">
                <a:sym typeface="Wingdings" panose="05000000000000000000" pitchFamily="2" charset="2"/>
              </a:rPr>
              <a:t> dépendant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078C-8726-4C68-A64B-810F28358A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2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078C-8726-4C68-A64B-810F28358A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078C-8726-4C68-A64B-810F28358A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078C-8726-4C68-A64B-810F28358A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Sébastien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Carrere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myGenomeBrowser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LIPM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26/10/2018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Sébastien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Carrere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myGenomeBrowser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LIPM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26/10/2018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Sébastien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Carrere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myGenomeBrowser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LIPM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15622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26/10/2018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frama.link/myGenomeBrowser-screencasts" TargetMode="External"/><Relationship Id="rId7" Type="http://schemas.openxmlformats.org/officeDocument/2006/relationships/hyperlink" Target="https://bbric-pipelines.toulouse.inra.fr/myGenomeBrowser" TargetMode="External"/><Relationship Id="rId2" Type="http://schemas.openxmlformats.org/officeDocument/2006/relationships/hyperlink" Target="https://framagit.org/BBRIC/myGenomeBrow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9196" y="38430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myGenomeBrowser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9196" y="48598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Building and sharing your own genome browser</a:t>
            </a:r>
            <a:endParaRPr lang="fr-FR" b="1" i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6468467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Sébastien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Carrere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188640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Types de pistes gérées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19728" r="13016" b="7755"/>
          <a:stretch/>
        </p:blipFill>
        <p:spPr bwMode="auto">
          <a:xfrm>
            <a:off x="997407" y="1268760"/>
            <a:ext cx="7391017" cy="456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rayée 5"/>
          <p:cNvSpPr/>
          <p:nvPr/>
        </p:nvSpPr>
        <p:spPr>
          <a:xfrm>
            <a:off x="395536" y="3378854"/>
            <a:ext cx="432048" cy="1941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èche droite rayée 7"/>
          <p:cNvSpPr/>
          <p:nvPr/>
        </p:nvSpPr>
        <p:spPr>
          <a:xfrm>
            <a:off x="395536" y="5157192"/>
            <a:ext cx="432048" cy="1941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èche droite rayée 8"/>
          <p:cNvSpPr/>
          <p:nvPr/>
        </p:nvSpPr>
        <p:spPr>
          <a:xfrm>
            <a:off x="395536" y="5539094"/>
            <a:ext cx="432048" cy="1941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5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260648"/>
            <a:ext cx="7488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Ajout d’une piste d’annotation structurale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s3.amazonaws.com/awesome_screenshot/10499454?AWSAccessKeyId=0R7FMW7AXRVCYMAPTPR2&amp;Expires=1487862606&amp;Signature=3LsN6AerbfPtalBeFWKmcGSHGyo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9" y="1616172"/>
            <a:ext cx="8652198" cy="80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052736"/>
            <a:ext cx="903649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L’utilisateur uploade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fichier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GFF3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Côté serveur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Contrôle d’intégrité du GFF3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réation d’une piste JBrowse</a:t>
            </a:r>
          </a:p>
          <a:p>
            <a:pPr marL="1200150" lvl="2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$JBROWSE/bin/flatfile-to-json.pl</a:t>
            </a:r>
          </a:p>
          <a:p>
            <a:pPr marL="1200150" lvl="2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Surcharge de la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conf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la piste (utilisation de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Création de banques blast</a:t>
            </a:r>
          </a:p>
          <a:p>
            <a:pPr marL="1200150" lvl="2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Extraction des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features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BioFileConverter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GenomeTools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Indexations (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akeblastdb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tabix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C5DD01"/>
              </a:buClr>
            </a:pP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C5DD01"/>
              </a:buClr>
            </a:pP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0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.amazonaws.com/awesome_screenshot/10499483?AWSAccessKeyId=0R7FMW7AXRVCYMAPTPR2&amp;Expires=1487863963&amp;Signature=iOzVZ3MptGMNR9E7jtVHGq5U0cQ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8" y="1166828"/>
            <a:ext cx="580247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7864" y="3284984"/>
            <a:ext cx="2154983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99792" y="3895491"/>
            <a:ext cx="1944216" cy="46961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http://s3.amazonaws.com/awesome_screenshot/10499490?AWSAccessKeyId=0R7FMW7AXRVCYMAPTPR2&amp;Expires=1487864226&amp;Signature=qTFXn7NL5V%2FRwqXSDrDZb8Ll6mY%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60440" cy="247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>
            <a:stCxn id="7" idx="2"/>
            <a:endCxn id="6148" idx="1"/>
          </p:cNvCxnSpPr>
          <p:nvPr/>
        </p:nvCxnSpPr>
        <p:spPr>
          <a:xfrm>
            <a:off x="3671900" y="4365104"/>
            <a:ext cx="1260140" cy="443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259632" y="260648"/>
            <a:ext cx="7488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Rendu d’une piste d’annotation structurale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6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41613"/>
            <a:ext cx="3673324" cy="317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5040560" cy="180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14" y="2200091"/>
            <a:ext cx="5015662" cy="188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259632" y="260648"/>
            <a:ext cx="7488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Fouille d’annotations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04048" y="1268760"/>
            <a:ext cx="24482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Outils complémentaires</a:t>
            </a:r>
            <a:endParaRPr lang="en-GB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63588" y="2716552"/>
            <a:ext cx="1080120" cy="324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Blast</a:t>
            </a:r>
            <a:endParaRPr lang="en-GB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612469" y="2878570"/>
            <a:ext cx="1080120" cy="324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Search</a:t>
            </a:r>
            <a:endParaRPr lang="en-GB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5589240"/>
            <a:ext cx="1080120" cy="324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Extract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97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52736"/>
            <a:ext cx="90364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L’utilisateur uploade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fichier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InterproScan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(v4 ou v5) tabulé (format RAW) </a:t>
            </a: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60648"/>
            <a:ext cx="77768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Ajout d’une piste d’annotation fonctionnelle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14942" y="1556792"/>
            <a:ext cx="8444583" cy="720080"/>
            <a:chOff x="414942" y="1556792"/>
            <a:chExt cx="8444583" cy="720080"/>
          </a:xfrm>
        </p:grpSpPr>
        <p:pic>
          <p:nvPicPr>
            <p:cNvPr id="10242" name="Picture 2" descr="http://s3.amazonaws.com/awesome_screenshot/10500239?AWSAccessKeyId=0R7FMW7AXRVCYMAPTPR2&amp;Expires=1487923476&amp;Signature=cf23Gg5b7BSHAJOxjOxvdw31%2Fec%3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42" y="1556792"/>
              <a:ext cx="8444583" cy="6817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03848" y="1988840"/>
              <a:ext cx="115212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4" descr="http://s3.amazonaws.com/awesome_screenshot/10500245?AWSAccessKeyId=0R7FMW7AXRVCYMAPTPR2&amp;Expires=1487923957&amp;Signature=06dV%2FOjsL8bCJo3hVqgBj02rZ5Q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9402"/>
            <a:ext cx="65486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3.amazonaws.com/awesome_screenshot/10500276?AWSAccessKeyId=0R7FMW7AXRVCYMAPTPR2&amp;Expires=1487925090&amp;Signature=BknvBu394KcaCjFfhGXFTKeC6NA%3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2" y="4149080"/>
            <a:ext cx="5236412" cy="189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en angle 11"/>
          <p:cNvCxnSpPr>
            <a:endCxn id="14" idx="1"/>
          </p:cNvCxnSpPr>
          <p:nvPr/>
        </p:nvCxnSpPr>
        <p:spPr>
          <a:xfrm rot="16200000" flipH="1">
            <a:off x="4256034" y="4249022"/>
            <a:ext cx="1028485" cy="252536"/>
          </a:xfrm>
          <a:prstGeom prst="bentConnector2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http://s3.amazonaws.com/awesome_screenshot/10500250?AWSAccessKeyId=0R7FMW7AXRVCYMAPTPR2&amp;Expires=1487924061&amp;Signature=GITftmv5T1Brw0Aff1kOYC9WiTk%3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8946" b="13925"/>
          <a:stretch/>
        </p:blipFill>
        <p:spPr bwMode="auto">
          <a:xfrm>
            <a:off x="4896544" y="3973802"/>
            <a:ext cx="4139952" cy="183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4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s3.amazonaws.com/awesome_screenshot/10500245?AWSAccessKeyId=0R7FMW7AXRVCYMAPTPR2&amp;Expires=1487923957&amp;Signature=06dV%2FOjsL8bCJo3hVqgBj02rZ5Q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1250"/>
            <a:ext cx="65486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9632" y="260648"/>
            <a:ext cx="78843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Rendu d’une piste d’annotation fonctionnelle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s3.amazonaws.com/awesome_screenshot/10500276?AWSAccessKeyId=0R7FMW7AXRVCYMAPTPR2&amp;Expires=1487925090&amp;Signature=BknvBu394KcaCjFfhGXFTKeC6NA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4992"/>
            <a:ext cx="6924279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en angle 2"/>
          <p:cNvCxnSpPr>
            <a:endCxn id="10246" idx="1"/>
          </p:cNvCxnSpPr>
          <p:nvPr/>
        </p:nvCxnSpPr>
        <p:spPr>
          <a:xfrm rot="16200000" flipH="1">
            <a:off x="4256034" y="2880870"/>
            <a:ext cx="1028485" cy="252536"/>
          </a:xfrm>
          <a:prstGeom prst="bentConnector2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2483768" y="3664992"/>
            <a:ext cx="1080120" cy="324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Search</a:t>
            </a:r>
            <a:endParaRPr lang="en-GB" dirty="0"/>
          </a:p>
        </p:txBody>
      </p:sp>
      <p:grpSp>
        <p:nvGrpSpPr>
          <p:cNvPr id="7" name="Groupe 6"/>
          <p:cNvGrpSpPr/>
          <p:nvPr/>
        </p:nvGrpSpPr>
        <p:grpSpPr>
          <a:xfrm>
            <a:off x="4896544" y="2420888"/>
            <a:ext cx="4139952" cy="2016224"/>
            <a:chOff x="4896544" y="2420888"/>
            <a:chExt cx="4139952" cy="2016224"/>
          </a:xfrm>
        </p:grpSpPr>
        <p:pic>
          <p:nvPicPr>
            <p:cNvPr id="10246" name="Picture 6" descr="http://s3.amazonaws.com/awesome_screenshot/10500250?AWSAccessKeyId=0R7FMW7AXRVCYMAPTPR2&amp;Expires=1487924061&amp;Signature=GITftmv5T1Brw0Aff1kOYC9WiTk%3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" r="8946" b="13925"/>
            <a:stretch/>
          </p:blipFill>
          <p:spPr bwMode="auto">
            <a:xfrm>
              <a:off x="4896544" y="2605650"/>
              <a:ext cx="4139952" cy="18314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420888"/>
              <a:ext cx="1354460" cy="48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595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52736"/>
            <a:ext cx="90364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L’utilisateur uploade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fichier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VCF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(compressé ou pas)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60648"/>
            <a:ext cx="79928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Ajout d’une piste de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variants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s3.amazonaws.com/awesome_screenshot/10500307?AWSAccessKeyId=0R7FMW7AXRVCYMAPTPR2&amp;Expires=1487926194&amp;Signature=VLGvujw%2FULvuimIckPobuZh1Hp4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" y="1628800"/>
            <a:ext cx="6762403" cy="65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3.amazonaws.com/awesome_screenshot/10500331?AWSAccessKeyId=0R7FMW7AXRVCYMAPTPR2&amp;Expires=1487927158&amp;Signature=8ozfQHtmO1pHAe%2BLLn28dl8gGA8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4656"/>
            <a:ext cx="5724128" cy="341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5580112" y="2996952"/>
            <a:ext cx="3156302" cy="2999382"/>
            <a:chOff x="5004048" y="1700808"/>
            <a:chExt cx="3989133" cy="4372454"/>
          </a:xfrm>
        </p:grpSpPr>
        <p:pic>
          <p:nvPicPr>
            <p:cNvPr id="11" name="Picture 4" descr="http://s3.amazonaws.com/awesome_screenshot/10500335?AWSAccessKeyId=0R7FMW7AXRVCYMAPTPR2&amp;Expires=1487927254&amp;Signature=OU6xoAY1tNuVVVP6Mj%2Fr0D8zlv8%3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700808"/>
              <a:ext cx="3989133" cy="4372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715163" y="2466001"/>
              <a:ext cx="360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6" descr="http://s3.amazonaws.com/awesome_screenshot/10500346?AWSAccessKeyId=0R7FMW7AXRVCYMAPTPR2&amp;Expires=1487927512&amp;Signature=OZyyw%2B1fjMVAYmLhAfnx6KBrG2Q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5096" r="28089" b="7703"/>
          <a:stretch/>
        </p:blipFill>
        <p:spPr bwMode="auto">
          <a:xfrm>
            <a:off x="2627784" y="4797152"/>
            <a:ext cx="1145016" cy="143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8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260648"/>
            <a:ext cx="79928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Rendu d’une piste de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variants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s3.amazonaws.com/awesome_screenshot/10500331?AWSAccessKeyId=0R7FMW7AXRVCYMAPTPR2&amp;Expires=1487927158&amp;Signature=8ozfQHtmO1pHAe%2BLLn28dl8gGA8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040560" cy="300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5004048" y="1700808"/>
            <a:ext cx="3989133" cy="4372454"/>
            <a:chOff x="5004048" y="1700808"/>
            <a:chExt cx="3989133" cy="4372454"/>
          </a:xfrm>
        </p:grpSpPr>
        <p:pic>
          <p:nvPicPr>
            <p:cNvPr id="16388" name="Picture 4" descr="http://s3.amazonaws.com/awesome_screenshot/10500335?AWSAccessKeyId=0R7FMW7AXRVCYMAPTPR2&amp;Expires=1487927254&amp;Signature=OU6xoAY1tNuVVVP6Mj%2Fr0D8zlv8%3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700808"/>
              <a:ext cx="3989133" cy="4372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15163" y="2466001"/>
              <a:ext cx="360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390" name="Picture 6" descr="http://s3.amazonaws.com/awesome_screenshot/10500346?AWSAccessKeyId=0R7FMW7AXRVCYMAPTPR2&amp;Expires=1487927512&amp;Signature=OZyyw%2B1fjMVAYmLhAfnx6KBrG2Q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5096" r="28089" b="7703"/>
          <a:stretch/>
        </p:blipFill>
        <p:spPr bwMode="auto">
          <a:xfrm>
            <a:off x="1979712" y="3950654"/>
            <a:ext cx="1705343" cy="214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2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3.amazonaws.com/awesome_screenshot/10500368?AWSAccessKeyId=0R7FMW7AXRVCYMAPTPR2&amp;Expires=1487928151&amp;Signature=yX5fnCMKptAuc%2BY20iAY26qSYrs%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6399" r="13857" b="6430"/>
          <a:stretch/>
        </p:blipFill>
        <p:spPr bwMode="auto">
          <a:xfrm>
            <a:off x="524426" y="1484784"/>
            <a:ext cx="8008014" cy="45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260648"/>
            <a:ext cx="70567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Et d’autres pistes …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Gestion / Partage</a:t>
            </a:r>
            <a:endParaRPr lang="fr-FR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_04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19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7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SOMMAIRE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9197" y="1103160"/>
            <a:ext cx="7233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Pourquoi ?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Fonctionnement général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Pistes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Gestion/Partage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52736"/>
            <a:ext cx="90364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Suppression d’une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piste</a:t>
            </a: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Côté serveur</a:t>
            </a:r>
          </a:p>
          <a:p>
            <a:pPr marL="742950" lvl="1" indent="-285750"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Suppression des fichiers bruts</a:t>
            </a:r>
          </a:p>
          <a:p>
            <a:pPr marL="742950" lvl="1" indent="-285750">
              <a:buClr>
                <a:srgbClr val="C5DD01"/>
              </a:buClr>
              <a:buFontTx/>
              <a:buChar char="-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Suppression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index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60648"/>
            <a:ext cx="79928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Suppression de pistes / portails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Gestion / Partage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956089" y="1081956"/>
            <a:ext cx="2808312" cy="2118141"/>
            <a:chOff x="3923928" y="1014447"/>
            <a:chExt cx="4467096" cy="309634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5" r="60606" b="43510"/>
            <a:stretch/>
          </p:blipFill>
          <p:spPr bwMode="auto">
            <a:xfrm>
              <a:off x="3923928" y="1014447"/>
              <a:ext cx="4467096" cy="3096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80312" y="1052736"/>
              <a:ext cx="64807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181323" y="4581128"/>
            <a:ext cx="308930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Suppression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d’un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portail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6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52736"/>
            <a:ext cx="903649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Ajout/Suppression 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partage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60648"/>
            <a:ext cx="77768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Partage avec des collaborateurs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786190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Gestion / Partage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580112" y="908720"/>
            <a:ext cx="3240360" cy="1173182"/>
            <a:chOff x="2776222" y="481265"/>
            <a:chExt cx="6921500" cy="2309842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5" r="60678" b="70907"/>
            <a:stretch/>
          </p:blipFill>
          <p:spPr bwMode="auto">
            <a:xfrm>
              <a:off x="2776222" y="481265"/>
              <a:ext cx="6921500" cy="2309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544824" y="1615460"/>
              <a:ext cx="2123524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Flèche droite rayée 14"/>
          <p:cNvSpPr/>
          <p:nvPr/>
        </p:nvSpPr>
        <p:spPr>
          <a:xfrm>
            <a:off x="3923928" y="1228799"/>
            <a:ext cx="1332148" cy="223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20893" r="37188" b="57321"/>
          <a:stretch/>
        </p:blipFill>
        <p:spPr bwMode="auto">
          <a:xfrm>
            <a:off x="539552" y="2646834"/>
            <a:ext cx="76200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35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ésultat de recherche d'images pour &quot;gitlab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ésultat de recherche d'images pour &quot;gitlab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Résultat de recherche d'images pour &quot;gitlab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Résultat de recherche d'images pour &quot;gitlab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5" descr="Résultat de recherche d'images pour &quot;gitlab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e 11"/>
          <p:cNvGrpSpPr/>
          <p:nvPr/>
        </p:nvGrpSpPr>
        <p:grpSpPr>
          <a:xfrm>
            <a:off x="971600" y="5098955"/>
            <a:ext cx="7632848" cy="755214"/>
            <a:chOff x="1259632" y="2996952"/>
            <a:chExt cx="7632848" cy="755214"/>
          </a:xfrm>
        </p:grpSpPr>
        <p:sp>
          <p:nvSpPr>
            <p:cNvPr id="4" name="Rectangle 3"/>
            <p:cNvSpPr/>
            <p:nvPr/>
          </p:nvSpPr>
          <p:spPr>
            <a:xfrm>
              <a:off x="1979712" y="3105835"/>
              <a:ext cx="69127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dirty="0">
                  <a:hlinkClick r:id="rId2"/>
                </a:rPr>
                <a:t>https://</a:t>
              </a:r>
              <a:r>
                <a:rPr lang="en-GB" dirty="0" smtClean="0">
                  <a:hlinkClick r:id="rId2"/>
                </a:rPr>
                <a:t>framagit.org/BBRIC/myGenomeBrowser</a:t>
              </a:r>
              <a:endParaRPr lang="en-GB" dirty="0" smtClean="0"/>
            </a:p>
            <a:p>
              <a:pPr algn="r"/>
              <a:r>
                <a:rPr lang="en-GB" dirty="0">
                  <a:hlinkClick r:id="rId3"/>
                </a:rPr>
                <a:t>https://</a:t>
              </a:r>
              <a:r>
                <a:rPr lang="en-GB" dirty="0" smtClean="0">
                  <a:hlinkClick r:id="rId3"/>
                </a:rPr>
                <a:t>frama.link/myGenomeBrowser-screencasts</a:t>
              </a:r>
              <a:endParaRPr lang="en-GB" dirty="0" smtClean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259632" y="2996952"/>
              <a:ext cx="613450" cy="540060"/>
              <a:chOff x="1259632" y="2996952"/>
              <a:chExt cx="613450" cy="540060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19" t="28836" r="26815" b="26275"/>
              <a:stretch/>
            </p:blipFill>
            <p:spPr bwMode="auto">
              <a:xfrm>
                <a:off x="1602714" y="3215099"/>
                <a:ext cx="270368" cy="26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 descr="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2996952"/>
                <a:ext cx="540060" cy="540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oupe 13"/>
          <p:cNvGrpSpPr/>
          <p:nvPr/>
        </p:nvGrpSpPr>
        <p:grpSpPr>
          <a:xfrm>
            <a:off x="827584" y="4126847"/>
            <a:ext cx="7848873" cy="718339"/>
            <a:chOff x="1069975" y="3284984"/>
            <a:chExt cx="7848873" cy="718339"/>
          </a:xfrm>
        </p:grpSpPr>
        <p:pic>
          <p:nvPicPr>
            <p:cNvPr id="1042" name="Picture 18" descr="https://bbric-pipelines.toulouse.inra.fr/myGenomeBrowser/web/img/bbri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5" y="3284984"/>
              <a:ext cx="1228725" cy="54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286000" y="3356992"/>
              <a:ext cx="66328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dirty="0">
                  <a:hlinkClick r:id="rId7"/>
                </a:rPr>
                <a:t>https://</a:t>
              </a:r>
              <a:r>
                <a:rPr lang="en-GB" dirty="0" smtClean="0">
                  <a:hlinkClick r:id="rId7"/>
                </a:rPr>
                <a:t>bbric-pipelines.toulouse.inra.fr/myGenomeBrowser</a:t>
              </a:r>
              <a:endParaRPr lang="en-GB" dirty="0" smtClean="0"/>
            </a:p>
            <a:p>
              <a:pPr algn="r"/>
              <a:endParaRPr lang="en-GB" dirty="0" smtClean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860094" y="2492896"/>
            <a:ext cx="7816363" cy="1273911"/>
            <a:chOff x="860094" y="1309493"/>
            <a:chExt cx="7816363" cy="1273911"/>
          </a:xfrm>
        </p:grpSpPr>
        <p:sp>
          <p:nvSpPr>
            <p:cNvPr id="15" name="Rectangle 14"/>
            <p:cNvSpPr/>
            <p:nvPr/>
          </p:nvSpPr>
          <p:spPr>
            <a:xfrm>
              <a:off x="1907705" y="1484784"/>
              <a:ext cx="67687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dirty="0"/>
                <a:t>Bioinformatics. 2016 </a:t>
              </a:r>
              <a:r>
                <a:rPr lang="en-GB" dirty="0" err="1" smtClean="0"/>
                <a:t>doi</a:t>
              </a:r>
              <a:r>
                <a:rPr lang="en-GB" dirty="0"/>
                <a:t>: </a:t>
              </a:r>
              <a:r>
                <a:rPr lang="en-GB" dirty="0" smtClean="0"/>
                <a:t>10.1093/bioinformatics/btw800</a:t>
              </a:r>
            </a:p>
            <a:p>
              <a:pPr algn="r"/>
              <a:r>
                <a:rPr lang="en-GB" b="1" dirty="0" smtClean="0"/>
                <a:t>myGenomeBrowser</a:t>
              </a:r>
              <a:r>
                <a:rPr lang="en-GB" b="1" dirty="0"/>
                <a:t>: building and sharing your own genome browser.</a:t>
              </a:r>
            </a:p>
            <a:p>
              <a:pPr algn="r"/>
              <a:r>
                <a:rPr lang="en-GB" dirty="0"/>
                <a:t>Carrere </a:t>
              </a:r>
              <a:r>
                <a:rPr lang="en-GB" dirty="0" smtClean="0"/>
                <a:t>S,</a:t>
              </a:r>
              <a:r>
                <a:rPr lang="en-GB" dirty="0"/>
                <a:t> </a:t>
              </a:r>
              <a:r>
                <a:rPr lang="en-GB" dirty="0" err="1"/>
                <a:t>Gouzy</a:t>
              </a:r>
              <a:r>
                <a:rPr lang="en-GB" dirty="0"/>
                <a:t> </a:t>
              </a:r>
              <a:r>
                <a:rPr lang="en-GB" dirty="0" smtClean="0"/>
                <a:t>J</a:t>
              </a:r>
              <a:endParaRPr lang="en-GB" dirty="0"/>
            </a:p>
          </p:txBody>
        </p:sp>
        <p:pic>
          <p:nvPicPr>
            <p:cNvPr id="1046" name="Picture 22" descr="Issue Cov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094" y="1309493"/>
              <a:ext cx="975602" cy="127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ZoneTexte 23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Merci à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8" descr="https://bbric-pipelines.toulouse.inra.fr/myGenomeBrowser/web/img/bbr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39" y="1125642"/>
            <a:ext cx="12287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lipm-bioinfo.toulouse.inra.fr/img/lipm-bioinf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3" y="1125642"/>
            <a:ext cx="1758004" cy="51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6" descr="data:image/png;base64,iVBORw0KGgoAAAANSUhEUgAAAg8AAABfCAMAAABY6tROAAAA6lBMVEX///9qVofrcjkAAADqaSZoVIZjTYJlT4NnUoXqZyFfSH+imLOAcZddRn6rorpyX422r8P++vf86eLrbzScka7Y1N6zqsD51smKfJ/y8fTd2uPqayvrbjH52s740cTvjmbthlz2yLjwmXf64tnRzNnr6+vp5uygoKDvo4fpYxjrdT2Wiql6aZPse0btg1T1vqrzs5t2dnazsrLyqo+UlJSBgYHujGPAucuOgaPOzs7pXABXPno8PDz98u7Dw8NVVVXd3d0rKivxnXwaGhu6ubpsa2shICBeXl4xMTFKSkrPtKpMPDfzuKHKysqDXL5KAAAPd0lEQVR4nO2dC1ejvBaGqS1XS21L1VKw9iYO9qpV64w6dkbnc+Yc5///nQO0wN4k0MuA9puTd61ZywmBpM1DsrN3knIcExMTExMTExMTExMTExMT079W+vlT/vyjK8G0G9KvfuXz+Uv9o+vBtAOqXD05MOSvGQ1MHPf1hwvD89VH14NpB6Rf5z0xGpg47uxmQQMzI5kcLWl4OPvoijC9h86uLl9/PjzdXM2pl18WNORv3rdWTJlK/zynv95f3Qlk/vL6+tL542ZOXH/NM8vhL9SZNzt4uLx+mcPp4vmzm/x7+b/5Tf5pjm6bL2nIf32vijK9l+bXP5eN+3B5/tvtLX4v///69Ovp8vqrC8o5Ghe++jj8jnkm079aZwuP0kI/LvMRfbuec/rDzyD7lX/h5QPrzJStXn5EMYByxovL/DJngAObZ/7denlKIOKSu/nm5fJHk/yPD64uU+Y6u44H4ll/unSzBAkfXVmmd9BzQhcxz3/mON/4dP9m+khVHgNVHzMq4zzJiHg+z3NBB3KZUQ2Y1tHJtFWQQ9nfMyonqXtwJqAPIS8ZVYBpDU0M2dT2gMxP2RS0MA5+vj7EAPEr+AvNLaxSf/+Q9rxS7mCVpGw+yV+srmbsRZQVD5/dgcBzYCdZltHuoXQvSKJapDxvX+BXSc3mk/y9OrG1KA4BD49AlRTK+s9/rwK39dnPBBxg2GKm5lyJFCD2xdwqMR4206NM0BDyINuBSfGlmUJhGvof4aikdw+C37LkkMF4SF0dM4EHkFQ4/vOy3iJMxc42YDCjoS5bViwRD2Q8pK1HG4GgLWRkw8OF868Lx52rGB5gjPxQWbaswHjIXmNoSxqFYevWVWuyuJouDydTjlurh3iAWXS/f1BmxBMZD2kLDheFSdRmTJeHT12uHU2j2hB4EUx90ei8SD6R8ZC2LoDRQDqh0uVhyL2Ric8rhgung+Bdi1K675E3Yx5o003Gw2YyEls8VR4ev48pqb9JHL5F8+xLqlpsUG5GPPCSSNH9n1b7/0qVQtjicpW4nCoP3T2yAEdkEJyyhDZmbxbkQTz60woyvSsPTXpQ5DPBw/qLJv+cB123dDpsuqttnmjFPM+KuUArd+2CKxu5CiurMr8nD+0uPZ3wU67fChvwYDVCWYskfVZXVFcCzNcr79cPBNXXwV2pR68QfOJyMGuUDu7dm3L7eHSzjgZeulo8smLqpzd6R/16LihXGfTLtCEyULX9qWXansPQto1RZ9LuJjT1Y3N6uufltu2L08kxkbXSPHbUBNMLo328VLPLnbjqwrno2wlQUkU3FeGEWP/WDXgo3Su+7vtugl5TBYn3DI+DRRZ9tj9QVEUQJZ6HVomiDsipLscdhU9UB26CVVRFfjkXUgdhY1p1P929UCeJsGb9nKIKoiiF5ToFC4pyRzGiPY2HsgFjkJppGrJ88b1NHZObt3IB5NaMgtyJvN/VLwVHKJJlFJayO5zt/UG96uhL4le/ofQIDr/Wv3UTHoQwZ835f08J7vV56N2LoD3QzEUQysQTy+ETeTe2cqRK8BbVd5/h9JykEnD1VYleMC8pB7TAbtswyKCTK9P4QvbCba1ACVHJQ0QENW7h5+1wRMgTSU786jdVJPq9wY6s7Xko34Nv3edBycVLGURHjQgPd9G7lTsvW514qhplq5bgRuHVGvFZOgltJ0d5qA4L9JyafApGjR3i4QbzcL3+nVvzMFPhV74ODzlJiACBebgTiDuUfSdXkUzPRV0pSTzkckI0sNtJapwoD01K+DpoZyMcXXaIh4gBscEWvS152LcgDmvy4HTe+ImQh3qZdq96yPUpODg1wE9K5iEn9FHudkLLETyM7aTMmh3k3iEeIjPODfboIR7IER4K8CD1DyLD9SJLlIfomC7idinDpqa2KD9A/RBoYcwu4IFqR6ioP6EFpON4aCbisAcmlTvEwxzzMF//TsgDXz8qkQpsN8BDLmq98YssCx54UVC8mQcvOHMNlFNFU4My9dXHD47LIqCP4fHgzSecgt0/nILRY3IgcxOYA5ohO4alZspywTApPESi105OAy+M3NMu/Ky7w8MZ5iEcpkvCfS7xrcf+aoq3WqmFzyJby3VwS4gHpymKpV5jWQW9MSvCF1xCHQTBg+BOPSkE8N4F1IMoaNZQE3nRmVuWe77HSj8s5eCDFNBBfAr7h0KrvXAvVarH447psoF5GKHGNwqd6dv0VsaTyuXShsV8kz6jpM43zazmm1EegvSi877ySyudrpXxTTGeB0lR6rVSrS457+QiS09V64Tv6RB2Jgq8GuFBEstO96H3yGHmwH2oXoJkifuwjJqqkuuFyyC/VA/TwzY2JviO6rhlG5AHZGlohWX4qDJBvYa9GDEqx6Q/6sR3SHW5pqtjiMOkCZTQRpsL8xDs6+0tvhDKMrlAf8CDWvefq898e7JGc0TqStjA8D2N8CD581E9UqfAGoTmCT+ARdSoneAM5AdRWvDKk/c8jk3AwxA6rLRwT80J5ASFtTfwV6fqk0TCPATbNpdWFmVZVKDteSCdQrEqhYWgJXuIBzDEH6FKgVe7CPxS64ThgdULxpegxbQW9a7Qp4CaHbUu6jhs4IV4z/hFrLA9Gey86ItkG0S0NQ9qnB+YosPwPZWgK6AcM8I30DRFDfucmUBNXufTCSG+4eivJdzr6jvs/PHYcgt6DgMsUtoJHvB8c+4nL/vLLMYLPHyvkAXaF7ogIA++C8MTMhT69AcpcXEtegGgwuEKJsfsTxScmMo4gAW7Du00TN8JHrA/KkwfCO6krx5/4/Y8rKiRddibzcpLgfECzRMhD8ihACepaCIBeaDGLnW3YL/c8l04vkihVQ1ebVP+3u7GbrWtxrS5J8iKGSbvBA9oUS089cGxu9XEN3lLHpKGIL3nBTkVIRAsA04wIA+oeaG3C9kJAtUgWMqa3eXc6GooYG6AgWoCp4umUZALQ3qsGzoqjOjSNLhuVg6R2gke0Jpa7K1e0asiHkSFlBp016W41kNq3KlKXJDTa944HqA5UATRcjSPEON5mA1UAYVBsfiQhyrhctRMw5ALo0nE4n+DayGjs4Ex/eJO8PAL8jDf5E7kr641DkkFQEEe4ox7va4mtEkCD3jtdx3088iDFds/HB4oCRBiHrgWPUClmbI5hYPHlN4FLAQ7j0JoUO4EDzHmwxraLp4lDehZLGXV8BPLAzQnIQ/YcI3joXyfTAPmgewgApk22IgNpxd2dDg5oQ8mu8ADmm5udgzIljzQXZ6WuqpV4nlAhEEekKUC7UnAQ5ke9IrjITGEbQyDlocmgh39sN3d5QGZk5sdQLolD31qjmjQk5eWWoMHtEQB8oAqRefBAktzULlw8Rwq4IQ8oSHsIkZ+rk5S/7DDPDxtPVz8yXo5QtA97MY2c8V+re/qDroVM+ChiJbZKcpBfVFwDdqlkTUxb2YhLuzthynQeEHYD2i82C37AeKw4enlafIAuwdeOAobHrqRMuABrc0RDkBALbYAV8efNDfITRk5fHfCBPIQbds2nF+E4agd4OEF8rDhbxukyANsFv5Aj7mSAQ9H0DGCagYCISQPnLuGftIZyTJaOu2243L6OE7aewe9GCAkugM8wOHiacN7U+QBBReQ2+Mw2/4B5MbTFPjpqDws9NhtTkbQwjSWu2TRkBAJjXOn4Iad8keh4OamZ06myEMp9ssvx4ShUuIBrJcQcNB1EG8/RFUFK1/8ADZc8aSNIjfApS0XYfLH8wDPFfN3Xuj79dJam7RS5KEvxl0vQvdz+jyAj4CWV4QHX6zBA/cYNqR2u0yDyx8ijdsG7Q4XQGzAQ7prYAJRugdLFSRBWQeINHkATkV0vQHtvQx4EGKW28AeazUPYNlUsC4C2giRWOiFRm/ZFTwAwoiIyMaiBuKg8+F1mXYnxjVaVNn0D3gYR26JbPsH5L1C8w5QwDG9ox6SPCBHpgyPYpmiU4HAhRU8AKtDG1KrsbaOZfuCQgRtcuGNqHyMUxkpG/sBvad15MPOgAfIGwinW/iok7CA9pfhmPwiu6GxEHYF0Gjcs0MgJnB5FDI1V/AAXRrmKXWr6LoqaLT1G7B7CPZleQ4ake5ExEqRB7S6UfBbyxrgkEYGPPRhWDvYFNjDK/0hD4ZmyK0xbowuZX7hpKJIh9zxJqKV4xFaJ41WyqzgAZ02ZsrGxdDTBZFxpSo2rYuBW3nD38c5vJdy0v0aC4jS5EFH3bNanzWsxuwuGtLIgAc40c3xyn7Psg7Lg+jWIMjD3mLjRWs6bp50q9Vu822EVkqG7oRPyK9tFozhaFjAm3vROLKKh250k8biOEKTyLhatwXTJo6PegU8zMPkRlGsJ5594CtN/2Qd78J290wsViRkHb9AzPGitxiHjxQc5cFrC9MoeIfQF9Bmbw2+rRca0X44wcQLp1bwAI8bgw9J/ObpqkxOicPlvgIctvpxpDR5aMREGcWs4xeUnUKeBFAwjYcYoRf+kbLTH7VkpMtexcOYuld8Gx4ogqPFdj+OlCYPXI2+9fYu4/gF8kgBqbMZtYAVPBj4ha/GHBTh4xCJe67igehw0uQBnPvwc3VumlLlgRtQlsOIxazjWW7AjAKEegQjG2vzYLQiH+pxGJ9fjq6yXc1DVU6IoP2Z4LLJbQ7u4tLmgXJWg1LPPL7pyCKWTvLumSExPCRsvNVoP2QztemhcVMmXUoreXCPFyGISIUH6Kje9ifb4e9fKKt4CHIKsa6u0j3aICx4J7lYKvg1DciDEiSLeH2UGBaFKqVK4YPQ+km9iI1KhXfN6aOwymB9dfdUlqlxbs20R9RNdNWOTYwammFPKcePVWQtkB3jX2gPbTfQDmTQM67SZARcH8Dz8G3L3sH5xgbFQNQzv0KVw6yD+OX2Vl91ZhVeEzsTjEUQxZLAr+2Aqs5A4WgFXg1UCu3MhLWNzJ96A9U7x4yXREE9WHyUMvj1H7QLpTv+NLTd1Q9+q5jOVMMeTmMO8HO3dY7CNvQy37aph9FVWqeBWrH+psfm5PtpK1Q0WLaexrYW+sgADq9JN72/eqW7wWBQrCWf9pe+rNl+3Sm4vj9bx/PivPXHY7dVRo5uO9Px8YqfwKucjKed1mg4ajmZs9uLu4Gmxp4xXf4Njoxiv8L7f6qqLftDUuiH+jb/0DoxfaAqy1NRPz+zzoEpUDjPvNnakGT6W3TOaGAKFGzt/3aexu83Mv2rdbU0HP65nn90VZg+XItfwnm4ednWG8n0Vyn/z+XL/KMrwcTExMTExMTExMTExMTExMT0N+l/5a2AJGihgaIAAAAASUVORK5CYII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8" descr="data:image/png;base64,iVBORw0KGgoAAAANSUhEUgAAAg8AAABfCAMAAABY6tROAAAA6lBMVEX///9qVofrcjkAAADqaSZoVIZjTYJlT4NnUoXqZyFfSH+imLOAcZddRn6rorpyX422r8P++vf86eLrbzScka7Y1N6zqsD51smKfJ/y8fTd2uPqayvrbjH52s740cTvjmbthlz2yLjwmXf64tnRzNnr6+vp5uygoKDvo4fpYxjrdT2Wiql6aZPse0btg1T1vqrzs5t2dnazsrLyqo+UlJSBgYHujGPAucuOgaPOzs7pXABXPno8PDz98u7Dw8NVVVXd3d0rKivxnXwaGhu6ubpsa2shICBeXl4xMTFKSkrPtKpMPDfzuKHKysqDXL5KAAAPd0lEQVR4nO2dC1ejvBaGqS1XS21L1VKw9iYO9qpV64w6dkbnc+Yc5///nQO0wN4k0MuA9puTd61ZywmBpM1DsrN3knIcExMTExMTExMTExMTExMT079W+vlT/vyjK8G0G9KvfuXz+Uv9o+vBtAOqXD05MOSvGQ1MHPf1hwvD89VH14NpB6Rf5z0xGpg47uxmQQMzI5kcLWl4OPvoijC9h86uLl9/PjzdXM2pl18WNORv3rdWTJlK/zynv95f3Qlk/vL6+tL542ZOXH/NM8vhL9SZNzt4uLx+mcPp4vmzm/x7+b/5Tf5pjm6bL2nIf32vijK9l+bXP5eN+3B5/tvtLX4v///69Ovp8vqrC8o5Ghe++jj8jnkm079aZwuP0kI/LvMRfbuec/rDzyD7lX/h5QPrzJStXn5EMYByxovL/DJngAObZ/7denlKIOKSu/nm5fJHk/yPD64uU+Y6u44H4ll/unSzBAkfXVmmd9BzQhcxz3/mON/4dP9m+khVHgNVHzMq4zzJiHg+z3NBB3KZUQ2Y1tHJtFWQQ9nfMyonqXtwJqAPIS8ZVYBpDU0M2dT2gMxP2RS0MA5+vj7EAPEr+AvNLaxSf/+Q9rxS7mCVpGw+yV+srmbsRZQVD5/dgcBzYCdZltHuoXQvSKJapDxvX+BXSc3mk/y9OrG1KA4BD49AlRTK+s9/rwK39dnPBBxg2GKm5lyJFCD2xdwqMR4206NM0BDyINuBSfGlmUJhGvof4aikdw+C37LkkMF4SF0dM4EHkFQ4/vOy3iJMxc42YDCjoS5bViwRD2Q8pK1HG4GgLWRkw8OF868Lx52rGB5gjPxQWbaswHjIXmNoSxqFYevWVWuyuJouDydTjlurh3iAWXS/f1BmxBMZD2kLDheFSdRmTJeHT12uHU2j2hB4EUx90ei8SD6R8ZC2LoDRQDqh0uVhyL2Ric8rhgung+Bdi1K675E3Yx5o003Gw2YyEls8VR4ev48pqb9JHL5F8+xLqlpsUG5GPPCSSNH9n1b7/0qVQtjicpW4nCoP3T2yAEdkEJyyhDZmbxbkQTz60woyvSsPTXpQ5DPBw/qLJv+cB123dDpsuqttnmjFPM+KuUArd+2CKxu5CiurMr8nD+0uPZ3wU67fChvwYDVCWYskfVZXVFcCzNcr79cPBNXXwV2pR68QfOJyMGuUDu7dm3L7eHSzjgZeulo8smLqpzd6R/16LihXGfTLtCEyULX9qWXansPQto1RZ9LuJjT1Y3N6uufltu2L08kxkbXSPHbUBNMLo328VLPLnbjqwrno2wlQUkU3FeGEWP/WDXgo3Su+7vtugl5TBYn3DI+DRRZ9tj9QVEUQJZ6HVomiDsipLscdhU9UB26CVVRFfjkXUgdhY1p1P929UCeJsGb9nKIKoiiF5ToFC4pyRzGiPY2HsgFjkJppGrJ88b1NHZObt3IB5NaMgtyJvN/VLwVHKJJlFJayO5zt/UG96uhL4le/ofQIDr/Wv3UTHoQwZ835f08J7vV56N2LoD3QzEUQysQTy+ETeTe2cqRK8BbVd5/h9JykEnD1VYleMC8pB7TAbtswyKCTK9P4QvbCba1ACVHJQ0QENW7h5+1wRMgTSU786jdVJPq9wY6s7Xko34Nv3edBycVLGURHjQgPd9G7lTsvW514qhplq5bgRuHVGvFZOgltJ0d5qA4L9JyafApGjR3i4QbzcL3+nVvzMFPhV74ODzlJiACBebgTiDuUfSdXkUzPRV0pSTzkckI0sNtJapwoD01K+DpoZyMcXXaIh4gBscEWvS152LcgDmvy4HTe+ImQh3qZdq96yPUpODg1wE9K5iEn9FHudkLLETyM7aTMmh3k3iEeIjPODfboIR7IER4K8CD1DyLD9SJLlIfomC7idinDpqa2KD9A/RBoYcwu4IFqR6ioP6EFpON4aCbisAcmlTvEwxzzMF//TsgDXz8qkQpsN8BDLmq98YssCx54UVC8mQcvOHMNlFNFU4My9dXHD47LIqCP4fHgzSecgt0/nILRY3IgcxOYA5ohO4alZspywTApPESi105OAy+M3NMu/Ky7w8MZ5iEcpkvCfS7xrcf+aoq3WqmFzyJby3VwS4gHpymKpV5jWQW9MSvCF1xCHQTBg+BOPSkE8N4F1IMoaNZQE3nRmVuWe77HSj8s5eCDFNBBfAr7h0KrvXAvVarH447psoF5GKHGNwqd6dv0VsaTyuXShsV8kz6jpM43zazmm1EegvSi877ySyudrpXxTTGeB0lR6rVSrS457+QiS09V64Tv6RB2Jgq8GuFBEstO96H3yGHmwH2oXoJkifuwjJqqkuuFyyC/VA/TwzY2JviO6rhlG5AHZGlohWX4qDJBvYa9GDEqx6Q/6sR3SHW5pqtjiMOkCZTQRpsL8xDs6+0tvhDKMrlAf8CDWvefq898e7JGc0TqStjA8D2N8CD581E9UqfAGoTmCT+ARdSoneAM5AdRWvDKk/c8jk3AwxA6rLRwT80J5ASFtTfwV6fqk0TCPATbNpdWFmVZVKDteSCdQrEqhYWgJXuIBzDEH6FKgVe7CPxS64ThgdULxpegxbQW9a7Qp4CaHbUu6jhs4IV4z/hFrLA9Gey86ItkG0S0NQ9qnB+YosPwPZWgK6AcM8I30DRFDfucmUBNXufTCSG+4eivJdzr6jvs/PHYcgt6DgMsUtoJHvB8c+4nL/vLLMYLPHyvkAXaF7ogIA++C8MTMhT69AcpcXEtegGgwuEKJsfsTxScmMo4gAW7Du00TN8JHrA/KkwfCO6krx5/4/Y8rKiRddibzcpLgfECzRMhD8ihACepaCIBeaDGLnW3YL/c8l04vkihVQ1ebVP+3u7GbrWtxrS5J8iKGSbvBA9oUS089cGxu9XEN3lLHpKGIL3nBTkVIRAsA04wIA+oeaG3C9kJAtUgWMqa3eXc6GooYG6AgWoCp4umUZALQ3qsGzoqjOjSNLhuVg6R2gke0Jpa7K1e0asiHkSFlBp016W41kNq3KlKXJDTa944HqA5UATRcjSPEON5mA1UAYVBsfiQhyrhctRMw5ALo0nE4n+DayGjs4Ex/eJO8PAL8jDf5E7kr641DkkFQEEe4ox7va4mtEkCD3jtdx3088iDFds/HB4oCRBiHrgWPUClmbI5hYPHlN4FLAQ7j0JoUO4EDzHmwxraLp4lDehZLGXV8BPLAzQnIQ/YcI3joXyfTAPmgewgApk22IgNpxd2dDg5oQ8mu8ADmm5udgzIljzQXZ6WuqpV4nlAhEEekKUC7UnAQ5ke9IrjITGEbQyDlocmgh39sN3d5QGZk5sdQLolD31qjmjQk5eWWoMHtEQB8oAqRefBAktzULlw8Rwq4IQ8oSHsIkZ+rk5S/7DDPDxtPVz8yXo5QtA97MY2c8V+re/qDroVM+ChiJbZKcpBfVFwDdqlkTUxb2YhLuzthynQeEHYD2i82C37AeKw4enlafIAuwdeOAobHrqRMuABrc0RDkBALbYAV8efNDfITRk5fHfCBPIQbds2nF+E4agd4OEF8rDhbxukyANsFv5Aj7mSAQ9H0DGCagYCISQPnLuGftIZyTJaOu2243L6OE7aewe9GCAkugM8wOHiacN7U+QBBReQ2+Mw2/4B5MbTFPjpqDws9NhtTkbQwjSWu2TRkBAJjXOn4Iad8keh4OamZ06myEMp9ssvx4ShUuIBrJcQcNB1EG8/RFUFK1/8ADZc8aSNIjfApS0XYfLH8wDPFfN3Xuj79dJam7RS5KEvxl0vQvdz+jyAj4CWV4QHX6zBA/cYNqR2u0yDyx8ijdsG7Q4XQGzAQ7prYAJRugdLFSRBWQeINHkATkV0vQHtvQx4EGKW28AeazUPYNlUsC4C2giRWOiFRm/ZFTwAwoiIyMaiBuKg8+F1mXYnxjVaVNn0D3gYR26JbPsH5L1C8w5QwDG9ox6SPCBHpgyPYpmiU4HAhRU8AKtDG1KrsbaOZfuCQgRtcuGNqHyMUxkpG/sBvad15MPOgAfIGwinW/iok7CA9pfhmPwiu6GxEHYF0Gjcs0MgJnB5FDI1V/AAXRrmKXWr6LoqaLT1G7B7CPZleQ4ake5ExEqRB7S6UfBbyxrgkEYGPPRhWDvYFNjDK/0hD4ZmyK0xbowuZX7hpKJIh9zxJqKV4xFaJ41WyqzgAZ02ZsrGxdDTBZFxpSo2rYuBW3nD38c5vJdy0v0aC4jS5EFH3bNanzWsxuwuGtLIgAc40c3xyn7Psg7Lg+jWIMjD3mLjRWs6bp50q9Vu822EVkqG7oRPyK9tFozhaFjAm3vROLKKh250k8biOEKTyLhatwXTJo6PegU8zMPkRlGsJ5594CtN/2Qd78J290wsViRkHb9AzPGitxiHjxQc5cFrC9MoeIfQF9Bmbw2+rRca0X44wcQLp1bwAI8bgw9J/ObpqkxOicPlvgIctvpxpDR5aMREGcWs4xeUnUKeBFAwjYcYoRf+kbLTH7VkpMtexcOYuld8Gx4ogqPFdj+OlCYPXI2+9fYu4/gF8kgBqbMZtYAVPBj4ha/GHBTh4xCJe67igehw0uQBnPvwc3VumlLlgRtQlsOIxazjWW7AjAKEegQjG2vzYLQiH+pxGJ9fjq6yXc1DVU6IoP2Z4LLJbQ7u4tLmgXJWg1LPPL7pyCKWTvLumSExPCRsvNVoP2QztemhcVMmXUoreXCPFyGISIUH6Kje9ifb4e9fKKt4CHIKsa6u0j3aICx4J7lYKvg1DciDEiSLeH2UGBaFKqVK4YPQ+km9iI1KhXfN6aOwymB9dfdUlqlxbs20R9RNdNWOTYwammFPKcePVWQtkB3jX2gPbTfQDmTQM67SZARcH8Dz8G3L3sH5xgbFQNQzv0KVw6yD+OX2Vl91ZhVeEzsTjEUQxZLAr+2Aqs5A4WgFXg1UCu3MhLWNzJ96A9U7x4yXREE9WHyUMvj1H7QLpTv+NLTd1Q9+q5jOVMMeTmMO8HO3dY7CNvQy37aph9FVWqeBWrH+psfm5PtpK1Q0WLaexrYW+sgADq9JN72/eqW7wWBQrCWf9pe+rNl+3Sm4vj9bx/PivPXHY7dVRo5uO9Px8YqfwKucjKed1mg4ajmZs9uLu4Gmxp4xXf4Njoxiv8L7f6qqLftDUuiH+jb/0DoxfaAqy1NRPz+zzoEpUDjPvNnakGT6W3TOaGAKFGzt/3aexu83Mv2rdbU0HP65nn90VZg+XItfwnm4ednWG8n0Vyn/z+XL/KMrwcTExMTExMTExMTExMTExMT0N+l/5a2AJGihgaIAAAAASUVORK5CYII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22" y="1196752"/>
            <a:ext cx="250983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19"/>
          <p:cNvCxnSpPr/>
          <p:nvPr/>
        </p:nvCxnSpPr>
        <p:spPr>
          <a:xfrm>
            <a:off x="612775" y="2060848"/>
            <a:ext cx="8207697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2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Pourquoi ?</a:t>
            </a:r>
            <a:endParaRPr lang="fr-FR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260648"/>
            <a:ext cx="77373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 besoin récurrent et pourtant non comblé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Pourquoi ?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141277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Très facile et peu couteux de séquencer un petit organisme/région d’intérêt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SMRTAnalysis</a:t>
            </a:r>
            <a:endParaRPr lang="fr-FR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C5DD01"/>
              </a:buClr>
            </a:pPr>
            <a:endParaRPr lang="fr-FR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Très facile d’annoter automatiquement ces séquences 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EugenePP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EugeneEP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Augustus, Maker,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…</a:t>
            </a:r>
          </a:p>
          <a:p>
            <a:pPr>
              <a:lnSpc>
                <a:spcPct val="150000"/>
              </a:lnSpc>
              <a:buClr>
                <a:srgbClr val="C5DD01"/>
              </a:buClr>
            </a:pPr>
            <a:endParaRPr lang="fr-FR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Visualiser ces annotations ?	</a:t>
            </a:r>
          </a:p>
          <a:p>
            <a:pPr marL="800100" lvl="1" indent="-34290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Sur son poste de travail (IGV) : comment partager ?</a:t>
            </a:r>
          </a:p>
          <a:p>
            <a:pPr marL="800100" lvl="1" indent="-34290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Sur un outil en ligne (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Gbrowse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JBrowse): qui met à disposition les données ? </a:t>
            </a:r>
          </a:p>
        </p:txBody>
      </p:sp>
    </p:spTree>
    <p:extLst>
      <p:ext uri="{BB962C8B-B14F-4D97-AF65-F5344CB8AC3E}">
        <p14:creationId xmlns:p14="http://schemas.microsoft.com/office/powerpoint/2010/main" val="18003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539552" y="1412776"/>
            <a:ext cx="82809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Existe-t-il un outil en ligne demandant peu d’intervention de notre part (installation, maintenance,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mise à disposition des données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qui couvre les besoins de visualisation, de recherche et de partage d’annotations ?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webGbrowse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(2009):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GBrowse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en self-service :      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obsolete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Trackster (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Galaxy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: très complet mais trop couplé à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Galaxy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@LIPM: Janvier 2015 – JBrowse self-service pour l’équipe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bioinfo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Permet l’import de pistes « standard »sur un serveur hébergeant JBrowse </a:t>
            </a:r>
          </a:p>
          <a:p>
            <a:pPr marL="1200150" lvl="2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Pérennisation des pistes</a:t>
            </a:r>
          </a:p>
          <a:p>
            <a:pPr marL="1200150" lvl="2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Collaboration interne</a:t>
            </a:r>
          </a:p>
        </p:txBody>
      </p:sp>
      <p:sp>
        <p:nvSpPr>
          <p:cNvPr id="2" name="Flèche droite rayée 1"/>
          <p:cNvSpPr/>
          <p:nvPr/>
        </p:nvSpPr>
        <p:spPr>
          <a:xfrm>
            <a:off x="4860032" y="5445224"/>
            <a:ext cx="936104" cy="360040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6012160" y="5394411"/>
            <a:ext cx="271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myGenomeBrowser</a:t>
            </a:r>
            <a:endParaRPr lang="en-GB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299196" y="260648"/>
            <a:ext cx="77373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Un besoin récurrent et pourtant non comblé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Pourquoi ?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6228184" y="2780928"/>
            <a:ext cx="288032" cy="288032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Fonctionnement général</a:t>
            </a:r>
            <a:endParaRPr lang="fr-FR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59632" y="188640"/>
            <a:ext cx="71612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Création d’un </a:t>
            </a:r>
            <a:r>
              <a:rPr lang="fr-FR" sz="28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genome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browser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99196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Fonctionnement général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1520" y="1124744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L’utilisateur uploade une séquence de référence</a:t>
            </a:r>
          </a:p>
          <a:p>
            <a:pPr lvl="1">
              <a:lnSpc>
                <a:spcPct val="150000"/>
              </a:lnSpc>
              <a:buClr>
                <a:srgbClr val="C5DD01"/>
              </a:buClr>
            </a:pPr>
            <a:endParaRPr lang="fr-FR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Côté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serveur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Création d’une instance JBrowse 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Détection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stretches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N et ajout d’une piste dédiée si présence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Création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d’une banque blast </a:t>
            </a:r>
          </a:p>
          <a:p>
            <a:pPr>
              <a:lnSpc>
                <a:spcPct val="150000"/>
              </a:lnSpc>
              <a:buClr>
                <a:srgbClr val="C5DD01"/>
              </a:buClr>
            </a:pPr>
            <a:endParaRPr lang="fr-FR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8" y="1700808"/>
            <a:ext cx="8531357" cy="64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s3.amazonaws.com/awesome_screenshot/10499439?AWSAccessKeyId=0R7FMW7AXRVCYMAPTPR2&amp;Expires=1487861970&amp;Signature=SnB%2FEAf6%2BNUY8ddzxldjuMhyPAA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93" y="4149080"/>
            <a:ext cx="6699226" cy="1948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260648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Ajout d’une piste</a:t>
            </a:r>
            <a:endParaRPr lang="fr-FR" sz="2800" b="1" i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692696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Fonctionnement général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051263"/>
            <a:ext cx="85689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L’utilisateur uploade un fichier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d’un certain type et choisit une visualisation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Contrôles d’intégrité (format, cohérence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SeqID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Transformations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Appel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 script JBrowse adapté pour l’ajout d’une piste</a:t>
            </a: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Extraction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features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(ex: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genes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proteines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 CDS)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Clr>
                <a:srgbClr val="C5DD01"/>
              </a:buClr>
              <a:buFontTx/>
              <a:buChar char="-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Indexation BLAST + recherche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6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Pistes</a:t>
            </a:r>
            <a:endParaRPr lang="fr-FR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7699</TotalTime>
  <Words>425</Words>
  <Application>Microsoft Office PowerPoint</Application>
  <PresentationFormat>Affichage à l'écran (4:3)</PresentationFormat>
  <Paragraphs>118</Paragraphs>
  <Slides>22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Sebastien Carrere</cp:lastModifiedBy>
  <cp:revision>266</cp:revision>
  <dcterms:created xsi:type="dcterms:W3CDTF">2013-02-12T09:22:20Z</dcterms:created>
  <dcterms:modified xsi:type="dcterms:W3CDTF">2018-10-23T13:07:06Z</dcterms:modified>
</cp:coreProperties>
</file>