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4" autoAdjust="0"/>
  </p:normalViewPr>
  <p:slideViewPr>
    <p:cSldViewPr>
      <p:cViewPr>
        <p:scale>
          <a:sx n="100" d="100"/>
          <a:sy n="100" d="100"/>
        </p:scale>
        <p:origin x="-2832" y="19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14/10/2015</a:t>
            </a:fld>
            <a:endParaRPr lang="fr-BE"/>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bric.toulouse.inra.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equenceontology.org/resources/intro.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wikipedia.org/wiki/Score_de_qualit%C3%A9_phr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bi.ac.uk/interpro/abou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82444" cy="965456"/>
          </a:xfrm>
        </p:spPr>
        <p:style>
          <a:lnRef idx="0">
            <a:schemeClr val="accent3"/>
          </a:lnRef>
          <a:fillRef idx="3">
            <a:schemeClr val="accent3"/>
          </a:fillRef>
          <a:effectRef idx="3">
            <a:schemeClr val="accent3"/>
          </a:effectRef>
          <a:fontRef idx="minor">
            <a:schemeClr val="lt1"/>
          </a:fontRef>
        </p:style>
        <p:txBody>
          <a:bodyPr>
            <a:normAutofit/>
          </a:bodyPr>
          <a:lstStyle/>
          <a:p>
            <a:r>
              <a:rPr lang="fr-FR" sz="4000" dirty="0" smtClean="0"/>
              <a:t>ARCHITECTURE BBRIC</a:t>
            </a:r>
            <a:endParaRPr lang="fr-FR" sz="2000" dirty="0"/>
          </a:p>
        </p:txBody>
      </p:sp>
      <p:sp>
        <p:nvSpPr>
          <p:cNvPr id="3" name="Espace réservé du contenu 2"/>
          <p:cNvSpPr>
            <a:spLocks noGrp="1"/>
          </p:cNvSpPr>
          <p:nvPr>
            <p:ph idx="1"/>
          </p:nvPr>
        </p:nvSpPr>
        <p:spPr>
          <a:xfrm>
            <a:off x="404664" y="1777743"/>
            <a:ext cx="6120680" cy="1210081"/>
          </a:xfrm>
          <a:ln>
            <a:solidFill>
              <a:schemeClr val="accent1"/>
            </a:solidFill>
          </a:ln>
        </p:spPr>
        <p:txBody>
          <a:bodyPr>
            <a:normAutofit fontScale="92500" lnSpcReduction="20000"/>
          </a:bodyPr>
          <a:lstStyle/>
          <a:p>
            <a:pPr marL="0" indent="0" algn="just">
              <a:buNone/>
            </a:pPr>
            <a:r>
              <a:rPr lang="fr-FR" sz="1600" dirty="0" smtClean="0"/>
              <a:t>BBRIC est un réseau de </a:t>
            </a:r>
            <a:r>
              <a:rPr lang="fr-FR" sz="1600" dirty="0" err="1" smtClean="0"/>
              <a:t>bioinformaticiens</a:t>
            </a:r>
            <a:r>
              <a:rPr lang="fr-FR" sz="1600" dirty="0" smtClean="0"/>
              <a:t> principalement du département SPE. Ce réseau a mis en place une architecture vous permettant de vous accompagner de la donnée brute à leur analyse</a:t>
            </a:r>
            <a:r>
              <a:rPr lang="fr-FR" sz="1600" dirty="0" smtClean="0"/>
              <a:t>.</a:t>
            </a:r>
            <a:endParaRPr lang="fr-FR" sz="1600" dirty="0" smtClean="0"/>
          </a:p>
          <a:p>
            <a:pPr marL="0" indent="0" algn="just">
              <a:buNone/>
            </a:pPr>
            <a:r>
              <a:rPr lang="fr-FR" sz="1600" dirty="0" smtClean="0"/>
              <a:t>Toutes ces ressources sont accessibles via le portail BBRIC:</a:t>
            </a:r>
          </a:p>
          <a:p>
            <a:pPr marL="0" indent="0" algn="ctr">
              <a:buNone/>
            </a:pPr>
            <a:r>
              <a:rPr lang="fr-FR" sz="1600" b="1" dirty="0" smtClean="0">
                <a:hlinkClick r:id="rId2"/>
              </a:rPr>
              <a:t>https://bbric.toulouse.inra.fr</a:t>
            </a:r>
            <a:endParaRPr lang="fr-FR" sz="1600" b="1" dirty="0" smtClean="0"/>
          </a:p>
          <a:p>
            <a:pPr marL="0" indent="0" algn="just">
              <a:buNone/>
            </a:pPr>
            <a:endParaRPr lang="fr-FR" sz="1600" dirty="0" smtClean="0"/>
          </a:p>
        </p:txBody>
      </p:sp>
      <p:sp>
        <p:nvSpPr>
          <p:cNvPr id="5" name="ZoneTexte 4"/>
          <p:cNvSpPr txBox="1"/>
          <p:nvPr/>
        </p:nvSpPr>
        <p:spPr>
          <a:xfrm>
            <a:off x="404664" y="3231718"/>
            <a:ext cx="6120680" cy="3947234"/>
          </a:xfrm>
          <a:prstGeom prst="rect">
            <a:avLst/>
          </a:prstGeom>
          <a:noFill/>
          <a:ln>
            <a:solidFill>
              <a:schemeClr val="accent1"/>
            </a:solidFill>
          </a:ln>
        </p:spPr>
        <p:txBody>
          <a:bodyPr wrap="square" rtlCol="0">
            <a:spAutoFit/>
          </a:bodyPr>
          <a:lstStyle/>
          <a:p>
            <a:r>
              <a:rPr lang="fr-FR" sz="1600" b="1" u="sng" dirty="0" smtClean="0"/>
              <a:t>COMPOSANTS:</a:t>
            </a:r>
          </a:p>
          <a:p>
            <a:pPr marL="342900" indent="-342900"/>
            <a:endParaRPr lang="en-US" sz="1050" b="1" dirty="0" smtClean="0"/>
          </a:p>
          <a:p>
            <a:pPr marL="342900" indent="-342900"/>
            <a:r>
              <a:rPr lang="en-US" sz="1600" b="1" dirty="0" smtClean="0"/>
              <a:t>ARCHIVE</a:t>
            </a:r>
            <a:endParaRPr lang="en-US" sz="1600" dirty="0" smtClean="0"/>
          </a:p>
          <a:p>
            <a:pPr marL="342900" indent="-342900"/>
            <a:r>
              <a:rPr lang="en-US" sz="1600" dirty="0" smtClean="0"/>
              <a:t>	</a:t>
            </a:r>
            <a:r>
              <a:rPr lang="en-US" sz="1600" dirty="0" err="1" smtClean="0"/>
              <a:t>Gérer</a:t>
            </a:r>
            <a:r>
              <a:rPr lang="en-US" sz="1600" dirty="0" smtClean="0"/>
              <a:t> </a:t>
            </a:r>
            <a:r>
              <a:rPr lang="en-US" sz="1600" dirty="0" err="1" smtClean="0"/>
              <a:t>sur</a:t>
            </a:r>
            <a:r>
              <a:rPr lang="en-US" sz="1600" dirty="0" smtClean="0"/>
              <a:t> le long </a:t>
            </a:r>
            <a:r>
              <a:rPr lang="en-US" sz="1600" dirty="0" err="1" smtClean="0"/>
              <a:t>terme</a:t>
            </a:r>
            <a:r>
              <a:rPr lang="en-US" sz="1600" dirty="0" smtClean="0"/>
              <a:t> les </a:t>
            </a:r>
            <a:r>
              <a:rPr lang="en-US" sz="1600" b="1" dirty="0" err="1" smtClean="0"/>
              <a:t>données</a:t>
            </a:r>
            <a:r>
              <a:rPr lang="en-US" sz="1600" b="1" dirty="0" smtClean="0"/>
              <a:t> brutes </a:t>
            </a:r>
            <a:r>
              <a:rPr lang="en-US" sz="1600" dirty="0" smtClean="0"/>
              <a:t>et les </a:t>
            </a:r>
            <a:r>
              <a:rPr lang="en-US" sz="1600" dirty="0" err="1" smtClean="0"/>
              <a:t>métadonnées</a:t>
            </a:r>
            <a:r>
              <a:rPr lang="en-US" sz="1600" dirty="0" smtClean="0"/>
              <a:t> </a:t>
            </a:r>
            <a:r>
              <a:rPr lang="en-US" sz="1600" dirty="0" err="1" smtClean="0"/>
              <a:t>associées</a:t>
            </a:r>
            <a:r>
              <a:rPr lang="en-US" sz="1600" dirty="0" smtClean="0"/>
              <a:t> </a:t>
            </a:r>
            <a:r>
              <a:rPr lang="en-US" sz="1600" dirty="0" err="1" smtClean="0"/>
              <a:t>nécessaire</a:t>
            </a:r>
            <a:r>
              <a:rPr lang="en-US" sz="1600" dirty="0" smtClean="0"/>
              <a:t> à </a:t>
            </a:r>
            <a:r>
              <a:rPr lang="en-US" sz="1600" dirty="0" err="1" smtClean="0"/>
              <a:t>leur</a:t>
            </a:r>
            <a:r>
              <a:rPr lang="en-US" sz="1600" dirty="0" smtClean="0"/>
              <a:t> </a:t>
            </a:r>
            <a:r>
              <a:rPr lang="en-US" sz="1600" dirty="0" err="1" smtClean="0"/>
              <a:t>analyse</a:t>
            </a:r>
            <a:r>
              <a:rPr lang="en-US" sz="1600" dirty="0" smtClean="0"/>
              <a:t> et </a:t>
            </a:r>
            <a:r>
              <a:rPr lang="en-US" sz="1600" dirty="0" err="1" smtClean="0"/>
              <a:t>leur</a:t>
            </a:r>
            <a:r>
              <a:rPr lang="en-US" sz="1600" dirty="0" smtClean="0"/>
              <a:t> </a:t>
            </a:r>
            <a:r>
              <a:rPr lang="en-US" sz="1600" dirty="0" err="1" smtClean="0"/>
              <a:t>soumission</a:t>
            </a:r>
            <a:endParaRPr lang="en-US" sz="1600" dirty="0" smtClean="0"/>
          </a:p>
          <a:p>
            <a:pPr marL="342900" indent="-342900"/>
            <a:endParaRPr lang="en-US" sz="1600" dirty="0" smtClean="0"/>
          </a:p>
          <a:p>
            <a:pPr marL="342900" indent="-342900"/>
            <a:r>
              <a:rPr lang="en-US" sz="1600" b="1" dirty="0" smtClean="0"/>
              <a:t>REFERENCE</a:t>
            </a:r>
          </a:p>
          <a:p>
            <a:pPr marL="342900" indent="-342900"/>
            <a:r>
              <a:rPr lang="en-US" sz="1600" dirty="0" smtClean="0"/>
              <a:t>	</a:t>
            </a:r>
            <a:r>
              <a:rPr lang="en-US" sz="1600" dirty="0" err="1" smtClean="0"/>
              <a:t>Gérer</a:t>
            </a:r>
            <a:r>
              <a:rPr lang="en-US" sz="1600" dirty="0" smtClean="0"/>
              <a:t> </a:t>
            </a:r>
            <a:r>
              <a:rPr lang="en-US" sz="1600" dirty="0" err="1" smtClean="0"/>
              <a:t>sur</a:t>
            </a:r>
            <a:r>
              <a:rPr lang="en-US" sz="1600" dirty="0" smtClean="0"/>
              <a:t> le long </a:t>
            </a:r>
            <a:r>
              <a:rPr lang="en-US" sz="1600" dirty="0" err="1" smtClean="0"/>
              <a:t>terme</a:t>
            </a:r>
            <a:r>
              <a:rPr lang="en-US" sz="1600" dirty="0" smtClean="0"/>
              <a:t> les </a:t>
            </a:r>
            <a:r>
              <a:rPr lang="en-US" sz="1600" b="1" dirty="0" err="1" smtClean="0"/>
              <a:t>données</a:t>
            </a:r>
            <a:r>
              <a:rPr lang="en-US" sz="1600" b="1" dirty="0" smtClean="0"/>
              <a:t> de </a:t>
            </a:r>
            <a:r>
              <a:rPr lang="en-US" sz="1600" b="1" dirty="0" err="1" smtClean="0"/>
              <a:t>référence</a:t>
            </a:r>
            <a:r>
              <a:rPr lang="en-US" sz="1600" b="1" dirty="0" smtClean="0"/>
              <a:t> </a:t>
            </a:r>
            <a:r>
              <a:rPr lang="en-US" sz="1600" dirty="0" smtClean="0"/>
              <a:t>et </a:t>
            </a:r>
            <a:r>
              <a:rPr lang="en-US" sz="1600" dirty="0" err="1" smtClean="0"/>
              <a:t>d’intérêt</a:t>
            </a:r>
            <a:r>
              <a:rPr lang="en-US" sz="1600" dirty="0" smtClean="0"/>
              <a:t> (</a:t>
            </a:r>
            <a:r>
              <a:rPr lang="en-US" sz="1600" b="1" dirty="0" smtClean="0"/>
              <a:t>assemblage</a:t>
            </a:r>
            <a:r>
              <a:rPr lang="en-US" sz="1600" dirty="0" smtClean="0"/>
              <a:t>, </a:t>
            </a:r>
            <a:r>
              <a:rPr lang="en-US" sz="1600" b="1" dirty="0" smtClean="0"/>
              <a:t>annotations</a:t>
            </a:r>
            <a:r>
              <a:rPr lang="en-US" sz="1600" dirty="0" smtClean="0"/>
              <a:t>) pour la </a:t>
            </a:r>
            <a:r>
              <a:rPr lang="en-US" sz="1600" dirty="0" err="1" smtClean="0"/>
              <a:t>communauté</a:t>
            </a:r>
            <a:endParaRPr lang="en-US" sz="1600" dirty="0" smtClean="0"/>
          </a:p>
          <a:p>
            <a:pPr marL="342900" indent="-342900"/>
            <a:endParaRPr lang="en-US" sz="1600" dirty="0" smtClean="0"/>
          </a:p>
          <a:p>
            <a:pPr marL="342900" indent="-342900"/>
            <a:r>
              <a:rPr lang="en-US" sz="1600" b="1" dirty="0" smtClean="0"/>
              <a:t>PROTOCOLS</a:t>
            </a:r>
          </a:p>
          <a:p>
            <a:pPr marL="342900" indent="-342900"/>
            <a:r>
              <a:rPr lang="en-US" sz="1600" dirty="0" smtClean="0"/>
              <a:t>	</a:t>
            </a:r>
            <a:r>
              <a:rPr lang="en-US" sz="1600" dirty="0" err="1" smtClean="0"/>
              <a:t>Référencer</a:t>
            </a:r>
            <a:r>
              <a:rPr lang="en-US" sz="1600" dirty="0" smtClean="0"/>
              <a:t> les </a:t>
            </a:r>
            <a:r>
              <a:rPr lang="en-US" sz="1600" b="1" dirty="0" err="1" smtClean="0"/>
              <a:t>outils</a:t>
            </a:r>
            <a:r>
              <a:rPr lang="en-US" sz="1600" dirty="0" smtClean="0"/>
              <a:t> </a:t>
            </a:r>
            <a:r>
              <a:rPr lang="en-US" sz="1600" dirty="0" err="1" smtClean="0"/>
              <a:t>permettant</a:t>
            </a:r>
            <a:r>
              <a:rPr lang="en-US" sz="1600" dirty="0" smtClean="0"/>
              <a:t> </a:t>
            </a:r>
            <a:r>
              <a:rPr lang="en-US" sz="1600" dirty="0" err="1" smtClean="0"/>
              <a:t>d’analyser</a:t>
            </a:r>
            <a:r>
              <a:rPr lang="en-US" sz="1600" dirty="0" smtClean="0"/>
              <a:t> </a:t>
            </a:r>
            <a:r>
              <a:rPr lang="en-US" sz="1600" dirty="0" err="1" smtClean="0"/>
              <a:t>vos</a:t>
            </a:r>
            <a:r>
              <a:rPr lang="en-US" sz="1600" dirty="0" smtClean="0"/>
              <a:t> </a:t>
            </a:r>
            <a:r>
              <a:rPr lang="en-US" sz="1600" dirty="0" err="1" smtClean="0"/>
              <a:t>outils</a:t>
            </a:r>
            <a:r>
              <a:rPr lang="en-US" sz="1600" dirty="0" smtClean="0"/>
              <a:t> et </a:t>
            </a:r>
            <a:r>
              <a:rPr lang="en-US" sz="1600" dirty="0" err="1" smtClean="0"/>
              <a:t>dont</a:t>
            </a:r>
            <a:r>
              <a:rPr lang="en-US" sz="1600" dirty="0" smtClean="0"/>
              <a:t> nous </a:t>
            </a:r>
            <a:r>
              <a:rPr lang="en-US" sz="1600" dirty="0" err="1" smtClean="0"/>
              <a:t>assurons</a:t>
            </a:r>
            <a:r>
              <a:rPr lang="en-US" sz="1600" dirty="0" smtClean="0"/>
              <a:t> la maintenance</a:t>
            </a:r>
          </a:p>
          <a:p>
            <a:pPr marL="342900" indent="-342900"/>
            <a:endParaRPr lang="en-US" sz="1600" dirty="0" smtClean="0"/>
          </a:p>
          <a:p>
            <a:pPr marL="342900" indent="-342900"/>
            <a:r>
              <a:rPr lang="en-US" sz="1600" b="1" dirty="0" smtClean="0"/>
              <a:t>WORKSPACE</a:t>
            </a:r>
          </a:p>
          <a:p>
            <a:pPr marL="342900" indent="-342900"/>
            <a:r>
              <a:rPr lang="en-US" sz="1600" dirty="0" smtClean="0"/>
              <a:t>	</a:t>
            </a:r>
            <a:r>
              <a:rPr lang="en-US" sz="1600" dirty="0" err="1" smtClean="0"/>
              <a:t>Gérer</a:t>
            </a:r>
            <a:r>
              <a:rPr lang="en-US" sz="1600" dirty="0" smtClean="0"/>
              <a:t> </a:t>
            </a:r>
            <a:r>
              <a:rPr lang="en-US" sz="1600" b="1" dirty="0" err="1" smtClean="0"/>
              <a:t>vos</a:t>
            </a:r>
            <a:r>
              <a:rPr lang="en-US" sz="1600" b="1" dirty="0" smtClean="0"/>
              <a:t> </a:t>
            </a:r>
            <a:r>
              <a:rPr lang="en-US" sz="1600" b="1" dirty="0" err="1" smtClean="0"/>
              <a:t>résultats</a:t>
            </a:r>
            <a:r>
              <a:rPr lang="en-US" sz="1600" b="1" dirty="0" smtClean="0"/>
              <a:t> </a:t>
            </a:r>
            <a:r>
              <a:rPr lang="en-US" sz="1600" b="1" dirty="0" err="1" smtClean="0"/>
              <a:t>d’analyses</a:t>
            </a:r>
            <a:r>
              <a:rPr lang="en-US" sz="1600" b="1" dirty="0" smtClean="0"/>
              <a:t>  </a:t>
            </a:r>
            <a:r>
              <a:rPr lang="en-US" sz="1600" dirty="0" err="1" smtClean="0"/>
              <a:t>réalisées</a:t>
            </a:r>
            <a:r>
              <a:rPr lang="en-US" sz="1600" dirty="0" smtClean="0"/>
              <a:t> par </a:t>
            </a:r>
            <a:r>
              <a:rPr lang="en-US" sz="1600" dirty="0" err="1" smtClean="0"/>
              <a:t>vos</a:t>
            </a:r>
            <a:r>
              <a:rPr lang="en-US" sz="1600" dirty="0" smtClean="0"/>
              <a:t> </a:t>
            </a:r>
            <a:r>
              <a:rPr lang="en-US" sz="1600" dirty="0" err="1" smtClean="0"/>
              <a:t>bioinformaticiens</a:t>
            </a:r>
            <a:endParaRPr lang="en-US" sz="1600" dirty="0" smtClean="0"/>
          </a:p>
        </p:txBody>
      </p:sp>
    </p:spTree>
    <p:extLst>
      <p:ext uri="{BB962C8B-B14F-4D97-AF65-F5344CB8AC3E}">
        <p14:creationId xmlns="" xmlns:p14="http://schemas.microsoft.com/office/powerpoint/2010/main" val="98121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179512"/>
            <a:ext cx="6110436" cy="749432"/>
          </a:xfrm>
        </p:spPr>
        <p:style>
          <a:lnRef idx="0">
            <a:schemeClr val="accent3"/>
          </a:lnRef>
          <a:fillRef idx="3">
            <a:schemeClr val="accent3"/>
          </a:fillRef>
          <a:effectRef idx="3">
            <a:schemeClr val="accent3"/>
          </a:effectRef>
          <a:fontRef idx="minor">
            <a:schemeClr val="lt1"/>
          </a:fontRef>
        </p:style>
        <p:txBody>
          <a:bodyPr>
            <a:normAutofit/>
          </a:bodyPr>
          <a:lstStyle/>
          <a:p>
            <a:r>
              <a:rPr lang="fr-FR" sz="4000" dirty="0" smtClean="0"/>
              <a:t>Librairies de séquence</a:t>
            </a:r>
            <a:endParaRPr lang="fr-FR" sz="2000" dirty="0"/>
          </a:p>
        </p:txBody>
      </p:sp>
      <p:sp>
        <p:nvSpPr>
          <p:cNvPr id="3" name="Espace réservé du contenu 2"/>
          <p:cNvSpPr>
            <a:spLocks noGrp="1"/>
          </p:cNvSpPr>
          <p:nvPr>
            <p:ph idx="1"/>
          </p:nvPr>
        </p:nvSpPr>
        <p:spPr>
          <a:xfrm>
            <a:off x="404664" y="1115616"/>
            <a:ext cx="6120680" cy="1210081"/>
          </a:xfrm>
          <a:ln>
            <a:solidFill>
              <a:schemeClr val="accent1"/>
            </a:solidFill>
          </a:ln>
        </p:spPr>
        <p:txBody>
          <a:bodyPr>
            <a:normAutofit fontScale="85000" lnSpcReduction="10000"/>
          </a:bodyPr>
          <a:lstStyle/>
          <a:p>
            <a:pPr marL="0" indent="0" algn="just">
              <a:buNone/>
            </a:pPr>
            <a:r>
              <a:rPr lang="fr-FR" sz="1600" dirty="0" smtClean="0"/>
              <a:t>Le format des données brutes de séquence Illumina est FASTQ compressé. </a:t>
            </a:r>
          </a:p>
          <a:p>
            <a:pPr marL="0" indent="0" algn="just">
              <a:buNone/>
            </a:pPr>
            <a:r>
              <a:rPr lang="fr-FR" sz="1600" dirty="0" smtClean="0"/>
              <a:t>Le format des données brutes de séquence </a:t>
            </a:r>
            <a:r>
              <a:rPr lang="fr-FR" sz="1600" dirty="0" err="1" smtClean="0"/>
              <a:t>PacBio</a:t>
            </a:r>
            <a:r>
              <a:rPr lang="fr-FR" sz="1600" dirty="0" smtClean="0"/>
              <a:t> est HD5.</a:t>
            </a:r>
          </a:p>
          <a:p>
            <a:pPr marL="0" indent="0" algn="just">
              <a:buNone/>
            </a:pPr>
            <a:r>
              <a:rPr lang="fr-FR" sz="1600" dirty="0" smtClean="0"/>
              <a:t>Ces données brutes sont le point de départ de nombreuses analyses bioinformatiques et en ce sens il est très important de connaître le type de librairie afin de les analyser correctement et produire le meilleur résultat possible.</a:t>
            </a:r>
          </a:p>
        </p:txBody>
      </p:sp>
      <p:sp>
        <p:nvSpPr>
          <p:cNvPr id="5" name="ZoneTexte 4"/>
          <p:cNvSpPr txBox="1"/>
          <p:nvPr/>
        </p:nvSpPr>
        <p:spPr>
          <a:xfrm>
            <a:off x="404664" y="2483768"/>
            <a:ext cx="6120680" cy="4154984"/>
          </a:xfrm>
          <a:prstGeom prst="rect">
            <a:avLst/>
          </a:prstGeom>
          <a:noFill/>
          <a:ln>
            <a:solidFill>
              <a:schemeClr val="accent1"/>
            </a:solidFill>
          </a:ln>
        </p:spPr>
        <p:txBody>
          <a:bodyPr wrap="square" rtlCol="0">
            <a:spAutoFit/>
          </a:bodyPr>
          <a:lstStyle/>
          <a:p>
            <a:r>
              <a:rPr lang="fr-FR" sz="1050" b="1" u="sng" dirty="0" smtClean="0"/>
              <a:t>TYPES:</a:t>
            </a:r>
          </a:p>
          <a:p>
            <a:endParaRPr lang="fr-FR" sz="1200" b="1" u="sng" dirty="0" smtClean="0"/>
          </a:p>
          <a:p>
            <a:pPr marL="342900" indent="-342900">
              <a:buAutoNum type="arabicParenR"/>
            </a:pPr>
            <a:r>
              <a:rPr lang="en-US" sz="1100" b="1" dirty="0" smtClean="0"/>
              <a:t>Single-End</a:t>
            </a:r>
            <a:r>
              <a:rPr lang="en-US" sz="1100" dirty="0" smtClean="0"/>
              <a:t> : </a:t>
            </a:r>
            <a:r>
              <a:rPr lang="en-US" sz="1100" dirty="0" err="1" smtClean="0"/>
              <a:t>seule</a:t>
            </a:r>
            <a:r>
              <a:rPr lang="en-US" sz="1100" dirty="0" smtClean="0"/>
              <a:t> </a:t>
            </a:r>
            <a:r>
              <a:rPr lang="en-US" sz="1100" dirty="0" err="1" smtClean="0"/>
              <a:t>une</a:t>
            </a:r>
            <a:r>
              <a:rPr lang="en-US" sz="1100" dirty="0" smtClean="0"/>
              <a:t> </a:t>
            </a:r>
            <a:r>
              <a:rPr lang="en-US" sz="1100" dirty="0" err="1" smtClean="0"/>
              <a:t>extrémité</a:t>
            </a:r>
            <a:r>
              <a:rPr lang="en-US" sz="1100" dirty="0" smtClean="0"/>
              <a:t> d’un fragment </a:t>
            </a:r>
            <a:r>
              <a:rPr lang="en-US" sz="1100" dirty="0" err="1" smtClean="0"/>
              <a:t>d’ADN</a:t>
            </a:r>
            <a:r>
              <a:rPr lang="en-US" sz="1100" dirty="0" smtClean="0"/>
              <a:t>/ARN </a:t>
            </a:r>
            <a:r>
              <a:rPr lang="en-US" sz="1100" dirty="0" err="1" smtClean="0"/>
              <a:t>est</a:t>
            </a:r>
            <a:r>
              <a:rPr lang="en-US" sz="1100" dirty="0" smtClean="0"/>
              <a:t> </a:t>
            </a:r>
            <a:r>
              <a:rPr lang="en-US" sz="1100" dirty="0" err="1" smtClean="0"/>
              <a:t>séquencé</a:t>
            </a:r>
            <a:endParaRPr lang="en-US" sz="1100" dirty="0" smtClean="0"/>
          </a:p>
          <a:p>
            <a:pPr marL="800100" lvl="1" indent="-342900"/>
            <a:r>
              <a:rPr lang="en-US" sz="1100" i="1" u="sng" dirty="0" smtClean="0"/>
              <a:t>Limitations</a:t>
            </a:r>
            <a:r>
              <a:rPr lang="en-US" sz="1100" u="sng" dirty="0" smtClean="0"/>
              <a:t>: </a:t>
            </a:r>
            <a:r>
              <a:rPr lang="en-US" sz="1100" dirty="0" err="1" smtClean="0"/>
              <a:t>certaines</a:t>
            </a:r>
            <a:r>
              <a:rPr lang="en-US" sz="1100" dirty="0" smtClean="0"/>
              <a:t> lectures issues de regions </a:t>
            </a:r>
            <a:r>
              <a:rPr lang="en-US" sz="1100" dirty="0" err="1" smtClean="0"/>
              <a:t>répétées</a:t>
            </a:r>
            <a:r>
              <a:rPr lang="en-US" sz="1100" dirty="0" smtClean="0"/>
              <a:t> </a:t>
            </a:r>
            <a:r>
              <a:rPr lang="en-US" sz="1100" dirty="0" err="1" smtClean="0"/>
              <a:t>sont</a:t>
            </a:r>
            <a:r>
              <a:rPr lang="en-US" sz="1100" dirty="0" smtClean="0"/>
              <a:t> </a:t>
            </a:r>
            <a:r>
              <a:rPr lang="en-US" sz="1100" dirty="0" err="1" smtClean="0"/>
              <a:t>alignées</a:t>
            </a:r>
            <a:r>
              <a:rPr lang="en-US" sz="1100" dirty="0" smtClean="0"/>
              <a:t> non </a:t>
            </a:r>
            <a:r>
              <a:rPr lang="en-US" sz="1100" dirty="0" err="1" smtClean="0"/>
              <a:t>spécifiquement</a:t>
            </a:r>
            <a:r>
              <a:rPr lang="en-US" sz="1100" dirty="0" smtClean="0"/>
              <a:t> avec les </a:t>
            </a:r>
            <a:r>
              <a:rPr lang="en-US" sz="1100" dirty="0" err="1" smtClean="0"/>
              <a:t>mêmes</a:t>
            </a:r>
            <a:r>
              <a:rPr lang="en-US" sz="1100" dirty="0" smtClean="0"/>
              <a:t> scores.</a:t>
            </a:r>
          </a:p>
          <a:p>
            <a:pPr marL="800100" lvl="1" indent="-342900"/>
            <a:r>
              <a:rPr lang="en-US" sz="1100" u="sng" dirty="0" err="1" smtClean="0"/>
              <a:t>Recommandation</a:t>
            </a:r>
            <a:r>
              <a:rPr lang="en-US" sz="1100" u="sng" dirty="0" smtClean="0"/>
              <a:t>:</a:t>
            </a:r>
            <a:r>
              <a:rPr lang="en-US" sz="1100" dirty="0" smtClean="0"/>
              <a:t> </a:t>
            </a:r>
            <a:r>
              <a:rPr lang="en-US" sz="1100" dirty="0" err="1" smtClean="0"/>
              <a:t>Dans</a:t>
            </a:r>
            <a:r>
              <a:rPr lang="en-US" sz="1100" dirty="0" smtClean="0"/>
              <a:t> le </a:t>
            </a:r>
            <a:r>
              <a:rPr lang="en-US" sz="1100" dirty="0" err="1" smtClean="0"/>
              <a:t>cas</a:t>
            </a:r>
            <a:r>
              <a:rPr lang="en-US" sz="1100" dirty="0" smtClean="0"/>
              <a:t> de </a:t>
            </a:r>
            <a:r>
              <a:rPr lang="en-US" sz="1100" dirty="0" err="1" smtClean="0"/>
              <a:t>manip</a:t>
            </a:r>
            <a:r>
              <a:rPr lang="en-US" sz="1100" dirty="0" smtClean="0"/>
              <a:t> de </a:t>
            </a:r>
            <a:r>
              <a:rPr lang="en-US" sz="1100" b="1" dirty="0" smtClean="0"/>
              <a:t>RNA-</a:t>
            </a:r>
            <a:r>
              <a:rPr lang="en-US" sz="1100" b="1" dirty="0" err="1" smtClean="0"/>
              <a:t>Seq</a:t>
            </a:r>
            <a:r>
              <a:rPr lang="en-US" sz="1100" b="1" dirty="0" smtClean="0"/>
              <a:t> </a:t>
            </a:r>
            <a:r>
              <a:rPr lang="en-US" sz="1100" b="1" dirty="0" err="1" smtClean="0"/>
              <a:t>sur</a:t>
            </a:r>
            <a:r>
              <a:rPr lang="en-US" sz="1100" b="1" dirty="0" smtClean="0"/>
              <a:t> </a:t>
            </a:r>
            <a:r>
              <a:rPr lang="en-US" sz="1100" dirty="0" smtClean="0"/>
              <a:t>des</a:t>
            </a:r>
            <a:r>
              <a:rPr lang="en-US" sz="1100" b="1" dirty="0" smtClean="0"/>
              <a:t> </a:t>
            </a:r>
            <a:r>
              <a:rPr lang="en-US" sz="1100" b="1" dirty="0" err="1" smtClean="0"/>
              <a:t>bactéries</a:t>
            </a:r>
            <a:r>
              <a:rPr lang="en-US" sz="1100" dirty="0" smtClean="0"/>
              <a:t>, la </a:t>
            </a:r>
            <a:r>
              <a:rPr lang="en-US" sz="1100" dirty="0" err="1" smtClean="0"/>
              <a:t>librairie</a:t>
            </a:r>
            <a:r>
              <a:rPr lang="en-US" sz="1100" dirty="0" smtClean="0"/>
              <a:t> </a:t>
            </a:r>
            <a:r>
              <a:rPr lang="en-US" sz="1100" dirty="0" err="1" smtClean="0"/>
              <a:t>doit</a:t>
            </a:r>
            <a:r>
              <a:rPr lang="en-US" sz="1100" dirty="0" smtClean="0"/>
              <a:t> </a:t>
            </a:r>
            <a:r>
              <a:rPr lang="en-US" sz="1100" dirty="0" err="1" smtClean="0"/>
              <a:t>être</a:t>
            </a:r>
            <a:r>
              <a:rPr lang="en-US" sz="1100" dirty="0" smtClean="0"/>
              <a:t> </a:t>
            </a:r>
            <a:r>
              <a:rPr lang="en-US" sz="1100" b="1" dirty="0" smtClean="0"/>
              <a:t>ORIENTEE </a:t>
            </a:r>
            <a:r>
              <a:rPr lang="en-US" sz="1100" dirty="0" smtClean="0"/>
              <a:t>à cause des </a:t>
            </a:r>
            <a:r>
              <a:rPr lang="en-US" sz="1100" dirty="0" err="1" smtClean="0"/>
              <a:t>gènes</a:t>
            </a:r>
            <a:r>
              <a:rPr lang="en-US" sz="1100" dirty="0" smtClean="0"/>
              <a:t> </a:t>
            </a:r>
            <a:r>
              <a:rPr lang="en-US" sz="1100" dirty="0" err="1" smtClean="0"/>
              <a:t>chevauchants</a:t>
            </a:r>
            <a:r>
              <a:rPr lang="en-US" sz="1100" dirty="0" smtClean="0"/>
              <a:t>.</a:t>
            </a:r>
          </a:p>
          <a:p>
            <a:pPr marL="800100" lvl="1" indent="-342900"/>
            <a:endParaRPr lang="en-US" sz="1100" dirty="0" smtClean="0"/>
          </a:p>
          <a:p>
            <a:pPr marL="342900" indent="-342900">
              <a:buAutoNum type="arabicParenR"/>
            </a:pPr>
            <a:r>
              <a:rPr lang="en-US" sz="1100" b="1" dirty="0" smtClean="0"/>
              <a:t>Paired-End</a:t>
            </a:r>
            <a:r>
              <a:rPr lang="en-US" sz="1100" dirty="0" smtClean="0"/>
              <a:t>: les </a:t>
            </a:r>
            <a:r>
              <a:rPr lang="en-US" sz="1100" dirty="0" err="1" smtClean="0"/>
              <a:t>deux</a:t>
            </a:r>
            <a:r>
              <a:rPr lang="en-US" sz="1100" dirty="0" smtClean="0"/>
              <a:t> </a:t>
            </a:r>
            <a:r>
              <a:rPr lang="en-US" sz="1100" dirty="0" err="1" smtClean="0"/>
              <a:t>extrémités</a:t>
            </a:r>
            <a:r>
              <a:rPr lang="en-US" sz="1100" dirty="0" smtClean="0"/>
              <a:t> d’un fragment </a:t>
            </a:r>
            <a:r>
              <a:rPr lang="en-US" sz="1100" dirty="0" err="1" smtClean="0"/>
              <a:t>d’AND</a:t>
            </a:r>
            <a:r>
              <a:rPr lang="en-US" sz="1100" dirty="0" smtClean="0"/>
              <a:t>/ARN de </a:t>
            </a:r>
            <a:r>
              <a:rPr lang="en-US" sz="1100" dirty="0" err="1" smtClean="0"/>
              <a:t>taille</a:t>
            </a:r>
            <a:r>
              <a:rPr lang="en-US" sz="1100" dirty="0" smtClean="0"/>
              <a:t> </a:t>
            </a:r>
            <a:r>
              <a:rPr lang="en-US" sz="1100" dirty="0" err="1" smtClean="0"/>
              <a:t>connue</a:t>
            </a:r>
            <a:r>
              <a:rPr lang="en-US" sz="1100" dirty="0" smtClean="0"/>
              <a:t> et </a:t>
            </a:r>
            <a:r>
              <a:rPr lang="en-US" sz="1100" dirty="0" err="1" smtClean="0"/>
              <a:t>limitée</a:t>
            </a:r>
            <a:r>
              <a:rPr lang="en-US" sz="1100" dirty="0" smtClean="0"/>
              <a:t> (~400nt) </a:t>
            </a:r>
            <a:r>
              <a:rPr lang="en-US" sz="1100" dirty="0" err="1" smtClean="0"/>
              <a:t>sont</a:t>
            </a:r>
            <a:r>
              <a:rPr lang="en-US" sz="1100" dirty="0" smtClean="0"/>
              <a:t> </a:t>
            </a:r>
            <a:r>
              <a:rPr lang="en-US" sz="1100" dirty="0" err="1" smtClean="0"/>
              <a:t>séquencées</a:t>
            </a:r>
            <a:r>
              <a:rPr lang="en-US" sz="1100" dirty="0" smtClean="0"/>
              <a:t>. Les </a:t>
            </a:r>
            <a:r>
              <a:rPr lang="en-US" sz="1100" dirty="0" err="1" smtClean="0"/>
              <a:t>deux</a:t>
            </a:r>
            <a:r>
              <a:rPr lang="en-US" sz="1100" dirty="0" smtClean="0"/>
              <a:t> </a:t>
            </a:r>
            <a:r>
              <a:rPr lang="en-US" sz="1100" dirty="0" err="1" smtClean="0"/>
              <a:t>séquences</a:t>
            </a:r>
            <a:r>
              <a:rPr lang="en-US" sz="1100" dirty="0" smtClean="0"/>
              <a:t> </a:t>
            </a:r>
            <a:r>
              <a:rPr lang="en-US" sz="1100" dirty="0" err="1" smtClean="0"/>
              <a:t>produites</a:t>
            </a:r>
            <a:r>
              <a:rPr lang="en-US" sz="1100" dirty="0" smtClean="0"/>
              <a:t> </a:t>
            </a:r>
            <a:r>
              <a:rPr lang="en-US" sz="1100" dirty="0" err="1" smtClean="0"/>
              <a:t>peuvent</a:t>
            </a:r>
            <a:r>
              <a:rPr lang="en-US" sz="1100" dirty="0" smtClean="0"/>
              <a:t> </a:t>
            </a:r>
            <a:r>
              <a:rPr lang="en-US" sz="1100" dirty="0" err="1" smtClean="0"/>
              <a:t>être</a:t>
            </a:r>
            <a:r>
              <a:rPr lang="en-US" sz="1100" dirty="0" smtClean="0"/>
              <a:t> </a:t>
            </a:r>
            <a:r>
              <a:rPr lang="en-US" sz="1100" dirty="0" err="1" smtClean="0"/>
              <a:t>chevauchantes</a:t>
            </a:r>
            <a:r>
              <a:rPr lang="en-US" sz="1100" dirty="0" smtClean="0"/>
              <a:t>.</a:t>
            </a:r>
          </a:p>
          <a:p>
            <a:pPr marL="800100" lvl="1" indent="-342900"/>
            <a:r>
              <a:rPr lang="en-US" sz="1100" i="1" u="sng" dirty="0" err="1" smtClean="0"/>
              <a:t>Avantage</a:t>
            </a:r>
            <a:r>
              <a:rPr lang="en-US" sz="1100" u="sng" dirty="0" smtClean="0"/>
              <a:t>: </a:t>
            </a:r>
            <a:r>
              <a:rPr lang="en-US" sz="1100" dirty="0" smtClean="0"/>
              <a:t>pour le mapping, </a:t>
            </a:r>
            <a:r>
              <a:rPr lang="en-US" sz="1100" dirty="0" err="1" smtClean="0"/>
              <a:t>l’information</a:t>
            </a:r>
            <a:r>
              <a:rPr lang="en-US" sz="1100" dirty="0" smtClean="0"/>
              <a:t> de distance </a:t>
            </a:r>
            <a:r>
              <a:rPr lang="en-US" sz="1100" dirty="0" err="1" smtClean="0"/>
              <a:t>permet</a:t>
            </a:r>
            <a:r>
              <a:rPr lang="en-US" sz="1100" dirty="0" smtClean="0"/>
              <a:t> de lever </a:t>
            </a:r>
            <a:r>
              <a:rPr lang="en-US" sz="1100" dirty="0" err="1" smtClean="0"/>
              <a:t>l’ambiguité</a:t>
            </a:r>
            <a:r>
              <a:rPr lang="en-US" sz="1100" dirty="0" smtClean="0"/>
              <a:t> </a:t>
            </a:r>
            <a:r>
              <a:rPr lang="en-US" sz="1100" dirty="0" err="1" smtClean="0"/>
              <a:t>sur</a:t>
            </a:r>
            <a:r>
              <a:rPr lang="en-US" sz="1100" dirty="0" smtClean="0"/>
              <a:t> </a:t>
            </a:r>
            <a:r>
              <a:rPr lang="en-US" sz="1100" dirty="0" err="1" smtClean="0"/>
              <a:t>une</a:t>
            </a:r>
            <a:r>
              <a:rPr lang="en-US" sz="1100" dirty="0" smtClean="0"/>
              <a:t> des </a:t>
            </a:r>
            <a:r>
              <a:rPr lang="en-US" sz="1100" dirty="0" err="1" smtClean="0"/>
              <a:t>deux</a:t>
            </a:r>
            <a:r>
              <a:rPr lang="en-US" sz="1100" dirty="0" smtClean="0"/>
              <a:t> reads </a:t>
            </a:r>
            <a:r>
              <a:rPr lang="en-US" sz="1100" dirty="0" err="1" smtClean="0"/>
              <a:t>quand</a:t>
            </a:r>
            <a:r>
              <a:rPr lang="en-US" sz="1100" dirty="0" smtClean="0"/>
              <a:t> </a:t>
            </a:r>
            <a:r>
              <a:rPr lang="en-US" sz="1100" dirty="0" err="1" smtClean="0"/>
              <a:t>cette</a:t>
            </a:r>
            <a:r>
              <a:rPr lang="en-US" sz="1100" dirty="0" smtClean="0"/>
              <a:t> </a:t>
            </a:r>
            <a:r>
              <a:rPr lang="en-US" sz="1100" dirty="0" err="1" smtClean="0"/>
              <a:t>dernière</a:t>
            </a:r>
            <a:r>
              <a:rPr lang="en-US" sz="1100" dirty="0" smtClean="0"/>
              <a:t> </a:t>
            </a:r>
            <a:r>
              <a:rPr lang="en-US" sz="1100" dirty="0" err="1" smtClean="0"/>
              <a:t>s’aligne</a:t>
            </a:r>
            <a:r>
              <a:rPr lang="en-US" sz="1100" dirty="0" smtClean="0"/>
              <a:t> à </a:t>
            </a:r>
            <a:r>
              <a:rPr lang="en-US" sz="1100" dirty="0" err="1" smtClean="0"/>
              <a:t>plusieurs</a:t>
            </a:r>
            <a:r>
              <a:rPr lang="en-US" sz="1100" dirty="0" smtClean="0"/>
              <a:t> </a:t>
            </a:r>
            <a:r>
              <a:rPr lang="en-US" sz="1100" dirty="0" err="1" smtClean="0"/>
              <a:t>endroits</a:t>
            </a:r>
            <a:r>
              <a:rPr lang="en-US" sz="1100" dirty="0" smtClean="0"/>
              <a:t> du </a:t>
            </a:r>
            <a:r>
              <a:rPr lang="en-US" sz="1100" dirty="0" err="1" smtClean="0"/>
              <a:t>génome</a:t>
            </a:r>
            <a:r>
              <a:rPr lang="en-US" sz="1100" dirty="0" smtClean="0"/>
              <a:t>. </a:t>
            </a:r>
            <a:endParaRPr lang="en-US" sz="1100" b="1" dirty="0" smtClean="0"/>
          </a:p>
          <a:p>
            <a:pPr marL="800100" lvl="1" indent="-342900"/>
            <a:r>
              <a:rPr lang="en-US" sz="1100" i="1" u="sng" dirty="0" smtClean="0"/>
              <a:t>Limitation</a:t>
            </a:r>
            <a:r>
              <a:rPr lang="en-US" sz="1100" u="sng" dirty="0" smtClean="0"/>
              <a:t>: </a:t>
            </a:r>
            <a:r>
              <a:rPr lang="en-US" sz="1100" dirty="0" smtClean="0"/>
              <a:t>les </a:t>
            </a:r>
            <a:r>
              <a:rPr lang="en-US" sz="1100" dirty="0" err="1" smtClean="0"/>
              <a:t>éléments</a:t>
            </a:r>
            <a:r>
              <a:rPr lang="en-US" sz="1100" dirty="0" smtClean="0"/>
              <a:t> </a:t>
            </a:r>
            <a:r>
              <a:rPr lang="en-US" sz="1100" dirty="0" err="1" smtClean="0"/>
              <a:t>répétés</a:t>
            </a:r>
            <a:r>
              <a:rPr lang="en-US" sz="1100" dirty="0" smtClean="0"/>
              <a:t> ne </a:t>
            </a:r>
            <a:r>
              <a:rPr lang="en-US" sz="1100" dirty="0" err="1" smtClean="0"/>
              <a:t>peuvent</a:t>
            </a:r>
            <a:r>
              <a:rPr lang="en-US" sz="1100" dirty="0" smtClean="0"/>
              <a:t> </a:t>
            </a:r>
            <a:r>
              <a:rPr lang="en-US" sz="1100" dirty="0" err="1" smtClean="0"/>
              <a:t>être</a:t>
            </a:r>
            <a:r>
              <a:rPr lang="en-US" sz="1100" dirty="0" smtClean="0"/>
              <a:t> </a:t>
            </a:r>
            <a:r>
              <a:rPr lang="en-US" sz="1100" dirty="0" err="1" smtClean="0"/>
              <a:t>assemblés</a:t>
            </a:r>
            <a:r>
              <a:rPr lang="en-US" sz="1100" dirty="0" smtClean="0"/>
              <a:t> avec les </a:t>
            </a:r>
            <a:r>
              <a:rPr lang="en-US" sz="1100" dirty="0" err="1" smtClean="0"/>
              <a:t>algorithmes</a:t>
            </a:r>
            <a:r>
              <a:rPr lang="en-US" sz="1100" dirty="0" smtClean="0"/>
              <a:t> </a:t>
            </a:r>
            <a:r>
              <a:rPr lang="en-US" sz="1100" dirty="0" err="1" smtClean="0"/>
              <a:t>actuels</a:t>
            </a:r>
            <a:r>
              <a:rPr lang="en-US" sz="1100" dirty="0" smtClean="0"/>
              <a:t/>
            </a:r>
            <a:br>
              <a:rPr lang="en-US" sz="1100" dirty="0" smtClean="0"/>
            </a:br>
            <a:endParaRPr lang="en-US" sz="1100" dirty="0" smtClean="0"/>
          </a:p>
          <a:p>
            <a:pPr marL="342900" indent="-342900">
              <a:buAutoNum type="arabicParenR"/>
            </a:pPr>
            <a:r>
              <a:rPr lang="en-US" sz="1100" b="1" dirty="0" smtClean="0"/>
              <a:t>Mate-Pair</a:t>
            </a:r>
            <a:r>
              <a:rPr lang="en-US" sz="1100" dirty="0" smtClean="0"/>
              <a:t>: les </a:t>
            </a:r>
            <a:r>
              <a:rPr lang="en-US" sz="1100" dirty="0" err="1" smtClean="0"/>
              <a:t>deux</a:t>
            </a:r>
            <a:r>
              <a:rPr lang="en-US" sz="1100" dirty="0" smtClean="0"/>
              <a:t> </a:t>
            </a:r>
            <a:r>
              <a:rPr lang="en-US" sz="1100" dirty="0" err="1" smtClean="0"/>
              <a:t>extrémités</a:t>
            </a:r>
            <a:r>
              <a:rPr lang="en-US" sz="1100" dirty="0" smtClean="0"/>
              <a:t> d’un grand fragment (</a:t>
            </a:r>
            <a:r>
              <a:rPr lang="en-US" sz="1100" dirty="0" err="1" smtClean="0"/>
              <a:t>plusieurs</a:t>
            </a:r>
            <a:r>
              <a:rPr lang="en-US" sz="1100" dirty="0" smtClean="0"/>
              <a:t> kb) </a:t>
            </a:r>
            <a:r>
              <a:rPr lang="en-US" sz="1100" dirty="0" err="1" smtClean="0"/>
              <a:t>d’ADN</a:t>
            </a:r>
            <a:r>
              <a:rPr lang="en-US" sz="1100" dirty="0" smtClean="0"/>
              <a:t> </a:t>
            </a:r>
            <a:r>
              <a:rPr lang="en-US" sz="1100" dirty="0" err="1" smtClean="0"/>
              <a:t>sont</a:t>
            </a:r>
            <a:r>
              <a:rPr lang="en-US" sz="1100" dirty="0" smtClean="0"/>
              <a:t> </a:t>
            </a:r>
            <a:r>
              <a:rPr lang="en-US" sz="1100" dirty="0" err="1" smtClean="0"/>
              <a:t>séquencées</a:t>
            </a:r>
            <a:endParaRPr lang="en-US" sz="1100" dirty="0" smtClean="0"/>
          </a:p>
          <a:p>
            <a:pPr marL="800100" lvl="1" indent="-342900"/>
            <a:r>
              <a:rPr lang="en-US" sz="1100" i="1" u="sng" dirty="0" err="1" smtClean="0"/>
              <a:t>Avantage</a:t>
            </a:r>
            <a:r>
              <a:rPr lang="en-US" sz="1100" u="sng" dirty="0" smtClean="0"/>
              <a:t>: </a:t>
            </a:r>
            <a:r>
              <a:rPr lang="en-US" sz="1100" dirty="0" err="1" smtClean="0"/>
              <a:t>l’information</a:t>
            </a:r>
            <a:r>
              <a:rPr lang="en-US" sz="1100" dirty="0" smtClean="0"/>
              <a:t> de longue distance </a:t>
            </a:r>
            <a:r>
              <a:rPr lang="en-US" sz="1100" dirty="0" err="1" smtClean="0"/>
              <a:t>permet</a:t>
            </a:r>
            <a:r>
              <a:rPr lang="en-US" sz="1100" dirty="0" smtClean="0"/>
              <a:t> </a:t>
            </a:r>
            <a:r>
              <a:rPr lang="en-US" sz="1100" dirty="0" err="1" smtClean="0"/>
              <a:t>d’ordonner</a:t>
            </a:r>
            <a:r>
              <a:rPr lang="en-US" sz="1100" dirty="0" smtClean="0"/>
              <a:t> et </a:t>
            </a:r>
            <a:r>
              <a:rPr lang="en-US" sz="1100" dirty="0" err="1" smtClean="0"/>
              <a:t>d’orienter</a:t>
            </a:r>
            <a:r>
              <a:rPr lang="en-US" sz="1100" dirty="0" smtClean="0"/>
              <a:t> des </a:t>
            </a:r>
            <a:r>
              <a:rPr lang="en-US" sz="1100" dirty="0" err="1" smtClean="0"/>
              <a:t>contigs</a:t>
            </a:r>
            <a:r>
              <a:rPr lang="en-US" sz="1100" dirty="0" smtClean="0"/>
              <a:t> </a:t>
            </a:r>
            <a:r>
              <a:rPr lang="en-US" sz="1100" dirty="0" err="1" smtClean="0"/>
              <a:t>séparés</a:t>
            </a:r>
            <a:r>
              <a:rPr lang="en-US" sz="1100" dirty="0" smtClean="0"/>
              <a:t> le plus </a:t>
            </a:r>
            <a:r>
              <a:rPr lang="en-US" sz="1100" dirty="0" err="1" smtClean="0"/>
              <a:t>souvent</a:t>
            </a:r>
            <a:r>
              <a:rPr lang="en-US" sz="1100" dirty="0" smtClean="0"/>
              <a:t> par des </a:t>
            </a:r>
            <a:r>
              <a:rPr lang="en-US" sz="1100" dirty="0" err="1" smtClean="0"/>
              <a:t>éléments</a:t>
            </a:r>
            <a:r>
              <a:rPr lang="en-US" sz="1100" dirty="0" smtClean="0"/>
              <a:t> </a:t>
            </a:r>
            <a:r>
              <a:rPr lang="en-US" sz="1100" dirty="0" err="1" smtClean="0"/>
              <a:t>répétés</a:t>
            </a:r>
            <a:endParaRPr lang="en-US" sz="1100" dirty="0" smtClean="0"/>
          </a:p>
          <a:p>
            <a:pPr marL="800100" lvl="1" indent="-342900"/>
            <a:r>
              <a:rPr lang="en-US" sz="1100" i="1" u="sng" dirty="0" smtClean="0"/>
              <a:t>Limitations</a:t>
            </a:r>
            <a:r>
              <a:rPr lang="en-US" sz="1100" u="sng" dirty="0" smtClean="0"/>
              <a:t>: </a:t>
            </a:r>
            <a:r>
              <a:rPr lang="en-US" sz="1100" dirty="0" err="1" smtClean="0"/>
              <a:t>il</a:t>
            </a:r>
            <a:r>
              <a:rPr lang="en-US" sz="1100" dirty="0" smtClean="0"/>
              <a:t> </a:t>
            </a:r>
            <a:r>
              <a:rPr lang="en-US" sz="1100" dirty="0" err="1" smtClean="0"/>
              <a:t>faut</a:t>
            </a:r>
            <a:r>
              <a:rPr lang="en-US" sz="1100" dirty="0" smtClean="0"/>
              <a:t> </a:t>
            </a:r>
            <a:r>
              <a:rPr lang="en-US" sz="1100" dirty="0" err="1" smtClean="0"/>
              <a:t>produire</a:t>
            </a:r>
            <a:r>
              <a:rPr lang="en-US" sz="1100" dirty="0" smtClean="0"/>
              <a:t> </a:t>
            </a:r>
            <a:r>
              <a:rPr lang="en-US" sz="1100" dirty="0" err="1" smtClean="0"/>
              <a:t>différentes</a:t>
            </a:r>
            <a:r>
              <a:rPr lang="en-US" sz="1100" dirty="0" smtClean="0"/>
              <a:t> </a:t>
            </a:r>
            <a:r>
              <a:rPr lang="en-US" sz="1100" dirty="0" err="1" smtClean="0"/>
              <a:t>tailles</a:t>
            </a:r>
            <a:r>
              <a:rPr lang="en-US" sz="1100" dirty="0" smtClean="0"/>
              <a:t> de </a:t>
            </a:r>
            <a:r>
              <a:rPr lang="en-US" sz="1100" dirty="0" err="1" smtClean="0"/>
              <a:t>banques</a:t>
            </a:r>
            <a:r>
              <a:rPr lang="en-US" sz="1100" dirty="0" smtClean="0"/>
              <a:t> pour </a:t>
            </a:r>
            <a:r>
              <a:rPr lang="en-US" sz="1100" dirty="0" err="1" smtClean="0"/>
              <a:t>obtenir</a:t>
            </a:r>
            <a:r>
              <a:rPr lang="en-US" sz="1100" dirty="0" smtClean="0"/>
              <a:t> un </a:t>
            </a:r>
            <a:r>
              <a:rPr lang="en-US" sz="1100" dirty="0" err="1" smtClean="0"/>
              <a:t>résultat</a:t>
            </a:r>
            <a:r>
              <a:rPr lang="en-US" sz="1100" dirty="0" smtClean="0"/>
              <a:t> </a:t>
            </a:r>
            <a:r>
              <a:rPr lang="en-US" sz="1100" dirty="0" err="1" smtClean="0"/>
              <a:t>satisfaisant</a:t>
            </a:r>
            <a:r>
              <a:rPr lang="en-US" sz="1100" dirty="0" smtClean="0"/>
              <a:t>; </a:t>
            </a:r>
            <a:r>
              <a:rPr lang="en-US" sz="1100" dirty="0" err="1" smtClean="0"/>
              <a:t>ces</a:t>
            </a:r>
            <a:r>
              <a:rPr lang="en-US" sz="1100" dirty="0" smtClean="0"/>
              <a:t> </a:t>
            </a:r>
            <a:r>
              <a:rPr lang="en-US" sz="1100" dirty="0" err="1" smtClean="0"/>
              <a:t>banques</a:t>
            </a:r>
            <a:r>
              <a:rPr lang="en-US" sz="1100" dirty="0" smtClean="0"/>
              <a:t> qui plus </a:t>
            </a:r>
            <a:r>
              <a:rPr lang="en-US" sz="1100" dirty="0" err="1" smtClean="0"/>
              <a:t>est</a:t>
            </a:r>
            <a:r>
              <a:rPr lang="en-US" sz="1100" dirty="0" smtClean="0"/>
              <a:t> </a:t>
            </a:r>
            <a:r>
              <a:rPr lang="en-US" sz="1100" dirty="0" err="1" smtClean="0"/>
              <a:t>sont</a:t>
            </a:r>
            <a:r>
              <a:rPr lang="en-US" sz="1100" dirty="0" smtClean="0"/>
              <a:t> </a:t>
            </a:r>
            <a:r>
              <a:rPr lang="en-US" sz="1100" dirty="0" err="1" smtClean="0"/>
              <a:t>polluées</a:t>
            </a:r>
            <a:r>
              <a:rPr lang="en-US" sz="1100" dirty="0" smtClean="0"/>
              <a:t> par des </a:t>
            </a:r>
            <a:r>
              <a:rPr lang="en-US" sz="1100" dirty="0" err="1" smtClean="0"/>
              <a:t>séquences</a:t>
            </a:r>
            <a:r>
              <a:rPr lang="en-US" sz="1100" dirty="0" smtClean="0"/>
              <a:t> Paired-End</a:t>
            </a:r>
            <a:br>
              <a:rPr lang="en-US" sz="1100" dirty="0" smtClean="0"/>
            </a:br>
            <a:endParaRPr lang="en-US" sz="1100" dirty="0" smtClean="0"/>
          </a:p>
          <a:p>
            <a:pPr marL="342900" indent="-342900">
              <a:buAutoNum type="arabicParenR"/>
            </a:pPr>
            <a:r>
              <a:rPr lang="en-US" sz="1100" b="1" dirty="0" smtClean="0"/>
              <a:t>Single-Molecule (</a:t>
            </a:r>
            <a:r>
              <a:rPr lang="en-US" sz="1100" b="1" dirty="0" err="1" smtClean="0"/>
              <a:t>PacBio</a:t>
            </a:r>
            <a:r>
              <a:rPr lang="en-US" sz="1100" b="1" dirty="0" smtClean="0"/>
              <a:t>, </a:t>
            </a:r>
            <a:r>
              <a:rPr lang="en-US" sz="1100" b="1" dirty="0" err="1" smtClean="0"/>
              <a:t>MinIon</a:t>
            </a:r>
            <a:r>
              <a:rPr lang="en-US" sz="1100" b="1" dirty="0" smtClean="0"/>
              <a:t>)</a:t>
            </a:r>
            <a:r>
              <a:rPr lang="en-US" sz="1100" dirty="0" smtClean="0"/>
              <a:t>: de </a:t>
            </a:r>
            <a:r>
              <a:rPr lang="en-US" sz="1100" dirty="0" err="1" smtClean="0"/>
              <a:t>grands</a:t>
            </a:r>
            <a:r>
              <a:rPr lang="en-US" sz="1100" dirty="0" smtClean="0"/>
              <a:t> fragments </a:t>
            </a:r>
            <a:r>
              <a:rPr lang="en-US" sz="1100" dirty="0" err="1" smtClean="0"/>
              <a:t>d’AND</a:t>
            </a:r>
            <a:r>
              <a:rPr lang="en-US" sz="1100" dirty="0" smtClean="0"/>
              <a:t>/ARN </a:t>
            </a:r>
            <a:r>
              <a:rPr lang="en-US" sz="1100" dirty="0" err="1" smtClean="0"/>
              <a:t>sont</a:t>
            </a:r>
            <a:r>
              <a:rPr lang="en-US" sz="1100" dirty="0" smtClean="0"/>
              <a:t> </a:t>
            </a:r>
            <a:r>
              <a:rPr lang="en-US" sz="1100" dirty="0" err="1" smtClean="0"/>
              <a:t>séquencés</a:t>
            </a:r>
            <a:endParaRPr lang="en-US" sz="1100" dirty="0" smtClean="0"/>
          </a:p>
          <a:p>
            <a:pPr marL="800100" lvl="1" indent="-342900"/>
            <a:r>
              <a:rPr lang="en-US" sz="1100" i="1" u="sng" dirty="0" err="1" smtClean="0"/>
              <a:t>Avantage</a:t>
            </a:r>
            <a:r>
              <a:rPr lang="en-US" sz="1100" u="sng" dirty="0" smtClean="0"/>
              <a:t>: </a:t>
            </a:r>
            <a:r>
              <a:rPr lang="en-US" sz="1100" dirty="0" smtClean="0"/>
              <a:t>les regions </a:t>
            </a:r>
            <a:r>
              <a:rPr lang="en-US" sz="1100" dirty="0" err="1" smtClean="0"/>
              <a:t>répétées</a:t>
            </a:r>
            <a:r>
              <a:rPr lang="en-US" sz="1100" dirty="0" smtClean="0"/>
              <a:t> de ”</a:t>
            </a:r>
            <a:r>
              <a:rPr lang="en-US" sz="1100" i="1" dirty="0" err="1" smtClean="0"/>
              <a:t>taille</a:t>
            </a:r>
            <a:r>
              <a:rPr lang="en-US" sz="1100" i="1" dirty="0" smtClean="0"/>
              <a:t> standard” </a:t>
            </a:r>
            <a:r>
              <a:rPr lang="en-US" sz="1100" dirty="0" err="1" smtClean="0"/>
              <a:t>sont</a:t>
            </a:r>
            <a:r>
              <a:rPr lang="en-US" sz="1100" dirty="0" smtClean="0"/>
              <a:t> </a:t>
            </a:r>
            <a:r>
              <a:rPr lang="en-US" sz="1100" dirty="0" err="1" smtClean="0"/>
              <a:t>directement</a:t>
            </a:r>
            <a:r>
              <a:rPr lang="en-US" sz="1100" dirty="0" smtClean="0"/>
              <a:t> </a:t>
            </a:r>
            <a:r>
              <a:rPr lang="en-US" sz="1100" dirty="0" err="1" smtClean="0"/>
              <a:t>séquencées</a:t>
            </a:r>
            <a:r>
              <a:rPr lang="en-US" sz="1100" dirty="0" smtClean="0"/>
              <a:t>. Idem pour les </a:t>
            </a:r>
            <a:r>
              <a:rPr lang="en-US" sz="1100" dirty="0" err="1" smtClean="0"/>
              <a:t>Isoformes</a:t>
            </a:r>
            <a:r>
              <a:rPr lang="en-US" sz="1100" dirty="0" smtClean="0"/>
              <a:t> qui </a:t>
            </a:r>
            <a:r>
              <a:rPr lang="en-US" sz="1100" dirty="0" err="1" smtClean="0"/>
              <a:t>sont</a:t>
            </a:r>
            <a:r>
              <a:rPr lang="en-US" sz="1100" dirty="0" smtClean="0"/>
              <a:t> </a:t>
            </a:r>
            <a:r>
              <a:rPr lang="en-US" sz="1100" dirty="0" err="1" smtClean="0"/>
              <a:t>directement</a:t>
            </a:r>
            <a:r>
              <a:rPr lang="en-US" sz="1100" dirty="0" smtClean="0"/>
              <a:t> </a:t>
            </a:r>
            <a:r>
              <a:rPr lang="en-US" sz="1100" dirty="0" err="1" smtClean="0"/>
              <a:t>séquencés</a:t>
            </a:r>
            <a:r>
              <a:rPr lang="en-US" sz="1100" dirty="0" smtClean="0"/>
              <a:t> (</a:t>
            </a:r>
            <a:r>
              <a:rPr lang="en-US" sz="1100" dirty="0" err="1" smtClean="0"/>
              <a:t>Iso-Seq</a:t>
            </a:r>
            <a:r>
              <a:rPr lang="en-US" sz="1100" dirty="0" smtClean="0"/>
              <a:t>).</a:t>
            </a:r>
          </a:p>
          <a:p>
            <a:pPr marL="342900" indent="-342900"/>
            <a:endParaRPr lang="en-US" sz="1000" dirty="0" smtClean="0"/>
          </a:p>
        </p:txBody>
      </p:sp>
      <p:graphicFrame>
        <p:nvGraphicFramePr>
          <p:cNvPr id="6" name="Tableau 5"/>
          <p:cNvGraphicFramePr>
            <a:graphicFrameLocks noGrp="1"/>
          </p:cNvGraphicFramePr>
          <p:nvPr/>
        </p:nvGraphicFramePr>
        <p:xfrm>
          <a:off x="404664" y="6804248"/>
          <a:ext cx="6120680" cy="1224137"/>
        </p:xfrm>
        <a:graphic>
          <a:graphicData uri="http://schemas.openxmlformats.org/drawingml/2006/table">
            <a:tbl>
              <a:tblPr/>
              <a:tblGrid>
                <a:gridCol w="1108143"/>
                <a:gridCol w="1052097"/>
                <a:gridCol w="1164190"/>
                <a:gridCol w="932084"/>
                <a:gridCol w="776736"/>
                <a:gridCol w="1087430"/>
              </a:tblGrid>
              <a:tr h="524629">
                <a:tc>
                  <a:txBody>
                    <a:bodyPr/>
                    <a:lstStyle/>
                    <a:p>
                      <a:pPr algn="ctr" fontAlgn="ctr"/>
                      <a:r>
                        <a:rPr lang="fr-FR" sz="900" b="1" i="0" u="none" strike="noStrike" dirty="0">
                          <a:solidFill>
                            <a:srgbClr val="000000"/>
                          </a:solidFill>
                          <a:latin typeface="Calibri"/>
                        </a:rPr>
                        <a:t>Type de librairie</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dirty="0">
                          <a:solidFill>
                            <a:srgbClr val="000000"/>
                          </a:solidFill>
                          <a:latin typeface="Calibri"/>
                        </a:rPr>
                        <a:t>Assemblage génome simple</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Assemblage génome complexe</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Mesure d'expression</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Construction Transcriptome de référence</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Detection de polymorphisme</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74877">
                <a:tc>
                  <a:txBody>
                    <a:bodyPr/>
                    <a:lstStyle/>
                    <a:p>
                      <a:pPr algn="l" fontAlgn="ctr"/>
                      <a:r>
                        <a:rPr lang="fr-FR" sz="900" b="1" i="0" u="none" strike="noStrike">
                          <a:solidFill>
                            <a:srgbClr val="000000"/>
                          </a:solidFill>
                          <a:latin typeface="Calibri"/>
                        </a:rPr>
                        <a:t>Single-End</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r>
              <a:tr h="174877">
                <a:tc>
                  <a:txBody>
                    <a:bodyPr/>
                    <a:lstStyle/>
                    <a:p>
                      <a:pPr algn="l" fontAlgn="ctr"/>
                      <a:r>
                        <a:rPr lang="fr-FR" sz="900" b="1" i="0" u="none" strike="noStrike">
                          <a:solidFill>
                            <a:srgbClr val="000000"/>
                          </a:solidFill>
                          <a:latin typeface="Calibri"/>
                        </a:rPr>
                        <a:t>Paired-End</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r>
              <a:tr h="174877">
                <a:tc>
                  <a:txBody>
                    <a:bodyPr/>
                    <a:lstStyle/>
                    <a:p>
                      <a:pPr algn="l" fontAlgn="ctr"/>
                      <a:r>
                        <a:rPr lang="fr-FR" sz="900" b="1" i="0" u="none" strike="noStrike">
                          <a:solidFill>
                            <a:srgbClr val="000000"/>
                          </a:solidFill>
                          <a:latin typeface="Calibri"/>
                        </a:rPr>
                        <a:t>Mate-Pair</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35"/>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4877">
                <a:tc>
                  <a:txBody>
                    <a:bodyPr/>
                    <a:lstStyle/>
                    <a:p>
                      <a:pPr algn="l" fontAlgn="ctr"/>
                      <a:r>
                        <a:rPr lang="fr-FR" sz="900" b="1" i="0" u="none" strike="noStrike">
                          <a:solidFill>
                            <a:srgbClr val="000000"/>
                          </a:solidFill>
                          <a:latin typeface="Calibri"/>
                        </a:rPr>
                        <a:t>Single-Molecule</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35"/>
                    </a:solidFill>
                  </a:tcPr>
                </a:tc>
                <a:tc>
                  <a:txBody>
                    <a:bodyPr/>
                    <a:lstStyle/>
                    <a:p>
                      <a:pPr algn="ctr" fontAlgn="ctr"/>
                      <a:r>
                        <a:rPr lang="fr-FR" sz="900" b="1" i="0" u="none" strike="noStrike" dirty="0">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35"/>
                    </a:solidFill>
                  </a:tcPr>
                </a:tc>
                <a:tc>
                  <a:txBody>
                    <a:bodyPr/>
                    <a:lstStyle/>
                    <a:p>
                      <a:pPr algn="ctr" fontAlgn="ctr"/>
                      <a:r>
                        <a:rPr lang="fr-FR" sz="900" b="1" i="0" u="none" strike="noStrike" dirty="0" smtClean="0">
                          <a:solidFill>
                            <a:srgbClr val="000000"/>
                          </a:solidFill>
                          <a:latin typeface="Calibri"/>
                        </a:rPr>
                        <a:t>-</a:t>
                      </a:r>
                      <a:endParaRPr lang="fr-FR" sz="900" b="1" i="0" u="none" strike="noStrike" dirty="0">
                        <a:solidFill>
                          <a:srgbClr val="000000"/>
                        </a:solidFill>
                        <a:latin typeface="Calibri"/>
                      </a:endParaRP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900" b="1" i="0" u="none" strike="noStrike">
                          <a:solidFill>
                            <a:srgbClr val="000000"/>
                          </a:solidFill>
                          <a:latin typeface="Calibri"/>
                        </a:rPr>
                        <a:t>+++</a:t>
                      </a: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35"/>
                    </a:solidFill>
                  </a:tcPr>
                </a:tc>
                <a:tc>
                  <a:txBody>
                    <a:bodyPr/>
                    <a:lstStyle/>
                    <a:p>
                      <a:pPr algn="ctr" fontAlgn="ctr"/>
                      <a:r>
                        <a:rPr lang="fr-FR" sz="900" b="1" i="0" u="none" strike="noStrike" dirty="0" smtClean="0">
                          <a:solidFill>
                            <a:srgbClr val="000000"/>
                          </a:solidFill>
                          <a:latin typeface="Calibri"/>
                        </a:rPr>
                        <a:t>En</a:t>
                      </a:r>
                      <a:r>
                        <a:rPr lang="fr-FR" sz="900" b="1" i="0" u="none" strike="noStrike" baseline="0" dirty="0" smtClean="0">
                          <a:solidFill>
                            <a:srgbClr val="000000"/>
                          </a:solidFill>
                          <a:latin typeface="Calibri"/>
                        </a:rPr>
                        <a:t> test</a:t>
                      </a:r>
                      <a:endParaRPr lang="fr-FR" sz="900" b="1" i="0" u="none" strike="noStrike" dirty="0">
                        <a:solidFill>
                          <a:srgbClr val="000000"/>
                        </a:solidFill>
                        <a:latin typeface="Calibri"/>
                      </a:endParaRPr>
                    </a:p>
                  </a:txBody>
                  <a:tcPr marL="5802" marR="5802" marT="5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7" name="Tableau 6"/>
          <p:cNvGraphicFramePr>
            <a:graphicFrameLocks noGrp="1"/>
          </p:cNvGraphicFramePr>
          <p:nvPr/>
        </p:nvGraphicFramePr>
        <p:xfrm>
          <a:off x="1052736" y="8100392"/>
          <a:ext cx="4896544" cy="733425"/>
        </p:xfrm>
        <a:graphic>
          <a:graphicData uri="http://schemas.openxmlformats.org/drawingml/2006/table">
            <a:tbl>
              <a:tblPr/>
              <a:tblGrid>
                <a:gridCol w="360040"/>
                <a:gridCol w="4536504"/>
              </a:tblGrid>
              <a:tr h="144016">
                <a:tc>
                  <a:txBody>
                    <a:bodyPr/>
                    <a:lstStyle/>
                    <a:p>
                      <a:pPr algn="ctr" fontAlgn="b"/>
                      <a:r>
                        <a:rPr lang="fr-FR" sz="900" b="0" i="0" u="none" strike="noStrike" dirty="0" smtClean="0">
                          <a:solidFill>
                            <a:srgbClr val="000000"/>
                          </a:solidFill>
                          <a:latin typeface="Calibri"/>
                        </a:rPr>
                        <a:t>--</a:t>
                      </a:r>
                      <a:endParaRPr lang="fr-FR" sz="9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fr-FR" sz="900" b="0" i="0" u="none" strike="noStrike">
                          <a:solidFill>
                            <a:srgbClr val="000000"/>
                          </a:solidFill>
                          <a:latin typeface="Calibri"/>
                        </a:rPr>
                        <a:t>pas adapté</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44016">
                <a:tc>
                  <a:txBody>
                    <a:bodyPr/>
                    <a:lstStyle/>
                    <a:p>
                      <a:pPr algn="ctr" fontAlgn="b"/>
                      <a:r>
                        <a:rPr lang="fr-FR" sz="900" b="0" i="0" u="none" strike="noStrike" dirty="0">
                          <a:solidFill>
                            <a:srgbClr val="FFFF00"/>
                          </a:solidFill>
                          <a:latin typeface="Calibri"/>
                        </a:rPr>
                        <a:t> </a:t>
                      </a:r>
                      <a:r>
                        <a:rPr lang="fr-FR" sz="900" b="1" i="0" u="none" strike="noStrike" dirty="0" smtClean="0">
                          <a:solidFill>
                            <a:schemeClr val="tx1"/>
                          </a:solidFill>
                          <a:latin typeface="Calibri"/>
                        </a:rPr>
                        <a:t>-</a:t>
                      </a:r>
                      <a:endParaRPr lang="fr-FR" sz="900" b="1"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fr-FR" sz="900" b="0" i="0" u="none" strike="noStrike" dirty="0">
                          <a:solidFill>
                            <a:srgbClr val="000000"/>
                          </a:solidFill>
                          <a:latin typeface="Calibri"/>
                        </a:rPr>
                        <a:t>insuffisant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44016">
                <a:tc>
                  <a:txBody>
                    <a:bodyPr/>
                    <a:lstStyle/>
                    <a:p>
                      <a:pPr algn="ctr" fontAlgn="b"/>
                      <a:r>
                        <a:rPr lang="fr-FR" sz="900" b="1" i="0" u="none" strike="noStrike" dirty="0">
                          <a:solidFill>
                            <a:schemeClr val="tx1"/>
                          </a:solidFill>
                          <a:latin typeface="Calibri"/>
                        </a:rPr>
                        <a:t> </a:t>
                      </a:r>
                      <a:r>
                        <a:rPr lang="fr-FR" sz="900" b="1" i="0" u="none" strike="noStrike" dirty="0" smtClean="0">
                          <a:solidFill>
                            <a:schemeClr val="tx1"/>
                          </a:solidFill>
                          <a:latin typeface="Calibri"/>
                        </a:rPr>
                        <a:t>+/-</a:t>
                      </a:r>
                      <a:endParaRPr lang="fr-FR" sz="900" b="1" i="0" u="none" strike="noStrike" dirty="0">
                        <a:solidFill>
                          <a:schemeClr val="tx1"/>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fr-FR" sz="900" b="0" i="0" u="none" strike="noStrike" dirty="0">
                          <a:solidFill>
                            <a:srgbClr val="000000"/>
                          </a:solidFill>
                          <a:latin typeface="Calibri"/>
                        </a:rPr>
                        <a:t>résultat dépendant fortement de la complexité du </a:t>
                      </a:r>
                      <a:r>
                        <a:rPr lang="fr-FR" sz="900" b="0" i="0" u="none" strike="noStrike" dirty="0" smtClean="0">
                          <a:solidFill>
                            <a:srgbClr val="000000"/>
                          </a:solidFill>
                          <a:latin typeface="Calibri"/>
                        </a:rPr>
                        <a:t>génome (présence d’IS, TE)</a:t>
                      </a:r>
                      <a:endParaRPr lang="fr-FR" sz="9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44016">
                <a:tc>
                  <a:txBody>
                    <a:bodyPr/>
                    <a:lstStyle/>
                    <a:p>
                      <a:pPr algn="ctr" fontAlgn="b"/>
                      <a:r>
                        <a:rPr lang="fr-FR" sz="900" b="0" i="0" u="none" strike="noStrike" dirty="0">
                          <a:solidFill>
                            <a:srgbClr val="000000"/>
                          </a:solidFill>
                          <a:latin typeface="Calibri"/>
                        </a:rPr>
                        <a:t> </a:t>
                      </a:r>
                      <a:r>
                        <a:rPr lang="fr-FR" sz="900" b="0" i="0" u="none" strike="noStrike" dirty="0" smtClean="0">
                          <a:solidFill>
                            <a:srgbClr val="000000"/>
                          </a:solidFill>
                          <a:latin typeface="Calibri"/>
                        </a:rPr>
                        <a:t>+</a:t>
                      </a:r>
                      <a:endParaRPr lang="fr-FR" sz="9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l" fontAlgn="b"/>
                      <a:r>
                        <a:rPr lang="fr-FR" sz="900" b="0" i="0" u="none" strike="noStrike" dirty="0">
                          <a:solidFill>
                            <a:srgbClr val="000000"/>
                          </a:solidFill>
                          <a:latin typeface="Calibri"/>
                        </a:rPr>
                        <a:t>résultat suffisant (ex</a:t>
                      </a:r>
                      <a:r>
                        <a:rPr lang="fr-FR" sz="900" b="0" i="0" u="none" strike="noStrike" dirty="0" smtClean="0">
                          <a:solidFill>
                            <a:srgbClr val="000000"/>
                          </a:solidFill>
                          <a:latin typeface="Calibri"/>
                        </a:rPr>
                        <a:t>: couverture du </a:t>
                      </a:r>
                      <a:r>
                        <a:rPr lang="fr-FR" sz="900" b="0" i="0" u="none" strike="noStrike" dirty="0" err="1" smtClean="0">
                          <a:solidFill>
                            <a:srgbClr val="000000"/>
                          </a:solidFill>
                          <a:latin typeface="Calibri"/>
                        </a:rPr>
                        <a:t>genespace</a:t>
                      </a:r>
                      <a:r>
                        <a:rPr lang="fr-FR" sz="900" b="0" i="0"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44016">
                <a:tc>
                  <a:txBody>
                    <a:bodyPr/>
                    <a:lstStyle/>
                    <a:p>
                      <a:pPr algn="ctr" fontAlgn="ctr"/>
                      <a:r>
                        <a:rPr lang="fr-FR" sz="900" b="0" i="0" u="none" strike="noStrike" dirty="0">
                          <a:solidFill>
                            <a:srgbClr val="FFFF00"/>
                          </a:solidFill>
                          <a:latin typeface="Calibri"/>
                        </a:rPr>
                        <a:t> </a:t>
                      </a:r>
                      <a:r>
                        <a:rPr lang="fr-FR" sz="900" b="1" i="0" u="none" strike="noStrike" dirty="0" smtClean="0">
                          <a:solidFill>
                            <a:srgbClr val="000000"/>
                          </a:solidFill>
                          <a:latin typeface="+mn-lt"/>
                        </a:rPr>
                        <a:t>+++</a:t>
                      </a:r>
                      <a:endParaRPr lang="fr-FR" sz="900" b="1"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35"/>
                    </a:solidFill>
                  </a:tcPr>
                </a:tc>
                <a:tc>
                  <a:txBody>
                    <a:bodyPr/>
                    <a:lstStyle/>
                    <a:p>
                      <a:pPr algn="l" fontAlgn="b"/>
                      <a:r>
                        <a:rPr lang="fr-FR" sz="900" b="0" i="0" u="none" strike="noStrike" dirty="0">
                          <a:solidFill>
                            <a:srgbClr val="000000"/>
                          </a:solidFill>
                          <a:latin typeface="Calibri"/>
                        </a:rPr>
                        <a:t>haute qualité espérée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xmlns="" val="981213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109472"/>
          </a:xfrm>
        </p:spPr>
        <p:style>
          <a:lnRef idx="0">
            <a:schemeClr val="accent3"/>
          </a:lnRef>
          <a:fillRef idx="3">
            <a:schemeClr val="accent3"/>
          </a:fillRef>
          <a:effectRef idx="3">
            <a:schemeClr val="accent3"/>
          </a:effectRef>
          <a:fontRef idx="minor">
            <a:schemeClr val="lt1"/>
          </a:fontRef>
        </p:style>
        <p:txBody>
          <a:bodyPr>
            <a:normAutofit/>
          </a:bodyPr>
          <a:lstStyle/>
          <a:p>
            <a:r>
              <a:rPr lang="fr-FR" dirty="0" smtClean="0"/>
              <a:t>GFF3</a:t>
            </a:r>
            <a:r>
              <a:rPr lang="fr-FR" dirty="0"/>
              <a:t/>
            </a:r>
            <a:br>
              <a:rPr lang="fr-FR" dirty="0"/>
            </a:br>
            <a:r>
              <a:rPr lang="fr-FR" sz="2200" dirty="0" smtClean="0"/>
              <a:t>http</a:t>
            </a:r>
            <a:r>
              <a:rPr lang="fr-FR" sz="2200" dirty="0"/>
              <a:t>://</a:t>
            </a:r>
            <a:r>
              <a:rPr lang="fr-FR" sz="2200" dirty="0" smtClean="0"/>
              <a:t>www.sequenceontology.org/gff3.shtml</a:t>
            </a:r>
            <a:endParaRPr lang="fr-FR" sz="2200" dirty="0"/>
          </a:p>
        </p:txBody>
      </p:sp>
      <p:sp>
        <p:nvSpPr>
          <p:cNvPr id="3" name="Espace réservé du contenu 2"/>
          <p:cNvSpPr>
            <a:spLocks noGrp="1"/>
          </p:cNvSpPr>
          <p:nvPr>
            <p:ph idx="1"/>
          </p:nvPr>
        </p:nvSpPr>
        <p:spPr>
          <a:xfrm>
            <a:off x="404664" y="1777743"/>
            <a:ext cx="6120680" cy="1210081"/>
          </a:xfrm>
          <a:ln>
            <a:solidFill>
              <a:schemeClr val="accent1"/>
            </a:solidFill>
          </a:ln>
        </p:spPr>
        <p:txBody>
          <a:bodyPr>
            <a:normAutofit/>
          </a:bodyPr>
          <a:lstStyle/>
          <a:p>
            <a:pPr marL="0" indent="0" algn="just">
              <a:buNone/>
            </a:pPr>
            <a:r>
              <a:rPr lang="fr-FR" sz="1600" dirty="0" smtClean="0"/>
              <a:t>Le format de fichier GFF3 (</a:t>
            </a:r>
            <a:r>
              <a:rPr lang="fr-FR" sz="1600" dirty="0" err="1"/>
              <a:t>Generic</a:t>
            </a:r>
            <a:r>
              <a:rPr lang="fr-FR" sz="1600" dirty="0"/>
              <a:t> </a:t>
            </a:r>
            <a:r>
              <a:rPr lang="fr-FR" sz="1600" dirty="0" err="1"/>
              <a:t>Feature</a:t>
            </a:r>
            <a:r>
              <a:rPr lang="fr-FR" sz="1600" dirty="0"/>
              <a:t> </a:t>
            </a:r>
            <a:r>
              <a:rPr lang="fr-FR" sz="1600" dirty="0" smtClean="0"/>
              <a:t>Format) permet de représenter des </a:t>
            </a:r>
            <a:r>
              <a:rPr lang="fr-FR" sz="1600" dirty="0" err="1"/>
              <a:t>features</a:t>
            </a:r>
            <a:r>
              <a:rPr lang="fr-FR" sz="1600" dirty="0"/>
              <a:t> </a:t>
            </a:r>
            <a:r>
              <a:rPr lang="fr-FR" sz="1600" dirty="0" smtClean="0"/>
              <a:t>(</a:t>
            </a:r>
            <a:r>
              <a:rPr lang="fr-FR" sz="1600" dirty="0" err="1" smtClean="0"/>
              <a:t>gene</a:t>
            </a:r>
            <a:r>
              <a:rPr lang="fr-FR" sz="1600" dirty="0" smtClean="0"/>
              <a:t>, exon, intron, </a:t>
            </a:r>
            <a:r>
              <a:rPr lang="fr-FR" sz="1600" dirty="0" err="1" smtClean="0"/>
              <a:t>ncRNA</a:t>
            </a:r>
            <a:r>
              <a:rPr lang="fr-FR" sz="1600" dirty="0" smtClean="0"/>
              <a:t>, </a:t>
            </a:r>
            <a:r>
              <a:rPr lang="fr-FR" sz="1600" dirty="0" err="1" smtClean="0"/>
              <a:t>repeat_region</a:t>
            </a:r>
            <a:r>
              <a:rPr lang="fr-FR" sz="1600" dirty="0" smtClean="0"/>
              <a:t>, </a:t>
            </a:r>
            <a:r>
              <a:rPr lang="fr-FR" sz="1600" dirty="0" err="1" smtClean="0"/>
              <a:t>EST_match</a:t>
            </a:r>
            <a:r>
              <a:rPr lang="fr-FR" sz="1600" dirty="0" smtClean="0"/>
              <a:t>, </a:t>
            </a:r>
            <a:r>
              <a:rPr lang="fr-FR" sz="1600" dirty="0" err="1" smtClean="0"/>
              <a:t>protein_match</a:t>
            </a:r>
            <a:r>
              <a:rPr lang="fr-FR" sz="1600" dirty="0" smtClean="0"/>
              <a:t>, …) sur une séquence génomique.</a:t>
            </a:r>
          </a:p>
          <a:p>
            <a:pPr marL="0" indent="0" algn="just">
              <a:buNone/>
            </a:pPr>
            <a:r>
              <a:rPr lang="fr-FR" sz="1600" dirty="0" smtClean="0"/>
              <a:t>Lisible avec Excel ou dans un </a:t>
            </a:r>
            <a:r>
              <a:rPr lang="fr-FR" sz="1600" dirty="0" err="1" smtClean="0"/>
              <a:t>genome</a:t>
            </a:r>
            <a:r>
              <a:rPr lang="fr-FR" sz="1600" dirty="0" smtClean="0"/>
              <a:t> browser (</a:t>
            </a:r>
            <a:r>
              <a:rPr lang="fr-FR" sz="1600" dirty="0" err="1" smtClean="0"/>
              <a:t>Jbrowse</a:t>
            </a:r>
            <a:r>
              <a:rPr lang="fr-FR" sz="1600" dirty="0" smtClean="0"/>
              <a:t>, IGV, …)</a:t>
            </a:r>
          </a:p>
        </p:txBody>
      </p:sp>
      <p:sp>
        <p:nvSpPr>
          <p:cNvPr id="5" name="ZoneTexte 4"/>
          <p:cNvSpPr txBox="1"/>
          <p:nvPr/>
        </p:nvSpPr>
        <p:spPr>
          <a:xfrm>
            <a:off x="404664" y="3231718"/>
            <a:ext cx="6120680" cy="2739211"/>
          </a:xfrm>
          <a:prstGeom prst="rect">
            <a:avLst/>
          </a:prstGeom>
          <a:noFill/>
          <a:ln>
            <a:solidFill>
              <a:schemeClr val="accent1"/>
            </a:solidFill>
          </a:ln>
        </p:spPr>
        <p:txBody>
          <a:bodyPr wrap="square" rtlCol="0">
            <a:spAutoFit/>
          </a:bodyPr>
          <a:lstStyle/>
          <a:p>
            <a:r>
              <a:rPr lang="fr-FR" sz="1600" b="1" u="sng" dirty="0" smtClean="0"/>
              <a:t>FORMAT :</a:t>
            </a:r>
          </a:p>
          <a:p>
            <a:r>
              <a:rPr lang="fr-FR" sz="1600" dirty="0" smtClean="0"/>
              <a:t>Fichier </a:t>
            </a:r>
            <a:r>
              <a:rPr lang="fr-FR" sz="1600" dirty="0"/>
              <a:t>texte tabulé, composé obligatoirement de 9 colonnes </a:t>
            </a:r>
            <a:r>
              <a:rPr lang="fr-FR" sz="1600" dirty="0" smtClean="0"/>
              <a:t>:</a:t>
            </a:r>
          </a:p>
          <a:p>
            <a:r>
              <a:rPr lang="fr-FR" sz="1400" b="1" dirty="0" smtClean="0"/>
              <a:t>1) </a:t>
            </a:r>
            <a:r>
              <a:rPr lang="fr-FR" sz="1400" b="1" dirty="0" err="1"/>
              <a:t>SeqId</a:t>
            </a:r>
            <a:r>
              <a:rPr lang="fr-FR" sz="1400" b="1" dirty="0"/>
              <a:t> 	</a:t>
            </a:r>
            <a:r>
              <a:rPr lang="fr-FR" sz="1400" b="1" dirty="0" smtClean="0"/>
              <a:t> </a:t>
            </a:r>
            <a:r>
              <a:rPr lang="fr-FR" sz="1400" dirty="0" smtClean="0"/>
              <a:t>Identifiant </a:t>
            </a:r>
            <a:r>
              <a:rPr lang="fr-FR" sz="1400" dirty="0"/>
              <a:t>de la séquence </a:t>
            </a:r>
            <a:r>
              <a:rPr lang="fr-FR" sz="1400" dirty="0" smtClean="0"/>
              <a:t>génomique.</a:t>
            </a:r>
          </a:p>
          <a:p>
            <a:r>
              <a:rPr lang="fr-FR" sz="1400" b="1" dirty="0" smtClean="0"/>
              <a:t>2) </a:t>
            </a:r>
            <a:r>
              <a:rPr lang="fr-FR" sz="1400" b="1" dirty="0"/>
              <a:t>Source  	</a:t>
            </a:r>
            <a:r>
              <a:rPr lang="fr-FR" sz="1400" b="1" dirty="0" smtClean="0"/>
              <a:t> </a:t>
            </a:r>
            <a:r>
              <a:rPr lang="fr-FR" sz="1400" dirty="0" smtClean="0"/>
              <a:t>Origine. Exemple : </a:t>
            </a:r>
            <a:r>
              <a:rPr lang="fr-FR" sz="1400" dirty="0"/>
              <a:t>nom d’un logiciel </a:t>
            </a:r>
            <a:r>
              <a:rPr lang="fr-FR" sz="1400" dirty="0" smtClean="0"/>
              <a:t>ou d’une </a:t>
            </a:r>
            <a:r>
              <a:rPr lang="fr-FR" sz="1400" dirty="0"/>
              <a:t>base </a:t>
            </a:r>
            <a:r>
              <a:rPr lang="fr-FR" sz="1400" dirty="0" smtClean="0"/>
              <a:t>de données</a:t>
            </a:r>
          </a:p>
          <a:p>
            <a:r>
              <a:rPr lang="fr-FR" sz="1400" b="1" dirty="0" smtClean="0"/>
              <a:t>3) </a:t>
            </a:r>
            <a:r>
              <a:rPr lang="fr-FR" sz="1400" b="1" dirty="0"/>
              <a:t>Type	</a:t>
            </a:r>
            <a:r>
              <a:rPr lang="fr-FR" sz="1400" dirty="0" smtClean="0"/>
              <a:t>Type </a:t>
            </a:r>
            <a:r>
              <a:rPr lang="fr-FR" sz="1400" dirty="0"/>
              <a:t>de la </a:t>
            </a:r>
            <a:r>
              <a:rPr lang="fr-FR" sz="1400" dirty="0" err="1"/>
              <a:t>feature</a:t>
            </a:r>
            <a:r>
              <a:rPr lang="fr-FR" sz="1400" dirty="0"/>
              <a:t>. </a:t>
            </a:r>
            <a:r>
              <a:rPr lang="fr-FR" sz="1400" i="1" dirty="0"/>
              <a:t>Doit être un terme SOFA </a:t>
            </a:r>
            <a:r>
              <a:rPr lang="fr-FR" sz="1400" dirty="0"/>
              <a:t>			</a:t>
            </a:r>
            <a:r>
              <a:rPr lang="fr-FR" sz="1400" dirty="0" smtClean="0"/>
              <a:t> </a:t>
            </a:r>
            <a:r>
              <a:rPr lang="fr-FR" sz="1200" dirty="0" smtClean="0">
                <a:hlinkClick r:id="rId2"/>
              </a:rPr>
              <a:t>http</a:t>
            </a:r>
            <a:r>
              <a:rPr lang="fr-FR" sz="1200" dirty="0">
                <a:hlinkClick r:id="rId2"/>
              </a:rPr>
              <a:t>://</a:t>
            </a:r>
            <a:r>
              <a:rPr lang="fr-FR" sz="1200" dirty="0" smtClean="0">
                <a:hlinkClick r:id="rId2"/>
              </a:rPr>
              <a:t>www.sequenceontology.org/resources/intro.html</a:t>
            </a:r>
            <a:endParaRPr lang="fr-FR" sz="1200" dirty="0" smtClean="0"/>
          </a:p>
          <a:p>
            <a:r>
              <a:rPr lang="fr-FR" sz="1400" b="1" dirty="0" smtClean="0"/>
              <a:t>4) </a:t>
            </a:r>
            <a:r>
              <a:rPr lang="fr-FR" sz="1400" b="1" dirty="0"/>
              <a:t>Start</a:t>
            </a:r>
            <a:r>
              <a:rPr lang="fr-FR" sz="1400" dirty="0"/>
              <a:t>	</a:t>
            </a:r>
            <a:r>
              <a:rPr lang="fr-FR" sz="1400" dirty="0" smtClean="0"/>
              <a:t> Position </a:t>
            </a:r>
            <a:r>
              <a:rPr lang="fr-FR" sz="1400" dirty="0"/>
              <a:t>de début de la </a:t>
            </a:r>
            <a:r>
              <a:rPr lang="fr-FR" sz="1400" dirty="0" err="1" smtClean="0"/>
              <a:t>feature</a:t>
            </a:r>
            <a:r>
              <a:rPr lang="fr-FR" sz="1400" dirty="0"/>
              <a:t>.</a:t>
            </a:r>
            <a:endParaRPr lang="fr-FR" sz="1400" dirty="0" smtClean="0"/>
          </a:p>
          <a:p>
            <a:r>
              <a:rPr lang="fr-FR" sz="1400" b="1" dirty="0" smtClean="0"/>
              <a:t>5) End	 </a:t>
            </a:r>
            <a:r>
              <a:rPr lang="fr-FR" sz="1400" dirty="0" smtClean="0"/>
              <a:t>Position </a:t>
            </a:r>
            <a:r>
              <a:rPr lang="fr-FR" sz="1400" dirty="0"/>
              <a:t>de fin de la </a:t>
            </a:r>
            <a:r>
              <a:rPr lang="fr-FR" sz="1400" dirty="0" err="1" smtClean="0"/>
              <a:t>feature</a:t>
            </a:r>
            <a:r>
              <a:rPr lang="fr-FR" sz="1400" dirty="0" smtClean="0"/>
              <a:t>.</a:t>
            </a:r>
          </a:p>
          <a:p>
            <a:r>
              <a:rPr lang="fr-FR" sz="1400" b="1" dirty="0" smtClean="0"/>
              <a:t>6) </a:t>
            </a:r>
            <a:r>
              <a:rPr lang="fr-FR" sz="1400" b="1" dirty="0"/>
              <a:t>Score 	</a:t>
            </a:r>
            <a:r>
              <a:rPr lang="fr-FR" sz="1400" b="1" dirty="0" smtClean="0"/>
              <a:t> </a:t>
            </a:r>
            <a:r>
              <a:rPr lang="fr-FR" sz="1400" dirty="0" smtClean="0"/>
              <a:t>Exemple : </a:t>
            </a:r>
            <a:r>
              <a:rPr lang="fr-FR" sz="1400" dirty="0"/>
              <a:t>la </a:t>
            </a:r>
            <a:r>
              <a:rPr lang="fr-FR" sz="1400" dirty="0" err="1"/>
              <a:t>e-value</a:t>
            </a:r>
            <a:r>
              <a:rPr lang="fr-FR" sz="1400" dirty="0"/>
              <a:t> pour des similarités de </a:t>
            </a:r>
            <a:r>
              <a:rPr lang="fr-FR" sz="1400" dirty="0" smtClean="0"/>
              <a:t>séquences</a:t>
            </a:r>
          </a:p>
          <a:p>
            <a:r>
              <a:rPr lang="fr-FR" sz="1400" b="1" dirty="0" smtClean="0"/>
              <a:t>7) </a:t>
            </a:r>
            <a:r>
              <a:rPr lang="fr-FR" sz="1400" b="1" dirty="0"/>
              <a:t>Strand	</a:t>
            </a:r>
            <a:r>
              <a:rPr lang="fr-FR" sz="1400" b="1" dirty="0" smtClean="0"/>
              <a:t> </a:t>
            </a:r>
            <a:r>
              <a:rPr lang="fr-FR" sz="1400" dirty="0" smtClean="0"/>
              <a:t>[+ </a:t>
            </a:r>
            <a:r>
              <a:rPr lang="fr-FR" sz="1400" dirty="0"/>
              <a:t>ou -]Brin de la </a:t>
            </a:r>
            <a:r>
              <a:rPr lang="fr-FR" sz="1400" dirty="0" err="1"/>
              <a:t>feature</a:t>
            </a:r>
            <a:r>
              <a:rPr lang="fr-FR" sz="1400" dirty="0"/>
              <a:t> </a:t>
            </a:r>
            <a:endParaRPr lang="fr-FR" sz="1400" dirty="0" smtClean="0"/>
          </a:p>
          <a:p>
            <a:r>
              <a:rPr lang="fr-FR" sz="1400" b="1" dirty="0" smtClean="0"/>
              <a:t>8) </a:t>
            </a:r>
            <a:r>
              <a:rPr lang="fr-FR" sz="1400" b="1" dirty="0"/>
              <a:t>Phase	</a:t>
            </a:r>
            <a:r>
              <a:rPr lang="fr-FR" sz="1400" b="1" dirty="0" smtClean="0"/>
              <a:t> </a:t>
            </a:r>
            <a:r>
              <a:rPr lang="fr-FR" sz="1400" dirty="0" smtClean="0"/>
              <a:t>[</a:t>
            </a:r>
            <a:r>
              <a:rPr lang="fr-FR" sz="1400" dirty="0"/>
              <a:t>0,1 ou 2] Phase de la </a:t>
            </a:r>
            <a:r>
              <a:rPr lang="fr-FR" sz="1400" dirty="0" err="1" smtClean="0"/>
              <a:t>feature</a:t>
            </a:r>
            <a:endParaRPr lang="fr-FR" sz="1400" dirty="0" smtClean="0"/>
          </a:p>
          <a:p>
            <a:r>
              <a:rPr lang="fr-FR" sz="1400" b="1" dirty="0" smtClean="0"/>
              <a:t>9) </a:t>
            </a:r>
            <a:r>
              <a:rPr lang="fr-FR" sz="1400" b="1" dirty="0" err="1" smtClean="0"/>
              <a:t>Attributes</a:t>
            </a:r>
            <a:r>
              <a:rPr lang="fr-FR" sz="1400" b="1" dirty="0" smtClean="0"/>
              <a:t> </a:t>
            </a:r>
            <a:r>
              <a:rPr lang="fr-FR" sz="1400" dirty="0" smtClean="0"/>
              <a:t>Liste </a:t>
            </a:r>
            <a:r>
              <a:rPr lang="fr-FR" sz="1400" dirty="0"/>
              <a:t>d’attributs de la forme clé=valeur</a:t>
            </a:r>
          </a:p>
        </p:txBody>
      </p:sp>
      <p:sp>
        <p:nvSpPr>
          <p:cNvPr id="7" name="ZoneTexte 6"/>
          <p:cNvSpPr txBox="1"/>
          <p:nvPr/>
        </p:nvSpPr>
        <p:spPr>
          <a:xfrm>
            <a:off x="404664" y="6302072"/>
            <a:ext cx="6120680" cy="1815882"/>
          </a:xfrm>
          <a:prstGeom prst="rect">
            <a:avLst/>
          </a:prstGeom>
          <a:noFill/>
          <a:ln>
            <a:solidFill>
              <a:schemeClr val="accent1"/>
            </a:solidFill>
          </a:ln>
        </p:spPr>
        <p:txBody>
          <a:bodyPr wrap="square" rtlCol="0">
            <a:spAutoFit/>
          </a:bodyPr>
          <a:lstStyle/>
          <a:p>
            <a:r>
              <a:rPr lang="fr-FR" sz="1600" b="1" u="sng" dirty="0" smtClean="0"/>
              <a:t>EXEMPLE :</a:t>
            </a:r>
          </a:p>
          <a:p>
            <a:endParaRPr lang="fr-FR" sz="1600" b="1" u="sng" dirty="0" smtClean="0"/>
          </a:p>
          <a:p>
            <a:r>
              <a:rPr lang="fr-FR" sz="1100" dirty="0">
                <a:latin typeface="Courier New" panose="02070309020205020404" pitchFamily="49" charset="0"/>
                <a:cs typeface="Courier New" panose="02070309020205020404" pitchFamily="49" charset="0"/>
              </a:rPr>
              <a:t>##</a:t>
            </a:r>
            <a:r>
              <a:rPr lang="fr-FR" sz="1100" dirty="0" err="1">
                <a:latin typeface="Courier New" panose="02070309020205020404" pitchFamily="49" charset="0"/>
                <a:cs typeface="Courier New" panose="02070309020205020404" pitchFamily="49" charset="0"/>
              </a:rPr>
              <a:t>gff</a:t>
            </a:r>
            <a:r>
              <a:rPr lang="fr-FR" sz="1100" dirty="0">
                <a:latin typeface="Courier New" panose="02070309020205020404" pitchFamily="49" charset="0"/>
                <a:cs typeface="Courier New" panose="02070309020205020404" pitchFamily="49" charset="0"/>
              </a:rPr>
              <a:t>-version 3</a:t>
            </a:r>
          </a:p>
          <a:p>
            <a:r>
              <a:rPr lang="fr-FR" sz="1100" dirty="0">
                <a:latin typeface="Courier New" panose="02070309020205020404" pitchFamily="49" charset="0"/>
                <a:cs typeface="Courier New" panose="02070309020205020404" pitchFamily="49" charset="0"/>
              </a:rPr>
              <a:t>##</a:t>
            </a:r>
            <a:r>
              <a:rPr lang="fr-FR" sz="1100" dirty="0" err="1">
                <a:latin typeface="Courier New" panose="02070309020205020404" pitchFamily="49" charset="0"/>
                <a:cs typeface="Courier New" panose="02070309020205020404" pitchFamily="49" charset="0"/>
              </a:rPr>
              <a:t>sequence-region</a:t>
            </a:r>
            <a:r>
              <a:rPr lang="fr-FR" sz="1100" dirty="0">
                <a:latin typeface="Courier New" panose="02070309020205020404" pitchFamily="49" charset="0"/>
                <a:cs typeface="Courier New" panose="02070309020205020404" pitchFamily="49" charset="0"/>
              </a:rPr>
              <a:t> chr5 1 100000</a:t>
            </a:r>
          </a:p>
          <a:p>
            <a:r>
              <a:rPr lang="fr-FR" sz="1100" dirty="0">
                <a:latin typeface="Courier New" panose="02070309020205020404" pitchFamily="49" charset="0"/>
                <a:cs typeface="Courier New" panose="02070309020205020404" pitchFamily="49" charset="0"/>
              </a:rPr>
              <a:t>Chr5 GBK </a:t>
            </a:r>
            <a:r>
              <a:rPr lang="fr-FR" sz="1100" smtClean="0">
                <a:latin typeface="Courier New" panose="02070309020205020404" pitchFamily="49" charset="0"/>
                <a:cs typeface="Courier New" panose="02070309020205020404" pitchFamily="49" charset="0"/>
              </a:rPr>
              <a:t>gene</a:t>
            </a:r>
            <a:r>
              <a:rPr lang="fr-FR" sz="1100" dirty="0" smtClean="0">
                <a:latin typeface="Courier New" panose="02070309020205020404" pitchFamily="49" charset="0"/>
                <a:cs typeface="Courier New" panose="02070309020205020404" pitchFamily="49" charset="0"/>
              </a:rPr>
              <a:t> </a:t>
            </a:r>
            <a:r>
              <a:rPr lang="fr-FR" sz="1100" dirty="0">
                <a:latin typeface="Courier New" panose="02070309020205020404" pitchFamily="49" charset="0"/>
                <a:cs typeface="Courier New" panose="02070309020205020404" pitchFamily="49" charset="0"/>
              </a:rPr>
              <a:t>1000 9000 . + . ID=gene01;Name=EDEN</a:t>
            </a:r>
          </a:p>
          <a:p>
            <a:r>
              <a:rPr lang="fr-FR" sz="1100" dirty="0">
                <a:latin typeface="Courier New" panose="02070309020205020404" pitchFamily="49" charset="0"/>
                <a:cs typeface="Courier New" panose="02070309020205020404" pitchFamily="49" charset="0"/>
              </a:rPr>
              <a:t>Chr5 GBK </a:t>
            </a:r>
            <a:r>
              <a:rPr lang="fr-FR" sz="1100" dirty="0" err="1">
                <a:latin typeface="Courier New" panose="02070309020205020404" pitchFamily="49" charset="0"/>
                <a:cs typeface="Courier New" panose="02070309020205020404" pitchFamily="49" charset="0"/>
              </a:rPr>
              <a:t>mRNA</a:t>
            </a:r>
            <a:r>
              <a:rPr lang="fr-FR" sz="1100" dirty="0">
                <a:latin typeface="Courier New" panose="02070309020205020404" pitchFamily="49" charset="0"/>
                <a:cs typeface="Courier New" panose="02070309020205020404" pitchFamily="49" charset="0"/>
              </a:rPr>
              <a:t> 1000 9000 . + . ID=mRNA01;Parent=gene01;Name=EDEN.1</a:t>
            </a:r>
          </a:p>
          <a:p>
            <a:r>
              <a:rPr lang="fr-FR" sz="1100" dirty="0">
                <a:latin typeface="Courier New" panose="02070309020205020404" pitchFamily="49" charset="0"/>
                <a:cs typeface="Courier New" panose="02070309020205020404" pitchFamily="49" charset="0"/>
              </a:rPr>
              <a:t>Chr5 GBK CDS  1201 1500 . + 0 ID=cds01;Parent=mRNA01;Name=EDENPROT.1</a:t>
            </a:r>
          </a:p>
          <a:p>
            <a:r>
              <a:rPr lang="fr-FR" sz="1100" dirty="0">
                <a:latin typeface="Courier New" panose="02070309020205020404" pitchFamily="49" charset="0"/>
                <a:cs typeface="Courier New" panose="02070309020205020404" pitchFamily="49" charset="0"/>
              </a:rPr>
              <a:t>Chr5 GBK CDS  1600 8500 . + 0 ID=cds02;Parent=mRNA01;Name=EDENPROT.1</a:t>
            </a:r>
          </a:p>
          <a:p>
            <a:endParaRPr lang="fr-FR" sz="1400" dirty="0"/>
          </a:p>
        </p:txBody>
      </p:sp>
    </p:spTree>
    <p:extLst>
      <p:ext uri="{BB962C8B-B14F-4D97-AF65-F5344CB8AC3E}">
        <p14:creationId xmlns="" xmlns:p14="http://schemas.microsoft.com/office/powerpoint/2010/main" val="98121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76564"/>
            <a:ext cx="6182444" cy="1072960"/>
          </a:xfrm>
        </p:spPr>
        <p:style>
          <a:lnRef idx="0">
            <a:schemeClr val="accent3"/>
          </a:lnRef>
          <a:fillRef idx="3">
            <a:schemeClr val="accent3"/>
          </a:fillRef>
          <a:effectRef idx="3">
            <a:schemeClr val="accent3"/>
          </a:effectRef>
          <a:fontRef idx="minor">
            <a:schemeClr val="lt1"/>
          </a:fontRef>
        </p:style>
        <p:txBody>
          <a:bodyPr>
            <a:normAutofit/>
          </a:bodyPr>
          <a:lstStyle/>
          <a:p>
            <a:pPr lvl="0"/>
            <a:r>
              <a:rPr lang="fr-FR" sz="4000" dirty="0" smtClean="0">
                <a:solidFill>
                  <a:schemeClr val="bg1"/>
                </a:solidFill>
              </a:rPr>
              <a:t>VCF</a:t>
            </a:r>
            <a:br>
              <a:rPr lang="fr-FR" sz="4000" dirty="0" smtClean="0">
                <a:solidFill>
                  <a:schemeClr val="bg1"/>
                </a:solidFill>
              </a:rPr>
            </a:br>
            <a:r>
              <a:rPr lang="fr-FR" altLang="zh-CN" sz="2000" dirty="0" smtClean="0">
                <a:solidFill>
                  <a:schemeClr val="bg1"/>
                </a:solidFill>
                <a:latin typeface="Calibri" pitchFamily="34" charset="0"/>
                <a:ea typeface="DejaVu Sans"/>
                <a:cs typeface="Liberation Sans"/>
              </a:rPr>
              <a:t>http://samtools.github.io/hts-specs/VCFv4.2.pdf</a:t>
            </a:r>
            <a:endParaRPr lang="fr-FR" sz="2000" dirty="0">
              <a:solidFill>
                <a:schemeClr val="bg1"/>
              </a:solidFill>
            </a:endParaRPr>
          </a:p>
        </p:txBody>
      </p:sp>
      <p:sp>
        <p:nvSpPr>
          <p:cNvPr id="3" name="Espace réservé du contenu 2"/>
          <p:cNvSpPr>
            <a:spLocks noGrp="1"/>
          </p:cNvSpPr>
          <p:nvPr>
            <p:ph idx="1"/>
          </p:nvPr>
        </p:nvSpPr>
        <p:spPr>
          <a:xfrm>
            <a:off x="404664" y="1187624"/>
            <a:ext cx="6120680" cy="1080120"/>
          </a:xfrm>
          <a:ln>
            <a:solidFill>
              <a:schemeClr val="accent1"/>
            </a:solidFill>
          </a:ln>
        </p:spPr>
        <p:txBody>
          <a:bodyPr>
            <a:normAutofit/>
          </a:bodyPr>
          <a:lstStyle/>
          <a:p>
            <a:pPr marL="0" indent="0" algn="just">
              <a:buNone/>
            </a:pPr>
            <a:r>
              <a:rPr lang="fr-FR" sz="1600" dirty="0" smtClean="0"/>
              <a:t>Le format VCF (Variant Call Format) est un fichier tabulé utilisé pour lister les variations de séquence (</a:t>
            </a:r>
            <a:r>
              <a:rPr lang="fr-FR" sz="1600" dirty="0" err="1" smtClean="0"/>
              <a:t>SNPs</a:t>
            </a:r>
            <a:r>
              <a:rPr lang="fr-FR" sz="1600" dirty="0" smtClean="0"/>
              <a:t> et </a:t>
            </a:r>
            <a:r>
              <a:rPr lang="fr-FR" sz="1600" dirty="0" err="1" smtClean="0"/>
              <a:t>InDels</a:t>
            </a:r>
            <a:r>
              <a:rPr lang="fr-FR" sz="1600" dirty="0" smtClean="0"/>
              <a:t>). Il peut être lu par Excel ou R par exemple mais aussi par des outils de visualisation comme Tablet, IGV ou JBROWSE.</a:t>
            </a:r>
          </a:p>
        </p:txBody>
      </p:sp>
      <p:sp>
        <p:nvSpPr>
          <p:cNvPr id="5" name="ZoneTexte 4"/>
          <p:cNvSpPr txBox="1"/>
          <p:nvPr/>
        </p:nvSpPr>
        <p:spPr>
          <a:xfrm>
            <a:off x="404664" y="2411760"/>
            <a:ext cx="6120680" cy="4101123"/>
          </a:xfrm>
          <a:prstGeom prst="rect">
            <a:avLst/>
          </a:prstGeom>
          <a:noFill/>
          <a:ln>
            <a:solidFill>
              <a:schemeClr val="accent1"/>
            </a:solidFill>
          </a:ln>
        </p:spPr>
        <p:txBody>
          <a:bodyPr wrap="square" rtlCol="0">
            <a:spAutoFit/>
          </a:bodyPr>
          <a:lstStyle/>
          <a:p>
            <a:r>
              <a:rPr lang="fr-FR" sz="1600" b="1" u="sng" dirty="0" smtClean="0"/>
              <a:t>FORMAT: </a:t>
            </a:r>
            <a:r>
              <a:rPr lang="fr-FR" sz="1050" dirty="0" smtClean="0"/>
              <a:t>Fichier texte composé de 2 parties : un en-tête et un corps</a:t>
            </a:r>
          </a:p>
          <a:p>
            <a:endParaRPr lang="fr-FR" sz="1050" dirty="0" smtClean="0"/>
          </a:p>
          <a:p>
            <a:r>
              <a:rPr lang="fr-FR" sz="1200" b="1" u="sng" dirty="0" smtClean="0"/>
              <a:t>En-tête : métadonnées: </a:t>
            </a:r>
            <a:r>
              <a:rPr lang="fr-FR" sz="1050" dirty="0" smtClean="0"/>
              <a:t>Lignes commençant par ##.</a:t>
            </a:r>
          </a:p>
          <a:p>
            <a:r>
              <a:rPr lang="fr-FR" sz="1050" dirty="0" smtClean="0"/>
              <a:t>	Description des données et des colonnes utilisées dans le corps.</a:t>
            </a:r>
          </a:p>
          <a:p>
            <a:endParaRPr lang="fr-FR" sz="1050" dirty="0" smtClean="0"/>
          </a:p>
          <a:p>
            <a:r>
              <a:rPr lang="fr-FR" sz="1200" b="1" u="sng" dirty="0" smtClean="0"/>
              <a:t>Corps : données </a:t>
            </a:r>
            <a:r>
              <a:rPr lang="fr-FR" sz="1050" dirty="0" smtClean="0"/>
              <a:t>Format tabulé avec les colonnes suivantes :</a:t>
            </a:r>
          </a:p>
          <a:p>
            <a:r>
              <a:rPr lang="fr-FR" sz="1050" b="1" dirty="0" smtClean="0"/>
              <a:t/>
            </a:r>
            <a:br>
              <a:rPr lang="fr-FR" sz="1050" b="1" dirty="0" smtClean="0"/>
            </a:br>
            <a:r>
              <a:rPr lang="fr-FR" sz="1050" b="1" dirty="0" smtClean="0"/>
              <a:t>Informations générales sur chaque site :</a:t>
            </a:r>
            <a:endParaRPr lang="fr-FR" sz="1050" dirty="0" smtClean="0"/>
          </a:p>
          <a:p>
            <a:pPr marL="228600" indent="-228600">
              <a:buAutoNum type="arabicPeriod"/>
            </a:pPr>
            <a:r>
              <a:rPr lang="fr-FR" sz="1050" dirty="0" smtClean="0"/>
              <a:t>Identifiant du </a:t>
            </a:r>
            <a:r>
              <a:rPr lang="fr-FR" sz="1050" b="1" dirty="0" err="1" smtClean="0"/>
              <a:t>scaffold</a:t>
            </a:r>
            <a:r>
              <a:rPr lang="fr-FR" sz="1050" dirty="0" smtClean="0"/>
              <a:t> ou du chromosome</a:t>
            </a:r>
          </a:p>
          <a:p>
            <a:pPr marL="228600" indent="-228600">
              <a:buAutoNum type="arabicPeriod"/>
            </a:pPr>
            <a:r>
              <a:rPr lang="fr-FR" sz="1050" b="1" dirty="0" smtClean="0"/>
              <a:t>Position</a:t>
            </a:r>
            <a:r>
              <a:rPr lang="fr-FR" sz="1050" dirty="0" smtClean="0"/>
              <a:t> du SNP ou de l'INDEL</a:t>
            </a:r>
          </a:p>
          <a:p>
            <a:pPr marL="228600" indent="-228600">
              <a:buAutoNum type="arabicPeriod"/>
            </a:pPr>
            <a:r>
              <a:rPr lang="fr-FR" sz="1050" dirty="0" smtClean="0"/>
              <a:t>Identifiant du SNP s'il est connu</a:t>
            </a:r>
          </a:p>
          <a:p>
            <a:pPr marL="228600" indent="-228600">
              <a:buAutoNum type="arabicPeriod"/>
            </a:pPr>
            <a:r>
              <a:rPr lang="fr-FR" sz="1050" dirty="0" smtClean="0"/>
              <a:t>Allèle sur la </a:t>
            </a:r>
            <a:r>
              <a:rPr lang="fr-FR" sz="1050" b="1" dirty="0" smtClean="0"/>
              <a:t>référence</a:t>
            </a:r>
            <a:r>
              <a:rPr lang="fr-FR" sz="1050" dirty="0" smtClean="0"/>
              <a:t> (ex: A)</a:t>
            </a:r>
          </a:p>
          <a:p>
            <a:pPr marL="228600" indent="-228600">
              <a:buAutoNum type="arabicPeriod"/>
            </a:pPr>
            <a:r>
              <a:rPr lang="fr-FR" sz="1050" dirty="0" smtClean="0"/>
              <a:t>Allèle(s) </a:t>
            </a:r>
            <a:r>
              <a:rPr lang="fr-FR" sz="1050" b="1" dirty="0" smtClean="0"/>
              <a:t>alternatifs</a:t>
            </a:r>
            <a:r>
              <a:rPr lang="fr-FR" sz="1050" dirty="0" smtClean="0"/>
              <a:t> (ex : G,T)</a:t>
            </a:r>
          </a:p>
          <a:p>
            <a:pPr marL="228600" indent="-228600">
              <a:buAutoNum type="arabicPeriod"/>
            </a:pPr>
            <a:r>
              <a:rPr lang="fr-FR" sz="1050" b="1" dirty="0" smtClean="0"/>
              <a:t>Score</a:t>
            </a:r>
            <a:r>
              <a:rPr lang="fr-FR" sz="1050" dirty="0" smtClean="0"/>
              <a:t> de qualité de l'allèle  (</a:t>
            </a:r>
            <a:r>
              <a:rPr lang="fr-FR" sz="1050" dirty="0" err="1" smtClean="0"/>
              <a:t>Phred</a:t>
            </a:r>
            <a:r>
              <a:rPr lang="fr-FR" sz="1050" dirty="0" smtClean="0"/>
              <a:t> Score : </a:t>
            </a:r>
            <a:r>
              <a:rPr lang="fr-FR" sz="1050" dirty="0" smtClean="0">
                <a:hlinkClick r:id="rId2"/>
              </a:rPr>
              <a:t>https://fr.wikipedia.org/wiki/Score_de_qualit%C3%A9_phred</a:t>
            </a:r>
            <a:r>
              <a:rPr lang="fr-FR" sz="1050" dirty="0" smtClean="0"/>
              <a:t>)</a:t>
            </a:r>
          </a:p>
          <a:p>
            <a:pPr marL="228600" indent="-228600">
              <a:buAutoNum type="arabicPeriod"/>
            </a:pPr>
            <a:r>
              <a:rPr lang="fr-FR" sz="1050" dirty="0" smtClean="0"/>
              <a:t>Colonne </a:t>
            </a:r>
            <a:r>
              <a:rPr lang="fr-FR" sz="1050" b="1" dirty="0" smtClean="0"/>
              <a:t>FILTER</a:t>
            </a:r>
            <a:r>
              <a:rPr lang="fr-FR" sz="1050" dirty="0" smtClean="0"/>
              <a:t> qui indique quels sont les filtres (décrits dans l'en-tête) que l'allèle n'a pas passé </a:t>
            </a:r>
          </a:p>
          <a:p>
            <a:pPr marL="228600" indent="-228600">
              <a:buAutoNum type="arabicPeriod"/>
            </a:pPr>
            <a:r>
              <a:rPr lang="fr-FR" sz="1050" dirty="0" smtClean="0"/>
              <a:t>Colonne </a:t>
            </a:r>
            <a:r>
              <a:rPr lang="fr-FR" sz="1050" b="1" dirty="0" smtClean="0"/>
              <a:t>INFO</a:t>
            </a:r>
            <a:r>
              <a:rPr lang="fr-FR" sz="1050" dirty="0" smtClean="0"/>
              <a:t> dont les champs sont décrits dans l'en-tête (</a:t>
            </a:r>
            <a:r>
              <a:rPr lang="fr-FR" sz="1050" dirty="0" err="1" smtClean="0"/>
              <a:t>ex:NS</a:t>
            </a:r>
            <a:r>
              <a:rPr lang="fr-FR" sz="1050" dirty="0" smtClean="0"/>
              <a:t>=3;DP=14;AF=0.5)</a:t>
            </a:r>
          </a:p>
          <a:p>
            <a:pPr marL="228600" indent="-228600">
              <a:buAutoNum type="arabicPeriod"/>
            </a:pPr>
            <a:r>
              <a:rPr lang="fr-FR" sz="1050" dirty="0" smtClean="0"/>
              <a:t>Colonne </a:t>
            </a:r>
            <a:r>
              <a:rPr lang="fr-FR" sz="1050" b="1" dirty="0" smtClean="0"/>
              <a:t>FORMAT</a:t>
            </a:r>
            <a:r>
              <a:rPr lang="fr-FR" sz="1050" dirty="0" smtClean="0"/>
              <a:t> qui va servir à décoder les colonnes suivantes et dont les champs sont décrits dans l'en-tête (</a:t>
            </a:r>
            <a:r>
              <a:rPr lang="fr-FR" sz="1050" dirty="0" err="1" smtClean="0"/>
              <a:t>ex:GT:GQ:DP:HQ</a:t>
            </a:r>
            <a:r>
              <a:rPr lang="fr-FR" sz="1050" dirty="0" smtClean="0"/>
              <a:t>)</a:t>
            </a:r>
          </a:p>
          <a:p>
            <a:endParaRPr lang="fr-FR" sz="1050" b="1" dirty="0" smtClean="0"/>
          </a:p>
          <a:p>
            <a:r>
              <a:rPr lang="fr-FR" sz="1050" b="1" dirty="0" smtClean="0"/>
              <a:t>Description des génotypes de chaque échantillon</a:t>
            </a:r>
            <a:endParaRPr lang="fr-FR" sz="1050" dirty="0" smtClean="0"/>
          </a:p>
          <a:p>
            <a:r>
              <a:rPr lang="fr-FR" sz="1050" b="1" dirty="0" smtClean="0"/>
              <a:t>10 .. Nombre d’ échantillons</a:t>
            </a:r>
            <a:r>
              <a:rPr lang="fr-FR" sz="1050" dirty="0" smtClean="0"/>
              <a:t> : une colonne par échantillon contenant les </a:t>
            </a:r>
            <a:r>
              <a:rPr lang="fr-FR" sz="1050" b="1" dirty="0" smtClean="0"/>
              <a:t>valeurs</a:t>
            </a:r>
            <a:r>
              <a:rPr lang="fr-FR" sz="1050" dirty="0" smtClean="0"/>
              <a:t> correspondantes aux champs indiqués dans la colonne format (ex : 0/1:21:6:23,27). E</a:t>
            </a:r>
          </a:p>
          <a:p>
            <a:r>
              <a:rPr lang="fr-FR" sz="1050" dirty="0" smtClean="0"/>
              <a:t> Ex : ici, la colonne GT renseigne sur le génotype de l'échantillon et la valeur 0/1 indique que l'échantillon a l'allèle référence (0) et l'allèle indiquée comme première alternative (1)</a:t>
            </a:r>
            <a:endParaRPr lang="en-US" sz="1050" b="1" dirty="0" smtClean="0"/>
          </a:p>
        </p:txBody>
      </p:sp>
      <p:pic>
        <p:nvPicPr>
          <p:cNvPr id="7" name="Image1"/>
          <p:cNvPicPr/>
          <p:nvPr/>
        </p:nvPicPr>
        <p:blipFill>
          <a:blip r:embed="rId3" cstate="print"/>
          <a:stretch>
            <a:fillRect/>
          </a:stretch>
        </p:blipFill>
        <p:spPr bwMode="auto">
          <a:xfrm>
            <a:off x="687116" y="6660232"/>
            <a:ext cx="5478188" cy="2306826"/>
          </a:xfrm>
          <a:prstGeom prst="rect">
            <a:avLst/>
          </a:prstGeom>
          <a:noFill/>
          <a:ln w="9525">
            <a:noFill/>
            <a:miter lim="800000"/>
            <a:headEnd/>
            <a:tailEnd/>
          </a:ln>
        </p:spPr>
      </p:pic>
    </p:spTree>
    <p:extLst>
      <p:ext uri="{BB962C8B-B14F-4D97-AF65-F5344CB8AC3E}">
        <p14:creationId xmlns="" xmlns:p14="http://schemas.microsoft.com/office/powerpoint/2010/main" val="98121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107504"/>
            <a:ext cx="6110436" cy="108012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r-FR" dirty="0" err="1" smtClean="0"/>
              <a:t>InterProScan</a:t>
            </a:r>
            <a:r>
              <a:rPr lang="fr-FR" dirty="0"/>
              <a:t/>
            </a:r>
            <a:br>
              <a:rPr lang="fr-FR" dirty="0"/>
            </a:br>
            <a:r>
              <a:rPr lang="fr-FR" sz="2200" dirty="0" smtClean="0"/>
              <a:t> </a:t>
            </a:r>
            <a:r>
              <a:rPr lang="fr-FR" sz="1600" dirty="0" smtClean="0"/>
              <a:t>https://code.google.com/p/interproscan/wiki/InterProScan5OutputFormats</a:t>
            </a:r>
            <a:endParaRPr lang="fr-FR" sz="2200" dirty="0"/>
          </a:p>
        </p:txBody>
      </p:sp>
      <p:sp>
        <p:nvSpPr>
          <p:cNvPr id="3" name="Espace réservé du contenu 2"/>
          <p:cNvSpPr>
            <a:spLocks noGrp="1"/>
          </p:cNvSpPr>
          <p:nvPr>
            <p:ph idx="1"/>
          </p:nvPr>
        </p:nvSpPr>
        <p:spPr>
          <a:xfrm>
            <a:off x="332656" y="1403648"/>
            <a:ext cx="6120680" cy="1210081"/>
          </a:xfrm>
          <a:ln>
            <a:solidFill>
              <a:schemeClr val="accent1"/>
            </a:solidFill>
          </a:ln>
        </p:spPr>
        <p:txBody>
          <a:bodyPr>
            <a:normAutofit fontScale="85000" lnSpcReduction="20000"/>
          </a:bodyPr>
          <a:lstStyle/>
          <a:p>
            <a:pPr marL="0" indent="0" algn="just">
              <a:buNone/>
            </a:pPr>
            <a:r>
              <a:rPr lang="fr-FR" sz="1600" dirty="0" smtClean="0"/>
              <a:t>Le format brut (RAW/TSV) de fichier </a:t>
            </a:r>
            <a:r>
              <a:rPr lang="fr-FR" sz="1600" dirty="0" err="1" smtClean="0"/>
              <a:t>InterProScan</a:t>
            </a:r>
            <a:r>
              <a:rPr lang="fr-FR" sz="1600" dirty="0" smtClean="0"/>
              <a:t> permet de représenter des signatures (DOMAINES, SITES, REGIONS) et leurs annotations fonctionnelles sur une séquence protéique.</a:t>
            </a:r>
          </a:p>
          <a:p>
            <a:pPr marL="0" indent="0" algn="just">
              <a:buNone/>
            </a:pPr>
            <a:r>
              <a:rPr lang="fr-FR" sz="1600" dirty="0" smtClean="0"/>
              <a:t>Ces données sont générées par le programme </a:t>
            </a:r>
            <a:r>
              <a:rPr lang="fr-FR" sz="1600" dirty="0" err="1" smtClean="0"/>
              <a:t>InterProScan</a:t>
            </a:r>
            <a:r>
              <a:rPr lang="fr-FR" sz="1600" dirty="0" smtClean="0"/>
              <a:t> qui scanne un ensemble de bases de données (PFAM, </a:t>
            </a:r>
            <a:r>
              <a:rPr lang="fr-FR" sz="1600" dirty="0" err="1" smtClean="0"/>
              <a:t>ProDom</a:t>
            </a:r>
            <a:r>
              <a:rPr lang="fr-FR" sz="1600" dirty="0" smtClean="0"/>
              <a:t>, HAMAP) fédérées au sein d’’InterPro (</a:t>
            </a:r>
            <a:r>
              <a:rPr lang="fr-FR" sz="1600" dirty="0" smtClean="0">
                <a:hlinkClick r:id="rId2"/>
              </a:rPr>
              <a:t>http://www.ebi.ac.uk/interpro/about.html</a:t>
            </a:r>
            <a:r>
              <a:rPr lang="fr-FR" sz="1600" dirty="0" smtClean="0"/>
              <a:t> ).</a:t>
            </a:r>
          </a:p>
        </p:txBody>
      </p:sp>
      <p:sp>
        <p:nvSpPr>
          <p:cNvPr id="5" name="ZoneTexte 4"/>
          <p:cNvSpPr txBox="1"/>
          <p:nvPr/>
        </p:nvSpPr>
        <p:spPr>
          <a:xfrm>
            <a:off x="332656" y="2771800"/>
            <a:ext cx="6120680" cy="3170099"/>
          </a:xfrm>
          <a:prstGeom prst="rect">
            <a:avLst/>
          </a:prstGeom>
          <a:noFill/>
          <a:ln>
            <a:solidFill>
              <a:schemeClr val="accent1"/>
            </a:solidFill>
          </a:ln>
        </p:spPr>
        <p:txBody>
          <a:bodyPr wrap="square" rtlCol="0">
            <a:spAutoFit/>
          </a:bodyPr>
          <a:lstStyle/>
          <a:p>
            <a:r>
              <a:rPr lang="fr-FR" sz="1200" b="1" u="sng" dirty="0" smtClean="0"/>
              <a:t>FORMAT:</a:t>
            </a:r>
          </a:p>
          <a:p>
            <a:r>
              <a:rPr lang="fr-FR" sz="1200" dirty="0" smtClean="0"/>
              <a:t>Fichier </a:t>
            </a:r>
            <a:r>
              <a:rPr lang="fr-FR" sz="1200" dirty="0"/>
              <a:t>texte tabulé, composé </a:t>
            </a:r>
            <a:r>
              <a:rPr lang="fr-FR" sz="1200" dirty="0" smtClean="0"/>
              <a:t>de 11 à 15 </a:t>
            </a:r>
            <a:r>
              <a:rPr lang="fr-FR" sz="1200" dirty="0"/>
              <a:t>colonnes </a:t>
            </a:r>
            <a:r>
              <a:rPr lang="fr-FR" sz="1200" dirty="0" smtClean="0"/>
              <a:t>:</a:t>
            </a:r>
          </a:p>
          <a:p>
            <a:pPr marL="342900" indent="-342900">
              <a:buAutoNum type="arabicParenR"/>
            </a:pPr>
            <a:r>
              <a:rPr lang="en-US" sz="1100" b="1" dirty="0" err="1" smtClean="0"/>
              <a:t>Identifiant</a:t>
            </a:r>
            <a:r>
              <a:rPr lang="en-US" sz="1100" b="1" dirty="0" smtClean="0"/>
              <a:t> </a:t>
            </a:r>
            <a:r>
              <a:rPr lang="en-US" sz="1100" b="1" dirty="0" err="1" smtClean="0"/>
              <a:t>protéine</a:t>
            </a:r>
            <a:endParaRPr lang="en-US" sz="1100" b="1" dirty="0" smtClean="0"/>
          </a:p>
          <a:p>
            <a:pPr marL="342900" indent="-342900">
              <a:buAutoNum type="arabicParenR"/>
            </a:pPr>
            <a:r>
              <a:rPr lang="en-US" sz="1100" dirty="0" smtClean="0"/>
              <a:t>Code unique </a:t>
            </a:r>
            <a:r>
              <a:rPr lang="en-US" sz="1100" dirty="0" err="1" smtClean="0"/>
              <a:t>identifiant</a:t>
            </a:r>
            <a:r>
              <a:rPr lang="en-US" sz="1100" dirty="0" smtClean="0"/>
              <a:t> la </a:t>
            </a:r>
            <a:r>
              <a:rPr lang="en-US" sz="1100" dirty="0" err="1" smtClean="0"/>
              <a:t>séquence</a:t>
            </a:r>
            <a:r>
              <a:rPr lang="en-US" sz="1100" dirty="0" smtClean="0"/>
              <a:t> </a:t>
            </a:r>
            <a:r>
              <a:rPr lang="en-US" sz="1100" dirty="0" err="1" smtClean="0"/>
              <a:t>protéique</a:t>
            </a:r>
            <a:endParaRPr lang="en-US" sz="1100" dirty="0" smtClean="0"/>
          </a:p>
          <a:p>
            <a:pPr marL="342900" indent="-342900">
              <a:buAutoNum type="arabicParenR"/>
            </a:pPr>
            <a:r>
              <a:rPr lang="en-US" sz="1100" dirty="0" err="1" smtClean="0"/>
              <a:t>Longueur</a:t>
            </a:r>
            <a:r>
              <a:rPr lang="en-US" sz="1100" dirty="0" smtClean="0"/>
              <a:t> de la </a:t>
            </a:r>
            <a:r>
              <a:rPr lang="en-US" sz="1100" dirty="0" err="1" smtClean="0"/>
              <a:t>séquence</a:t>
            </a:r>
            <a:endParaRPr lang="en-US" sz="1100" dirty="0" smtClean="0"/>
          </a:p>
          <a:p>
            <a:pPr marL="342900" indent="-342900">
              <a:buAutoNum type="arabicParenR"/>
            </a:pPr>
            <a:r>
              <a:rPr lang="en-US" sz="1100" dirty="0" err="1" smtClean="0"/>
              <a:t>Banque</a:t>
            </a:r>
            <a:r>
              <a:rPr lang="en-US" sz="1100" dirty="0" smtClean="0"/>
              <a:t> de signatures </a:t>
            </a:r>
            <a:r>
              <a:rPr lang="en-US" sz="1100" dirty="0" err="1" smtClean="0"/>
              <a:t>cible</a:t>
            </a:r>
            <a:r>
              <a:rPr lang="en-US" sz="1100" dirty="0" smtClean="0"/>
              <a:t>  (ex. </a:t>
            </a:r>
            <a:r>
              <a:rPr lang="en-US" sz="1100" dirty="0" err="1" smtClean="0"/>
              <a:t>Pfam</a:t>
            </a:r>
            <a:r>
              <a:rPr lang="en-US" sz="1100" dirty="0" smtClean="0"/>
              <a:t> / PRINTS / Gene3D)</a:t>
            </a:r>
          </a:p>
          <a:p>
            <a:pPr marL="342900" indent="-342900">
              <a:buAutoNum type="arabicParenR"/>
            </a:pPr>
            <a:r>
              <a:rPr lang="en-US" sz="1100" b="1" dirty="0" err="1" smtClean="0"/>
              <a:t>Numéro</a:t>
            </a:r>
            <a:r>
              <a:rPr lang="en-US" sz="1100" b="1" dirty="0" smtClean="0"/>
              <a:t> </a:t>
            </a:r>
            <a:r>
              <a:rPr lang="en-US" sz="1100" b="1" dirty="0" err="1" smtClean="0"/>
              <a:t>d’accession</a:t>
            </a:r>
            <a:r>
              <a:rPr lang="en-US" sz="1100" b="1" dirty="0" smtClean="0"/>
              <a:t> de la signature </a:t>
            </a:r>
            <a:r>
              <a:rPr lang="en-US" sz="1100" dirty="0" smtClean="0"/>
              <a:t>(ex: PF09103 / G3DSA:2.40.50.140)</a:t>
            </a:r>
          </a:p>
          <a:p>
            <a:pPr marL="342900" indent="-342900">
              <a:buAutoNum type="arabicParenR"/>
            </a:pPr>
            <a:r>
              <a:rPr lang="en-US" sz="1100" b="1" dirty="0" smtClean="0"/>
              <a:t>Description de la signature </a:t>
            </a:r>
            <a:r>
              <a:rPr lang="en-US" sz="1100" dirty="0" smtClean="0"/>
              <a:t>(e.g. BRCA2 repeat profile)</a:t>
            </a:r>
          </a:p>
          <a:p>
            <a:pPr marL="342900" indent="-342900">
              <a:buAutoNum type="arabicParenR"/>
            </a:pPr>
            <a:r>
              <a:rPr lang="en-US" sz="1100" dirty="0" smtClean="0"/>
              <a:t>Début de la signature </a:t>
            </a:r>
            <a:r>
              <a:rPr lang="en-US" sz="1100" dirty="0" err="1" smtClean="0"/>
              <a:t>sur</a:t>
            </a:r>
            <a:r>
              <a:rPr lang="en-US" sz="1100" dirty="0" smtClean="0"/>
              <a:t> la </a:t>
            </a:r>
            <a:r>
              <a:rPr lang="en-US" sz="1100" dirty="0" err="1" smtClean="0"/>
              <a:t>séquence</a:t>
            </a:r>
            <a:r>
              <a:rPr lang="en-US" sz="1100" dirty="0" smtClean="0"/>
              <a:t> de la </a:t>
            </a:r>
            <a:r>
              <a:rPr lang="en-US" sz="1100" dirty="0" err="1" smtClean="0"/>
              <a:t>protéine</a:t>
            </a:r>
            <a:endParaRPr lang="en-US" sz="1100" dirty="0" smtClean="0"/>
          </a:p>
          <a:p>
            <a:pPr marL="342900" indent="-342900">
              <a:buFontTx/>
              <a:buAutoNum type="arabicParenR"/>
            </a:pPr>
            <a:r>
              <a:rPr lang="en-US" sz="1100" dirty="0" smtClean="0"/>
              <a:t>Fin de la signature </a:t>
            </a:r>
            <a:r>
              <a:rPr lang="en-US" sz="1100" dirty="0" err="1" smtClean="0"/>
              <a:t>sur</a:t>
            </a:r>
            <a:r>
              <a:rPr lang="en-US" sz="1100" dirty="0" smtClean="0"/>
              <a:t> la </a:t>
            </a:r>
            <a:r>
              <a:rPr lang="en-US" sz="1100" dirty="0" err="1" smtClean="0"/>
              <a:t>séquence</a:t>
            </a:r>
            <a:r>
              <a:rPr lang="en-US" sz="1100" dirty="0" smtClean="0"/>
              <a:t> de la </a:t>
            </a:r>
            <a:r>
              <a:rPr lang="en-US" sz="1100" dirty="0" err="1" smtClean="0"/>
              <a:t>protéine</a:t>
            </a:r>
            <a:endParaRPr lang="en-US" sz="1100" dirty="0" smtClean="0"/>
          </a:p>
          <a:p>
            <a:pPr marL="342900" indent="-342900">
              <a:buAutoNum type="arabicParenR"/>
            </a:pPr>
            <a:r>
              <a:rPr lang="en-US" sz="1100" dirty="0" smtClean="0"/>
              <a:t>Score (e-value) du match </a:t>
            </a:r>
            <a:r>
              <a:rPr lang="en-US" sz="1100" dirty="0" err="1" smtClean="0"/>
              <a:t>retourné</a:t>
            </a:r>
            <a:r>
              <a:rPr lang="en-US" sz="1100" dirty="0" smtClean="0"/>
              <a:t> par la </a:t>
            </a:r>
            <a:r>
              <a:rPr lang="en-US" sz="1100" dirty="0" err="1" smtClean="0"/>
              <a:t>méthode</a:t>
            </a:r>
            <a:r>
              <a:rPr lang="en-US" sz="1100" dirty="0" smtClean="0"/>
              <a:t> </a:t>
            </a:r>
            <a:r>
              <a:rPr lang="en-US" sz="1100" dirty="0" err="1" smtClean="0"/>
              <a:t>utilisée</a:t>
            </a:r>
            <a:r>
              <a:rPr lang="en-US" sz="1100" dirty="0" smtClean="0"/>
              <a:t> pour la </a:t>
            </a:r>
            <a:r>
              <a:rPr lang="en-US" sz="1100" dirty="0" err="1" smtClean="0"/>
              <a:t>banque</a:t>
            </a:r>
            <a:r>
              <a:rPr lang="en-US" sz="1100" dirty="0" smtClean="0"/>
              <a:t> </a:t>
            </a:r>
            <a:r>
              <a:rPr lang="en-US" sz="1100" dirty="0" err="1" smtClean="0"/>
              <a:t>cible</a:t>
            </a:r>
            <a:endParaRPr lang="en-US" sz="1100" dirty="0" smtClean="0"/>
          </a:p>
          <a:p>
            <a:pPr marL="342900" indent="-342900">
              <a:buAutoNum type="arabicParenR"/>
            </a:pPr>
            <a:r>
              <a:rPr lang="en-US" sz="1100" dirty="0" smtClean="0"/>
              <a:t>Status - is the status of the match (T: true)</a:t>
            </a:r>
          </a:p>
          <a:p>
            <a:pPr marL="342900" indent="-342900">
              <a:buAutoNum type="arabicParenR"/>
            </a:pPr>
            <a:r>
              <a:rPr lang="en-US" sz="1100" dirty="0" smtClean="0"/>
              <a:t>Date de </a:t>
            </a:r>
            <a:r>
              <a:rPr lang="en-US" sz="1100" dirty="0" err="1" smtClean="0"/>
              <a:t>l’analyse</a:t>
            </a:r>
            <a:endParaRPr lang="en-US" sz="1100" dirty="0" smtClean="0"/>
          </a:p>
          <a:p>
            <a:pPr marL="342900" indent="-342900">
              <a:buAutoNum type="arabicParenR"/>
            </a:pPr>
            <a:r>
              <a:rPr lang="en-US" sz="1100" b="1" dirty="0" err="1" smtClean="0"/>
              <a:t>Numero</a:t>
            </a:r>
            <a:r>
              <a:rPr lang="en-US" sz="1100" b="1" dirty="0" smtClean="0"/>
              <a:t> </a:t>
            </a:r>
            <a:r>
              <a:rPr lang="en-US" sz="1100" b="1" dirty="0" err="1" smtClean="0"/>
              <a:t>d’accession</a:t>
            </a:r>
            <a:r>
              <a:rPr lang="en-US" sz="1100" b="1" dirty="0" smtClean="0"/>
              <a:t> </a:t>
            </a:r>
            <a:r>
              <a:rPr lang="en-US" sz="1100" b="1" dirty="0" err="1" smtClean="0"/>
              <a:t>InterPro</a:t>
            </a:r>
            <a:r>
              <a:rPr lang="en-US" sz="1100" b="1" dirty="0" smtClean="0"/>
              <a:t> </a:t>
            </a:r>
            <a:r>
              <a:rPr lang="en-US" sz="1100" dirty="0" smtClean="0"/>
              <a:t>(ex: IPR002093)</a:t>
            </a:r>
          </a:p>
          <a:p>
            <a:pPr marL="342900" indent="-342900">
              <a:buAutoNum type="arabicParenR"/>
            </a:pPr>
            <a:r>
              <a:rPr lang="en-US" sz="1100" b="1" dirty="0" smtClean="0"/>
              <a:t>Description </a:t>
            </a:r>
            <a:r>
              <a:rPr lang="en-US" sz="1100" b="1" dirty="0" err="1" smtClean="0"/>
              <a:t>InterPro</a:t>
            </a:r>
            <a:r>
              <a:rPr lang="en-US" sz="1100" b="1" dirty="0" smtClean="0"/>
              <a:t>  </a:t>
            </a:r>
            <a:r>
              <a:rPr lang="en-US" sz="1100" dirty="0" smtClean="0"/>
              <a:t>(ex: BRCA2 repeat)</a:t>
            </a:r>
          </a:p>
          <a:p>
            <a:pPr marL="342900" indent="-342900">
              <a:buAutoNum type="arabicParenR"/>
            </a:pPr>
            <a:r>
              <a:rPr lang="en-US" sz="1100" b="1" dirty="0" smtClean="0"/>
              <a:t>Annotations GO</a:t>
            </a:r>
            <a:r>
              <a:rPr lang="en-US" sz="1100" dirty="0" smtClean="0"/>
              <a:t> (Gene Ontology) (ex. GO:0005515)</a:t>
            </a:r>
          </a:p>
          <a:p>
            <a:pPr marL="342900" indent="-342900">
              <a:buFontTx/>
              <a:buAutoNum type="arabicParenR"/>
            </a:pPr>
            <a:r>
              <a:rPr lang="en-US" sz="1100" b="1" dirty="0" smtClean="0"/>
              <a:t>Annotations </a:t>
            </a:r>
            <a:r>
              <a:rPr lang="en-US" sz="1100" b="1" dirty="0" err="1" smtClean="0"/>
              <a:t>voies</a:t>
            </a:r>
            <a:r>
              <a:rPr lang="en-US" sz="1100" b="1" dirty="0" smtClean="0"/>
              <a:t> </a:t>
            </a:r>
            <a:r>
              <a:rPr lang="en-US" sz="1100" b="1" dirty="0" err="1" smtClean="0"/>
              <a:t>métaboliques</a:t>
            </a:r>
            <a:r>
              <a:rPr lang="en-US" sz="1100" dirty="0" smtClean="0"/>
              <a:t> (</a:t>
            </a:r>
            <a:r>
              <a:rPr lang="en-US" sz="1100" dirty="0" err="1" smtClean="0"/>
              <a:t>Reactome</a:t>
            </a:r>
            <a:r>
              <a:rPr lang="en-US" sz="1100" dirty="0" smtClean="0"/>
              <a:t>/KEGG/</a:t>
            </a:r>
            <a:r>
              <a:rPr lang="en-US" sz="1100" dirty="0" err="1" smtClean="0"/>
              <a:t>UniPathWay</a:t>
            </a:r>
            <a:r>
              <a:rPr lang="en-US" sz="1100" dirty="0" smtClean="0"/>
              <a:t>) (ex: REACT_71)</a:t>
            </a:r>
          </a:p>
          <a:p>
            <a:endParaRPr lang="en-US" sz="1100" dirty="0" smtClean="0"/>
          </a:p>
        </p:txBody>
      </p:sp>
      <p:sp>
        <p:nvSpPr>
          <p:cNvPr id="7" name="ZoneTexte 6"/>
          <p:cNvSpPr txBox="1"/>
          <p:nvPr/>
        </p:nvSpPr>
        <p:spPr>
          <a:xfrm>
            <a:off x="332656" y="6228184"/>
            <a:ext cx="6120680" cy="2277547"/>
          </a:xfrm>
          <a:prstGeom prst="rect">
            <a:avLst/>
          </a:prstGeom>
          <a:noFill/>
          <a:ln>
            <a:solidFill>
              <a:schemeClr val="bg1"/>
            </a:solidFill>
          </a:ln>
        </p:spPr>
        <p:txBody>
          <a:bodyPr wrap="square" rtlCol="0">
            <a:spAutoFit/>
          </a:bodyPr>
          <a:lstStyle/>
          <a:p>
            <a:r>
              <a:rPr lang="fr-FR" sz="1600" b="1" u="sng" dirty="0" smtClean="0"/>
              <a:t>EXEMPLE:</a:t>
            </a:r>
          </a:p>
          <a:p>
            <a:endParaRPr lang="fr-FR" sz="1600" b="1" u="sng" dirty="0" smtClean="0"/>
          </a:p>
          <a:p>
            <a:endParaRPr lang="fr-FR" sz="1600" b="1" u="sng" dirty="0" smtClean="0"/>
          </a:p>
          <a:p>
            <a:endParaRPr lang="fr-FR" sz="1600" b="1" u="sng" dirty="0" smtClean="0"/>
          </a:p>
          <a:p>
            <a:endParaRPr lang="fr-FR" sz="1600" b="1" u="sng" dirty="0" smtClean="0"/>
          </a:p>
          <a:p>
            <a:endParaRPr lang="fr-FR" sz="1600" b="1" u="sng" dirty="0" smtClean="0"/>
          </a:p>
          <a:p>
            <a:endParaRPr lang="fr-FR" sz="1600" b="1" u="sng" dirty="0" smtClean="0"/>
          </a:p>
          <a:p>
            <a:endParaRPr lang="fr-FR" sz="1600" b="1" u="sng" dirty="0" smtClean="0"/>
          </a:p>
          <a:p>
            <a:endParaRPr lang="fr-FR" sz="1400" dirty="0"/>
          </a:p>
        </p:txBody>
      </p:sp>
      <p:graphicFrame>
        <p:nvGraphicFramePr>
          <p:cNvPr id="6" name="Tableau 5"/>
          <p:cNvGraphicFramePr>
            <a:graphicFrameLocks noGrp="1"/>
          </p:cNvGraphicFramePr>
          <p:nvPr/>
        </p:nvGraphicFramePr>
        <p:xfrm>
          <a:off x="188640" y="6732240"/>
          <a:ext cx="6478563" cy="1872208"/>
        </p:xfrm>
        <a:graphic>
          <a:graphicData uri="http://schemas.openxmlformats.org/drawingml/2006/table">
            <a:tbl>
              <a:tblPr bandRow="1">
                <a:tableStyleId>{F5AB1C69-6EDB-4FF4-983F-18BD219EF322}</a:tableStyleId>
              </a:tblPr>
              <a:tblGrid>
                <a:gridCol w="402569"/>
                <a:gridCol w="322566"/>
                <a:gridCol w="202850"/>
                <a:gridCol w="367645"/>
                <a:gridCol w="502340"/>
                <a:gridCol w="1226366"/>
                <a:gridCol w="105707"/>
                <a:gridCol w="161270"/>
                <a:gridCol w="293032"/>
                <a:gridCol w="97521"/>
                <a:gridCol w="343832"/>
                <a:gridCol w="434319"/>
                <a:gridCol w="730807"/>
                <a:gridCol w="500995"/>
                <a:gridCol w="786744"/>
              </a:tblGrid>
              <a:tr h="1038132">
                <a:tc>
                  <a:txBody>
                    <a:bodyPr/>
                    <a:lstStyle/>
                    <a:p>
                      <a:pPr algn="ctr" fontAlgn="b"/>
                      <a:r>
                        <a:rPr lang="fr-FR" sz="700" u="none" strike="noStrike" dirty="0" smtClean="0"/>
                        <a:t>KL638872</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400" u="none" strike="noStrike" dirty="0"/>
                        <a:t>62daab23d1271f12095d2da269f76b2e</a:t>
                      </a:r>
                      <a:endParaRPr lang="fr-FR" sz="400" b="0" i="0" u="none" strike="noStrike" dirty="0">
                        <a:solidFill>
                          <a:srgbClr val="000000"/>
                        </a:solidFill>
                        <a:latin typeface="Verdana"/>
                      </a:endParaRPr>
                    </a:p>
                  </a:txBody>
                  <a:tcPr marL="1998" marR="17984" marT="3997" marB="3997" anchor="ctr"/>
                </a:tc>
                <a:tc>
                  <a:txBody>
                    <a:bodyPr/>
                    <a:lstStyle/>
                    <a:p>
                      <a:pPr algn="ctr" fontAlgn="b"/>
                      <a:r>
                        <a:rPr lang="fr-FR" sz="700" u="none" strike="noStrike"/>
                        <a:t>332</a:t>
                      </a:r>
                      <a:endParaRPr lang="fr-FR" sz="700" b="0" i="0" u="none" strike="noStrike">
                        <a:solidFill>
                          <a:srgbClr val="000000"/>
                        </a:solidFill>
                        <a:latin typeface="Verdana"/>
                      </a:endParaRPr>
                    </a:p>
                  </a:txBody>
                  <a:tcPr marL="1998" marR="17984" marT="3997" marB="3997" anchor="ctr"/>
                </a:tc>
                <a:tc>
                  <a:txBody>
                    <a:bodyPr/>
                    <a:lstStyle/>
                    <a:p>
                      <a:pPr algn="ctr" fontAlgn="b"/>
                      <a:r>
                        <a:rPr lang="fr-FR" sz="700" u="none" strike="noStrike"/>
                        <a:t>Hamap</a:t>
                      </a:r>
                      <a:endParaRPr lang="fr-FR" sz="700" b="0" i="0" u="none" strike="noStrike">
                        <a:solidFill>
                          <a:srgbClr val="000000"/>
                        </a:solidFill>
                        <a:latin typeface="Verdana"/>
                      </a:endParaRPr>
                    </a:p>
                  </a:txBody>
                  <a:tcPr marL="1998" marR="17984" marT="3997" marB="3997" anchor="ctr"/>
                </a:tc>
                <a:tc>
                  <a:txBody>
                    <a:bodyPr/>
                    <a:lstStyle/>
                    <a:p>
                      <a:pPr algn="ctr" fontAlgn="b"/>
                      <a:r>
                        <a:rPr lang="fr-FR" sz="700" u="none" strike="noStrike" dirty="0"/>
                        <a:t>MF_00059</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700" u="none" strike="noStrike" dirty="0"/>
                        <a:t>DNA-</a:t>
                      </a:r>
                      <a:r>
                        <a:rPr lang="fr-FR" sz="700" u="none" strike="noStrike" dirty="0" err="1"/>
                        <a:t>directed</a:t>
                      </a:r>
                      <a:r>
                        <a:rPr lang="fr-FR" sz="700" u="none" strike="noStrike" dirty="0"/>
                        <a:t> RNA </a:t>
                      </a:r>
                      <a:r>
                        <a:rPr lang="fr-FR" sz="700" u="none" strike="noStrike" dirty="0" err="1"/>
                        <a:t>polymerase</a:t>
                      </a:r>
                      <a:r>
                        <a:rPr lang="fr-FR" sz="700" u="none" strike="noStrike" dirty="0"/>
                        <a:t> </a:t>
                      </a:r>
                      <a:r>
                        <a:rPr lang="fr-FR" sz="700" u="none" strike="noStrike" dirty="0" err="1"/>
                        <a:t>subunit</a:t>
                      </a:r>
                      <a:r>
                        <a:rPr lang="fr-FR" sz="700" u="none" strike="noStrike" dirty="0"/>
                        <a:t> alpha [</a:t>
                      </a:r>
                      <a:r>
                        <a:rPr lang="fr-FR" sz="700" u="none" strike="noStrike" dirty="0" err="1"/>
                        <a:t>rpoA</a:t>
                      </a:r>
                      <a:r>
                        <a:rPr lang="fr-FR" sz="700" u="none" strike="noStrike" dirty="0"/>
                        <a:t>].</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dirty="0"/>
                        <a:t>5</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dirty="0"/>
                        <a:t>316</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dirty="0"/>
                        <a:t>34.74</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a:t>T</a:t>
                      </a:r>
                      <a:endParaRPr lang="fr-FR" sz="500" b="0" i="0" u="none" strike="noStrike">
                        <a:solidFill>
                          <a:srgbClr val="000000"/>
                        </a:solidFill>
                        <a:latin typeface="Verdana"/>
                      </a:endParaRPr>
                    </a:p>
                  </a:txBody>
                  <a:tcPr marL="1998" marR="17984" marT="3997" marB="3997" anchor="ctr"/>
                </a:tc>
                <a:tc>
                  <a:txBody>
                    <a:bodyPr/>
                    <a:lstStyle/>
                    <a:p>
                      <a:pPr algn="ctr" fontAlgn="b"/>
                      <a:r>
                        <a:rPr lang="fr-FR" sz="500" u="none" strike="noStrike" dirty="0"/>
                        <a:t>06/10/2015</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700" u="none" strike="noStrike"/>
                        <a:t>IPR011773</a:t>
                      </a:r>
                      <a:endParaRPr lang="fr-FR" sz="700" b="0" i="0" u="none" strike="noStrike">
                        <a:solidFill>
                          <a:srgbClr val="000000"/>
                        </a:solidFill>
                        <a:latin typeface="Verdana"/>
                      </a:endParaRPr>
                    </a:p>
                  </a:txBody>
                  <a:tcPr marL="1998" marR="17984" marT="3997" marB="3997" anchor="ctr"/>
                </a:tc>
                <a:tc>
                  <a:txBody>
                    <a:bodyPr/>
                    <a:lstStyle/>
                    <a:p>
                      <a:pPr algn="ctr" fontAlgn="b"/>
                      <a:r>
                        <a:rPr lang="fr-FR" sz="700" u="none" strike="noStrike" dirty="0"/>
                        <a:t>DNA-</a:t>
                      </a:r>
                      <a:r>
                        <a:rPr lang="fr-FR" sz="700" u="none" strike="noStrike" dirty="0" err="1"/>
                        <a:t>directed</a:t>
                      </a:r>
                      <a:r>
                        <a:rPr lang="fr-FR" sz="700" u="none" strike="noStrike" dirty="0"/>
                        <a:t> RNA </a:t>
                      </a:r>
                      <a:r>
                        <a:rPr lang="fr-FR" sz="700" u="none" strike="noStrike" dirty="0" err="1"/>
                        <a:t>polymerase</a:t>
                      </a:r>
                      <a:r>
                        <a:rPr lang="fr-FR" sz="700" u="none" strike="noStrike" dirty="0"/>
                        <a:t>, alpha </a:t>
                      </a:r>
                      <a:r>
                        <a:rPr lang="fr-FR" sz="700" u="none" strike="noStrike" dirty="0" err="1"/>
                        <a:t>subunit</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700" u="none" strike="noStrike" dirty="0" smtClean="0"/>
                        <a:t>GO:0003677</a:t>
                      </a:r>
                      <a:br>
                        <a:rPr lang="fr-FR" sz="700" u="none" strike="noStrike" dirty="0" smtClean="0"/>
                      </a:br>
                      <a:r>
                        <a:rPr lang="fr-FR" sz="700" u="none" strike="noStrike" dirty="0" smtClean="0"/>
                        <a:t>GO:0003899</a:t>
                      </a:r>
                      <a:br>
                        <a:rPr lang="fr-FR" sz="700" u="none" strike="noStrike" dirty="0" smtClean="0"/>
                      </a:br>
                      <a:r>
                        <a:rPr lang="fr-FR" sz="700" u="none" strike="noStrike" dirty="0" smtClean="0"/>
                        <a:t>GO:0006351</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600" u="none" strike="noStrike" dirty="0"/>
                        <a:t>KEGG: </a:t>
                      </a:r>
                      <a:r>
                        <a:rPr lang="fr-FR" sz="600" u="none" strike="noStrike" dirty="0" smtClean="0"/>
                        <a:t>00230+2.7.7.6</a:t>
                      </a:r>
                      <a:br>
                        <a:rPr lang="fr-FR" sz="600" u="none" strike="noStrike" dirty="0" smtClean="0"/>
                      </a:br>
                      <a:r>
                        <a:rPr lang="fr-FR" sz="600" u="none" strike="noStrike" dirty="0" smtClean="0"/>
                        <a:t>KEGG</a:t>
                      </a:r>
                      <a:r>
                        <a:rPr lang="fr-FR" sz="600" u="none" strike="noStrike" dirty="0"/>
                        <a:t>: 00240+2.7.7.6</a:t>
                      </a:r>
                      <a:endParaRPr lang="fr-FR" sz="600" b="0" i="0" u="none" strike="noStrike" dirty="0">
                        <a:solidFill>
                          <a:srgbClr val="000000"/>
                        </a:solidFill>
                        <a:latin typeface="Verdana"/>
                      </a:endParaRPr>
                    </a:p>
                  </a:txBody>
                  <a:tcPr marL="1998" marR="17984" marT="3997" marB="3997" anchor="ctr"/>
                </a:tc>
              </a:tr>
              <a:tr h="834076">
                <a:tc>
                  <a:txBody>
                    <a:bodyPr/>
                    <a:lstStyle/>
                    <a:p>
                      <a:pPr algn="ctr" fontAlgn="b"/>
                      <a:r>
                        <a:rPr lang="fr-FR" sz="700" u="none" strike="noStrike" dirty="0" smtClean="0"/>
                        <a:t>KL638872</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400" u="none" strike="noStrike" dirty="0"/>
                        <a:t>62daab23d1271f12095d2da269f76b2e</a:t>
                      </a:r>
                      <a:endParaRPr lang="fr-FR" sz="400" b="0" i="0" u="none" strike="noStrike" dirty="0">
                        <a:solidFill>
                          <a:srgbClr val="000000"/>
                        </a:solidFill>
                        <a:latin typeface="Verdana"/>
                      </a:endParaRPr>
                    </a:p>
                  </a:txBody>
                  <a:tcPr marL="1998" marR="17984" marT="3997" marB="3997" anchor="ctr"/>
                </a:tc>
                <a:tc>
                  <a:txBody>
                    <a:bodyPr/>
                    <a:lstStyle/>
                    <a:p>
                      <a:pPr algn="ctr" fontAlgn="b"/>
                      <a:r>
                        <a:rPr lang="fr-FR" sz="700" u="none" strike="noStrike"/>
                        <a:t>332</a:t>
                      </a:r>
                      <a:endParaRPr lang="fr-FR" sz="700" b="0" i="0" u="none" strike="noStrike">
                        <a:solidFill>
                          <a:srgbClr val="000000"/>
                        </a:solidFill>
                        <a:latin typeface="Verdana"/>
                      </a:endParaRPr>
                    </a:p>
                  </a:txBody>
                  <a:tcPr marL="1998" marR="17984" marT="3997" marB="3997" anchor="ctr"/>
                </a:tc>
                <a:tc>
                  <a:txBody>
                    <a:bodyPr/>
                    <a:lstStyle/>
                    <a:p>
                      <a:pPr algn="ctr" fontAlgn="b"/>
                      <a:r>
                        <a:rPr lang="fr-FR" sz="700" u="none" strike="noStrike"/>
                        <a:t>Pfam</a:t>
                      </a:r>
                      <a:endParaRPr lang="fr-FR" sz="700" b="0" i="0" u="none" strike="noStrike">
                        <a:solidFill>
                          <a:srgbClr val="000000"/>
                        </a:solidFill>
                        <a:latin typeface="Verdana"/>
                      </a:endParaRPr>
                    </a:p>
                  </a:txBody>
                  <a:tcPr marL="1998" marR="17984" marT="3997" marB="3997" anchor="ctr"/>
                </a:tc>
                <a:tc>
                  <a:txBody>
                    <a:bodyPr/>
                    <a:lstStyle/>
                    <a:p>
                      <a:pPr algn="ctr" fontAlgn="b"/>
                      <a:r>
                        <a:rPr lang="fr-FR" sz="700" u="none" strike="noStrike" dirty="0"/>
                        <a:t>PF01000</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700" u="none" strike="noStrike" dirty="0"/>
                        <a:t>RNA </a:t>
                      </a:r>
                      <a:r>
                        <a:rPr lang="fr-FR" sz="700" u="none" strike="noStrike" dirty="0" err="1"/>
                        <a:t>polymerase</a:t>
                      </a:r>
                      <a:r>
                        <a:rPr lang="fr-FR" sz="700" u="none" strike="noStrike" dirty="0"/>
                        <a:t> Rpb3/</a:t>
                      </a:r>
                      <a:r>
                        <a:rPr lang="fr-FR" sz="700" u="none" strike="noStrike" dirty="0" err="1"/>
                        <a:t>RpoA</a:t>
                      </a:r>
                      <a:r>
                        <a:rPr lang="fr-FR" sz="700" u="none" strike="noStrike" dirty="0"/>
                        <a:t> insert </a:t>
                      </a:r>
                      <a:r>
                        <a:rPr lang="fr-FR" sz="700" u="none" strike="noStrike" dirty="0" err="1"/>
                        <a:t>domain</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a:t>60</a:t>
                      </a:r>
                      <a:endParaRPr lang="fr-FR" sz="500" b="0" i="0" u="none" strike="noStrike">
                        <a:solidFill>
                          <a:srgbClr val="000000"/>
                        </a:solidFill>
                        <a:latin typeface="Verdana"/>
                      </a:endParaRPr>
                    </a:p>
                  </a:txBody>
                  <a:tcPr marL="1998" marR="17984" marT="3997" marB="3997" anchor="ctr"/>
                </a:tc>
                <a:tc>
                  <a:txBody>
                    <a:bodyPr/>
                    <a:lstStyle/>
                    <a:p>
                      <a:pPr algn="ctr" fontAlgn="b"/>
                      <a:r>
                        <a:rPr lang="fr-FR" sz="500" u="none" strike="noStrike" dirty="0"/>
                        <a:t>154</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dirty="0"/>
                        <a:t>1.7E-24</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dirty="0"/>
                        <a:t>T</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500" u="none" strike="noStrike" dirty="0"/>
                        <a:t>06/10/2015</a:t>
                      </a:r>
                      <a:endParaRPr lang="fr-FR" sz="500" b="0" i="0" u="none" strike="noStrike" dirty="0">
                        <a:solidFill>
                          <a:srgbClr val="000000"/>
                        </a:solidFill>
                        <a:latin typeface="Verdana"/>
                      </a:endParaRPr>
                    </a:p>
                  </a:txBody>
                  <a:tcPr marL="1998" marR="17984" marT="3997" marB="3997" anchor="ctr"/>
                </a:tc>
                <a:tc>
                  <a:txBody>
                    <a:bodyPr/>
                    <a:lstStyle/>
                    <a:p>
                      <a:pPr algn="ctr" fontAlgn="b"/>
                      <a:r>
                        <a:rPr lang="fr-FR" sz="700" u="none" strike="noStrike"/>
                        <a:t>IPR011262</a:t>
                      </a:r>
                      <a:endParaRPr lang="fr-FR" sz="700" b="0" i="0" u="none" strike="noStrike">
                        <a:solidFill>
                          <a:srgbClr val="000000"/>
                        </a:solidFill>
                        <a:latin typeface="Verdana"/>
                      </a:endParaRPr>
                    </a:p>
                  </a:txBody>
                  <a:tcPr marL="1998" marR="17984" marT="3997" marB="3997" anchor="ctr"/>
                </a:tc>
                <a:tc>
                  <a:txBody>
                    <a:bodyPr/>
                    <a:lstStyle/>
                    <a:p>
                      <a:pPr algn="ctr" fontAlgn="b"/>
                      <a:r>
                        <a:rPr lang="fr-FR" sz="700" u="none" strike="noStrike"/>
                        <a:t>DNA-directed RNA polymerase, insert domain</a:t>
                      </a:r>
                      <a:endParaRPr lang="fr-FR" sz="700" b="0" i="0" u="none" strike="noStrike">
                        <a:solidFill>
                          <a:srgbClr val="000000"/>
                        </a:solidFill>
                        <a:latin typeface="Verdana"/>
                      </a:endParaRPr>
                    </a:p>
                  </a:txBody>
                  <a:tcPr marL="1998" marR="17984" marT="3997" marB="3997" anchor="ctr"/>
                </a:tc>
                <a:tc>
                  <a:txBody>
                    <a:bodyPr/>
                    <a:lstStyle/>
                    <a:p>
                      <a:pPr algn="ctr" fontAlgn="b"/>
                      <a:r>
                        <a:rPr lang="fr-FR" sz="700" u="none" strike="noStrike" dirty="0" smtClean="0"/>
                        <a:t>GO:0003899</a:t>
                      </a:r>
                    </a:p>
                    <a:p>
                      <a:pPr algn="ctr" fontAlgn="b"/>
                      <a:r>
                        <a:rPr lang="fr-FR" sz="700" u="none" strike="noStrike" dirty="0" smtClean="0"/>
                        <a:t>GO:0006351</a:t>
                      </a:r>
                    </a:p>
                    <a:p>
                      <a:pPr algn="ctr" fontAlgn="b"/>
                      <a:r>
                        <a:rPr lang="fr-FR" sz="700" u="none" strike="noStrike" dirty="0" smtClean="0"/>
                        <a:t>GO:0046983</a:t>
                      </a:r>
                      <a:endParaRPr lang="fr-FR" sz="700" b="0" i="0" u="none" strike="noStrike" dirty="0">
                        <a:solidFill>
                          <a:srgbClr val="000000"/>
                        </a:solidFill>
                        <a:latin typeface="Verdana"/>
                      </a:endParaRPr>
                    </a:p>
                  </a:txBody>
                  <a:tcPr marL="1998" marR="17984" marT="3997" marB="3997" anchor="ctr"/>
                </a:tc>
                <a:tc>
                  <a:txBody>
                    <a:bodyPr/>
                    <a:lstStyle/>
                    <a:p>
                      <a:pPr algn="ctr" fontAlgn="b"/>
                      <a:r>
                        <a:rPr lang="fr-FR" sz="600" u="none" strike="noStrike" dirty="0"/>
                        <a:t>KEGG: </a:t>
                      </a:r>
                      <a:r>
                        <a:rPr lang="fr-FR" sz="600" u="none" strike="noStrike" dirty="0" smtClean="0"/>
                        <a:t>00230+2.7.7.6</a:t>
                      </a:r>
                      <a:br>
                        <a:rPr lang="fr-FR" sz="600" u="none" strike="noStrike" dirty="0" smtClean="0"/>
                      </a:br>
                      <a:r>
                        <a:rPr lang="fr-FR" sz="600" u="none" strike="noStrike" dirty="0" smtClean="0"/>
                        <a:t>KEGG</a:t>
                      </a:r>
                      <a:r>
                        <a:rPr lang="fr-FR" sz="600" u="none" strike="noStrike" dirty="0"/>
                        <a:t>: </a:t>
                      </a:r>
                      <a:r>
                        <a:rPr lang="fr-FR" sz="600" u="none" strike="noStrike" dirty="0" smtClean="0"/>
                        <a:t>00240+2.7.7.6</a:t>
                      </a:r>
                      <a:br>
                        <a:rPr lang="fr-FR" sz="600" u="none" strike="noStrike" dirty="0" smtClean="0"/>
                      </a:br>
                      <a:r>
                        <a:rPr lang="fr-FR" sz="600" u="none" strike="noStrike" dirty="0" err="1" smtClean="0"/>
                        <a:t>Reactome</a:t>
                      </a:r>
                      <a:r>
                        <a:rPr lang="fr-FR" sz="600" u="none" strike="noStrike" dirty="0"/>
                        <a:t>: REACT_1788</a:t>
                      </a:r>
                      <a:endParaRPr lang="fr-FR" sz="600" b="0" i="0" u="none" strike="noStrike" dirty="0">
                        <a:solidFill>
                          <a:srgbClr val="000000"/>
                        </a:solidFill>
                        <a:latin typeface="Verdana"/>
                      </a:endParaRPr>
                    </a:p>
                  </a:txBody>
                  <a:tcPr marL="1998" marR="17984" marT="3997" marB="3997" anchor="ctr"/>
                </a:tc>
              </a:tr>
            </a:tbl>
          </a:graphicData>
        </a:graphic>
      </p:graphicFrame>
    </p:spTree>
    <p:extLst>
      <p:ext uri="{BB962C8B-B14F-4D97-AF65-F5344CB8AC3E}">
        <p14:creationId xmlns:p14="http://schemas.microsoft.com/office/powerpoint/2010/main" xmlns="" val="98121351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1948</TotalTime>
  <Words>751</Words>
  <Application>Microsoft Office PowerPoint</Application>
  <PresentationFormat>Affichage à l'écran (4:3)</PresentationFormat>
  <Paragraphs>178</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ARCHITECTURE BBRIC</vt:lpstr>
      <vt:lpstr>Librairies de séquence</vt:lpstr>
      <vt:lpstr>GFF3 http://www.sequenceontology.org/gff3.shtml</vt:lpstr>
      <vt:lpstr>VCF http://samtools.github.io/hts-specs/VCFv4.2.pdf</vt:lpstr>
      <vt:lpstr>InterProScan  https://code.google.com/p/interproscan/wiki/InterProScan5OutputFormats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Erika Sallet</dc:creator>
  <cp:lastModifiedBy>Sebastien Carrere</cp:lastModifiedBy>
  <cp:revision>150</cp:revision>
  <dcterms:created xsi:type="dcterms:W3CDTF">2015-10-09T06:56:06Z</dcterms:created>
  <dcterms:modified xsi:type="dcterms:W3CDTF">2015-10-14T12:45:51Z</dcterms:modified>
</cp:coreProperties>
</file>