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5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6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7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8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9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0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1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2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3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4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5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16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17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18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9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20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21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22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23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24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notesSlides/notesSlide25.xml" ContentType="application/vnd.openxmlformats-officedocument.presentationml.notesSlid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26.xml" ContentType="application/vnd.openxmlformats-officedocument.presentationml.notesSlide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27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notesSlides/notesSlide28.xml" ContentType="application/vnd.openxmlformats-officedocument.presentationml.notesSlide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notesSlides/notesSlide29.xml" ContentType="application/vnd.openxmlformats-officedocument.presentationml.notesSlide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notesSlides/notesSlide30.xml" ContentType="application/vnd.openxmlformats-officedocument.presentationml.notesSlide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notesSlides/notesSlide31.xml" ContentType="application/vnd.openxmlformats-officedocument.presentationml.notesSlide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notesSlides/notesSlide32.xml" ContentType="application/vnd.openxmlformats-officedocument.presentationml.notesSlide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notesSlides/notesSlide33.xml" ContentType="application/vnd.openxmlformats-officedocument.presentationml.notesSlide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notesSlides/notesSlide34.xml" ContentType="application/vnd.openxmlformats-officedocument.presentationml.notesSlide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notesSlides/notesSlide35.xml" ContentType="application/vnd.openxmlformats-officedocument.presentationml.notesSlide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notesSlides/notesSlide36.xml" ContentType="application/vnd.openxmlformats-officedocument.presentationml.notesSlide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notesSlides/notesSlide37.xml" ContentType="application/vnd.openxmlformats-officedocument.presentationml.notesSlide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notesSlides/notesSlide38.xml" ContentType="application/vnd.openxmlformats-officedocument.presentationml.notesSlide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notesSlides/notesSlide39.xml" ContentType="application/vnd.openxmlformats-officedocument.presentationml.notesSlide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notesSlides/notesSlide40.xml" ContentType="application/vnd.openxmlformats-officedocument.presentationml.notesSlide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notesSlides/notesSlide41.xml" ContentType="application/vnd.openxmlformats-officedocument.presentationml.notesSlide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notesSlides/notesSlide42.xml" ContentType="application/vnd.openxmlformats-officedocument.presentationml.notesSlide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notesSlides/notesSlide43.xml" ContentType="application/vnd.openxmlformats-officedocument.presentationml.notesSlide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notesSlides/notesSlide44.xml" ContentType="application/vnd.openxmlformats-officedocument.presentationml.notesSlide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notesSlides/notesSlide45.xml" ContentType="application/vnd.openxmlformats-officedocument.presentationml.notesSlide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notesSlides/notesSlide46.xml" ContentType="application/vnd.openxmlformats-officedocument.presentationml.notesSlide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notesSlides/notesSlide47.xml" ContentType="application/vnd.openxmlformats-officedocument.presentationml.notesSlide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notesSlides/notesSlide48.xml" ContentType="application/vnd.openxmlformats-officedocument.presentationml.notesSlide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notesSlides/notesSlide49.xml" ContentType="application/vnd.openxmlformats-officedocument.presentationml.notesSlide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notesSlides/notesSlide50.xml" ContentType="application/vnd.openxmlformats-officedocument.presentationml.notesSlide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notesSlides/notesSlide51.xml" ContentType="application/vnd.openxmlformats-officedocument.presentationml.notesSlide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notesSlides/notesSlide52.xml" ContentType="application/vnd.openxmlformats-officedocument.presentationml.notesSlide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notesSlides/notesSlide53.xml" ContentType="application/vnd.openxmlformats-officedocument.presentationml.notesSlide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handoutMasterIdLst>
    <p:handoutMasterId r:id="rId138"/>
  </p:handoutMasterIdLst>
  <p:sldIdLst>
    <p:sldId id="362" r:id="rId2"/>
    <p:sldId id="363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9" r:id="rId11"/>
    <p:sldId id="380" r:id="rId12"/>
    <p:sldId id="381" r:id="rId13"/>
    <p:sldId id="382" r:id="rId14"/>
    <p:sldId id="761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835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625" r:id="rId40"/>
    <p:sldId id="834" r:id="rId41"/>
    <p:sldId id="712" r:id="rId42"/>
    <p:sldId id="713" r:id="rId43"/>
    <p:sldId id="714" r:id="rId44"/>
    <p:sldId id="715" r:id="rId45"/>
    <p:sldId id="716" r:id="rId46"/>
    <p:sldId id="717" r:id="rId47"/>
    <p:sldId id="718" r:id="rId48"/>
    <p:sldId id="719" r:id="rId49"/>
    <p:sldId id="720" r:id="rId50"/>
    <p:sldId id="721" r:id="rId51"/>
    <p:sldId id="722" r:id="rId52"/>
    <p:sldId id="723" r:id="rId53"/>
    <p:sldId id="724" r:id="rId54"/>
    <p:sldId id="725" r:id="rId55"/>
    <p:sldId id="726" r:id="rId56"/>
    <p:sldId id="727" r:id="rId57"/>
    <p:sldId id="728" r:id="rId58"/>
    <p:sldId id="729" r:id="rId59"/>
    <p:sldId id="730" r:id="rId60"/>
    <p:sldId id="731" r:id="rId61"/>
    <p:sldId id="732" r:id="rId62"/>
    <p:sldId id="733" r:id="rId63"/>
    <p:sldId id="734" r:id="rId64"/>
    <p:sldId id="735" r:id="rId65"/>
    <p:sldId id="736" r:id="rId66"/>
    <p:sldId id="737" r:id="rId67"/>
    <p:sldId id="738" r:id="rId68"/>
    <p:sldId id="739" r:id="rId69"/>
    <p:sldId id="740" r:id="rId70"/>
    <p:sldId id="741" r:id="rId71"/>
    <p:sldId id="742" r:id="rId72"/>
    <p:sldId id="743" r:id="rId73"/>
    <p:sldId id="744" r:id="rId74"/>
    <p:sldId id="745" r:id="rId75"/>
    <p:sldId id="746" r:id="rId76"/>
    <p:sldId id="747" r:id="rId77"/>
    <p:sldId id="748" r:id="rId78"/>
    <p:sldId id="749" r:id="rId79"/>
    <p:sldId id="750" r:id="rId80"/>
    <p:sldId id="751" r:id="rId81"/>
    <p:sldId id="752" r:id="rId82"/>
    <p:sldId id="753" r:id="rId83"/>
    <p:sldId id="754" r:id="rId84"/>
    <p:sldId id="755" r:id="rId85"/>
    <p:sldId id="756" r:id="rId86"/>
    <p:sldId id="757" r:id="rId87"/>
    <p:sldId id="758" r:id="rId88"/>
    <p:sldId id="656" r:id="rId89"/>
    <p:sldId id="657" r:id="rId90"/>
    <p:sldId id="658" r:id="rId91"/>
    <p:sldId id="659" r:id="rId92"/>
    <p:sldId id="660" r:id="rId93"/>
    <p:sldId id="661" r:id="rId94"/>
    <p:sldId id="662" r:id="rId95"/>
    <p:sldId id="663" r:id="rId96"/>
    <p:sldId id="664" r:id="rId97"/>
    <p:sldId id="836" r:id="rId98"/>
    <p:sldId id="837" r:id="rId99"/>
    <p:sldId id="667" r:id="rId100"/>
    <p:sldId id="838" r:id="rId101"/>
    <p:sldId id="839" r:id="rId102"/>
    <p:sldId id="670" r:id="rId103"/>
    <p:sldId id="671" r:id="rId104"/>
    <p:sldId id="672" r:id="rId105"/>
    <p:sldId id="673" r:id="rId106"/>
    <p:sldId id="674" r:id="rId107"/>
    <p:sldId id="675" r:id="rId108"/>
    <p:sldId id="676" r:id="rId109"/>
    <p:sldId id="677" r:id="rId110"/>
    <p:sldId id="678" r:id="rId111"/>
    <p:sldId id="679" r:id="rId112"/>
    <p:sldId id="680" r:id="rId113"/>
    <p:sldId id="681" r:id="rId114"/>
    <p:sldId id="682" r:id="rId115"/>
    <p:sldId id="683" r:id="rId116"/>
    <p:sldId id="684" r:id="rId117"/>
    <p:sldId id="815" r:id="rId118"/>
    <p:sldId id="816" r:id="rId119"/>
    <p:sldId id="685" r:id="rId120"/>
    <p:sldId id="686" r:id="rId121"/>
    <p:sldId id="817" r:id="rId122"/>
    <p:sldId id="842" r:id="rId123"/>
    <p:sldId id="843" r:id="rId124"/>
    <p:sldId id="844" r:id="rId125"/>
    <p:sldId id="845" r:id="rId126"/>
    <p:sldId id="846" r:id="rId127"/>
    <p:sldId id="848" r:id="rId128"/>
    <p:sldId id="849" r:id="rId129"/>
    <p:sldId id="850" r:id="rId130"/>
    <p:sldId id="851" r:id="rId131"/>
    <p:sldId id="852" r:id="rId132"/>
    <p:sldId id="853" r:id="rId133"/>
    <p:sldId id="854" r:id="rId134"/>
    <p:sldId id="832" r:id="rId135"/>
    <p:sldId id="833" r:id="rId136"/>
  </p:sldIdLst>
  <p:sldSz cx="10080625" cy="7559675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ome Gouzy" initials="JG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8" autoAdjust="0"/>
    <p:restoredTop sz="85934" autoAdjust="0"/>
  </p:normalViewPr>
  <p:slideViewPr>
    <p:cSldViewPr>
      <p:cViewPr>
        <p:scale>
          <a:sx n="100" d="100"/>
          <a:sy n="100" d="100"/>
        </p:scale>
        <p:origin x="-1530" y="-34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handoutMaster" Target="handoutMasters/handout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commentAuthors" Target="commentAuthor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307873" cy="339661"/>
          </a:xfrm>
          <a:prstGeom prst="rect">
            <a:avLst/>
          </a:prstGeom>
          <a:noFill/>
          <a:ln>
            <a:noFill/>
          </a:ln>
        </p:spPr>
        <p:txBody>
          <a:bodyPr vert="horz" lIns="82460" tIns="41231" rIns="82460" bIns="4123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fr-FR" sz="1300" dirty="0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5618720" y="0"/>
            <a:ext cx="4307873" cy="339661"/>
          </a:xfrm>
          <a:prstGeom prst="rect">
            <a:avLst/>
          </a:prstGeom>
          <a:noFill/>
          <a:ln>
            <a:noFill/>
          </a:ln>
        </p:spPr>
        <p:txBody>
          <a:bodyPr vert="horz" lIns="82460" tIns="41231" rIns="82460" bIns="4123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endParaRPr lang="fr-FR" sz="1300" dirty="0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6457904"/>
            <a:ext cx="4307873" cy="339661"/>
          </a:xfrm>
          <a:prstGeom prst="rect">
            <a:avLst/>
          </a:prstGeom>
          <a:noFill/>
          <a:ln>
            <a:noFill/>
          </a:ln>
        </p:spPr>
        <p:txBody>
          <a:bodyPr vert="horz" lIns="82460" tIns="41231" rIns="82460" bIns="41231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fr-FR" sz="1300" dirty="0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5618720" y="6457904"/>
            <a:ext cx="4307873" cy="339661"/>
          </a:xfrm>
          <a:prstGeom prst="rect">
            <a:avLst/>
          </a:prstGeom>
          <a:noFill/>
          <a:ln>
            <a:noFill/>
          </a:ln>
        </p:spPr>
        <p:txBody>
          <a:bodyPr vert="horz" lIns="82460" tIns="41231" rIns="82460" bIns="41231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7044FA59-F82A-455B-9A1A-8424A1F499B6}" type="slidenum">
              <a:rPr/>
              <a:pPr algn="r" hangingPunct="0">
                <a:buNone/>
                <a:defRPr sz="1400"/>
              </a:pPr>
              <a:t>‹N°›</a:t>
            </a:fld>
            <a:endParaRPr lang="fr-FR" sz="1300" dirty="0"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44648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15938"/>
            <a:ext cx="3398838" cy="2549525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992707" y="3228838"/>
            <a:ext cx="7941179" cy="30587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307873" cy="3396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fr-FR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5618720" y="0"/>
            <a:ext cx="4307873" cy="3396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fr-FR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6457904"/>
            <a:ext cx="4307873" cy="3396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fr-FR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5618720" y="6457904"/>
            <a:ext cx="4307873" cy="3396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fr-FR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231E5EB-7DA6-4EFC-901A-4CD6C87115F8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64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Liberation Sans" pitchFamily="18"/>
        <a:ea typeface="DejaVu Sans" pitchFamily="2"/>
        <a:cs typeface="DejaVu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231E5EB-7DA6-4EFC-901A-4CD6C87115F8}" type="slidenum">
              <a:rPr lang="fr-FR" smtClean="0"/>
              <a:pPr lvl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913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099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099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670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253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84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607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163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384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077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42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687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580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533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265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5821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961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793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532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2313" y="517525"/>
            <a:ext cx="3398837" cy="25479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0FDA3E-A9EA-4220-8CF5-3CC65CEA051C}" type="slidenum">
              <a:rPr>
                <a:solidFill>
                  <a:prstClr val="black"/>
                </a:solidFill>
              </a:rPr>
              <a:pPr/>
              <a:t>88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3900" y="517525"/>
            <a:ext cx="3398838" cy="2547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568" tIns="45784" rIns="91568" bIns="45784" anchor="ctr"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97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3900" y="517525"/>
            <a:ext cx="3397250" cy="25479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Intuitive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33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490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D1D9C8-EA88-4803-9CB7-41A0F215ECFD}" type="slidenum">
              <a:rPr>
                <a:solidFill>
                  <a:prstClr val="black"/>
                </a:solidFill>
              </a:rPr>
              <a:pPr/>
              <a:t>90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7525"/>
            <a:ext cx="3398837" cy="2547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155232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64F412-AF3E-44E0-B9A7-F9473154E377}" type="slidenum">
              <a:rPr>
                <a:solidFill>
                  <a:prstClr val="black"/>
                </a:solidFill>
              </a:rPr>
              <a:pPr/>
              <a:t>91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7525"/>
            <a:ext cx="3398837" cy="2547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100380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7AE39C-B296-47D6-898C-349A4E3608ED}" type="slidenum">
              <a:rPr>
                <a:solidFill>
                  <a:prstClr val="black"/>
                </a:solidFill>
              </a:rPr>
              <a:pPr/>
              <a:t>92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7525"/>
            <a:ext cx="3398837" cy="2547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32605669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F05496-0B7A-4E23-AD0D-2C58544C5D06}" type="slidenum">
              <a:rPr>
                <a:solidFill>
                  <a:prstClr val="black"/>
                </a:solidFill>
              </a:rPr>
              <a:pPr/>
              <a:t>93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7525"/>
            <a:ext cx="3398837" cy="2547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3446652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0D7FB3-5305-4495-8D22-B57BCF31994A}" type="slidenum">
              <a:rPr>
                <a:solidFill>
                  <a:prstClr val="black"/>
                </a:solidFill>
              </a:rPr>
              <a:pPr/>
              <a:t>94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7525"/>
            <a:ext cx="3398837" cy="2547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9522681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63E75F-8F99-4DAA-8B2C-2B20208BA23B}" type="slidenum">
              <a:rPr>
                <a:solidFill>
                  <a:prstClr val="black"/>
                </a:solidFill>
              </a:rPr>
              <a:pPr/>
              <a:t>95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7525"/>
            <a:ext cx="3398837" cy="2547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37737957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5FC8AD-8A14-4AA8-9EB5-7B917C4EA9A7}" type="slidenum">
              <a:rPr>
                <a:solidFill>
                  <a:prstClr val="black"/>
                </a:solidFill>
              </a:rPr>
              <a:pPr/>
              <a:t>96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7525"/>
            <a:ext cx="3398837" cy="2547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15702091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90FED5-DEC5-4536-AE8A-9404CEFBCF9D}" type="slidenum">
              <a:rPr>
                <a:solidFill>
                  <a:prstClr val="black"/>
                </a:solidFill>
              </a:rPr>
              <a:pPr/>
              <a:t>99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7525"/>
            <a:ext cx="3398837" cy="2547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8074608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0C349E-A397-4FE5-A768-8CB067039BB6}" type="slidenum">
              <a:rPr>
                <a:solidFill>
                  <a:prstClr val="black"/>
                </a:solidFill>
              </a:rPr>
              <a:pPr/>
              <a:t>102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5938"/>
            <a:ext cx="3398837" cy="2547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7767307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A4971C-E891-4408-8F13-BC74494DB5BB}" type="slidenum">
              <a:rPr>
                <a:solidFill>
                  <a:prstClr val="black"/>
                </a:solidFill>
              </a:rPr>
              <a:pPr/>
              <a:t>103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7525"/>
            <a:ext cx="3398837" cy="2547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132727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8538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E5E811-5619-47E1-BDE6-284B14A8F5D4}" type="slidenum">
              <a:rPr>
                <a:solidFill>
                  <a:prstClr val="black"/>
                </a:solidFill>
              </a:rPr>
              <a:pPr/>
              <a:t>104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5938"/>
            <a:ext cx="3398837" cy="2547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6091904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837637-02F2-4BCB-A598-F68E20BDDEE0}" type="slidenum">
              <a:rPr>
                <a:solidFill>
                  <a:prstClr val="black"/>
                </a:solidFill>
              </a:rPr>
              <a:pPr/>
              <a:t>105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7525"/>
            <a:ext cx="3398837" cy="2547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28853369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9C2B70-3C52-48DC-9ABE-27EBE8A5EA07}" type="slidenum">
              <a:rPr>
                <a:solidFill>
                  <a:prstClr val="black"/>
                </a:solidFill>
              </a:rPr>
              <a:pPr/>
              <a:t>106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5938"/>
            <a:ext cx="3398837" cy="2547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37233981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D0193C-5A09-4A74-B6E5-1A48F0B8B1CE}" type="slidenum">
              <a:rPr>
                <a:solidFill>
                  <a:prstClr val="black"/>
                </a:solidFill>
              </a:rPr>
              <a:pPr/>
              <a:t>107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5938"/>
            <a:ext cx="3398837" cy="2547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Redefinir</a:t>
            </a:r>
            <a:r>
              <a:rPr lang="fr-FR" baseline="0" dirty="0" smtClean="0"/>
              <a:t> High-</a:t>
            </a:r>
            <a:r>
              <a:rPr lang="fr-FR" baseline="0" dirty="0" err="1" smtClean="0"/>
              <a:t>Low</a:t>
            </a:r>
            <a:r>
              <a:rPr lang="fr-FR" baseline="0" dirty="0" smtClean="0"/>
              <a:t>-</a:t>
            </a:r>
            <a:r>
              <a:rPr lang="fr-FR" baseline="0" dirty="0" err="1" smtClean="0"/>
              <a:t>Moderate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0098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926827-F1F8-4C73-98A7-4419F123B2E8}" type="slidenum">
              <a:rPr>
                <a:solidFill>
                  <a:prstClr val="black"/>
                </a:solidFill>
              </a:rPr>
              <a:pPr/>
              <a:t>108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5938"/>
            <a:ext cx="3398837" cy="2547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19629707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6C4ACA-BFD0-4F43-93C7-03AC749C576F}" type="slidenum">
              <a:rPr>
                <a:solidFill>
                  <a:prstClr val="black"/>
                </a:solidFill>
              </a:rPr>
              <a:pPr/>
              <a:t>109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7525"/>
            <a:ext cx="3398837" cy="2547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36706616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3900" y="517525"/>
            <a:ext cx="3397250" cy="25479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8516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3900" y="517525"/>
            <a:ext cx="3397250" cy="25479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Intuitive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461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3900" y="517525"/>
            <a:ext cx="3397250" cy="25479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Intuitive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461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3900" y="517525"/>
            <a:ext cx="3397250" cy="25479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Intuitive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69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4021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609C4B-63FE-4FB8-8E09-5C1666EDD740}" type="slidenum">
              <a:rPr>
                <a:solidFill>
                  <a:prstClr val="black"/>
                </a:solidFill>
              </a:rPr>
              <a:pPr/>
              <a:t>114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7525"/>
            <a:ext cx="3398837" cy="2547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30664294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3900" y="517525"/>
            <a:ext cx="3397250" cy="25479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Phased data are ordered along one chromosome and so from these data you know the haplotype.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Unphased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are simply the genotypes without regard to which one of the pair of chromosomes holds that allele. -&gt; du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coup on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retrouver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tout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l’haplotype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14508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BC1004-1A70-4211-8CC1-AA4858C65CBE}" type="slidenum">
              <a:rPr>
                <a:solidFill>
                  <a:prstClr val="black"/>
                </a:solidFill>
              </a:rPr>
              <a:pPr/>
              <a:t>116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17525"/>
            <a:ext cx="3398837" cy="2547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92897" y="3228378"/>
            <a:ext cx="7943165" cy="305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16202" indent="-211434">
              <a:tabLst>
                <a:tab pos="216202" algn="l"/>
                <a:tab pos="664504" algn="l"/>
                <a:tab pos="1114396" algn="l"/>
                <a:tab pos="1564287" algn="l"/>
                <a:tab pos="2014179" algn="l"/>
                <a:tab pos="2464070" algn="l"/>
                <a:tab pos="2913962" algn="l"/>
                <a:tab pos="3363853" algn="l"/>
                <a:tab pos="3813745" algn="l"/>
                <a:tab pos="4263636" algn="l"/>
                <a:tab pos="4713528" algn="l"/>
                <a:tab pos="5163419" algn="l"/>
                <a:tab pos="5613311" algn="l"/>
                <a:tab pos="6063202" algn="l"/>
                <a:tab pos="6513094" algn="l"/>
                <a:tab pos="6962985" algn="l"/>
                <a:tab pos="7412877" algn="l"/>
                <a:tab pos="7862767" algn="l"/>
                <a:tab pos="8312659" algn="l"/>
                <a:tab pos="8762550" algn="l"/>
                <a:tab pos="9212442" algn="l"/>
              </a:tabLst>
            </a:pP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Ne pas s’attarder : </a:t>
            </a:r>
            <a:r>
              <a:rPr lang="fr-FR" sz="2000" dirty="0" err="1">
                <a:solidFill>
                  <a:srgbClr val="000000"/>
                </a:solidFill>
                <a:cs typeface="DejaVu Sans" pitchFamily="48" charset="0"/>
              </a:rPr>
              <a:t>snp</a:t>
            </a:r>
            <a:r>
              <a:rPr lang="fr-FR" sz="2000" dirty="0">
                <a:solidFill>
                  <a:srgbClr val="000000"/>
                </a:solidFill>
                <a:cs typeface="DejaVu Sans" pitchFamily="48" charset="0"/>
              </a:rPr>
              <a:t> déjà présenté dans les présentations précédente</a:t>
            </a:r>
          </a:p>
        </p:txBody>
      </p:sp>
    </p:spTree>
    <p:extLst>
      <p:ext uri="{BB962C8B-B14F-4D97-AF65-F5344CB8AC3E}">
        <p14:creationId xmlns:p14="http://schemas.microsoft.com/office/powerpoint/2010/main" val="12456771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3900" y="517525"/>
            <a:ext cx="3397250" cy="25479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83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91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7690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278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992830" y="3228937"/>
            <a:ext cx="7940536" cy="305864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Intuitive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33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AAE0A9-982F-47D7-941D-6EC511A60CAC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015" y="107429"/>
            <a:ext cx="8712777" cy="95823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E1368B-E491-406C-8E0F-47C42E559661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22"/>
          <p:cNvCxnSpPr/>
          <p:nvPr userDrawn="1"/>
        </p:nvCxnSpPr>
        <p:spPr>
          <a:xfrm flipV="1">
            <a:off x="457920" y="450720"/>
            <a:ext cx="9609840" cy="12960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cxnSp>
        <p:nvCxnSpPr>
          <p:cNvPr id="8" name="Connecteur droit 24"/>
          <p:cNvCxnSpPr/>
          <p:nvPr userDrawn="1"/>
        </p:nvCxnSpPr>
        <p:spPr>
          <a:xfrm flipV="1">
            <a:off x="-9720" y="522359"/>
            <a:ext cx="9801000" cy="13321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sp>
        <p:nvSpPr>
          <p:cNvPr id="9" name="Organigramme : Processus 28"/>
          <p:cNvSpPr/>
          <p:nvPr userDrawn="1"/>
        </p:nvSpPr>
        <p:spPr>
          <a:xfrm>
            <a:off x="97920" y="103680"/>
            <a:ext cx="288000" cy="2160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Rectangle 29"/>
          <p:cNvSpPr/>
          <p:nvPr userDrawn="1"/>
        </p:nvSpPr>
        <p:spPr>
          <a:xfrm>
            <a:off x="241920" y="211680"/>
            <a:ext cx="216000" cy="25200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cxnSp>
        <p:nvCxnSpPr>
          <p:cNvPr id="11" name="Connecteur droit 30"/>
          <p:cNvCxnSpPr/>
          <p:nvPr userDrawn="1"/>
        </p:nvCxnSpPr>
        <p:spPr>
          <a:xfrm flipV="1">
            <a:off x="-10440" y="7272000"/>
            <a:ext cx="10045080" cy="10079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pic>
        <p:nvPicPr>
          <p:cNvPr id="12" name="Image 5"/>
          <p:cNvPicPr>
            <a:picLocks noChangeAspect="1"/>
          </p:cNvPicPr>
          <p:nvPr userDrawn="1"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904" y="7009158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Espace réservé du numéro de diapositive 3"/>
          <p:cNvSpPr txBox="1">
            <a:spLocks/>
          </p:cNvSpPr>
          <p:nvPr userDrawn="1"/>
        </p:nvSpPr>
        <p:spPr>
          <a:xfrm>
            <a:off x="7660584" y="7308229"/>
            <a:ext cx="2348280" cy="1500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fr-FR"/>
            </a:defPPr>
            <a:lvl1pPr marL="0" lvl="0" algn="r" defTabSz="914400" rtl="0" eaLnBrk="1" latinLnBrk="0" hangingPunct="0">
              <a:buNone/>
              <a:tabLst/>
              <a:defRPr lang="fr-FR" sz="1400" kern="1200">
                <a:solidFill>
                  <a:schemeClr val="tx1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D8BDA9-7DC0-482E-A739-1CEE272219E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22"/>
          <p:cNvCxnSpPr/>
          <p:nvPr userDrawn="1"/>
        </p:nvCxnSpPr>
        <p:spPr>
          <a:xfrm flipV="1">
            <a:off x="457920" y="450720"/>
            <a:ext cx="9609840" cy="12960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cxnSp>
        <p:nvCxnSpPr>
          <p:cNvPr id="9" name="Connecteur droit 24"/>
          <p:cNvCxnSpPr/>
          <p:nvPr userDrawn="1"/>
        </p:nvCxnSpPr>
        <p:spPr>
          <a:xfrm flipV="1">
            <a:off x="-9720" y="522359"/>
            <a:ext cx="9801000" cy="13321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sp>
        <p:nvSpPr>
          <p:cNvPr id="10" name="Organigramme : Processus 28"/>
          <p:cNvSpPr/>
          <p:nvPr userDrawn="1"/>
        </p:nvSpPr>
        <p:spPr>
          <a:xfrm>
            <a:off x="97920" y="103680"/>
            <a:ext cx="288000" cy="2160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Rectangle 29"/>
          <p:cNvSpPr/>
          <p:nvPr userDrawn="1"/>
        </p:nvSpPr>
        <p:spPr>
          <a:xfrm>
            <a:off x="241920" y="211680"/>
            <a:ext cx="216000" cy="25200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cxnSp>
        <p:nvCxnSpPr>
          <p:cNvPr id="12" name="Connecteur droit 30"/>
          <p:cNvCxnSpPr/>
          <p:nvPr userDrawn="1"/>
        </p:nvCxnSpPr>
        <p:spPr>
          <a:xfrm flipV="1">
            <a:off x="-10440" y="7272000"/>
            <a:ext cx="10045080" cy="10079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pic>
        <p:nvPicPr>
          <p:cNvPr id="13" name="Image 5"/>
          <p:cNvPicPr>
            <a:picLocks noChangeAspect="1"/>
          </p:cNvPicPr>
          <p:nvPr userDrawn="1"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904" y="7009158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Connecteur droit 30"/>
          <p:cNvCxnSpPr/>
          <p:nvPr userDrawn="1"/>
        </p:nvCxnSpPr>
        <p:spPr>
          <a:xfrm flipV="1">
            <a:off x="141960" y="7424400"/>
            <a:ext cx="10045080" cy="10079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sp>
        <p:nvSpPr>
          <p:cNvPr id="17" name="Espace réservé du numéro de diapositive 3"/>
          <p:cNvSpPr txBox="1">
            <a:spLocks/>
          </p:cNvSpPr>
          <p:nvPr userDrawn="1"/>
        </p:nvSpPr>
        <p:spPr>
          <a:xfrm>
            <a:off x="7660584" y="7308229"/>
            <a:ext cx="2348280" cy="1500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fr-FR"/>
            </a:defPPr>
            <a:lvl1pPr marL="0" lvl="0" algn="r" defTabSz="914400" rtl="0" eaLnBrk="1" latinLnBrk="0" hangingPunct="0">
              <a:buNone/>
              <a:tabLst/>
              <a:defRPr lang="fr-FR" sz="1400" kern="1200">
                <a:solidFill>
                  <a:schemeClr val="tx1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D8BDA9-7DC0-482E-A739-1CEE272219E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22"/>
          <p:cNvCxnSpPr/>
          <p:nvPr userDrawn="1"/>
        </p:nvCxnSpPr>
        <p:spPr>
          <a:xfrm flipV="1">
            <a:off x="457920" y="450720"/>
            <a:ext cx="9609840" cy="12960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cxnSp>
        <p:nvCxnSpPr>
          <p:cNvPr id="11" name="Connecteur droit 24"/>
          <p:cNvCxnSpPr/>
          <p:nvPr userDrawn="1"/>
        </p:nvCxnSpPr>
        <p:spPr>
          <a:xfrm flipV="1">
            <a:off x="-9720" y="522359"/>
            <a:ext cx="9801000" cy="13321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sp>
        <p:nvSpPr>
          <p:cNvPr id="12" name="Organigramme : Processus 28"/>
          <p:cNvSpPr/>
          <p:nvPr userDrawn="1"/>
        </p:nvSpPr>
        <p:spPr>
          <a:xfrm>
            <a:off x="97920" y="103680"/>
            <a:ext cx="288000" cy="2160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Rectangle 29"/>
          <p:cNvSpPr/>
          <p:nvPr userDrawn="1"/>
        </p:nvSpPr>
        <p:spPr>
          <a:xfrm>
            <a:off x="241920" y="211680"/>
            <a:ext cx="216000" cy="25200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cxnSp>
        <p:nvCxnSpPr>
          <p:cNvPr id="14" name="Connecteur droit 30"/>
          <p:cNvCxnSpPr/>
          <p:nvPr userDrawn="1"/>
        </p:nvCxnSpPr>
        <p:spPr>
          <a:xfrm flipV="1">
            <a:off x="-10440" y="7272000"/>
            <a:ext cx="10045080" cy="10079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pic>
        <p:nvPicPr>
          <p:cNvPr id="15" name="Image 5"/>
          <p:cNvPicPr>
            <a:picLocks noChangeAspect="1"/>
          </p:cNvPicPr>
          <p:nvPr userDrawn="1"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904" y="7009158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Espace réservé du numéro de diapositive 3"/>
          <p:cNvSpPr txBox="1">
            <a:spLocks/>
          </p:cNvSpPr>
          <p:nvPr userDrawn="1"/>
        </p:nvSpPr>
        <p:spPr>
          <a:xfrm>
            <a:off x="7660584" y="7308229"/>
            <a:ext cx="2348280" cy="1500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fr-FR"/>
            </a:defPPr>
            <a:lvl1pPr marL="0" lvl="0" algn="r" defTabSz="914400" rtl="0" eaLnBrk="1" latinLnBrk="0" hangingPunct="0">
              <a:buNone/>
              <a:tabLst/>
              <a:defRPr lang="fr-FR" sz="1400" kern="1200">
                <a:solidFill>
                  <a:schemeClr val="tx1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D8BDA9-7DC0-482E-A739-1CEE272219E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cxnSp>
        <p:nvCxnSpPr>
          <p:cNvPr id="6" name="Connecteur droit 22"/>
          <p:cNvCxnSpPr/>
          <p:nvPr userDrawn="1"/>
        </p:nvCxnSpPr>
        <p:spPr>
          <a:xfrm flipV="1">
            <a:off x="457920" y="450720"/>
            <a:ext cx="9609840" cy="12960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cxnSp>
        <p:nvCxnSpPr>
          <p:cNvPr id="7" name="Connecteur droit 24"/>
          <p:cNvCxnSpPr/>
          <p:nvPr userDrawn="1"/>
        </p:nvCxnSpPr>
        <p:spPr>
          <a:xfrm flipV="1">
            <a:off x="-9720" y="522359"/>
            <a:ext cx="9801000" cy="13321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sp>
        <p:nvSpPr>
          <p:cNvPr id="8" name="Organigramme : Processus 28"/>
          <p:cNvSpPr/>
          <p:nvPr userDrawn="1"/>
        </p:nvSpPr>
        <p:spPr>
          <a:xfrm>
            <a:off x="97920" y="103680"/>
            <a:ext cx="288000" cy="2160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Rectangle 29"/>
          <p:cNvSpPr/>
          <p:nvPr userDrawn="1"/>
        </p:nvSpPr>
        <p:spPr>
          <a:xfrm>
            <a:off x="241920" y="211680"/>
            <a:ext cx="216000" cy="25200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cxnSp>
        <p:nvCxnSpPr>
          <p:cNvPr id="10" name="Connecteur droit 30"/>
          <p:cNvCxnSpPr/>
          <p:nvPr userDrawn="1"/>
        </p:nvCxnSpPr>
        <p:spPr>
          <a:xfrm flipV="1">
            <a:off x="-10440" y="7272000"/>
            <a:ext cx="10045080" cy="10079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pic>
        <p:nvPicPr>
          <p:cNvPr id="11" name="Image 5"/>
          <p:cNvPicPr>
            <a:picLocks noChangeAspect="1"/>
          </p:cNvPicPr>
          <p:nvPr userDrawn="1"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904" y="7009158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Espace réservé du numéro de diapositive 3"/>
          <p:cNvSpPr txBox="1">
            <a:spLocks/>
          </p:cNvSpPr>
          <p:nvPr userDrawn="1"/>
        </p:nvSpPr>
        <p:spPr>
          <a:xfrm>
            <a:off x="7660584" y="7308229"/>
            <a:ext cx="2348280" cy="1500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fr-FR"/>
            </a:defPPr>
            <a:lvl1pPr marL="0" lvl="0" algn="r" defTabSz="914400" rtl="0" eaLnBrk="1" latinLnBrk="0" hangingPunct="0">
              <a:buNone/>
              <a:tabLst/>
              <a:defRPr lang="fr-FR" sz="1400" kern="1200">
                <a:solidFill>
                  <a:schemeClr val="tx1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D8BDA9-7DC0-482E-A739-1CEE272219E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660584" y="7308229"/>
            <a:ext cx="2348280" cy="150085"/>
          </a:xfrm>
        </p:spPr>
        <p:txBody>
          <a:bodyPr/>
          <a:lstStyle/>
          <a:p>
            <a:pPr lvl="0"/>
            <a:fld id="{F6D8BDA9-7DC0-482E-A739-1CEE272219E1}" type="slidenum">
              <a:rPr/>
              <a:pPr lvl="0"/>
              <a:t>‹N°›</a:t>
            </a:fld>
            <a:endParaRPr lang="fr-FR"/>
          </a:p>
        </p:txBody>
      </p:sp>
      <p:cxnSp>
        <p:nvCxnSpPr>
          <p:cNvPr id="5" name="Connecteur droit 22"/>
          <p:cNvCxnSpPr/>
          <p:nvPr userDrawn="1"/>
        </p:nvCxnSpPr>
        <p:spPr>
          <a:xfrm flipV="1">
            <a:off x="457920" y="450720"/>
            <a:ext cx="9609840" cy="12960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cxnSp>
        <p:nvCxnSpPr>
          <p:cNvPr id="6" name="Connecteur droit 24"/>
          <p:cNvCxnSpPr/>
          <p:nvPr userDrawn="1"/>
        </p:nvCxnSpPr>
        <p:spPr>
          <a:xfrm flipV="1">
            <a:off x="-9720" y="522359"/>
            <a:ext cx="9801000" cy="13321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sp>
        <p:nvSpPr>
          <p:cNvPr id="7" name="Organigramme : Processus 28"/>
          <p:cNvSpPr/>
          <p:nvPr userDrawn="1"/>
        </p:nvSpPr>
        <p:spPr>
          <a:xfrm>
            <a:off x="97920" y="103680"/>
            <a:ext cx="288000" cy="2160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Rectangle 29"/>
          <p:cNvSpPr/>
          <p:nvPr userDrawn="1"/>
        </p:nvSpPr>
        <p:spPr>
          <a:xfrm>
            <a:off x="241920" y="211680"/>
            <a:ext cx="216000" cy="25200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cxnSp>
        <p:nvCxnSpPr>
          <p:cNvPr id="9" name="Connecteur droit 30"/>
          <p:cNvCxnSpPr/>
          <p:nvPr userDrawn="1"/>
        </p:nvCxnSpPr>
        <p:spPr>
          <a:xfrm flipV="1">
            <a:off x="-10440" y="7272000"/>
            <a:ext cx="10045080" cy="10079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pic>
        <p:nvPicPr>
          <p:cNvPr id="10" name="Image 5"/>
          <p:cNvPicPr>
            <a:picLocks noChangeAspect="1"/>
          </p:cNvPicPr>
          <p:nvPr userDrawn="1"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904" y="7009158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76280" y="899517"/>
            <a:ext cx="9071640" cy="576064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682920" y="103680"/>
            <a:ext cx="9071640" cy="353520"/>
          </a:xfrm>
          <a:ln>
            <a:noFill/>
          </a:ln>
        </p:spPr>
        <p:txBody>
          <a:bodyPr/>
          <a:lstStyle>
            <a:lvl1pPr algn="l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1E0755D-C56A-4060-B465-760B61853406}" type="slidenum">
              <a:rPr/>
              <a:pPr lvl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Liberation Sans" pitchFamily="18"/>
          <a:ea typeface="DejaVu Sans" pitchFamily="2"/>
          <a:cs typeface="DejaVu Sans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fr-FR" sz="3200" b="0" i="0" u="none" strike="noStrike" kern="1200">
          <a:ln>
            <a:noFill/>
          </a:ln>
          <a:latin typeface="Liberation Sans" pitchFamily="18"/>
          <a:ea typeface="DejaVu Sans" pitchFamily="2"/>
          <a:cs typeface="DejaVu San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2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1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tags" Target="../tags/tag1111.xml"/><Relationship Id="rId13" Type="http://schemas.openxmlformats.org/officeDocument/2006/relationships/tags" Target="../tags/tag1116.xml"/><Relationship Id="rId18" Type="http://schemas.openxmlformats.org/officeDocument/2006/relationships/image" Target="../media/image61.png"/><Relationship Id="rId3" Type="http://schemas.openxmlformats.org/officeDocument/2006/relationships/tags" Target="../tags/tag1106.xml"/><Relationship Id="rId7" Type="http://schemas.openxmlformats.org/officeDocument/2006/relationships/tags" Target="../tags/tag1110.xml"/><Relationship Id="rId12" Type="http://schemas.openxmlformats.org/officeDocument/2006/relationships/tags" Target="../tags/tag1115.xml"/><Relationship Id="rId17" Type="http://schemas.openxmlformats.org/officeDocument/2006/relationships/hyperlink" Target="http://varscan.sourceforge.net/using-varscan.html" TargetMode="External"/><Relationship Id="rId2" Type="http://schemas.openxmlformats.org/officeDocument/2006/relationships/tags" Target="../tags/tag1105.xml"/><Relationship Id="rId16" Type="http://schemas.openxmlformats.org/officeDocument/2006/relationships/hyperlink" Target="http://samtools.sourceforge.net/mpileup.shtml" TargetMode="External"/><Relationship Id="rId1" Type="http://schemas.openxmlformats.org/officeDocument/2006/relationships/tags" Target="../tags/tag1104.xml"/><Relationship Id="rId6" Type="http://schemas.openxmlformats.org/officeDocument/2006/relationships/tags" Target="../tags/tag1109.xml"/><Relationship Id="rId11" Type="http://schemas.openxmlformats.org/officeDocument/2006/relationships/tags" Target="../tags/tag1114.xml"/><Relationship Id="rId5" Type="http://schemas.openxmlformats.org/officeDocument/2006/relationships/tags" Target="../tags/tag110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113.xml"/><Relationship Id="rId4" Type="http://schemas.openxmlformats.org/officeDocument/2006/relationships/tags" Target="../tags/tag1107.xml"/><Relationship Id="rId9" Type="http://schemas.openxmlformats.org/officeDocument/2006/relationships/tags" Target="../tags/tag1112.xml"/><Relationship Id="rId14" Type="http://schemas.openxmlformats.org/officeDocument/2006/relationships/tags" Target="../tags/tag1117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tags" Target="../tags/tag1125.xml"/><Relationship Id="rId13" Type="http://schemas.openxmlformats.org/officeDocument/2006/relationships/tags" Target="../tags/tag1130.xml"/><Relationship Id="rId18" Type="http://schemas.openxmlformats.org/officeDocument/2006/relationships/tags" Target="../tags/tag1135.xml"/><Relationship Id="rId3" Type="http://schemas.openxmlformats.org/officeDocument/2006/relationships/tags" Target="../tags/tag1120.xml"/><Relationship Id="rId21" Type="http://schemas.openxmlformats.org/officeDocument/2006/relationships/tags" Target="../tags/tag1138.xml"/><Relationship Id="rId7" Type="http://schemas.openxmlformats.org/officeDocument/2006/relationships/tags" Target="../tags/tag1124.xml"/><Relationship Id="rId12" Type="http://schemas.openxmlformats.org/officeDocument/2006/relationships/tags" Target="../tags/tag1129.xml"/><Relationship Id="rId17" Type="http://schemas.openxmlformats.org/officeDocument/2006/relationships/tags" Target="../tags/tag1134.xml"/><Relationship Id="rId2" Type="http://schemas.openxmlformats.org/officeDocument/2006/relationships/tags" Target="../tags/tag1119.xml"/><Relationship Id="rId16" Type="http://schemas.openxmlformats.org/officeDocument/2006/relationships/tags" Target="../tags/tag1133.xml"/><Relationship Id="rId20" Type="http://schemas.openxmlformats.org/officeDocument/2006/relationships/tags" Target="../tags/tag1137.xml"/><Relationship Id="rId1" Type="http://schemas.openxmlformats.org/officeDocument/2006/relationships/tags" Target="../tags/tag1118.xml"/><Relationship Id="rId6" Type="http://schemas.openxmlformats.org/officeDocument/2006/relationships/tags" Target="../tags/tag1123.xml"/><Relationship Id="rId11" Type="http://schemas.openxmlformats.org/officeDocument/2006/relationships/tags" Target="../tags/tag1128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1122.xml"/><Relationship Id="rId15" Type="http://schemas.openxmlformats.org/officeDocument/2006/relationships/tags" Target="../tags/tag1132.xml"/><Relationship Id="rId23" Type="http://schemas.openxmlformats.org/officeDocument/2006/relationships/tags" Target="../tags/tag1140.xml"/><Relationship Id="rId10" Type="http://schemas.openxmlformats.org/officeDocument/2006/relationships/tags" Target="../tags/tag1127.xml"/><Relationship Id="rId19" Type="http://schemas.openxmlformats.org/officeDocument/2006/relationships/tags" Target="../tags/tag1136.xml"/><Relationship Id="rId4" Type="http://schemas.openxmlformats.org/officeDocument/2006/relationships/tags" Target="../tags/tag1121.xml"/><Relationship Id="rId9" Type="http://schemas.openxmlformats.org/officeDocument/2006/relationships/tags" Target="../tags/tag1126.xml"/><Relationship Id="rId14" Type="http://schemas.openxmlformats.org/officeDocument/2006/relationships/tags" Target="../tags/tag1131.xml"/><Relationship Id="rId22" Type="http://schemas.openxmlformats.org/officeDocument/2006/relationships/tags" Target="../tags/tag1139.xml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tags" Target="../tags/tag1153.xml"/><Relationship Id="rId18" Type="http://schemas.openxmlformats.org/officeDocument/2006/relationships/tags" Target="../tags/tag1158.xml"/><Relationship Id="rId26" Type="http://schemas.openxmlformats.org/officeDocument/2006/relationships/tags" Target="../tags/tag1166.xml"/><Relationship Id="rId3" Type="http://schemas.openxmlformats.org/officeDocument/2006/relationships/tags" Target="../tags/tag1143.xml"/><Relationship Id="rId21" Type="http://schemas.openxmlformats.org/officeDocument/2006/relationships/tags" Target="../tags/tag1161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1147.xml"/><Relationship Id="rId12" Type="http://schemas.openxmlformats.org/officeDocument/2006/relationships/tags" Target="../tags/tag1152.xml"/><Relationship Id="rId17" Type="http://schemas.openxmlformats.org/officeDocument/2006/relationships/tags" Target="../tags/tag1157.xml"/><Relationship Id="rId25" Type="http://schemas.openxmlformats.org/officeDocument/2006/relationships/tags" Target="../tags/tag1165.xml"/><Relationship Id="rId33" Type="http://schemas.openxmlformats.org/officeDocument/2006/relationships/tags" Target="../tags/tag1173.xml"/><Relationship Id="rId2" Type="http://schemas.openxmlformats.org/officeDocument/2006/relationships/tags" Target="../tags/tag1142.xml"/><Relationship Id="rId16" Type="http://schemas.openxmlformats.org/officeDocument/2006/relationships/tags" Target="../tags/tag1156.xml"/><Relationship Id="rId20" Type="http://schemas.openxmlformats.org/officeDocument/2006/relationships/tags" Target="../tags/tag1160.xml"/><Relationship Id="rId29" Type="http://schemas.openxmlformats.org/officeDocument/2006/relationships/tags" Target="../tags/tag1169.xml"/><Relationship Id="rId1" Type="http://schemas.openxmlformats.org/officeDocument/2006/relationships/tags" Target="../tags/tag1141.xml"/><Relationship Id="rId6" Type="http://schemas.openxmlformats.org/officeDocument/2006/relationships/tags" Target="../tags/tag1146.xml"/><Relationship Id="rId11" Type="http://schemas.openxmlformats.org/officeDocument/2006/relationships/tags" Target="../tags/tag1151.xml"/><Relationship Id="rId24" Type="http://schemas.openxmlformats.org/officeDocument/2006/relationships/tags" Target="../tags/tag1164.xml"/><Relationship Id="rId32" Type="http://schemas.openxmlformats.org/officeDocument/2006/relationships/tags" Target="../tags/tag1172.xml"/><Relationship Id="rId5" Type="http://schemas.openxmlformats.org/officeDocument/2006/relationships/tags" Target="../tags/tag1145.xml"/><Relationship Id="rId15" Type="http://schemas.openxmlformats.org/officeDocument/2006/relationships/tags" Target="../tags/tag1155.xml"/><Relationship Id="rId23" Type="http://schemas.openxmlformats.org/officeDocument/2006/relationships/tags" Target="../tags/tag1163.xml"/><Relationship Id="rId28" Type="http://schemas.openxmlformats.org/officeDocument/2006/relationships/tags" Target="../tags/tag1168.xml"/><Relationship Id="rId10" Type="http://schemas.openxmlformats.org/officeDocument/2006/relationships/tags" Target="../tags/tag1150.xml"/><Relationship Id="rId19" Type="http://schemas.openxmlformats.org/officeDocument/2006/relationships/tags" Target="../tags/tag1159.xml"/><Relationship Id="rId31" Type="http://schemas.openxmlformats.org/officeDocument/2006/relationships/tags" Target="../tags/tag1171.xml"/><Relationship Id="rId4" Type="http://schemas.openxmlformats.org/officeDocument/2006/relationships/tags" Target="../tags/tag1144.xml"/><Relationship Id="rId9" Type="http://schemas.openxmlformats.org/officeDocument/2006/relationships/tags" Target="../tags/tag1149.xml"/><Relationship Id="rId14" Type="http://schemas.openxmlformats.org/officeDocument/2006/relationships/tags" Target="../tags/tag1154.xml"/><Relationship Id="rId22" Type="http://schemas.openxmlformats.org/officeDocument/2006/relationships/tags" Target="../tags/tag1162.xml"/><Relationship Id="rId27" Type="http://schemas.openxmlformats.org/officeDocument/2006/relationships/tags" Target="../tags/tag1167.xml"/><Relationship Id="rId30" Type="http://schemas.openxmlformats.org/officeDocument/2006/relationships/tags" Target="../tags/tag1170.xml"/><Relationship Id="rId35" Type="http://schemas.openxmlformats.org/officeDocument/2006/relationships/notesSlide" Target="../notesSlides/notesSlide38.xml"/><Relationship Id="rId8" Type="http://schemas.openxmlformats.org/officeDocument/2006/relationships/tags" Target="../tags/tag1148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tags" Target="../tags/tag1181.xml"/><Relationship Id="rId13" Type="http://schemas.openxmlformats.org/officeDocument/2006/relationships/image" Target="../media/image62.png"/><Relationship Id="rId3" Type="http://schemas.openxmlformats.org/officeDocument/2006/relationships/tags" Target="../tags/tag1176.xml"/><Relationship Id="rId7" Type="http://schemas.openxmlformats.org/officeDocument/2006/relationships/tags" Target="../tags/tag1180.xml"/><Relationship Id="rId12" Type="http://schemas.openxmlformats.org/officeDocument/2006/relationships/notesSlide" Target="../notesSlides/notesSlide39.xml"/><Relationship Id="rId2" Type="http://schemas.openxmlformats.org/officeDocument/2006/relationships/tags" Target="../tags/tag1175.xml"/><Relationship Id="rId1" Type="http://schemas.openxmlformats.org/officeDocument/2006/relationships/tags" Target="../tags/tag1174.xml"/><Relationship Id="rId6" Type="http://schemas.openxmlformats.org/officeDocument/2006/relationships/tags" Target="../tags/tag117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178.xml"/><Relationship Id="rId10" Type="http://schemas.openxmlformats.org/officeDocument/2006/relationships/tags" Target="../tags/tag1183.xml"/><Relationship Id="rId4" Type="http://schemas.openxmlformats.org/officeDocument/2006/relationships/tags" Target="../tags/tag1177.xml"/><Relationship Id="rId9" Type="http://schemas.openxmlformats.org/officeDocument/2006/relationships/tags" Target="../tags/tag1182.xml"/><Relationship Id="rId14" Type="http://schemas.openxmlformats.org/officeDocument/2006/relationships/image" Target="../media/image63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tags" Target="../tags/tag1191.xml"/><Relationship Id="rId13" Type="http://schemas.openxmlformats.org/officeDocument/2006/relationships/image" Target="../media/image64.png"/><Relationship Id="rId3" Type="http://schemas.openxmlformats.org/officeDocument/2006/relationships/tags" Target="../tags/tag1186.xml"/><Relationship Id="rId7" Type="http://schemas.openxmlformats.org/officeDocument/2006/relationships/tags" Target="../tags/tag1190.xml"/><Relationship Id="rId12" Type="http://schemas.openxmlformats.org/officeDocument/2006/relationships/notesSlide" Target="../notesSlides/notesSlide40.xml"/><Relationship Id="rId2" Type="http://schemas.openxmlformats.org/officeDocument/2006/relationships/tags" Target="../tags/tag1185.xml"/><Relationship Id="rId1" Type="http://schemas.openxmlformats.org/officeDocument/2006/relationships/tags" Target="../tags/tag1184.xml"/><Relationship Id="rId6" Type="http://schemas.openxmlformats.org/officeDocument/2006/relationships/tags" Target="../tags/tag118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188.xml"/><Relationship Id="rId15" Type="http://schemas.openxmlformats.org/officeDocument/2006/relationships/image" Target="../media/image66.png"/><Relationship Id="rId10" Type="http://schemas.openxmlformats.org/officeDocument/2006/relationships/tags" Target="../tags/tag1193.xml"/><Relationship Id="rId4" Type="http://schemas.openxmlformats.org/officeDocument/2006/relationships/tags" Target="../tags/tag1187.xml"/><Relationship Id="rId9" Type="http://schemas.openxmlformats.org/officeDocument/2006/relationships/tags" Target="../tags/tag1192.xml"/><Relationship Id="rId14" Type="http://schemas.openxmlformats.org/officeDocument/2006/relationships/image" Target="../media/image65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tags" Target="../tags/tag1201.xml"/><Relationship Id="rId13" Type="http://schemas.openxmlformats.org/officeDocument/2006/relationships/tags" Target="../tags/tag1206.xml"/><Relationship Id="rId18" Type="http://schemas.openxmlformats.org/officeDocument/2006/relationships/image" Target="../media/image68.png"/><Relationship Id="rId3" Type="http://schemas.openxmlformats.org/officeDocument/2006/relationships/tags" Target="../tags/tag1196.xml"/><Relationship Id="rId7" Type="http://schemas.openxmlformats.org/officeDocument/2006/relationships/tags" Target="../tags/tag1200.xml"/><Relationship Id="rId12" Type="http://schemas.openxmlformats.org/officeDocument/2006/relationships/tags" Target="../tags/tag1205.xml"/><Relationship Id="rId17" Type="http://schemas.openxmlformats.org/officeDocument/2006/relationships/image" Target="../media/image67.png"/><Relationship Id="rId2" Type="http://schemas.openxmlformats.org/officeDocument/2006/relationships/tags" Target="../tags/tag1195.xml"/><Relationship Id="rId16" Type="http://schemas.openxmlformats.org/officeDocument/2006/relationships/notesSlide" Target="../notesSlides/notesSlide41.xml"/><Relationship Id="rId1" Type="http://schemas.openxmlformats.org/officeDocument/2006/relationships/tags" Target="../tags/tag1194.xml"/><Relationship Id="rId6" Type="http://schemas.openxmlformats.org/officeDocument/2006/relationships/tags" Target="../tags/tag1199.xml"/><Relationship Id="rId11" Type="http://schemas.openxmlformats.org/officeDocument/2006/relationships/tags" Target="../tags/tag1204.xml"/><Relationship Id="rId5" Type="http://schemas.openxmlformats.org/officeDocument/2006/relationships/tags" Target="../tags/tag119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203.xml"/><Relationship Id="rId4" Type="http://schemas.openxmlformats.org/officeDocument/2006/relationships/tags" Target="../tags/tag1197.xml"/><Relationship Id="rId9" Type="http://schemas.openxmlformats.org/officeDocument/2006/relationships/tags" Target="../tags/tag1202.xml"/><Relationship Id="rId14" Type="http://schemas.openxmlformats.org/officeDocument/2006/relationships/tags" Target="../tags/tag1207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1210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1209.xml"/><Relationship Id="rId1" Type="http://schemas.openxmlformats.org/officeDocument/2006/relationships/tags" Target="../tags/tag120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12.xml"/><Relationship Id="rId4" Type="http://schemas.openxmlformats.org/officeDocument/2006/relationships/tags" Target="../tags/tag1211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tags" Target="../tags/tag1220.xml"/><Relationship Id="rId13" Type="http://schemas.openxmlformats.org/officeDocument/2006/relationships/image" Target="../media/image72.png"/><Relationship Id="rId3" Type="http://schemas.openxmlformats.org/officeDocument/2006/relationships/tags" Target="../tags/tag1215.xml"/><Relationship Id="rId7" Type="http://schemas.openxmlformats.org/officeDocument/2006/relationships/tags" Target="../tags/tag1219.xml"/><Relationship Id="rId12" Type="http://schemas.openxmlformats.org/officeDocument/2006/relationships/image" Target="../media/image71.png"/><Relationship Id="rId2" Type="http://schemas.openxmlformats.org/officeDocument/2006/relationships/tags" Target="../tags/tag1214.xml"/><Relationship Id="rId1" Type="http://schemas.openxmlformats.org/officeDocument/2006/relationships/tags" Target="../tags/tag1213.xml"/><Relationship Id="rId6" Type="http://schemas.openxmlformats.org/officeDocument/2006/relationships/tags" Target="../tags/tag1218.xml"/><Relationship Id="rId11" Type="http://schemas.openxmlformats.org/officeDocument/2006/relationships/image" Target="../media/image70.png"/><Relationship Id="rId5" Type="http://schemas.openxmlformats.org/officeDocument/2006/relationships/tags" Target="../tags/tag1217.xml"/><Relationship Id="rId10" Type="http://schemas.openxmlformats.org/officeDocument/2006/relationships/notesSlide" Target="../notesSlides/notesSlide43.xml"/><Relationship Id="rId4" Type="http://schemas.openxmlformats.org/officeDocument/2006/relationships/tags" Target="../tags/tag1216.xml"/><Relationship Id="rId9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tags" Target="../tags/tag1228.xml"/><Relationship Id="rId13" Type="http://schemas.openxmlformats.org/officeDocument/2006/relationships/image" Target="../media/image73.png"/><Relationship Id="rId3" Type="http://schemas.openxmlformats.org/officeDocument/2006/relationships/tags" Target="../tags/tag1223.xml"/><Relationship Id="rId7" Type="http://schemas.openxmlformats.org/officeDocument/2006/relationships/tags" Target="../tags/tag1227.xml"/><Relationship Id="rId12" Type="http://schemas.openxmlformats.org/officeDocument/2006/relationships/image" Target="../media/image70.png"/><Relationship Id="rId2" Type="http://schemas.openxmlformats.org/officeDocument/2006/relationships/tags" Target="../tags/tag1222.xml"/><Relationship Id="rId1" Type="http://schemas.openxmlformats.org/officeDocument/2006/relationships/tags" Target="../tags/tag1221.xml"/><Relationship Id="rId6" Type="http://schemas.openxmlformats.org/officeDocument/2006/relationships/tags" Target="../tags/tag1226.xml"/><Relationship Id="rId11" Type="http://schemas.openxmlformats.org/officeDocument/2006/relationships/notesSlide" Target="../notesSlides/notesSlide44.xml"/><Relationship Id="rId5" Type="http://schemas.openxmlformats.org/officeDocument/2006/relationships/tags" Target="../tags/tag122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224.xml"/><Relationship Id="rId9" Type="http://schemas.openxmlformats.org/officeDocument/2006/relationships/tags" Target="../tags/tag1229.xml"/><Relationship Id="rId14" Type="http://schemas.openxmlformats.org/officeDocument/2006/relationships/image" Target="../media/image74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1232.xml"/><Relationship Id="rId7" Type="http://schemas.openxmlformats.org/officeDocument/2006/relationships/notesSlide" Target="../notesSlides/notesSlide45.xml"/><Relationship Id="rId2" Type="http://schemas.openxmlformats.org/officeDocument/2006/relationships/tags" Target="../tags/tag1231.xml"/><Relationship Id="rId1" Type="http://schemas.openxmlformats.org/officeDocument/2006/relationships/tags" Target="../tags/tag123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34.xml"/><Relationship Id="rId4" Type="http://schemas.openxmlformats.org/officeDocument/2006/relationships/tags" Target="../tags/tag123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1.jpe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53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10" Type="http://schemas.openxmlformats.org/officeDocument/2006/relationships/tags" Target="../tags/tag61.xml"/><Relationship Id="rId19" Type="http://schemas.openxmlformats.org/officeDocument/2006/relationships/image" Target="../media/image2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tags" Target="../tags/tag1242.xml"/><Relationship Id="rId13" Type="http://schemas.openxmlformats.org/officeDocument/2006/relationships/tags" Target="../tags/tag1247.xml"/><Relationship Id="rId18" Type="http://schemas.openxmlformats.org/officeDocument/2006/relationships/image" Target="../media/image75.png"/><Relationship Id="rId3" Type="http://schemas.openxmlformats.org/officeDocument/2006/relationships/tags" Target="../tags/tag1237.xml"/><Relationship Id="rId7" Type="http://schemas.openxmlformats.org/officeDocument/2006/relationships/tags" Target="../tags/tag1241.xml"/><Relationship Id="rId12" Type="http://schemas.openxmlformats.org/officeDocument/2006/relationships/tags" Target="../tags/tag1246.xml"/><Relationship Id="rId17" Type="http://schemas.openxmlformats.org/officeDocument/2006/relationships/image" Target="../media/image2.png"/><Relationship Id="rId2" Type="http://schemas.openxmlformats.org/officeDocument/2006/relationships/tags" Target="../tags/tag1236.xml"/><Relationship Id="rId16" Type="http://schemas.openxmlformats.org/officeDocument/2006/relationships/image" Target="../media/image1.jpeg"/><Relationship Id="rId1" Type="http://schemas.openxmlformats.org/officeDocument/2006/relationships/tags" Target="../tags/tag1235.xml"/><Relationship Id="rId6" Type="http://schemas.openxmlformats.org/officeDocument/2006/relationships/tags" Target="../tags/tag1240.xml"/><Relationship Id="rId11" Type="http://schemas.openxmlformats.org/officeDocument/2006/relationships/tags" Target="../tags/tag1245.xml"/><Relationship Id="rId5" Type="http://schemas.openxmlformats.org/officeDocument/2006/relationships/tags" Target="../tags/tag1239.xml"/><Relationship Id="rId15" Type="http://schemas.openxmlformats.org/officeDocument/2006/relationships/notesSlide" Target="../notesSlides/notesSlide46.xml"/><Relationship Id="rId10" Type="http://schemas.openxmlformats.org/officeDocument/2006/relationships/tags" Target="../tags/tag1244.xml"/><Relationship Id="rId4" Type="http://schemas.openxmlformats.org/officeDocument/2006/relationships/tags" Target="../tags/tag1238.xml"/><Relationship Id="rId9" Type="http://schemas.openxmlformats.org/officeDocument/2006/relationships/tags" Target="../tags/tag1243.xml"/><Relationship Id="rId14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tags" Target="../tags/tag125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250.xml"/><Relationship Id="rId7" Type="http://schemas.openxmlformats.org/officeDocument/2006/relationships/tags" Target="../tags/tag1254.xml"/><Relationship Id="rId12" Type="http://schemas.openxmlformats.org/officeDocument/2006/relationships/tags" Target="../tags/tag1259.xml"/><Relationship Id="rId17" Type="http://schemas.openxmlformats.org/officeDocument/2006/relationships/image" Target="../media/image76.png"/><Relationship Id="rId2" Type="http://schemas.openxmlformats.org/officeDocument/2006/relationships/tags" Target="../tags/tag1249.xml"/><Relationship Id="rId16" Type="http://schemas.openxmlformats.org/officeDocument/2006/relationships/image" Target="../media/image2.png"/><Relationship Id="rId1" Type="http://schemas.openxmlformats.org/officeDocument/2006/relationships/tags" Target="../tags/tag1248.xml"/><Relationship Id="rId6" Type="http://schemas.openxmlformats.org/officeDocument/2006/relationships/tags" Target="../tags/tag1253.xml"/><Relationship Id="rId11" Type="http://schemas.openxmlformats.org/officeDocument/2006/relationships/tags" Target="../tags/tag1258.xml"/><Relationship Id="rId5" Type="http://schemas.openxmlformats.org/officeDocument/2006/relationships/tags" Target="../tags/tag1252.xml"/><Relationship Id="rId15" Type="http://schemas.openxmlformats.org/officeDocument/2006/relationships/image" Target="../media/image1.jpeg"/><Relationship Id="rId10" Type="http://schemas.openxmlformats.org/officeDocument/2006/relationships/tags" Target="../tags/tag1257.xml"/><Relationship Id="rId4" Type="http://schemas.openxmlformats.org/officeDocument/2006/relationships/tags" Target="../tags/tag1251.xml"/><Relationship Id="rId9" Type="http://schemas.openxmlformats.org/officeDocument/2006/relationships/tags" Target="../tags/tag1256.xml"/><Relationship Id="rId14" Type="http://schemas.openxmlformats.org/officeDocument/2006/relationships/notesSlide" Target="../notesSlides/notesSlide47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tags" Target="../tags/tag1267.xml"/><Relationship Id="rId13" Type="http://schemas.openxmlformats.org/officeDocument/2006/relationships/image" Target="../media/image2.png"/><Relationship Id="rId3" Type="http://schemas.openxmlformats.org/officeDocument/2006/relationships/tags" Target="../tags/tag1262.xml"/><Relationship Id="rId7" Type="http://schemas.openxmlformats.org/officeDocument/2006/relationships/tags" Target="../tags/tag1266.xml"/><Relationship Id="rId12" Type="http://schemas.openxmlformats.org/officeDocument/2006/relationships/image" Target="../media/image1.jpeg"/><Relationship Id="rId2" Type="http://schemas.openxmlformats.org/officeDocument/2006/relationships/tags" Target="../tags/tag1261.xml"/><Relationship Id="rId1" Type="http://schemas.openxmlformats.org/officeDocument/2006/relationships/tags" Target="../tags/tag1260.xml"/><Relationship Id="rId6" Type="http://schemas.openxmlformats.org/officeDocument/2006/relationships/tags" Target="../tags/tag1265.xml"/><Relationship Id="rId11" Type="http://schemas.openxmlformats.org/officeDocument/2006/relationships/notesSlide" Target="../notesSlides/notesSlide48.xml"/><Relationship Id="rId5" Type="http://schemas.openxmlformats.org/officeDocument/2006/relationships/tags" Target="../tags/tag126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263.xml"/><Relationship Id="rId9" Type="http://schemas.openxmlformats.org/officeDocument/2006/relationships/tags" Target="../tags/tag1268.xml"/><Relationship Id="rId14" Type="http://schemas.openxmlformats.org/officeDocument/2006/relationships/image" Target="../media/image77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tags" Target="../tags/tag127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271.xml"/><Relationship Id="rId7" Type="http://schemas.openxmlformats.org/officeDocument/2006/relationships/tags" Target="../tags/tag1275.xml"/><Relationship Id="rId12" Type="http://schemas.openxmlformats.org/officeDocument/2006/relationships/tags" Target="../tags/tag1280.xml"/><Relationship Id="rId17" Type="http://schemas.openxmlformats.org/officeDocument/2006/relationships/image" Target="../media/image78.png"/><Relationship Id="rId2" Type="http://schemas.openxmlformats.org/officeDocument/2006/relationships/tags" Target="../tags/tag1270.xml"/><Relationship Id="rId16" Type="http://schemas.openxmlformats.org/officeDocument/2006/relationships/image" Target="../media/image2.png"/><Relationship Id="rId1" Type="http://schemas.openxmlformats.org/officeDocument/2006/relationships/tags" Target="../tags/tag1269.xml"/><Relationship Id="rId6" Type="http://schemas.openxmlformats.org/officeDocument/2006/relationships/tags" Target="../tags/tag1274.xml"/><Relationship Id="rId11" Type="http://schemas.openxmlformats.org/officeDocument/2006/relationships/tags" Target="../tags/tag1279.xml"/><Relationship Id="rId5" Type="http://schemas.openxmlformats.org/officeDocument/2006/relationships/tags" Target="../tags/tag1273.xml"/><Relationship Id="rId15" Type="http://schemas.openxmlformats.org/officeDocument/2006/relationships/image" Target="../media/image1.jpeg"/><Relationship Id="rId10" Type="http://schemas.openxmlformats.org/officeDocument/2006/relationships/tags" Target="../tags/tag1278.xml"/><Relationship Id="rId4" Type="http://schemas.openxmlformats.org/officeDocument/2006/relationships/tags" Target="../tags/tag1272.xml"/><Relationship Id="rId9" Type="http://schemas.openxmlformats.org/officeDocument/2006/relationships/tags" Target="../tags/tag1277.xml"/><Relationship Id="rId14" Type="http://schemas.openxmlformats.org/officeDocument/2006/relationships/notesSlide" Target="../notesSlides/notesSlide4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1283.xml"/><Relationship Id="rId2" Type="http://schemas.openxmlformats.org/officeDocument/2006/relationships/tags" Target="../tags/tag1282.xml"/><Relationship Id="rId1" Type="http://schemas.openxmlformats.org/officeDocument/2006/relationships/tags" Target="../tags/tag1281.xml"/><Relationship Id="rId6" Type="http://schemas.openxmlformats.org/officeDocument/2006/relationships/image" Target="../media/image79.png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tags" Target="../tags/tag1291.xml"/><Relationship Id="rId13" Type="http://schemas.openxmlformats.org/officeDocument/2006/relationships/image" Target="../media/image2.png"/><Relationship Id="rId3" Type="http://schemas.openxmlformats.org/officeDocument/2006/relationships/tags" Target="../tags/tag1286.xml"/><Relationship Id="rId7" Type="http://schemas.openxmlformats.org/officeDocument/2006/relationships/tags" Target="../tags/tag1290.xml"/><Relationship Id="rId12" Type="http://schemas.openxmlformats.org/officeDocument/2006/relationships/image" Target="../media/image1.jpeg"/><Relationship Id="rId2" Type="http://schemas.openxmlformats.org/officeDocument/2006/relationships/tags" Target="../tags/tag1285.xml"/><Relationship Id="rId1" Type="http://schemas.openxmlformats.org/officeDocument/2006/relationships/tags" Target="../tags/tag1284.xml"/><Relationship Id="rId6" Type="http://schemas.openxmlformats.org/officeDocument/2006/relationships/tags" Target="../tags/tag1289.xml"/><Relationship Id="rId11" Type="http://schemas.openxmlformats.org/officeDocument/2006/relationships/notesSlide" Target="../notesSlides/notesSlide51.xml"/><Relationship Id="rId5" Type="http://schemas.openxmlformats.org/officeDocument/2006/relationships/tags" Target="../tags/tag128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287.xml"/><Relationship Id="rId9" Type="http://schemas.openxmlformats.org/officeDocument/2006/relationships/tags" Target="../tags/tag1292.xml"/><Relationship Id="rId14" Type="http://schemas.openxmlformats.org/officeDocument/2006/relationships/image" Target="../media/image80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1295.xml"/><Relationship Id="rId7" Type="http://schemas.openxmlformats.org/officeDocument/2006/relationships/image" Target="../media/image81.png"/><Relationship Id="rId2" Type="http://schemas.openxmlformats.org/officeDocument/2006/relationships/tags" Target="../tags/tag1294.xml"/><Relationship Id="rId1" Type="http://schemas.openxmlformats.org/officeDocument/2006/relationships/tags" Target="../tags/tag1293.x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9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98.xml"/><Relationship Id="rId1" Type="http://schemas.openxmlformats.org/officeDocument/2006/relationships/tags" Target="../tags/tag1297.xml"/><Relationship Id="rId4" Type="http://schemas.openxmlformats.org/officeDocument/2006/relationships/image" Target="../media/image8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00.xml"/><Relationship Id="rId1" Type="http://schemas.openxmlformats.org/officeDocument/2006/relationships/tags" Target="../tags/tag1299.xml"/><Relationship Id="rId4" Type="http://schemas.openxmlformats.org/officeDocument/2006/relationships/image" Target="../media/image84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tags" Target="../tags/tag1308.xml"/><Relationship Id="rId3" Type="http://schemas.openxmlformats.org/officeDocument/2006/relationships/tags" Target="../tags/tag1303.xml"/><Relationship Id="rId7" Type="http://schemas.openxmlformats.org/officeDocument/2006/relationships/tags" Target="../tags/tag1307.xml"/><Relationship Id="rId2" Type="http://schemas.openxmlformats.org/officeDocument/2006/relationships/tags" Target="../tags/tag1302.xml"/><Relationship Id="rId1" Type="http://schemas.openxmlformats.org/officeDocument/2006/relationships/tags" Target="../tags/tag1301.xml"/><Relationship Id="rId6" Type="http://schemas.openxmlformats.org/officeDocument/2006/relationships/tags" Target="../tags/tag1306.xml"/><Relationship Id="rId5" Type="http://schemas.openxmlformats.org/officeDocument/2006/relationships/tags" Target="../tags/tag1305.xml"/><Relationship Id="rId4" Type="http://schemas.openxmlformats.org/officeDocument/2006/relationships/tags" Target="../tags/tag1304.xml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8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image" Target="../media/image2.png"/><Relationship Id="rId2" Type="http://schemas.openxmlformats.org/officeDocument/2006/relationships/tags" Target="../tags/tag68.xml"/><Relationship Id="rId16" Type="http://schemas.openxmlformats.org/officeDocument/2006/relationships/image" Target="../media/image1.jpe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tags" Target="../tags/tag1316.xml"/><Relationship Id="rId13" Type="http://schemas.openxmlformats.org/officeDocument/2006/relationships/tags" Target="../tags/tag1321.xml"/><Relationship Id="rId3" Type="http://schemas.openxmlformats.org/officeDocument/2006/relationships/tags" Target="../tags/tag1311.xml"/><Relationship Id="rId7" Type="http://schemas.openxmlformats.org/officeDocument/2006/relationships/tags" Target="../tags/tag1315.xml"/><Relationship Id="rId12" Type="http://schemas.openxmlformats.org/officeDocument/2006/relationships/tags" Target="../tags/tag1320.xml"/><Relationship Id="rId2" Type="http://schemas.openxmlformats.org/officeDocument/2006/relationships/tags" Target="../tags/tag1310.xml"/><Relationship Id="rId1" Type="http://schemas.openxmlformats.org/officeDocument/2006/relationships/tags" Target="../tags/tag1309.xml"/><Relationship Id="rId6" Type="http://schemas.openxmlformats.org/officeDocument/2006/relationships/tags" Target="../tags/tag1314.xml"/><Relationship Id="rId11" Type="http://schemas.openxmlformats.org/officeDocument/2006/relationships/tags" Target="../tags/tag1319.xml"/><Relationship Id="rId5" Type="http://schemas.openxmlformats.org/officeDocument/2006/relationships/tags" Target="../tags/tag131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318.xml"/><Relationship Id="rId4" Type="http://schemas.openxmlformats.org/officeDocument/2006/relationships/tags" Target="../tags/tag1312.xml"/><Relationship Id="rId9" Type="http://schemas.openxmlformats.org/officeDocument/2006/relationships/tags" Target="../tags/tag1317.xml"/><Relationship Id="rId14" Type="http://schemas.openxmlformats.org/officeDocument/2006/relationships/tags" Target="../tags/tag132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tags" Target="../tags/tag1330.xml"/><Relationship Id="rId13" Type="http://schemas.openxmlformats.org/officeDocument/2006/relationships/image" Target="../media/image2.png"/><Relationship Id="rId3" Type="http://schemas.openxmlformats.org/officeDocument/2006/relationships/tags" Target="../tags/tag1325.xml"/><Relationship Id="rId7" Type="http://schemas.openxmlformats.org/officeDocument/2006/relationships/tags" Target="../tags/tag1329.xml"/><Relationship Id="rId12" Type="http://schemas.openxmlformats.org/officeDocument/2006/relationships/image" Target="../media/image1.jpeg"/><Relationship Id="rId2" Type="http://schemas.openxmlformats.org/officeDocument/2006/relationships/tags" Target="../tags/tag1324.xml"/><Relationship Id="rId1" Type="http://schemas.openxmlformats.org/officeDocument/2006/relationships/tags" Target="../tags/tag1323.xml"/><Relationship Id="rId6" Type="http://schemas.openxmlformats.org/officeDocument/2006/relationships/tags" Target="../tags/tag1328.xml"/><Relationship Id="rId11" Type="http://schemas.openxmlformats.org/officeDocument/2006/relationships/notesSlide" Target="../notesSlides/notesSlide53.xml"/><Relationship Id="rId5" Type="http://schemas.openxmlformats.org/officeDocument/2006/relationships/tags" Target="../tags/tag132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326.xml"/><Relationship Id="rId9" Type="http://schemas.openxmlformats.org/officeDocument/2006/relationships/tags" Target="../tags/tag133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tags" Target="../tags/tag1334.xml"/><Relationship Id="rId2" Type="http://schemas.openxmlformats.org/officeDocument/2006/relationships/tags" Target="../tags/tag1333.xml"/><Relationship Id="rId1" Type="http://schemas.openxmlformats.org/officeDocument/2006/relationships/tags" Target="../tags/tag1332.xml"/><Relationship Id="rId5" Type="http://schemas.openxmlformats.org/officeDocument/2006/relationships/image" Target="../media/image85.png"/><Relationship Id="rId4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6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tags" Target="../tags/tag1344.xml"/><Relationship Id="rId13" Type="http://schemas.openxmlformats.org/officeDocument/2006/relationships/tags" Target="../tags/tag1349.xml"/><Relationship Id="rId18" Type="http://schemas.openxmlformats.org/officeDocument/2006/relationships/tags" Target="../tags/tag1354.xml"/><Relationship Id="rId3" Type="http://schemas.openxmlformats.org/officeDocument/2006/relationships/tags" Target="../tags/tag1339.xml"/><Relationship Id="rId21" Type="http://schemas.openxmlformats.org/officeDocument/2006/relationships/tags" Target="../tags/tag1357.xml"/><Relationship Id="rId7" Type="http://schemas.openxmlformats.org/officeDocument/2006/relationships/tags" Target="../tags/tag1343.xml"/><Relationship Id="rId12" Type="http://schemas.openxmlformats.org/officeDocument/2006/relationships/tags" Target="../tags/tag1348.xml"/><Relationship Id="rId17" Type="http://schemas.openxmlformats.org/officeDocument/2006/relationships/tags" Target="../tags/tag1353.xml"/><Relationship Id="rId2" Type="http://schemas.openxmlformats.org/officeDocument/2006/relationships/tags" Target="../tags/tag1338.xml"/><Relationship Id="rId16" Type="http://schemas.openxmlformats.org/officeDocument/2006/relationships/tags" Target="../tags/tag1352.xml"/><Relationship Id="rId20" Type="http://schemas.openxmlformats.org/officeDocument/2006/relationships/tags" Target="../tags/tag1356.xml"/><Relationship Id="rId1" Type="http://schemas.openxmlformats.org/officeDocument/2006/relationships/tags" Target="../tags/tag1337.xml"/><Relationship Id="rId6" Type="http://schemas.openxmlformats.org/officeDocument/2006/relationships/tags" Target="../tags/tag1342.xml"/><Relationship Id="rId11" Type="http://schemas.openxmlformats.org/officeDocument/2006/relationships/tags" Target="../tags/tag1347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1341.xml"/><Relationship Id="rId15" Type="http://schemas.openxmlformats.org/officeDocument/2006/relationships/tags" Target="../tags/tag1351.xml"/><Relationship Id="rId23" Type="http://schemas.openxmlformats.org/officeDocument/2006/relationships/tags" Target="../tags/tag1359.xml"/><Relationship Id="rId10" Type="http://schemas.openxmlformats.org/officeDocument/2006/relationships/tags" Target="../tags/tag1346.xml"/><Relationship Id="rId19" Type="http://schemas.openxmlformats.org/officeDocument/2006/relationships/tags" Target="../tags/tag1355.xml"/><Relationship Id="rId4" Type="http://schemas.openxmlformats.org/officeDocument/2006/relationships/tags" Target="../tags/tag1340.xml"/><Relationship Id="rId9" Type="http://schemas.openxmlformats.org/officeDocument/2006/relationships/tags" Target="../tags/tag1345.xml"/><Relationship Id="rId14" Type="http://schemas.openxmlformats.org/officeDocument/2006/relationships/tags" Target="../tags/tag1350.xml"/><Relationship Id="rId22" Type="http://schemas.openxmlformats.org/officeDocument/2006/relationships/tags" Target="../tags/tag1358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tags" Target="../tags/tag1367.xml"/><Relationship Id="rId13" Type="http://schemas.openxmlformats.org/officeDocument/2006/relationships/tags" Target="../tags/tag1372.xml"/><Relationship Id="rId18" Type="http://schemas.openxmlformats.org/officeDocument/2006/relationships/image" Target="../media/image61.png"/><Relationship Id="rId3" Type="http://schemas.openxmlformats.org/officeDocument/2006/relationships/tags" Target="../tags/tag1362.xml"/><Relationship Id="rId7" Type="http://schemas.openxmlformats.org/officeDocument/2006/relationships/tags" Target="../tags/tag1366.xml"/><Relationship Id="rId12" Type="http://schemas.openxmlformats.org/officeDocument/2006/relationships/tags" Target="../tags/tag1371.xml"/><Relationship Id="rId17" Type="http://schemas.openxmlformats.org/officeDocument/2006/relationships/hyperlink" Target="http://varscan.sourceforge.net/using-varscan.html" TargetMode="External"/><Relationship Id="rId2" Type="http://schemas.openxmlformats.org/officeDocument/2006/relationships/tags" Target="../tags/tag1361.xml"/><Relationship Id="rId16" Type="http://schemas.openxmlformats.org/officeDocument/2006/relationships/hyperlink" Target="http://samtools.sourceforge.net/mpileup.shtml" TargetMode="External"/><Relationship Id="rId1" Type="http://schemas.openxmlformats.org/officeDocument/2006/relationships/tags" Target="../tags/tag1360.xml"/><Relationship Id="rId6" Type="http://schemas.openxmlformats.org/officeDocument/2006/relationships/tags" Target="../tags/tag1365.xml"/><Relationship Id="rId11" Type="http://schemas.openxmlformats.org/officeDocument/2006/relationships/tags" Target="../tags/tag1370.xml"/><Relationship Id="rId5" Type="http://schemas.openxmlformats.org/officeDocument/2006/relationships/tags" Target="../tags/tag136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369.xml"/><Relationship Id="rId4" Type="http://schemas.openxmlformats.org/officeDocument/2006/relationships/tags" Target="../tags/tag1363.xml"/><Relationship Id="rId9" Type="http://schemas.openxmlformats.org/officeDocument/2006/relationships/tags" Target="../tags/tag1368.xml"/><Relationship Id="rId14" Type="http://schemas.openxmlformats.org/officeDocument/2006/relationships/tags" Target="../tags/tag1373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tags" Target="../tags/tag1381.xml"/><Relationship Id="rId13" Type="http://schemas.openxmlformats.org/officeDocument/2006/relationships/tags" Target="../tags/tag1386.xml"/><Relationship Id="rId18" Type="http://schemas.openxmlformats.org/officeDocument/2006/relationships/tags" Target="../tags/tag1391.xml"/><Relationship Id="rId3" Type="http://schemas.openxmlformats.org/officeDocument/2006/relationships/tags" Target="../tags/tag1376.xml"/><Relationship Id="rId21" Type="http://schemas.openxmlformats.org/officeDocument/2006/relationships/tags" Target="../tags/tag1394.xml"/><Relationship Id="rId7" Type="http://schemas.openxmlformats.org/officeDocument/2006/relationships/tags" Target="../tags/tag1380.xml"/><Relationship Id="rId12" Type="http://schemas.openxmlformats.org/officeDocument/2006/relationships/tags" Target="../tags/tag1385.xml"/><Relationship Id="rId17" Type="http://schemas.openxmlformats.org/officeDocument/2006/relationships/tags" Target="../tags/tag1390.xml"/><Relationship Id="rId2" Type="http://schemas.openxmlformats.org/officeDocument/2006/relationships/tags" Target="../tags/tag1375.xml"/><Relationship Id="rId16" Type="http://schemas.openxmlformats.org/officeDocument/2006/relationships/tags" Target="../tags/tag1389.xml"/><Relationship Id="rId20" Type="http://schemas.openxmlformats.org/officeDocument/2006/relationships/tags" Target="../tags/tag1393.xml"/><Relationship Id="rId1" Type="http://schemas.openxmlformats.org/officeDocument/2006/relationships/tags" Target="../tags/tag1374.xml"/><Relationship Id="rId6" Type="http://schemas.openxmlformats.org/officeDocument/2006/relationships/tags" Target="../tags/tag1379.xml"/><Relationship Id="rId11" Type="http://schemas.openxmlformats.org/officeDocument/2006/relationships/tags" Target="../tags/tag1384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1378.xml"/><Relationship Id="rId15" Type="http://schemas.openxmlformats.org/officeDocument/2006/relationships/tags" Target="../tags/tag1388.xml"/><Relationship Id="rId23" Type="http://schemas.openxmlformats.org/officeDocument/2006/relationships/tags" Target="../tags/tag1396.xml"/><Relationship Id="rId10" Type="http://schemas.openxmlformats.org/officeDocument/2006/relationships/tags" Target="../tags/tag1383.xml"/><Relationship Id="rId19" Type="http://schemas.openxmlformats.org/officeDocument/2006/relationships/tags" Target="../tags/tag1392.xml"/><Relationship Id="rId4" Type="http://schemas.openxmlformats.org/officeDocument/2006/relationships/tags" Target="../tags/tag1377.xml"/><Relationship Id="rId9" Type="http://schemas.openxmlformats.org/officeDocument/2006/relationships/tags" Target="../tags/tag1382.xml"/><Relationship Id="rId14" Type="http://schemas.openxmlformats.org/officeDocument/2006/relationships/tags" Target="../tags/tag1387.xml"/><Relationship Id="rId22" Type="http://schemas.openxmlformats.org/officeDocument/2006/relationships/tags" Target="../tags/tag1395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tags" Target="../tags/tag1404.xml"/><Relationship Id="rId13" Type="http://schemas.openxmlformats.org/officeDocument/2006/relationships/tags" Target="../tags/tag1409.xml"/><Relationship Id="rId3" Type="http://schemas.openxmlformats.org/officeDocument/2006/relationships/tags" Target="../tags/tag1399.xml"/><Relationship Id="rId7" Type="http://schemas.openxmlformats.org/officeDocument/2006/relationships/tags" Target="../tags/tag1403.xml"/><Relationship Id="rId12" Type="http://schemas.openxmlformats.org/officeDocument/2006/relationships/tags" Target="../tags/tag1408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398.xml"/><Relationship Id="rId16" Type="http://schemas.openxmlformats.org/officeDocument/2006/relationships/tags" Target="../tags/tag1412.xml"/><Relationship Id="rId1" Type="http://schemas.openxmlformats.org/officeDocument/2006/relationships/tags" Target="../tags/tag1397.xml"/><Relationship Id="rId6" Type="http://schemas.openxmlformats.org/officeDocument/2006/relationships/tags" Target="../tags/tag1402.xml"/><Relationship Id="rId11" Type="http://schemas.openxmlformats.org/officeDocument/2006/relationships/tags" Target="../tags/tag1407.xml"/><Relationship Id="rId5" Type="http://schemas.openxmlformats.org/officeDocument/2006/relationships/tags" Target="../tags/tag1401.xml"/><Relationship Id="rId15" Type="http://schemas.openxmlformats.org/officeDocument/2006/relationships/tags" Target="../tags/tag1411.xml"/><Relationship Id="rId10" Type="http://schemas.openxmlformats.org/officeDocument/2006/relationships/tags" Target="../tags/tag1406.xml"/><Relationship Id="rId4" Type="http://schemas.openxmlformats.org/officeDocument/2006/relationships/tags" Target="../tags/tag1400.xml"/><Relationship Id="rId9" Type="http://schemas.openxmlformats.org/officeDocument/2006/relationships/tags" Target="../tags/tag1405.xml"/><Relationship Id="rId14" Type="http://schemas.openxmlformats.org/officeDocument/2006/relationships/tags" Target="../tags/tag14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" Type="http://schemas.openxmlformats.org/officeDocument/2006/relationships/tags" Target="../tags/tag82.xml"/><Relationship Id="rId21" Type="http://schemas.openxmlformats.org/officeDocument/2006/relationships/tags" Target="../tags/tag100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image" Target="../media/image1.jpe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image" Target="../media/image9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notesSlide" Target="../notesSlides/notesSlide4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image" Target="../media/image8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2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tags" Target="../tags/tag1415.xml"/><Relationship Id="rId2" Type="http://schemas.openxmlformats.org/officeDocument/2006/relationships/tags" Target="../tags/tag1414.xml"/><Relationship Id="rId1" Type="http://schemas.openxmlformats.org/officeDocument/2006/relationships/tags" Target="../tags/tag1413.xml"/><Relationship Id="rId6" Type="http://schemas.openxmlformats.org/officeDocument/2006/relationships/image" Target="../media/image8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16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tags" Target="../tags/tag1424.xml"/><Relationship Id="rId13" Type="http://schemas.openxmlformats.org/officeDocument/2006/relationships/tags" Target="../tags/tag1429.xml"/><Relationship Id="rId18" Type="http://schemas.openxmlformats.org/officeDocument/2006/relationships/tags" Target="../tags/tag1434.xml"/><Relationship Id="rId26" Type="http://schemas.openxmlformats.org/officeDocument/2006/relationships/image" Target="../media/image88.png"/><Relationship Id="rId3" Type="http://schemas.openxmlformats.org/officeDocument/2006/relationships/tags" Target="../tags/tag1419.xml"/><Relationship Id="rId21" Type="http://schemas.openxmlformats.org/officeDocument/2006/relationships/tags" Target="../tags/tag1437.xml"/><Relationship Id="rId7" Type="http://schemas.openxmlformats.org/officeDocument/2006/relationships/tags" Target="../tags/tag1423.xml"/><Relationship Id="rId12" Type="http://schemas.openxmlformats.org/officeDocument/2006/relationships/tags" Target="../tags/tag1428.xml"/><Relationship Id="rId17" Type="http://schemas.openxmlformats.org/officeDocument/2006/relationships/tags" Target="../tags/tag1433.xml"/><Relationship Id="rId25" Type="http://schemas.openxmlformats.org/officeDocument/2006/relationships/image" Target="../media/image87.png"/><Relationship Id="rId2" Type="http://schemas.openxmlformats.org/officeDocument/2006/relationships/tags" Target="../tags/tag1418.xml"/><Relationship Id="rId16" Type="http://schemas.openxmlformats.org/officeDocument/2006/relationships/tags" Target="../tags/tag1432.xml"/><Relationship Id="rId20" Type="http://schemas.openxmlformats.org/officeDocument/2006/relationships/tags" Target="../tags/tag1436.xml"/><Relationship Id="rId29" Type="http://schemas.openxmlformats.org/officeDocument/2006/relationships/image" Target="../media/image91.png"/><Relationship Id="rId1" Type="http://schemas.openxmlformats.org/officeDocument/2006/relationships/tags" Target="../tags/tag1417.xml"/><Relationship Id="rId6" Type="http://schemas.openxmlformats.org/officeDocument/2006/relationships/tags" Target="../tags/tag1422.xml"/><Relationship Id="rId11" Type="http://schemas.openxmlformats.org/officeDocument/2006/relationships/tags" Target="../tags/tag1427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1421.xml"/><Relationship Id="rId15" Type="http://schemas.openxmlformats.org/officeDocument/2006/relationships/tags" Target="../tags/tag1431.xml"/><Relationship Id="rId23" Type="http://schemas.openxmlformats.org/officeDocument/2006/relationships/tags" Target="../tags/tag1439.xml"/><Relationship Id="rId28" Type="http://schemas.openxmlformats.org/officeDocument/2006/relationships/image" Target="../media/image90.png"/><Relationship Id="rId10" Type="http://schemas.openxmlformats.org/officeDocument/2006/relationships/tags" Target="../tags/tag1426.xml"/><Relationship Id="rId19" Type="http://schemas.openxmlformats.org/officeDocument/2006/relationships/tags" Target="../tags/tag1435.xml"/><Relationship Id="rId4" Type="http://schemas.openxmlformats.org/officeDocument/2006/relationships/tags" Target="../tags/tag1420.xml"/><Relationship Id="rId9" Type="http://schemas.openxmlformats.org/officeDocument/2006/relationships/tags" Target="../tags/tag1425.xml"/><Relationship Id="rId14" Type="http://schemas.openxmlformats.org/officeDocument/2006/relationships/tags" Target="../tags/tag1430.xml"/><Relationship Id="rId22" Type="http://schemas.openxmlformats.org/officeDocument/2006/relationships/tags" Target="../tags/tag1438.xml"/><Relationship Id="rId27" Type="http://schemas.openxmlformats.org/officeDocument/2006/relationships/image" Target="../media/image89.png"/><Relationship Id="rId30" Type="http://schemas.openxmlformats.org/officeDocument/2006/relationships/image" Target="../media/image92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tags" Target="../tags/tag1447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442.xml"/><Relationship Id="rId7" Type="http://schemas.openxmlformats.org/officeDocument/2006/relationships/tags" Target="../tags/tag1446.xml"/><Relationship Id="rId12" Type="http://schemas.openxmlformats.org/officeDocument/2006/relationships/tags" Target="../tags/tag1451.xml"/><Relationship Id="rId2" Type="http://schemas.openxmlformats.org/officeDocument/2006/relationships/tags" Target="../tags/tag1441.xml"/><Relationship Id="rId1" Type="http://schemas.openxmlformats.org/officeDocument/2006/relationships/tags" Target="../tags/tag1440.xml"/><Relationship Id="rId6" Type="http://schemas.openxmlformats.org/officeDocument/2006/relationships/tags" Target="../tags/tag1445.xml"/><Relationship Id="rId11" Type="http://schemas.openxmlformats.org/officeDocument/2006/relationships/tags" Target="../tags/tag1450.xml"/><Relationship Id="rId5" Type="http://schemas.openxmlformats.org/officeDocument/2006/relationships/tags" Target="../tags/tag1444.xml"/><Relationship Id="rId10" Type="http://schemas.openxmlformats.org/officeDocument/2006/relationships/tags" Target="../tags/tag1449.xml"/><Relationship Id="rId4" Type="http://schemas.openxmlformats.org/officeDocument/2006/relationships/tags" Target="../tags/tag1443.xml"/><Relationship Id="rId9" Type="http://schemas.openxmlformats.org/officeDocument/2006/relationships/tags" Target="../tags/tag1448.xml"/><Relationship Id="rId14" Type="http://schemas.openxmlformats.org/officeDocument/2006/relationships/image" Target="../media/image9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://pngu.mgh.harvard.edu/~purcell/plink/gplink.shtml" TargetMode="External"/><Relationship Id="rId2" Type="http://schemas.openxmlformats.org/officeDocument/2006/relationships/hyperlink" Target="http://pngu.mgh.harvard.edu/~purcell/plink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enetics.cs.ucla.edu/emmax/" TargetMode="External"/><Relationship Id="rId4" Type="http://schemas.openxmlformats.org/officeDocument/2006/relationships/hyperlink" Target="http://www.broadinstitute.org/scientific-community/science/programs/medical-and-population-genetics/haploview/haploview" TargetMode="Externa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tags" Target="../tags/tag1459.xml"/><Relationship Id="rId3" Type="http://schemas.openxmlformats.org/officeDocument/2006/relationships/tags" Target="../tags/tag1454.xml"/><Relationship Id="rId7" Type="http://schemas.openxmlformats.org/officeDocument/2006/relationships/tags" Target="../tags/tag1458.xml"/><Relationship Id="rId2" Type="http://schemas.openxmlformats.org/officeDocument/2006/relationships/tags" Target="../tags/tag1453.xml"/><Relationship Id="rId1" Type="http://schemas.openxmlformats.org/officeDocument/2006/relationships/tags" Target="../tags/tag1452.xml"/><Relationship Id="rId6" Type="http://schemas.openxmlformats.org/officeDocument/2006/relationships/tags" Target="../tags/tag1457.xml"/><Relationship Id="rId5" Type="http://schemas.openxmlformats.org/officeDocument/2006/relationships/tags" Target="../tags/tag1456.xml"/><Relationship Id="rId4" Type="http://schemas.openxmlformats.org/officeDocument/2006/relationships/tags" Target="../tags/tag1455.xml"/><Relationship Id="rId9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tags" Target="../tags/tag1467.xml"/><Relationship Id="rId13" Type="http://schemas.openxmlformats.org/officeDocument/2006/relationships/tags" Target="../tags/tag1472.xml"/><Relationship Id="rId3" Type="http://schemas.openxmlformats.org/officeDocument/2006/relationships/tags" Target="../tags/tag1462.xml"/><Relationship Id="rId7" Type="http://schemas.openxmlformats.org/officeDocument/2006/relationships/tags" Target="../tags/tag1466.xml"/><Relationship Id="rId12" Type="http://schemas.openxmlformats.org/officeDocument/2006/relationships/tags" Target="../tags/tag1471.xml"/><Relationship Id="rId2" Type="http://schemas.openxmlformats.org/officeDocument/2006/relationships/tags" Target="../tags/tag1461.xml"/><Relationship Id="rId1" Type="http://schemas.openxmlformats.org/officeDocument/2006/relationships/tags" Target="../tags/tag1460.xml"/><Relationship Id="rId6" Type="http://schemas.openxmlformats.org/officeDocument/2006/relationships/tags" Target="../tags/tag1465.xml"/><Relationship Id="rId11" Type="http://schemas.openxmlformats.org/officeDocument/2006/relationships/tags" Target="../tags/tag1470.xml"/><Relationship Id="rId5" Type="http://schemas.openxmlformats.org/officeDocument/2006/relationships/tags" Target="../tags/tag146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469.xml"/><Relationship Id="rId4" Type="http://schemas.openxmlformats.org/officeDocument/2006/relationships/tags" Target="../tags/tag1463.xml"/><Relationship Id="rId9" Type="http://schemas.openxmlformats.org/officeDocument/2006/relationships/tags" Target="../tags/tag1468.xml"/><Relationship Id="rId14" Type="http://schemas.openxmlformats.org/officeDocument/2006/relationships/tags" Target="../tags/tag14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11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1.jpe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1" Type="http://schemas.openxmlformats.org/officeDocument/2006/relationships/image" Target="../media/image2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image" Target="../media/image1.jpe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10" Type="http://schemas.openxmlformats.org/officeDocument/2006/relationships/tags" Target="../tags/tag130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40.xml"/><Relationship Id="rId21" Type="http://schemas.openxmlformats.org/officeDocument/2006/relationships/image" Target="../media/image2.png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image" Target="../media/image1.jpe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image" Target="../media/image13.png"/><Relationship Id="rId10" Type="http://schemas.openxmlformats.org/officeDocument/2006/relationships/tags" Target="../tags/tag147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image" Target="../media/image2.png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image" Target="../media/image1.jpeg"/><Relationship Id="rId2" Type="http://schemas.openxmlformats.org/officeDocument/2006/relationships/tags" Target="../tags/tag156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14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64.xml"/><Relationship Id="rId19" Type="http://schemas.openxmlformats.org/officeDocument/2006/relationships/image" Target="../media/image12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image" Target="../media/image1.jpeg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image" Target="../media/image1.jpeg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181.xml"/><Relationship Id="rId16" Type="http://schemas.openxmlformats.org/officeDocument/2006/relationships/slideLayout" Target="../slideLayouts/slideLayout7.xml"/><Relationship Id="rId20" Type="http://schemas.openxmlformats.org/officeDocument/2006/relationships/hyperlink" Target="http://wiki.galaxyproject.org/Learn" TargetMode="Externa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10" Type="http://schemas.openxmlformats.org/officeDocument/2006/relationships/tags" Target="../tags/tag189.xml"/><Relationship Id="rId19" Type="http://schemas.openxmlformats.org/officeDocument/2006/relationships/image" Target="../media/image2.pn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image" Target="../media/image1.jpe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196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10" Type="http://schemas.openxmlformats.org/officeDocument/2006/relationships/tags" Target="../tags/tag204.xml"/><Relationship Id="rId19" Type="http://schemas.openxmlformats.org/officeDocument/2006/relationships/image" Target="../media/image2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image" Target="../media/image1.jpeg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notesSlide" Target="../notesSlides/notesSlide10.xml"/><Relationship Id="rId2" Type="http://schemas.openxmlformats.org/officeDocument/2006/relationships/tags" Target="../tags/tag211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5.png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10" Type="http://schemas.openxmlformats.org/officeDocument/2006/relationships/tags" Target="../tags/tag219.xml"/><Relationship Id="rId19" Type="http://schemas.openxmlformats.org/officeDocument/2006/relationships/image" Target="../media/image2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26" Type="http://schemas.openxmlformats.org/officeDocument/2006/relationships/image" Target="../media/image16.png"/><Relationship Id="rId3" Type="http://schemas.openxmlformats.org/officeDocument/2006/relationships/tags" Target="../tags/tag227.xml"/><Relationship Id="rId21" Type="http://schemas.openxmlformats.org/officeDocument/2006/relationships/tags" Target="../tags/tag245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image" Target="../media/image2.png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image" Target="../media/image1.jpeg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notesSlide" Target="../notesSlides/notesSlide11.xml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notesSlide" Target="../notesSlides/notesSlide12.xml"/><Relationship Id="rId3" Type="http://schemas.openxmlformats.org/officeDocument/2006/relationships/tags" Target="../tags/tag248.xml"/><Relationship Id="rId21" Type="http://schemas.openxmlformats.org/officeDocument/2006/relationships/image" Target="../media/image16.png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image" Target="../media/image2.png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10" Type="http://schemas.openxmlformats.org/officeDocument/2006/relationships/tags" Target="../tags/tag255.xml"/><Relationship Id="rId19" Type="http://schemas.openxmlformats.org/officeDocument/2006/relationships/image" Target="../media/image1.jpeg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264.xml"/><Relationship Id="rId21" Type="http://schemas.openxmlformats.org/officeDocument/2006/relationships/image" Target="../media/image17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image" Target="../media/image2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10" Type="http://schemas.openxmlformats.org/officeDocument/2006/relationships/tags" Target="../tags/tag271.xml"/><Relationship Id="rId19" Type="http://schemas.openxmlformats.org/officeDocument/2006/relationships/image" Target="../media/image1.jpe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image" Target="../media/image1.jpeg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notesSlide" Target="../notesSlides/notesSlide14.xml"/><Relationship Id="rId2" Type="http://schemas.openxmlformats.org/officeDocument/2006/relationships/tags" Target="../tags/tag279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8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10" Type="http://schemas.openxmlformats.org/officeDocument/2006/relationships/tags" Target="../tags/tag287.xml"/><Relationship Id="rId19" Type="http://schemas.openxmlformats.org/officeDocument/2006/relationships/image" Target="../media/image2.pn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notesSlide" Target="../notesSlides/notesSlide15.xml"/><Relationship Id="rId3" Type="http://schemas.openxmlformats.org/officeDocument/2006/relationships/tags" Target="../tags/tag295.xml"/><Relationship Id="rId21" Type="http://schemas.openxmlformats.org/officeDocument/2006/relationships/image" Target="../media/image19.png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image" Target="../media/image2.png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10" Type="http://schemas.openxmlformats.org/officeDocument/2006/relationships/tags" Target="../tags/tag302.xml"/><Relationship Id="rId19" Type="http://schemas.openxmlformats.org/officeDocument/2006/relationships/image" Target="../media/image1.jpe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notesSlide" Target="../notesSlides/notesSlide16.xml"/><Relationship Id="rId3" Type="http://schemas.openxmlformats.org/officeDocument/2006/relationships/tags" Target="../tags/tag311.xml"/><Relationship Id="rId21" Type="http://schemas.openxmlformats.org/officeDocument/2006/relationships/image" Target="../media/image18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image" Target="../media/image2.pn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10" Type="http://schemas.openxmlformats.org/officeDocument/2006/relationships/tags" Target="../tags/tag318.xml"/><Relationship Id="rId19" Type="http://schemas.openxmlformats.org/officeDocument/2006/relationships/image" Target="../media/image1.jpe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26" Type="http://schemas.openxmlformats.org/officeDocument/2006/relationships/tags" Target="../tags/tag350.xml"/><Relationship Id="rId3" Type="http://schemas.openxmlformats.org/officeDocument/2006/relationships/tags" Target="../tags/tag327.xml"/><Relationship Id="rId21" Type="http://schemas.openxmlformats.org/officeDocument/2006/relationships/tags" Target="../tags/tag345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tags" Target="../tags/tag349.xml"/><Relationship Id="rId33" Type="http://schemas.openxmlformats.org/officeDocument/2006/relationships/image" Target="../media/image2.png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tags" Target="../tags/tag344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24" Type="http://schemas.openxmlformats.org/officeDocument/2006/relationships/tags" Target="../tags/tag348.xml"/><Relationship Id="rId32" Type="http://schemas.openxmlformats.org/officeDocument/2006/relationships/image" Target="../media/image1.jpeg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tags" Target="../tags/tag347.xml"/><Relationship Id="rId28" Type="http://schemas.openxmlformats.org/officeDocument/2006/relationships/tags" Target="../tags/tag352.xml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31" Type="http://schemas.openxmlformats.org/officeDocument/2006/relationships/image" Target="../media/image20.png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tags" Target="../tags/tag346.xml"/><Relationship Id="rId27" Type="http://schemas.openxmlformats.org/officeDocument/2006/relationships/tags" Target="../tags/tag351.xml"/><Relationship Id="rId30" Type="http://schemas.openxmlformats.org/officeDocument/2006/relationships/notesSlide" Target="../notesSlides/notesSlide17.xml"/><Relationship Id="rId8" Type="http://schemas.openxmlformats.org/officeDocument/2006/relationships/tags" Target="../tags/tag3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17" Type="http://schemas.openxmlformats.org/officeDocument/2006/relationships/image" Target="../media/image21.png"/><Relationship Id="rId2" Type="http://schemas.openxmlformats.org/officeDocument/2006/relationships/tags" Target="../tags/tag354.xml"/><Relationship Id="rId16" Type="http://schemas.openxmlformats.org/officeDocument/2006/relationships/image" Target="../media/image2.png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5" Type="http://schemas.openxmlformats.org/officeDocument/2006/relationships/tags" Target="../tags/tag357.xml"/><Relationship Id="rId15" Type="http://schemas.openxmlformats.org/officeDocument/2006/relationships/image" Target="../media/image1.jpeg"/><Relationship Id="rId10" Type="http://schemas.openxmlformats.org/officeDocument/2006/relationships/tags" Target="../tags/tag362.xml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image" Target="../media/image22.png"/><Relationship Id="rId2" Type="http://schemas.openxmlformats.org/officeDocument/2006/relationships/tags" Target="../tags/tag366.xml"/><Relationship Id="rId16" Type="http://schemas.openxmlformats.org/officeDocument/2006/relationships/image" Target="../media/image2.png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5" Type="http://schemas.openxmlformats.org/officeDocument/2006/relationships/tags" Target="../tags/tag369.xml"/><Relationship Id="rId15" Type="http://schemas.openxmlformats.org/officeDocument/2006/relationships/image" Target="../media/image1.jpeg"/><Relationship Id="rId10" Type="http://schemas.openxmlformats.org/officeDocument/2006/relationships/tags" Target="../tags/tag374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2" Type="http://schemas.openxmlformats.org/officeDocument/2006/relationships/tags" Target="../tags/tag378.xml"/><Relationship Id="rId16" Type="http://schemas.openxmlformats.org/officeDocument/2006/relationships/image" Target="../media/image2.png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5" Type="http://schemas.openxmlformats.org/officeDocument/2006/relationships/tags" Target="../tags/tag381.xml"/><Relationship Id="rId15" Type="http://schemas.openxmlformats.org/officeDocument/2006/relationships/image" Target="../media/image1.jpeg"/><Relationship Id="rId10" Type="http://schemas.openxmlformats.org/officeDocument/2006/relationships/tags" Target="../tags/tag386.xml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17" Type="http://schemas.openxmlformats.org/officeDocument/2006/relationships/image" Target="../media/image23.png"/><Relationship Id="rId2" Type="http://schemas.openxmlformats.org/officeDocument/2006/relationships/tags" Target="../tags/tag390.xml"/><Relationship Id="rId16" Type="http://schemas.openxmlformats.org/officeDocument/2006/relationships/image" Target="../media/image2.png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5" Type="http://schemas.openxmlformats.org/officeDocument/2006/relationships/tags" Target="../tags/tag393.xml"/><Relationship Id="rId15" Type="http://schemas.openxmlformats.org/officeDocument/2006/relationships/image" Target="../media/image1.jpeg"/><Relationship Id="rId10" Type="http://schemas.openxmlformats.org/officeDocument/2006/relationships/tags" Target="../tags/tag398.xml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image" Target="../media/image24.png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image" Target="../media/image2.png"/><Relationship Id="rId2" Type="http://schemas.openxmlformats.org/officeDocument/2006/relationships/tags" Target="../tags/tag402.xml"/><Relationship Id="rId16" Type="http://schemas.openxmlformats.org/officeDocument/2006/relationships/image" Target="../media/image1.jpe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5" Type="http://schemas.openxmlformats.org/officeDocument/2006/relationships/tags" Target="../tags/tag405.xml"/><Relationship Id="rId15" Type="http://schemas.openxmlformats.org/officeDocument/2006/relationships/notesSlide" Target="../notesSlides/notesSlide22.xml"/><Relationship Id="rId10" Type="http://schemas.openxmlformats.org/officeDocument/2006/relationships/tags" Target="../tags/tag410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26" Type="http://schemas.openxmlformats.org/officeDocument/2006/relationships/image" Target="../media/image25.png"/><Relationship Id="rId3" Type="http://schemas.openxmlformats.org/officeDocument/2006/relationships/tags" Target="../tags/tag416.xml"/><Relationship Id="rId21" Type="http://schemas.openxmlformats.org/officeDocument/2006/relationships/tags" Target="../tags/tag434.xml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image" Target="../media/image2.png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tags" Target="../tags/tag433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image" Target="../media/image1.jpeg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notesSlide" Target="../notesSlides/notesSlide23.xml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tags" Target="../tags/tag447.xml"/><Relationship Id="rId18" Type="http://schemas.openxmlformats.org/officeDocument/2006/relationships/image" Target="../media/image26.png"/><Relationship Id="rId3" Type="http://schemas.openxmlformats.org/officeDocument/2006/relationships/tags" Target="../tags/tag437.xml"/><Relationship Id="rId7" Type="http://schemas.openxmlformats.org/officeDocument/2006/relationships/tags" Target="../tags/tag441.xml"/><Relationship Id="rId12" Type="http://schemas.openxmlformats.org/officeDocument/2006/relationships/tags" Target="../tags/tag446.xml"/><Relationship Id="rId17" Type="http://schemas.openxmlformats.org/officeDocument/2006/relationships/image" Target="../media/image2.png"/><Relationship Id="rId2" Type="http://schemas.openxmlformats.org/officeDocument/2006/relationships/tags" Target="../tags/tag436.xml"/><Relationship Id="rId16" Type="http://schemas.openxmlformats.org/officeDocument/2006/relationships/image" Target="../media/image1.jpeg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tags" Target="../tags/tag445.xml"/><Relationship Id="rId5" Type="http://schemas.openxmlformats.org/officeDocument/2006/relationships/tags" Target="../tags/tag439.xml"/><Relationship Id="rId15" Type="http://schemas.openxmlformats.org/officeDocument/2006/relationships/notesSlide" Target="../notesSlides/notesSlide24.xml"/><Relationship Id="rId10" Type="http://schemas.openxmlformats.org/officeDocument/2006/relationships/tags" Target="../tags/tag444.xml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8.png"/><Relationship Id="rId3" Type="http://schemas.openxmlformats.org/officeDocument/2006/relationships/tags" Target="../tags/tag450.xml"/><Relationship Id="rId21" Type="http://schemas.openxmlformats.org/officeDocument/2006/relationships/image" Target="../media/image31.png"/><Relationship Id="rId7" Type="http://schemas.openxmlformats.org/officeDocument/2006/relationships/tags" Target="../tags/tag454.xml"/><Relationship Id="rId12" Type="http://schemas.openxmlformats.org/officeDocument/2006/relationships/tags" Target="../tags/tag459.xml"/><Relationship Id="rId17" Type="http://schemas.openxmlformats.org/officeDocument/2006/relationships/image" Target="../media/image27.png"/><Relationship Id="rId2" Type="http://schemas.openxmlformats.org/officeDocument/2006/relationships/tags" Target="../tags/tag449.xml"/><Relationship Id="rId16" Type="http://schemas.openxmlformats.org/officeDocument/2006/relationships/image" Target="../media/image2.png"/><Relationship Id="rId20" Type="http://schemas.openxmlformats.org/officeDocument/2006/relationships/image" Target="../media/image30.png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5" Type="http://schemas.openxmlformats.org/officeDocument/2006/relationships/tags" Target="../tags/tag452.xml"/><Relationship Id="rId15" Type="http://schemas.openxmlformats.org/officeDocument/2006/relationships/image" Target="../media/image1.jpeg"/><Relationship Id="rId10" Type="http://schemas.openxmlformats.org/officeDocument/2006/relationships/tags" Target="../tags/tag457.xml"/><Relationship Id="rId19" Type="http://schemas.openxmlformats.org/officeDocument/2006/relationships/image" Target="../media/image29.png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notesSlide" Target="../notesSlides/notesSlide26.xml"/><Relationship Id="rId18" Type="http://schemas.openxmlformats.org/officeDocument/2006/relationships/image" Target="../media/image34.png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33.png"/><Relationship Id="rId2" Type="http://schemas.openxmlformats.org/officeDocument/2006/relationships/tags" Target="../tags/tag461.xml"/><Relationship Id="rId16" Type="http://schemas.openxmlformats.org/officeDocument/2006/relationships/image" Target="../media/image32.png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5" Type="http://schemas.openxmlformats.org/officeDocument/2006/relationships/tags" Target="../tags/tag464.xml"/><Relationship Id="rId15" Type="http://schemas.openxmlformats.org/officeDocument/2006/relationships/image" Target="../media/image2.png"/><Relationship Id="rId10" Type="http://schemas.openxmlformats.org/officeDocument/2006/relationships/tags" Target="../tags/tag469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image" Target="../media/image1.jpeg"/><Relationship Id="rId3" Type="http://schemas.openxmlformats.org/officeDocument/2006/relationships/tags" Target="../tags/tag473.xml"/><Relationship Id="rId7" Type="http://schemas.openxmlformats.org/officeDocument/2006/relationships/tags" Target="../tags/tag47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5" Type="http://schemas.openxmlformats.org/officeDocument/2006/relationships/tags" Target="../tags/tag475.xml"/><Relationship Id="rId15" Type="http://schemas.openxmlformats.org/officeDocument/2006/relationships/hyperlink" Target="FormationsBBRIC-GUIDE.pptx" TargetMode="External"/><Relationship Id="rId10" Type="http://schemas.openxmlformats.org/officeDocument/2006/relationships/tags" Target="../tags/tag480.xml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13" Type="http://schemas.openxmlformats.org/officeDocument/2006/relationships/image" Target="../media/image1.jpeg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5" Type="http://schemas.openxmlformats.org/officeDocument/2006/relationships/tags" Target="../tags/tag486.xml"/><Relationship Id="rId15" Type="http://schemas.openxmlformats.org/officeDocument/2006/relationships/hyperlink" Target="myGenomeBrowser-20181026.pptx" TargetMode="External"/><Relationship Id="rId10" Type="http://schemas.openxmlformats.org/officeDocument/2006/relationships/tags" Target="../tags/tag491.xml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image" Target="../media/image2.png"/><Relationship Id="rId3" Type="http://schemas.openxmlformats.org/officeDocument/2006/relationships/tags" Target="../tags/tag495.xml"/><Relationship Id="rId7" Type="http://schemas.openxmlformats.org/officeDocument/2006/relationships/tags" Target="../tags/tag499.xml"/><Relationship Id="rId12" Type="http://schemas.openxmlformats.org/officeDocument/2006/relationships/image" Target="../media/image1.jpeg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notesSlide" Target="../notesSlides/notesSlide27.xml"/><Relationship Id="rId5" Type="http://schemas.openxmlformats.org/officeDocument/2006/relationships/tags" Target="../tags/tag49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96.xml"/><Relationship Id="rId9" Type="http://schemas.openxmlformats.org/officeDocument/2006/relationships/tags" Target="../tags/tag50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504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13" Type="http://schemas.openxmlformats.org/officeDocument/2006/relationships/tags" Target="../tags/tag518.xml"/><Relationship Id="rId18" Type="http://schemas.openxmlformats.org/officeDocument/2006/relationships/tags" Target="../tags/tag523.xml"/><Relationship Id="rId3" Type="http://schemas.openxmlformats.org/officeDocument/2006/relationships/tags" Target="../tags/tag508.xml"/><Relationship Id="rId21" Type="http://schemas.openxmlformats.org/officeDocument/2006/relationships/tags" Target="../tags/tag526.xml"/><Relationship Id="rId7" Type="http://schemas.openxmlformats.org/officeDocument/2006/relationships/tags" Target="../tags/tag512.xml"/><Relationship Id="rId12" Type="http://schemas.openxmlformats.org/officeDocument/2006/relationships/tags" Target="../tags/tag517.xml"/><Relationship Id="rId17" Type="http://schemas.openxmlformats.org/officeDocument/2006/relationships/tags" Target="../tags/tag522.xml"/><Relationship Id="rId25" Type="http://schemas.openxmlformats.org/officeDocument/2006/relationships/image" Target="../media/image2.png"/><Relationship Id="rId2" Type="http://schemas.openxmlformats.org/officeDocument/2006/relationships/tags" Target="../tags/tag507.xml"/><Relationship Id="rId16" Type="http://schemas.openxmlformats.org/officeDocument/2006/relationships/tags" Target="../tags/tag521.xml"/><Relationship Id="rId20" Type="http://schemas.openxmlformats.org/officeDocument/2006/relationships/tags" Target="../tags/tag525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11" Type="http://schemas.openxmlformats.org/officeDocument/2006/relationships/tags" Target="../tags/tag516.xml"/><Relationship Id="rId24" Type="http://schemas.openxmlformats.org/officeDocument/2006/relationships/image" Target="../media/image1.jpeg"/><Relationship Id="rId5" Type="http://schemas.openxmlformats.org/officeDocument/2006/relationships/tags" Target="../tags/tag510.xml"/><Relationship Id="rId15" Type="http://schemas.openxmlformats.org/officeDocument/2006/relationships/tags" Target="../tags/tag520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15.xml"/><Relationship Id="rId19" Type="http://schemas.openxmlformats.org/officeDocument/2006/relationships/tags" Target="../tags/tag524.xml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4" Type="http://schemas.openxmlformats.org/officeDocument/2006/relationships/tags" Target="../tags/tag519.xml"/><Relationship Id="rId22" Type="http://schemas.openxmlformats.org/officeDocument/2006/relationships/tags" Target="../tags/tag52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35.xml"/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26" Type="http://schemas.openxmlformats.org/officeDocument/2006/relationships/image" Target="../media/image2.png"/><Relationship Id="rId3" Type="http://schemas.openxmlformats.org/officeDocument/2006/relationships/tags" Target="../tags/tag530.xml"/><Relationship Id="rId21" Type="http://schemas.openxmlformats.org/officeDocument/2006/relationships/tags" Target="../tags/tag548.xml"/><Relationship Id="rId7" Type="http://schemas.openxmlformats.org/officeDocument/2006/relationships/tags" Target="../tags/tag534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25" Type="http://schemas.openxmlformats.org/officeDocument/2006/relationships/image" Target="../media/image1.jpeg"/><Relationship Id="rId2" Type="http://schemas.openxmlformats.org/officeDocument/2006/relationships/tags" Target="../tags/tag529.xml"/><Relationship Id="rId16" Type="http://schemas.openxmlformats.org/officeDocument/2006/relationships/tags" Target="../tags/tag543.xml"/><Relationship Id="rId20" Type="http://schemas.openxmlformats.org/officeDocument/2006/relationships/tags" Target="../tags/tag547.xml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11" Type="http://schemas.openxmlformats.org/officeDocument/2006/relationships/tags" Target="../tags/tag53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32.xml"/><Relationship Id="rId15" Type="http://schemas.openxmlformats.org/officeDocument/2006/relationships/tags" Target="../tags/tag542.xml"/><Relationship Id="rId23" Type="http://schemas.openxmlformats.org/officeDocument/2006/relationships/tags" Target="../tags/tag550.xml"/><Relationship Id="rId10" Type="http://schemas.openxmlformats.org/officeDocument/2006/relationships/tags" Target="../tags/tag537.xml"/><Relationship Id="rId19" Type="http://schemas.openxmlformats.org/officeDocument/2006/relationships/tags" Target="../tags/tag546.xml"/><Relationship Id="rId4" Type="http://schemas.openxmlformats.org/officeDocument/2006/relationships/tags" Target="../tags/tag531.xml"/><Relationship Id="rId9" Type="http://schemas.openxmlformats.org/officeDocument/2006/relationships/tags" Target="../tags/tag536.xml"/><Relationship Id="rId14" Type="http://schemas.openxmlformats.org/officeDocument/2006/relationships/tags" Target="../tags/tag541.xml"/><Relationship Id="rId22" Type="http://schemas.openxmlformats.org/officeDocument/2006/relationships/tags" Target="../tags/tag54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13" Type="http://schemas.openxmlformats.org/officeDocument/2006/relationships/tags" Target="../tags/tag563.xml"/><Relationship Id="rId18" Type="http://schemas.openxmlformats.org/officeDocument/2006/relationships/tags" Target="../tags/tag568.xml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12" Type="http://schemas.openxmlformats.org/officeDocument/2006/relationships/tags" Target="../tags/tag562.xml"/><Relationship Id="rId17" Type="http://schemas.openxmlformats.org/officeDocument/2006/relationships/tags" Target="../tags/tag567.xml"/><Relationship Id="rId2" Type="http://schemas.openxmlformats.org/officeDocument/2006/relationships/tags" Target="../tags/tag552.xml"/><Relationship Id="rId16" Type="http://schemas.openxmlformats.org/officeDocument/2006/relationships/tags" Target="../tags/tag566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1" Type="http://schemas.openxmlformats.org/officeDocument/2006/relationships/tags" Target="../tags/tag561.xml"/><Relationship Id="rId5" Type="http://schemas.openxmlformats.org/officeDocument/2006/relationships/tags" Target="../tags/tag555.xml"/><Relationship Id="rId15" Type="http://schemas.openxmlformats.org/officeDocument/2006/relationships/tags" Target="../tags/tag565.xml"/><Relationship Id="rId10" Type="http://schemas.openxmlformats.org/officeDocument/2006/relationships/tags" Target="../tags/tag56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4" Type="http://schemas.openxmlformats.org/officeDocument/2006/relationships/tags" Target="../tags/tag56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76.xml"/><Relationship Id="rId3" Type="http://schemas.openxmlformats.org/officeDocument/2006/relationships/tags" Target="../tags/tag571.xml"/><Relationship Id="rId7" Type="http://schemas.openxmlformats.org/officeDocument/2006/relationships/tags" Target="../tags/tag57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70.xml"/><Relationship Id="rId1" Type="http://schemas.openxmlformats.org/officeDocument/2006/relationships/tags" Target="../tags/tag569.xml"/><Relationship Id="rId6" Type="http://schemas.openxmlformats.org/officeDocument/2006/relationships/tags" Target="../tags/tag574.xml"/><Relationship Id="rId11" Type="http://schemas.openxmlformats.org/officeDocument/2006/relationships/tags" Target="../tags/tag579.xml"/><Relationship Id="rId5" Type="http://schemas.openxmlformats.org/officeDocument/2006/relationships/tags" Target="../tags/tag573.xml"/><Relationship Id="rId10" Type="http://schemas.openxmlformats.org/officeDocument/2006/relationships/tags" Target="../tags/tag578.xml"/><Relationship Id="rId4" Type="http://schemas.openxmlformats.org/officeDocument/2006/relationships/tags" Target="../tags/tag572.xml"/><Relationship Id="rId9" Type="http://schemas.openxmlformats.org/officeDocument/2006/relationships/tags" Target="../tags/tag57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1.xml"/><Relationship Id="rId1" Type="http://schemas.openxmlformats.org/officeDocument/2006/relationships/tags" Target="../tags/tag58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3.xml"/><Relationship Id="rId1" Type="http://schemas.openxmlformats.org/officeDocument/2006/relationships/tags" Target="../tags/tag58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591.xml"/><Relationship Id="rId13" Type="http://schemas.openxmlformats.org/officeDocument/2006/relationships/tags" Target="../tags/tag596.xml"/><Relationship Id="rId18" Type="http://schemas.openxmlformats.org/officeDocument/2006/relationships/tags" Target="../tags/tag60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86.xml"/><Relationship Id="rId21" Type="http://schemas.openxmlformats.org/officeDocument/2006/relationships/tags" Target="../tags/tag604.xml"/><Relationship Id="rId7" Type="http://schemas.openxmlformats.org/officeDocument/2006/relationships/tags" Target="../tags/tag590.xml"/><Relationship Id="rId12" Type="http://schemas.openxmlformats.org/officeDocument/2006/relationships/tags" Target="../tags/tag595.xml"/><Relationship Id="rId17" Type="http://schemas.openxmlformats.org/officeDocument/2006/relationships/tags" Target="../tags/tag600.xml"/><Relationship Id="rId25" Type="http://schemas.openxmlformats.org/officeDocument/2006/relationships/tags" Target="../tags/tag608.xml"/><Relationship Id="rId2" Type="http://schemas.openxmlformats.org/officeDocument/2006/relationships/tags" Target="../tags/tag585.xml"/><Relationship Id="rId16" Type="http://schemas.openxmlformats.org/officeDocument/2006/relationships/tags" Target="../tags/tag599.xml"/><Relationship Id="rId20" Type="http://schemas.openxmlformats.org/officeDocument/2006/relationships/tags" Target="../tags/tag603.xml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tags" Target="../tags/tag594.xml"/><Relationship Id="rId24" Type="http://schemas.openxmlformats.org/officeDocument/2006/relationships/tags" Target="../tags/tag607.xml"/><Relationship Id="rId5" Type="http://schemas.openxmlformats.org/officeDocument/2006/relationships/tags" Target="../tags/tag588.xml"/><Relationship Id="rId15" Type="http://schemas.openxmlformats.org/officeDocument/2006/relationships/tags" Target="../tags/tag598.xml"/><Relationship Id="rId23" Type="http://schemas.openxmlformats.org/officeDocument/2006/relationships/tags" Target="../tags/tag606.xml"/><Relationship Id="rId28" Type="http://schemas.openxmlformats.org/officeDocument/2006/relationships/image" Target="../media/image2.png"/><Relationship Id="rId10" Type="http://schemas.openxmlformats.org/officeDocument/2006/relationships/tags" Target="../tags/tag593.xml"/><Relationship Id="rId19" Type="http://schemas.openxmlformats.org/officeDocument/2006/relationships/tags" Target="../tags/tag602.xml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4" Type="http://schemas.openxmlformats.org/officeDocument/2006/relationships/tags" Target="../tags/tag597.xml"/><Relationship Id="rId22" Type="http://schemas.openxmlformats.org/officeDocument/2006/relationships/tags" Target="../tags/tag605.xml"/><Relationship Id="rId27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3.png"/><Relationship Id="rId4" Type="http://schemas.openxmlformats.org/officeDocument/2006/relationships/hyperlink" Target="https://bbric.toulouse.inra.fr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0.xml"/><Relationship Id="rId1" Type="http://schemas.openxmlformats.org/officeDocument/2006/relationships/tags" Target="../tags/tag60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618.xml"/><Relationship Id="rId13" Type="http://schemas.openxmlformats.org/officeDocument/2006/relationships/tags" Target="../tags/tag623.xml"/><Relationship Id="rId18" Type="http://schemas.openxmlformats.org/officeDocument/2006/relationships/tags" Target="../tags/tag628.xml"/><Relationship Id="rId26" Type="http://schemas.openxmlformats.org/officeDocument/2006/relationships/image" Target="../media/image2.png"/><Relationship Id="rId3" Type="http://schemas.openxmlformats.org/officeDocument/2006/relationships/tags" Target="../tags/tag613.xml"/><Relationship Id="rId21" Type="http://schemas.openxmlformats.org/officeDocument/2006/relationships/tags" Target="../tags/tag631.xml"/><Relationship Id="rId7" Type="http://schemas.openxmlformats.org/officeDocument/2006/relationships/tags" Target="../tags/tag617.xml"/><Relationship Id="rId12" Type="http://schemas.openxmlformats.org/officeDocument/2006/relationships/tags" Target="../tags/tag622.xml"/><Relationship Id="rId17" Type="http://schemas.openxmlformats.org/officeDocument/2006/relationships/tags" Target="../tags/tag627.xml"/><Relationship Id="rId25" Type="http://schemas.openxmlformats.org/officeDocument/2006/relationships/image" Target="../media/image1.jpeg"/><Relationship Id="rId2" Type="http://schemas.openxmlformats.org/officeDocument/2006/relationships/tags" Target="../tags/tag612.xml"/><Relationship Id="rId16" Type="http://schemas.openxmlformats.org/officeDocument/2006/relationships/tags" Target="../tags/tag626.xml"/><Relationship Id="rId20" Type="http://schemas.openxmlformats.org/officeDocument/2006/relationships/tags" Target="../tags/tag630.xml"/><Relationship Id="rId1" Type="http://schemas.openxmlformats.org/officeDocument/2006/relationships/tags" Target="../tags/tag611.xml"/><Relationship Id="rId6" Type="http://schemas.openxmlformats.org/officeDocument/2006/relationships/tags" Target="../tags/tag616.xml"/><Relationship Id="rId11" Type="http://schemas.openxmlformats.org/officeDocument/2006/relationships/tags" Target="../tags/tag62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15.xml"/><Relationship Id="rId15" Type="http://schemas.openxmlformats.org/officeDocument/2006/relationships/tags" Target="../tags/tag625.xml"/><Relationship Id="rId23" Type="http://schemas.openxmlformats.org/officeDocument/2006/relationships/tags" Target="../tags/tag633.xml"/><Relationship Id="rId10" Type="http://schemas.openxmlformats.org/officeDocument/2006/relationships/tags" Target="../tags/tag620.xml"/><Relationship Id="rId19" Type="http://schemas.openxmlformats.org/officeDocument/2006/relationships/tags" Target="../tags/tag629.xml"/><Relationship Id="rId4" Type="http://schemas.openxmlformats.org/officeDocument/2006/relationships/tags" Target="../tags/tag614.xml"/><Relationship Id="rId9" Type="http://schemas.openxmlformats.org/officeDocument/2006/relationships/tags" Target="../tags/tag619.xml"/><Relationship Id="rId14" Type="http://schemas.openxmlformats.org/officeDocument/2006/relationships/tags" Target="../tags/tag624.xml"/><Relationship Id="rId22" Type="http://schemas.openxmlformats.org/officeDocument/2006/relationships/tags" Target="../tags/tag63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13" Type="http://schemas.openxmlformats.org/officeDocument/2006/relationships/tags" Target="../tags/tag646.xml"/><Relationship Id="rId18" Type="http://schemas.openxmlformats.org/officeDocument/2006/relationships/tags" Target="../tags/tag651.xml"/><Relationship Id="rId3" Type="http://schemas.openxmlformats.org/officeDocument/2006/relationships/tags" Target="../tags/tag636.xml"/><Relationship Id="rId21" Type="http://schemas.openxmlformats.org/officeDocument/2006/relationships/tags" Target="../tags/tag654.xml"/><Relationship Id="rId7" Type="http://schemas.openxmlformats.org/officeDocument/2006/relationships/tags" Target="../tags/tag640.xml"/><Relationship Id="rId12" Type="http://schemas.openxmlformats.org/officeDocument/2006/relationships/tags" Target="../tags/tag645.xml"/><Relationship Id="rId17" Type="http://schemas.openxmlformats.org/officeDocument/2006/relationships/tags" Target="../tags/tag650.xml"/><Relationship Id="rId2" Type="http://schemas.openxmlformats.org/officeDocument/2006/relationships/tags" Target="../tags/tag635.xml"/><Relationship Id="rId16" Type="http://schemas.openxmlformats.org/officeDocument/2006/relationships/tags" Target="../tags/tag649.xml"/><Relationship Id="rId20" Type="http://schemas.openxmlformats.org/officeDocument/2006/relationships/tags" Target="../tags/tag653.xml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11" Type="http://schemas.openxmlformats.org/officeDocument/2006/relationships/tags" Target="../tags/tag644.xml"/><Relationship Id="rId5" Type="http://schemas.openxmlformats.org/officeDocument/2006/relationships/tags" Target="../tags/tag638.xml"/><Relationship Id="rId15" Type="http://schemas.openxmlformats.org/officeDocument/2006/relationships/tags" Target="../tags/tag648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643.xml"/><Relationship Id="rId19" Type="http://schemas.openxmlformats.org/officeDocument/2006/relationships/tags" Target="../tags/tag652.xml"/><Relationship Id="rId4" Type="http://schemas.openxmlformats.org/officeDocument/2006/relationships/tags" Target="../tags/tag637.xml"/><Relationship Id="rId9" Type="http://schemas.openxmlformats.org/officeDocument/2006/relationships/tags" Target="../tags/tag642.xml"/><Relationship Id="rId14" Type="http://schemas.openxmlformats.org/officeDocument/2006/relationships/tags" Target="../tags/tag647.xml"/><Relationship Id="rId22" Type="http://schemas.openxmlformats.org/officeDocument/2006/relationships/tags" Target="../tags/tag65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7.xml"/><Relationship Id="rId1" Type="http://schemas.openxmlformats.org/officeDocument/2006/relationships/tags" Target="../tags/tag6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66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59.xml"/><Relationship Id="rId1" Type="http://schemas.openxmlformats.org/officeDocument/2006/relationships/tags" Target="../tags/tag658.xml"/><Relationship Id="rId6" Type="http://schemas.openxmlformats.org/officeDocument/2006/relationships/tags" Target="../tags/tag663.xml"/><Relationship Id="rId5" Type="http://schemas.openxmlformats.org/officeDocument/2006/relationships/tags" Target="../tags/tag662.xml"/><Relationship Id="rId4" Type="http://schemas.openxmlformats.org/officeDocument/2006/relationships/tags" Target="../tags/tag66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671.xml"/><Relationship Id="rId13" Type="http://schemas.openxmlformats.org/officeDocument/2006/relationships/tags" Target="../tags/tag676.xml"/><Relationship Id="rId18" Type="http://schemas.openxmlformats.org/officeDocument/2006/relationships/tags" Target="../tags/tag681.xml"/><Relationship Id="rId3" Type="http://schemas.openxmlformats.org/officeDocument/2006/relationships/tags" Target="../tags/tag666.xml"/><Relationship Id="rId21" Type="http://schemas.openxmlformats.org/officeDocument/2006/relationships/tags" Target="../tags/tag684.xml"/><Relationship Id="rId7" Type="http://schemas.openxmlformats.org/officeDocument/2006/relationships/tags" Target="../tags/tag670.xml"/><Relationship Id="rId12" Type="http://schemas.openxmlformats.org/officeDocument/2006/relationships/tags" Target="../tags/tag675.xml"/><Relationship Id="rId17" Type="http://schemas.openxmlformats.org/officeDocument/2006/relationships/tags" Target="../tags/tag680.xml"/><Relationship Id="rId2" Type="http://schemas.openxmlformats.org/officeDocument/2006/relationships/tags" Target="../tags/tag665.xml"/><Relationship Id="rId16" Type="http://schemas.openxmlformats.org/officeDocument/2006/relationships/tags" Target="../tags/tag679.xml"/><Relationship Id="rId20" Type="http://schemas.openxmlformats.org/officeDocument/2006/relationships/tags" Target="../tags/tag683.xml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11" Type="http://schemas.openxmlformats.org/officeDocument/2006/relationships/tags" Target="../tags/tag67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68.xml"/><Relationship Id="rId15" Type="http://schemas.openxmlformats.org/officeDocument/2006/relationships/tags" Target="../tags/tag678.xml"/><Relationship Id="rId23" Type="http://schemas.openxmlformats.org/officeDocument/2006/relationships/tags" Target="../tags/tag686.xml"/><Relationship Id="rId10" Type="http://schemas.openxmlformats.org/officeDocument/2006/relationships/tags" Target="../tags/tag673.xml"/><Relationship Id="rId19" Type="http://schemas.openxmlformats.org/officeDocument/2006/relationships/tags" Target="../tags/tag682.xml"/><Relationship Id="rId4" Type="http://schemas.openxmlformats.org/officeDocument/2006/relationships/tags" Target="../tags/tag667.xml"/><Relationship Id="rId9" Type="http://schemas.openxmlformats.org/officeDocument/2006/relationships/tags" Target="../tags/tag672.xml"/><Relationship Id="rId14" Type="http://schemas.openxmlformats.org/officeDocument/2006/relationships/tags" Target="../tags/tag677.xml"/><Relationship Id="rId22" Type="http://schemas.openxmlformats.org/officeDocument/2006/relationships/tags" Target="../tags/tag68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8.xml"/><Relationship Id="rId1" Type="http://schemas.openxmlformats.org/officeDocument/2006/relationships/tags" Target="../tags/tag687.xml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69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91.xml"/><Relationship Id="rId7" Type="http://schemas.openxmlformats.org/officeDocument/2006/relationships/tags" Target="../tags/tag695.xml"/><Relationship Id="rId12" Type="http://schemas.openxmlformats.org/officeDocument/2006/relationships/tags" Target="../tags/tag700.xml"/><Relationship Id="rId2" Type="http://schemas.openxmlformats.org/officeDocument/2006/relationships/tags" Target="../tags/tag690.xml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11" Type="http://schemas.openxmlformats.org/officeDocument/2006/relationships/tags" Target="../tags/tag699.xml"/><Relationship Id="rId5" Type="http://schemas.openxmlformats.org/officeDocument/2006/relationships/tags" Target="../tags/tag693.xml"/><Relationship Id="rId10" Type="http://schemas.openxmlformats.org/officeDocument/2006/relationships/tags" Target="../tags/tag698.xml"/><Relationship Id="rId4" Type="http://schemas.openxmlformats.org/officeDocument/2006/relationships/tags" Target="../tags/tag692.xml"/><Relationship Id="rId9" Type="http://schemas.openxmlformats.org/officeDocument/2006/relationships/tags" Target="../tags/tag697.xml"/><Relationship Id="rId1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708.xml"/><Relationship Id="rId13" Type="http://schemas.openxmlformats.org/officeDocument/2006/relationships/tags" Target="../tags/tag713.xml"/><Relationship Id="rId18" Type="http://schemas.openxmlformats.org/officeDocument/2006/relationships/tags" Target="../tags/tag718.xml"/><Relationship Id="rId3" Type="http://schemas.openxmlformats.org/officeDocument/2006/relationships/tags" Target="../tags/tag703.xml"/><Relationship Id="rId21" Type="http://schemas.openxmlformats.org/officeDocument/2006/relationships/tags" Target="../tags/tag721.xml"/><Relationship Id="rId7" Type="http://schemas.openxmlformats.org/officeDocument/2006/relationships/tags" Target="../tags/tag707.xml"/><Relationship Id="rId12" Type="http://schemas.openxmlformats.org/officeDocument/2006/relationships/tags" Target="../tags/tag712.xml"/><Relationship Id="rId17" Type="http://schemas.openxmlformats.org/officeDocument/2006/relationships/tags" Target="../tags/tag717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702.xml"/><Relationship Id="rId16" Type="http://schemas.openxmlformats.org/officeDocument/2006/relationships/tags" Target="../tags/tag716.xml"/><Relationship Id="rId20" Type="http://schemas.openxmlformats.org/officeDocument/2006/relationships/tags" Target="../tags/tag720.xml"/><Relationship Id="rId1" Type="http://schemas.openxmlformats.org/officeDocument/2006/relationships/tags" Target="../tags/tag701.xml"/><Relationship Id="rId6" Type="http://schemas.openxmlformats.org/officeDocument/2006/relationships/tags" Target="../tags/tag706.xml"/><Relationship Id="rId11" Type="http://schemas.openxmlformats.org/officeDocument/2006/relationships/tags" Target="../tags/tag711.xml"/><Relationship Id="rId24" Type="http://schemas.openxmlformats.org/officeDocument/2006/relationships/tags" Target="../tags/tag724.xml"/><Relationship Id="rId5" Type="http://schemas.openxmlformats.org/officeDocument/2006/relationships/tags" Target="../tags/tag705.xml"/><Relationship Id="rId15" Type="http://schemas.openxmlformats.org/officeDocument/2006/relationships/tags" Target="../tags/tag715.xml"/><Relationship Id="rId23" Type="http://schemas.openxmlformats.org/officeDocument/2006/relationships/tags" Target="../tags/tag723.xml"/><Relationship Id="rId10" Type="http://schemas.openxmlformats.org/officeDocument/2006/relationships/tags" Target="../tags/tag710.xml"/><Relationship Id="rId19" Type="http://schemas.openxmlformats.org/officeDocument/2006/relationships/tags" Target="../tags/tag719.xml"/><Relationship Id="rId4" Type="http://schemas.openxmlformats.org/officeDocument/2006/relationships/tags" Target="../tags/tag704.xml"/><Relationship Id="rId9" Type="http://schemas.openxmlformats.org/officeDocument/2006/relationships/tags" Target="../tags/tag709.xml"/><Relationship Id="rId14" Type="http://schemas.openxmlformats.org/officeDocument/2006/relationships/tags" Target="../tags/tag714.xml"/><Relationship Id="rId22" Type="http://schemas.openxmlformats.org/officeDocument/2006/relationships/tags" Target="../tags/tag72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732.xml"/><Relationship Id="rId13" Type="http://schemas.openxmlformats.org/officeDocument/2006/relationships/tags" Target="../tags/tag737.xml"/><Relationship Id="rId18" Type="http://schemas.openxmlformats.org/officeDocument/2006/relationships/tags" Target="../tags/tag742.xml"/><Relationship Id="rId26" Type="http://schemas.openxmlformats.org/officeDocument/2006/relationships/tags" Target="../tags/tag750.xml"/><Relationship Id="rId3" Type="http://schemas.openxmlformats.org/officeDocument/2006/relationships/tags" Target="../tags/tag727.xml"/><Relationship Id="rId21" Type="http://schemas.openxmlformats.org/officeDocument/2006/relationships/tags" Target="../tags/tag745.xml"/><Relationship Id="rId7" Type="http://schemas.openxmlformats.org/officeDocument/2006/relationships/tags" Target="../tags/tag731.xml"/><Relationship Id="rId12" Type="http://schemas.openxmlformats.org/officeDocument/2006/relationships/tags" Target="../tags/tag736.xml"/><Relationship Id="rId17" Type="http://schemas.openxmlformats.org/officeDocument/2006/relationships/tags" Target="../tags/tag741.xml"/><Relationship Id="rId25" Type="http://schemas.openxmlformats.org/officeDocument/2006/relationships/tags" Target="../tags/tag749.xml"/><Relationship Id="rId2" Type="http://schemas.openxmlformats.org/officeDocument/2006/relationships/tags" Target="../tags/tag726.xml"/><Relationship Id="rId16" Type="http://schemas.openxmlformats.org/officeDocument/2006/relationships/tags" Target="../tags/tag740.xml"/><Relationship Id="rId20" Type="http://schemas.openxmlformats.org/officeDocument/2006/relationships/tags" Target="../tags/tag744.xml"/><Relationship Id="rId29" Type="http://schemas.openxmlformats.org/officeDocument/2006/relationships/tags" Target="../tags/tag753.xml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1" Type="http://schemas.openxmlformats.org/officeDocument/2006/relationships/tags" Target="../tags/tag735.xml"/><Relationship Id="rId24" Type="http://schemas.openxmlformats.org/officeDocument/2006/relationships/tags" Target="../tags/tag748.xml"/><Relationship Id="rId5" Type="http://schemas.openxmlformats.org/officeDocument/2006/relationships/tags" Target="../tags/tag729.xml"/><Relationship Id="rId15" Type="http://schemas.openxmlformats.org/officeDocument/2006/relationships/tags" Target="../tags/tag739.xml"/><Relationship Id="rId23" Type="http://schemas.openxmlformats.org/officeDocument/2006/relationships/tags" Target="../tags/tag747.xml"/><Relationship Id="rId28" Type="http://schemas.openxmlformats.org/officeDocument/2006/relationships/tags" Target="../tags/tag752.xml"/><Relationship Id="rId10" Type="http://schemas.openxmlformats.org/officeDocument/2006/relationships/tags" Target="../tags/tag734.xml"/><Relationship Id="rId19" Type="http://schemas.openxmlformats.org/officeDocument/2006/relationships/tags" Target="../tags/tag743.xml"/><Relationship Id="rId4" Type="http://schemas.openxmlformats.org/officeDocument/2006/relationships/tags" Target="../tags/tag728.xml"/><Relationship Id="rId9" Type="http://schemas.openxmlformats.org/officeDocument/2006/relationships/tags" Target="../tags/tag733.xml"/><Relationship Id="rId14" Type="http://schemas.openxmlformats.org/officeDocument/2006/relationships/tags" Target="../tags/tag738.xml"/><Relationship Id="rId22" Type="http://schemas.openxmlformats.org/officeDocument/2006/relationships/tags" Target="../tags/tag746.xml"/><Relationship Id="rId27" Type="http://schemas.openxmlformats.org/officeDocument/2006/relationships/tags" Target="../tags/tag751.xml"/><Relationship Id="rId30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761.xml"/><Relationship Id="rId13" Type="http://schemas.openxmlformats.org/officeDocument/2006/relationships/tags" Target="../tags/tag766.xml"/><Relationship Id="rId18" Type="http://schemas.openxmlformats.org/officeDocument/2006/relationships/image" Target="../media/image1.jpeg"/><Relationship Id="rId3" Type="http://schemas.openxmlformats.org/officeDocument/2006/relationships/tags" Target="../tags/tag756.xml"/><Relationship Id="rId7" Type="http://schemas.openxmlformats.org/officeDocument/2006/relationships/tags" Target="../tags/tag760.xml"/><Relationship Id="rId12" Type="http://schemas.openxmlformats.org/officeDocument/2006/relationships/tags" Target="../tags/tag76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55.xml"/><Relationship Id="rId16" Type="http://schemas.openxmlformats.org/officeDocument/2006/relationships/tags" Target="../tags/tag769.xml"/><Relationship Id="rId1" Type="http://schemas.openxmlformats.org/officeDocument/2006/relationships/tags" Target="../tags/tag754.xml"/><Relationship Id="rId6" Type="http://schemas.openxmlformats.org/officeDocument/2006/relationships/tags" Target="../tags/tag759.xml"/><Relationship Id="rId11" Type="http://schemas.openxmlformats.org/officeDocument/2006/relationships/tags" Target="../tags/tag764.xml"/><Relationship Id="rId5" Type="http://schemas.openxmlformats.org/officeDocument/2006/relationships/tags" Target="../tags/tag758.xml"/><Relationship Id="rId15" Type="http://schemas.openxmlformats.org/officeDocument/2006/relationships/tags" Target="../tags/tag768.xml"/><Relationship Id="rId10" Type="http://schemas.openxmlformats.org/officeDocument/2006/relationships/tags" Target="../tags/tag763.xml"/><Relationship Id="rId19" Type="http://schemas.openxmlformats.org/officeDocument/2006/relationships/image" Target="../media/image2.png"/><Relationship Id="rId4" Type="http://schemas.openxmlformats.org/officeDocument/2006/relationships/tags" Target="../tags/tag757.xml"/><Relationship Id="rId9" Type="http://schemas.openxmlformats.org/officeDocument/2006/relationships/tags" Target="../tags/tag762.xml"/><Relationship Id="rId14" Type="http://schemas.openxmlformats.org/officeDocument/2006/relationships/tags" Target="../tags/tag76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777.xml"/><Relationship Id="rId3" Type="http://schemas.openxmlformats.org/officeDocument/2006/relationships/tags" Target="../tags/tag772.xml"/><Relationship Id="rId7" Type="http://schemas.openxmlformats.org/officeDocument/2006/relationships/tags" Target="../tags/tag776.xml"/><Relationship Id="rId2" Type="http://schemas.openxmlformats.org/officeDocument/2006/relationships/tags" Target="../tags/tag771.xml"/><Relationship Id="rId1" Type="http://schemas.openxmlformats.org/officeDocument/2006/relationships/tags" Target="../tags/tag770.xml"/><Relationship Id="rId6" Type="http://schemas.openxmlformats.org/officeDocument/2006/relationships/tags" Target="../tags/tag775.xml"/><Relationship Id="rId11" Type="http://schemas.openxmlformats.org/officeDocument/2006/relationships/image" Target="../media/image37.png"/><Relationship Id="rId5" Type="http://schemas.openxmlformats.org/officeDocument/2006/relationships/tags" Target="../tags/tag77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73.xml"/><Relationship Id="rId9" Type="http://schemas.openxmlformats.org/officeDocument/2006/relationships/tags" Target="../tags/tag77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78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80.xml"/><Relationship Id="rId1" Type="http://schemas.openxmlformats.org/officeDocument/2006/relationships/tags" Target="../tags/tag779.xml"/><Relationship Id="rId6" Type="http://schemas.openxmlformats.org/officeDocument/2006/relationships/tags" Target="../tags/tag784.xml"/><Relationship Id="rId5" Type="http://schemas.openxmlformats.org/officeDocument/2006/relationships/tags" Target="../tags/tag783.xml"/><Relationship Id="rId10" Type="http://schemas.openxmlformats.org/officeDocument/2006/relationships/image" Target="../media/image40.png"/><Relationship Id="rId4" Type="http://schemas.openxmlformats.org/officeDocument/2006/relationships/tags" Target="../tags/tag782.xml"/><Relationship Id="rId9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6.xml"/><Relationship Id="rId1" Type="http://schemas.openxmlformats.org/officeDocument/2006/relationships/tags" Target="../tags/tag78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8.xml"/><Relationship Id="rId1" Type="http://schemas.openxmlformats.org/officeDocument/2006/relationships/tags" Target="../tags/tag78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0.xml"/><Relationship Id="rId1" Type="http://schemas.openxmlformats.org/officeDocument/2006/relationships/tags" Target="../tags/tag789.xml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2.xml"/><Relationship Id="rId1" Type="http://schemas.openxmlformats.org/officeDocument/2006/relationships/tags" Target="../tags/tag79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795.xml"/><Relationship Id="rId7" Type="http://schemas.openxmlformats.org/officeDocument/2006/relationships/image" Target="../media/image43.png"/><Relationship Id="rId2" Type="http://schemas.openxmlformats.org/officeDocument/2006/relationships/tags" Target="../tags/tag794.xml"/><Relationship Id="rId1" Type="http://schemas.openxmlformats.org/officeDocument/2006/relationships/tags" Target="../tags/tag793.xml"/><Relationship Id="rId6" Type="http://schemas.openxmlformats.org/officeDocument/2006/relationships/image" Target="../media/image42.tif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3" Type="http://schemas.openxmlformats.org/officeDocument/2006/relationships/tags" Target="../tags/tag79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6" Type="http://schemas.openxmlformats.org/officeDocument/2006/relationships/tags" Target="../tags/tag802.xml"/><Relationship Id="rId5" Type="http://schemas.openxmlformats.org/officeDocument/2006/relationships/tags" Target="../tags/tag801.xml"/><Relationship Id="rId4" Type="http://schemas.openxmlformats.org/officeDocument/2006/relationships/tags" Target="../tags/tag800.xml"/><Relationship Id="rId9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805.xml"/><Relationship Id="rId7" Type="http://schemas.openxmlformats.org/officeDocument/2006/relationships/image" Target="../media/image44.png"/><Relationship Id="rId2" Type="http://schemas.openxmlformats.org/officeDocument/2006/relationships/tags" Target="../tags/tag804.xml"/><Relationship Id="rId1" Type="http://schemas.openxmlformats.org/officeDocument/2006/relationships/tags" Target="../tags/tag8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7.xml"/><Relationship Id="rId4" Type="http://schemas.openxmlformats.org/officeDocument/2006/relationships/tags" Target="../tags/tag806.xml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3" Type="http://schemas.openxmlformats.org/officeDocument/2006/relationships/tags" Target="../tags/tag8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09.xml"/><Relationship Id="rId1" Type="http://schemas.openxmlformats.org/officeDocument/2006/relationships/tags" Target="../tags/tag808.xml"/><Relationship Id="rId6" Type="http://schemas.openxmlformats.org/officeDocument/2006/relationships/tags" Target="../tags/tag813.xml"/><Relationship Id="rId5" Type="http://schemas.openxmlformats.org/officeDocument/2006/relationships/tags" Target="../tags/tag812.xml"/><Relationship Id="rId4" Type="http://schemas.openxmlformats.org/officeDocument/2006/relationships/tags" Target="../tags/tag811.xml"/><Relationship Id="rId9" Type="http://schemas.openxmlformats.org/officeDocument/2006/relationships/image" Target="../media/image4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5.xml"/><Relationship Id="rId1" Type="http://schemas.openxmlformats.org/officeDocument/2006/relationships/tags" Target="../tags/tag814.xml"/><Relationship Id="rId4" Type="http://schemas.openxmlformats.org/officeDocument/2006/relationships/image" Target="../media/image4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18.xml"/><Relationship Id="rId7" Type="http://schemas.openxmlformats.org/officeDocument/2006/relationships/tags" Target="../tags/tag822.xml"/><Relationship Id="rId2" Type="http://schemas.openxmlformats.org/officeDocument/2006/relationships/tags" Target="../tags/tag817.xml"/><Relationship Id="rId1" Type="http://schemas.openxmlformats.org/officeDocument/2006/relationships/tags" Target="../tags/tag816.xml"/><Relationship Id="rId6" Type="http://schemas.openxmlformats.org/officeDocument/2006/relationships/tags" Target="../tags/tag821.xml"/><Relationship Id="rId5" Type="http://schemas.openxmlformats.org/officeDocument/2006/relationships/tags" Target="../tags/tag820.xml"/><Relationship Id="rId10" Type="http://schemas.openxmlformats.org/officeDocument/2006/relationships/image" Target="../media/image43.png"/><Relationship Id="rId4" Type="http://schemas.openxmlformats.org/officeDocument/2006/relationships/tags" Target="../tags/tag819.xml"/><Relationship Id="rId9" Type="http://schemas.openxmlformats.org/officeDocument/2006/relationships/image" Target="../media/image42.tif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4.xml"/><Relationship Id="rId1" Type="http://schemas.openxmlformats.org/officeDocument/2006/relationships/tags" Target="../tags/tag823.xml"/><Relationship Id="rId4" Type="http://schemas.openxmlformats.org/officeDocument/2006/relationships/image" Target="../media/image4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827.xml"/><Relationship Id="rId7" Type="http://schemas.openxmlformats.org/officeDocument/2006/relationships/image" Target="../media/image44.png"/><Relationship Id="rId2" Type="http://schemas.openxmlformats.org/officeDocument/2006/relationships/tags" Target="../tags/tag826.xml"/><Relationship Id="rId1" Type="http://schemas.openxmlformats.org/officeDocument/2006/relationships/tags" Target="../tags/tag8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9.xml"/><Relationship Id="rId4" Type="http://schemas.openxmlformats.org/officeDocument/2006/relationships/tags" Target="../tags/tag828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832.xml"/><Relationship Id="rId7" Type="http://schemas.openxmlformats.org/officeDocument/2006/relationships/image" Target="../media/image50.png"/><Relationship Id="rId2" Type="http://schemas.openxmlformats.org/officeDocument/2006/relationships/tags" Target="../tags/tag831.xml"/><Relationship Id="rId1" Type="http://schemas.openxmlformats.org/officeDocument/2006/relationships/tags" Target="../tags/tag8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4.xml"/><Relationship Id="rId4" Type="http://schemas.openxmlformats.org/officeDocument/2006/relationships/tags" Target="../tags/tag833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837.xml"/><Relationship Id="rId7" Type="http://schemas.openxmlformats.org/officeDocument/2006/relationships/image" Target="../media/image51.png"/><Relationship Id="rId2" Type="http://schemas.openxmlformats.org/officeDocument/2006/relationships/tags" Target="../tags/tag836.xml"/><Relationship Id="rId1" Type="http://schemas.openxmlformats.org/officeDocument/2006/relationships/tags" Target="../tags/tag8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9.xml"/><Relationship Id="rId4" Type="http://schemas.openxmlformats.org/officeDocument/2006/relationships/tags" Target="../tags/tag838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84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41.xml"/><Relationship Id="rId1" Type="http://schemas.openxmlformats.org/officeDocument/2006/relationships/tags" Target="../tags/tag840.xml"/><Relationship Id="rId6" Type="http://schemas.openxmlformats.org/officeDocument/2006/relationships/tags" Target="../tags/tag845.xml"/><Relationship Id="rId5" Type="http://schemas.openxmlformats.org/officeDocument/2006/relationships/tags" Target="../tags/tag844.xml"/><Relationship Id="rId10" Type="http://schemas.openxmlformats.org/officeDocument/2006/relationships/image" Target="../media/image53.png"/><Relationship Id="rId4" Type="http://schemas.openxmlformats.org/officeDocument/2006/relationships/tags" Target="../tags/tag843.xml"/><Relationship Id="rId9" Type="http://schemas.openxmlformats.org/officeDocument/2006/relationships/image" Target="../media/image4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3" Type="http://schemas.openxmlformats.org/officeDocument/2006/relationships/tags" Target="../tags/tag84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47.xml"/><Relationship Id="rId1" Type="http://schemas.openxmlformats.org/officeDocument/2006/relationships/tags" Target="../tags/tag846.xml"/><Relationship Id="rId6" Type="http://schemas.openxmlformats.org/officeDocument/2006/relationships/tags" Target="../tags/tag851.xml"/><Relationship Id="rId5" Type="http://schemas.openxmlformats.org/officeDocument/2006/relationships/tags" Target="../tags/tag850.xml"/><Relationship Id="rId4" Type="http://schemas.openxmlformats.org/officeDocument/2006/relationships/tags" Target="../tags/tag849.xml"/><Relationship Id="rId9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3.xml"/><Relationship Id="rId1" Type="http://schemas.openxmlformats.org/officeDocument/2006/relationships/tags" Target="../tags/tag852.xml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5.xml"/><Relationship Id="rId1" Type="http://schemas.openxmlformats.org/officeDocument/2006/relationships/tags" Target="../tags/tag854.xml"/><Relationship Id="rId4" Type="http://schemas.openxmlformats.org/officeDocument/2006/relationships/image" Target="../media/image5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58.xml"/><Relationship Id="rId7" Type="http://schemas.openxmlformats.org/officeDocument/2006/relationships/tags" Target="../tags/tag862.xml"/><Relationship Id="rId2" Type="http://schemas.openxmlformats.org/officeDocument/2006/relationships/tags" Target="../tags/tag857.xml"/><Relationship Id="rId1" Type="http://schemas.openxmlformats.org/officeDocument/2006/relationships/tags" Target="../tags/tag856.xml"/><Relationship Id="rId6" Type="http://schemas.openxmlformats.org/officeDocument/2006/relationships/tags" Target="../tags/tag861.xml"/><Relationship Id="rId5" Type="http://schemas.openxmlformats.org/officeDocument/2006/relationships/tags" Target="../tags/tag860.xml"/><Relationship Id="rId10" Type="http://schemas.openxmlformats.org/officeDocument/2006/relationships/image" Target="../media/image43.png"/><Relationship Id="rId4" Type="http://schemas.openxmlformats.org/officeDocument/2006/relationships/tags" Target="../tags/tag859.xml"/><Relationship Id="rId9" Type="http://schemas.openxmlformats.org/officeDocument/2006/relationships/image" Target="../media/image42.tif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4.xml"/><Relationship Id="rId1" Type="http://schemas.openxmlformats.org/officeDocument/2006/relationships/tags" Target="../tags/tag863.xml"/><Relationship Id="rId4" Type="http://schemas.openxmlformats.org/officeDocument/2006/relationships/image" Target="../media/image5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867.xml"/><Relationship Id="rId2" Type="http://schemas.openxmlformats.org/officeDocument/2006/relationships/tags" Target="../tags/tag866.xml"/><Relationship Id="rId1" Type="http://schemas.openxmlformats.org/officeDocument/2006/relationships/tags" Target="../tags/tag865.xml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870.xml"/><Relationship Id="rId7" Type="http://schemas.openxmlformats.org/officeDocument/2006/relationships/image" Target="../media/image58.png"/><Relationship Id="rId2" Type="http://schemas.openxmlformats.org/officeDocument/2006/relationships/tags" Target="../tags/tag869.xml"/><Relationship Id="rId1" Type="http://schemas.openxmlformats.org/officeDocument/2006/relationships/tags" Target="../tags/tag8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2.xml"/><Relationship Id="rId4" Type="http://schemas.openxmlformats.org/officeDocument/2006/relationships/tags" Target="../tags/tag87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875.xml"/><Relationship Id="rId2" Type="http://schemas.openxmlformats.org/officeDocument/2006/relationships/tags" Target="../tags/tag874.xml"/><Relationship Id="rId1" Type="http://schemas.openxmlformats.org/officeDocument/2006/relationships/tags" Target="../tags/tag873.xml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883.xml"/><Relationship Id="rId3" Type="http://schemas.openxmlformats.org/officeDocument/2006/relationships/tags" Target="../tags/tag878.xml"/><Relationship Id="rId7" Type="http://schemas.openxmlformats.org/officeDocument/2006/relationships/tags" Target="../tags/tag882.xml"/><Relationship Id="rId2" Type="http://schemas.openxmlformats.org/officeDocument/2006/relationships/tags" Target="../tags/tag877.xml"/><Relationship Id="rId1" Type="http://schemas.openxmlformats.org/officeDocument/2006/relationships/tags" Target="../tags/tag876.xml"/><Relationship Id="rId6" Type="http://schemas.openxmlformats.org/officeDocument/2006/relationships/tags" Target="../tags/tag881.xml"/><Relationship Id="rId5" Type="http://schemas.openxmlformats.org/officeDocument/2006/relationships/tags" Target="../tags/tag880.xml"/><Relationship Id="rId4" Type="http://schemas.openxmlformats.org/officeDocument/2006/relationships/tags" Target="../tags/tag879.xml"/><Relationship Id="rId9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891.xml"/><Relationship Id="rId13" Type="http://schemas.openxmlformats.org/officeDocument/2006/relationships/tags" Target="../tags/tag896.xml"/><Relationship Id="rId3" Type="http://schemas.openxmlformats.org/officeDocument/2006/relationships/tags" Target="../tags/tag886.xml"/><Relationship Id="rId7" Type="http://schemas.openxmlformats.org/officeDocument/2006/relationships/tags" Target="../tags/tag890.xml"/><Relationship Id="rId12" Type="http://schemas.openxmlformats.org/officeDocument/2006/relationships/tags" Target="../tags/tag895.xml"/><Relationship Id="rId2" Type="http://schemas.openxmlformats.org/officeDocument/2006/relationships/tags" Target="../tags/tag885.xml"/><Relationship Id="rId1" Type="http://schemas.openxmlformats.org/officeDocument/2006/relationships/tags" Target="../tags/tag884.xml"/><Relationship Id="rId6" Type="http://schemas.openxmlformats.org/officeDocument/2006/relationships/tags" Target="../tags/tag889.xml"/><Relationship Id="rId11" Type="http://schemas.openxmlformats.org/officeDocument/2006/relationships/tags" Target="../tags/tag894.xml"/><Relationship Id="rId5" Type="http://schemas.openxmlformats.org/officeDocument/2006/relationships/tags" Target="../tags/tag88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893.xml"/><Relationship Id="rId4" Type="http://schemas.openxmlformats.org/officeDocument/2006/relationships/tags" Target="../tags/tag887.xml"/><Relationship Id="rId9" Type="http://schemas.openxmlformats.org/officeDocument/2006/relationships/tags" Target="../tags/tag892.xml"/><Relationship Id="rId14" Type="http://schemas.openxmlformats.org/officeDocument/2006/relationships/tags" Target="../tags/tag897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905.xml"/><Relationship Id="rId13" Type="http://schemas.openxmlformats.org/officeDocument/2006/relationships/image" Target="../media/image2.png"/><Relationship Id="rId3" Type="http://schemas.openxmlformats.org/officeDocument/2006/relationships/tags" Target="../tags/tag900.xml"/><Relationship Id="rId7" Type="http://schemas.openxmlformats.org/officeDocument/2006/relationships/tags" Target="../tags/tag904.xml"/><Relationship Id="rId12" Type="http://schemas.openxmlformats.org/officeDocument/2006/relationships/image" Target="../media/image60.jpeg"/><Relationship Id="rId2" Type="http://schemas.openxmlformats.org/officeDocument/2006/relationships/tags" Target="../tags/tag899.xml"/><Relationship Id="rId1" Type="http://schemas.openxmlformats.org/officeDocument/2006/relationships/tags" Target="../tags/tag898.xml"/><Relationship Id="rId6" Type="http://schemas.openxmlformats.org/officeDocument/2006/relationships/tags" Target="../tags/tag903.xml"/><Relationship Id="rId11" Type="http://schemas.openxmlformats.org/officeDocument/2006/relationships/notesSlide" Target="../notesSlides/notesSlide28.xml"/><Relationship Id="rId5" Type="http://schemas.openxmlformats.org/officeDocument/2006/relationships/tags" Target="../tags/tag90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901.xml"/><Relationship Id="rId9" Type="http://schemas.openxmlformats.org/officeDocument/2006/relationships/tags" Target="../tags/tag906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914.xml"/><Relationship Id="rId13" Type="http://schemas.openxmlformats.org/officeDocument/2006/relationships/image" Target="../media/image1.jpeg"/><Relationship Id="rId3" Type="http://schemas.openxmlformats.org/officeDocument/2006/relationships/tags" Target="../tags/tag909.xml"/><Relationship Id="rId7" Type="http://schemas.openxmlformats.org/officeDocument/2006/relationships/tags" Target="../tags/tag913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908.xml"/><Relationship Id="rId1" Type="http://schemas.openxmlformats.org/officeDocument/2006/relationships/tags" Target="../tags/tag907.xml"/><Relationship Id="rId6" Type="http://schemas.openxmlformats.org/officeDocument/2006/relationships/tags" Target="../tags/tag91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911.xml"/><Relationship Id="rId10" Type="http://schemas.openxmlformats.org/officeDocument/2006/relationships/tags" Target="../tags/tag916.xml"/><Relationship Id="rId4" Type="http://schemas.openxmlformats.org/officeDocument/2006/relationships/tags" Target="../tags/tag910.xml"/><Relationship Id="rId9" Type="http://schemas.openxmlformats.org/officeDocument/2006/relationships/tags" Target="../tags/tag915.xml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9.xml"/><Relationship Id="rId7" Type="http://schemas.openxmlformats.org/officeDocument/2006/relationships/image" Target="../media/image6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919.xml"/><Relationship Id="rId2" Type="http://schemas.openxmlformats.org/officeDocument/2006/relationships/tags" Target="../tags/tag918.xml"/><Relationship Id="rId1" Type="http://schemas.openxmlformats.org/officeDocument/2006/relationships/tags" Target="../tags/tag917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2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923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922.xml"/><Relationship Id="rId1" Type="http://schemas.openxmlformats.org/officeDocument/2006/relationships/tags" Target="../tags/tag92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25.xml"/><Relationship Id="rId4" Type="http://schemas.openxmlformats.org/officeDocument/2006/relationships/tags" Target="../tags/tag924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933.xml"/><Relationship Id="rId13" Type="http://schemas.openxmlformats.org/officeDocument/2006/relationships/tags" Target="../tags/tag938.xml"/><Relationship Id="rId18" Type="http://schemas.openxmlformats.org/officeDocument/2006/relationships/tags" Target="../tags/tag943.xml"/><Relationship Id="rId26" Type="http://schemas.openxmlformats.org/officeDocument/2006/relationships/tags" Target="../tags/tag951.xml"/><Relationship Id="rId3" Type="http://schemas.openxmlformats.org/officeDocument/2006/relationships/tags" Target="../tags/tag928.xml"/><Relationship Id="rId21" Type="http://schemas.openxmlformats.org/officeDocument/2006/relationships/tags" Target="../tags/tag946.xml"/><Relationship Id="rId7" Type="http://schemas.openxmlformats.org/officeDocument/2006/relationships/tags" Target="../tags/tag932.xml"/><Relationship Id="rId12" Type="http://schemas.openxmlformats.org/officeDocument/2006/relationships/tags" Target="../tags/tag937.xml"/><Relationship Id="rId17" Type="http://schemas.openxmlformats.org/officeDocument/2006/relationships/tags" Target="../tags/tag942.xml"/><Relationship Id="rId25" Type="http://schemas.openxmlformats.org/officeDocument/2006/relationships/tags" Target="../tags/tag950.xml"/><Relationship Id="rId2" Type="http://schemas.openxmlformats.org/officeDocument/2006/relationships/tags" Target="../tags/tag927.xml"/><Relationship Id="rId16" Type="http://schemas.openxmlformats.org/officeDocument/2006/relationships/tags" Target="../tags/tag941.xml"/><Relationship Id="rId20" Type="http://schemas.openxmlformats.org/officeDocument/2006/relationships/tags" Target="../tags/tag945.xml"/><Relationship Id="rId29" Type="http://schemas.openxmlformats.org/officeDocument/2006/relationships/tags" Target="../tags/tag954.xml"/><Relationship Id="rId1" Type="http://schemas.openxmlformats.org/officeDocument/2006/relationships/tags" Target="../tags/tag926.xml"/><Relationship Id="rId6" Type="http://schemas.openxmlformats.org/officeDocument/2006/relationships/tags" Target="../tags/tag931.xml"/><Relationship Id="rId11" Type="http://schemas.openxmlformats.org/officeDocument/2006/relationships/tags" Target="../tags/tag936.xml"/><Relationship Id="rId24" Type="http://schemas.openxmlformats.org/officeDocument/2006/relationships/tags" Target="../tags/tag949.xml"/><Relationship Id="rId5" Type="http://schemas.openxmlformats.org/officeDocument/2006/relationships/tags" Target="../tags/tag930.xml"/><Relationship Id="rId15" Type="http://schemas.openxmlformats.org/officeDocument/2006/relationships/tags" Target="../tags/tag940.xml"/><Relationship Id="rId23" Type="http://schemas.openxmlformats.org/officeDocument/2006/relationships/tags" Target="../tags/tag948.xml"/><Relationship Id="rId28" Type="http://schemas.openxmlformats.org/officeDocument/2006/relationships/tags" Target="../tags/tag953.xml"/><Relationship Id="rId10" Type="http://schemas.openxmlformats.org/officeDocument/2006/relationships/tags" Target="../tags/tag935.xml"/><Relationship Id="rId19" Type="http://schemas.openxmlformats.org/officeDocument/2006/relationships/tags" Target="../tags/tag944.xml"/><Relationship Id="rId31" Type="http://schemas.openxmlformats.org/officeDocument/2006/relationships/notesSlide" Target="../notesSlides/notesSlide32.xml"/><Relationship Id="rId4" Type="http://schemas.openxmlformats.org/officeDocument/2006/relationships/tags" Target="../tags/tag929.xml"/><Relationship Id="rId9" Type="http://schemas.openxmlformats.org/officeDocument/2006/relationships/tags" Target="../tags/tag934.xml"/><Relationship Id="rId14" Type="http://schemas.openxmlformats.org/officeDocument/2006/relationships/tags" Target="../tags/tag939.xml"/><Relationship Id="rId22" Type="http://schemas.openxmlformats.org/officeDocument/2006/relationships/tags" Target="../tags/tag947.xml"/><Relationship Id="rId27" Type="http://schemas.openxmlformats.org/officeDocument/2006/relationships/tags" Target="../tags/tag952.xml"/><Relationship Id="rId30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tags" Target="../tags/tag962.xml"/><Relationship Id="rId13" Type="http://schemas.openxmlformats.org/officeDocument/2006/relationships/tags" Target="../tags/tag967.xml"/><Relationship Id="rId18" Type="http://schemas.openxmlformats.org/officeDocument/2006/relationships/tags" Target="../tags/tag972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957.xml"/><Relationship Id="rId21" Type="http://schemas.openxmlformats.org/officeDocument/2006/relationships/tags" Target="../tags/tag975.xml"/><Relationship Id="rId7" Type="http://schemas.openxmlformats.org/officeDocument/2006/relationships/tags" Target="../tags/tag961.xml"/><Relationship Id="rId12" Type="http://schemas.openxmlformats.org/officeDocument/2006/relationships/tags" Target="../tags/tag966.xml"/><Relationship Id="rId17" Type="http://schemas.openxmlformats.org/officeDocument/2006/relationships/tags" Target="../tags/tag971.xml"/><Relationship Id="rId25" Type="http://schemas.openxmlformats.org/officeDocument/2006/relationships/tags" Target="../tags/tag979.xml"/><Relationship Id="rId2" Type="http://schemas.openxmlformats.org/officeDocument/2006/relationships/tags" Target="../tags/tag956.xml"/><Relationship Id="rId16" Type="http://schemas.openxmlformats.org/officeDocument/2006/relationships/tags" Target="../tags/tag970.xml"/><Relationship Id="rId20" Type="http://schemas.openxmlformats.org/officeDocument/2006/relationships/tags" Target="../tags/tag974.xml"/><Relationship Id="rId1" Type="http://schemas.openxmlformats.org/officeDocument/2006/relationships/tags" Target="../tags/tag955.xml"/><Relationship Id="rId6" Type="http://schemas.openxmlformats.org/officeDocument/2006/relationships/tags" Target="../tags/tag960.xml"/><Relationship Id="rId11" Type="http://schemas.openxmlformats.org/officeDocument/2006/relationships/tags" Target="../tags/tag965.xml"/><Relationship Id="rId24" Type="http://schemas.openxmlformats.org/officeDocument/2006/relationships/tags" Target="../tags/tag978.xml"/><Relationship Id="rId5" Type="http://schemas.openxmlformats.org/officeDocument/2006/relationships/tags" Target="../tags/tag959.xml"/><Relationship Id="rId15" Type="http://schemas.openxmlformats.org/officeDocument/2006/relationships/tags" Target="../tags/tag969.xml"/><Relationship Id="rId23" Type="http://schemas.openxmlformats.org/officeDocument/2006/relationships/tags" Target="../tags/tag977.xml"/><Relationship Id="rId10" Type="http://schemas.openxmlformats.org/officeDocument/2006/relationships/tags" Target="../tags/tag964.xml"/><Relationship Id="rId19" Type="http://schemas.openxmlformats.org/officeDocument/2006/relationships/tags" Target="../tags/tag973.xml"/><Relationship Id="rId4" Type="http://schemas.openxmlformats.org/officeDocument/2006/relationships/tags" Target="../tags/tag958.xml"/><Relationship Id="rId9" Type="http://schemas.openxmlformats.org/officeDocument/2006/relationships/tags" Target="../tags/tag963.xml"/><Relationship Id="rId14" Type="http://schemas.openxmlformats.org/officeDocument/2006/relationships/tags" Target="../tags/tag968.xml"/><Relationship Id="rId22" Type="http://schemas.openxmlformats.org/officeDocument/2006/relationships/tags" Target="../tags/tag976.xml"/><Relationship Id="rId27" Type="http://schemas.openxmlformats.org/officeDocument/2006/relationships/notesSlide" Target="../notesSlides/notesSlide3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tags" Target="../tags/tag987.xml"/><Relationship Id="rId13" Type="http://schemas.openxmlformats.org/officeDocument/2006/relationships/tags" Target="../tags/tag992.xml"/><Relationship Id="rId18" Type="http://schemas.openxmlformats.org/officeDocument/2006/relationships/tags" Target="../tags/tag997.xml"/><Relationship Id="rId26" Type="http://schemas.openxmlformats.org/officeDocument/2006/relationships/notesSlide" Target="../notesSlides/notesSlide34.xml"/><Relationship Id="rId3" Type="http://schemas.openxmlformats.org/officeDocument/2006/relationships/tags" Target="../tags/tag982.xml"/><Relationship Id="rId21" Type="http://schemas.openxmlformats.org/officeDocument/2006/relationships/tags" Target="../tags/tag1000.xml"/><Relationship Id="rId7" Type="http://schemas.openxmlformats.org/officeDocument/2006/relationships/tags" Target="../tags/tag986.xml"/><Relationship Id="rId12" Type="http://schemas.openxmlformats.org/officeDocument/2006/relationships/tags" Target="../tags/tag991.xml"/><Relationship Id="rId17" Type="http://schemas.openxmlformats.org/officeDocument/2006/relationships/tags" Target="../tags/tag996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981.xml"/><Relationship Id="rId16" Type="http://schemas.openxmlformats.org/officeDocument/2006/relationships/tags" Target="../tags/tag995.xml"/><Relationship Id="rId20" Type="http://schemas.openxmlformats.org/officeDocument/2006/relationships/tags" Target="../tags/tag999.xml"/><Relationship Id="rId1" Type="http://schemas.openxmlformats.org/officeDocument/2006/relationships/tags" Target="../tags/tag980.xml"/><Relationship Id="rId6" Type="http://schemas.openxmlformats.org/officeDocument/2006/relationships/tags" Target="../tags/tag985.xml"/><Relationship Id="rId11" Type="http://schemas.openxmlformats.org/officeDocument/2006/relationships/tags" Target="../tags/tag990.xml"/><Relationship Id="rId24" Type="http://schemas.openxmlformats.org/officeDocument/2006/relationships/tags" Target="../tags/tag1003.xml"/><Relationship Id="rId5" Type="http://schemas.openxmlformats.org/officeDocument/2006/relationships/tags" Target="../tags/tag984.xml"/><Relationship Id="rId15" Type="http://schemas.openxmlformats.org/officeDocument/2006/relationships/tags" Target="../tags/tag994.xml"/><Relationship Id="rId23" Type="http://schemas.openxmlformats.org/officeDocument/2006/relationships/tags" Target="../tags/tag1002.xml"/><Relationship Id="rId10" Type="http://schemas.openxmlformats.org/officeDocument/2006/relationships/tags" Target="../tags/tag989.xml"/><Relationship Id="rId19" Type="http://schemas.openxmlformats.org/officeDocument/2006/relationships/tags" Target="../tags/tag998.xml"/><Relationship Id="rId4" Type="http://schemas.openxmlformats.org/officeDocument/2006/relationships/tags" Target="../tags/tag983.xml"/><Relationship Id="rId9" Type="http://schemas.openxmlformats.org/officeDocument/2006/relationships/tags" Target="../tags/tag988.xml"/><Relationship Id="rId14" Type="http://schemas.openxmlformats.org/officeDocument/2006/relationships/tags" Target="../tags/tag993.xml"/><Relationship Id="rId22" Type="http://schemas.openxmlformats.org/officeDocument/2006/relationships/tags" Target="../tags/tag1001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tags" Target="../tags/tag1011.xml"/><Relationship Id="rId13" Type="http://schemas.openxmlformats.org/officeDocument/2006/relationships/tags" Target="../tags/tag1016.xml"/><Relationship Id="rId18" Type="http://schemas.openxmlformats.org/officeDocument/2006/relationships/tags" Target="../tags/tag1021.xml"/><Relationship Id="rId26" Type="http://schemas.openxmlformats.org/officeDocument/2006/relationships/notesSlide" Target="../notesSlides/notesSlide35.xml"/><Relationship Id="rId3" Type="http://schemas.openxmlformats.org/officeDocument/2006/relationships/tags" Target="../tags/tag1006.xml"/><Relationship Id="rId21" Type="http://schemas.openxmlformats.org/officeDocument/2006/relationships/tags" Target="../tags/tag1024.xml"/><Relationship Id="rId7" Type="http://schemas.openxmlformats.org/officeDocument/2006/relationships/tags" Target="../tags/tag1010.xml"/><Relationship Id="rId12" Type="http://schemas.openxmlformats.org/officeDocument/2006/relationships/tags" Target="../tags/tag1015.xml"/><Relationship Id="rId17" Type="http://schemas.openxmlformats.org/officeDocument/2006/relationships/tags" Target="../tags/tag1020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1005.xml"/><Relationship Id="rId16" Type="http://schemas.openxmlformats.org/officeDocument/2006/relationships/tags" Target="../tags/tag1019.xml"/><Relationship Id="rId20" Type="http://schemas.openxmlformats.org/officeDocument/2006/relationships/tags" Target="../tags/tag1023.xml"/><Relationship Id="rId1" Type="http://schemas.openxmlformats.org/officeDocument/2006/relationships/tags" Target="../tags/tag1004.xml"/><Relationship Id="rId6" Type="http://schemas.openxmlformats.org/officeDocument/2006/relationships/tags" Target="../tags/tag1009.xml"/><Relationship Id="rId11" Type="http://schemas.openxmlformats.org/officeDocument/2006/relationships/tags" Target="../tags/tag1014.xml"/><Relationship Id="rId24" Type="http://schemas.openxmlformats.org/officeDocument/2006/relationships/tags" Target="../tags/tag1027.xml"/><Relationship Id="rId5" Type="http://schemas.openxmlformats.org/officeDocument/2006/relationships/tags" Target="../tags/tag1008.xml"/><Relationship Id="rId15" Type="http://schemas.openxmlformats.org/officeDocument/2006/relationships/tags" Target="../tags/tag1018.xml"/><Relationship Id="rId23" Type="http://schemas.openxmlformats.org/officeDocument/2006/relationships/tags" Target="../tags/tag1026.xml"/><Relationship Id="rId10" Type="http://schemas.openxmlformats.org/officeDocument/2006/relationships/tags" Target="../tags/tag1013.xml"/><Relationship Id="rId19" Type="http://schemas.openxmlformats.org/officeDocument/2006/relationships/tags" Target="../tags/tag1022.xml"/><Relationship Id="rId4" Type="http://schemas.openxmlformats.org/officeDocument/2006/relationships/tags" Target="../tags/tag1007.xml"/><Relationship Id="rId9" Type="http://schemas.openxmlformats.org/officeDocument/2006/relationships/tags" Target="../tags/tag1012.xml"/><Relationship Id="rId14" Type="http://schemas.openxmlformats.org/officeDocument/2006/relationships/tags" Target="../tags/tag1017.xml"/><Relationship Id="rId22" Type="http://schemas.openxmlformats.org/officeDocument/2006/relationships/tags" Target="../tags/tag102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29.xml"/><Relationship Id="rId1" Type="http://schemas.openxmlformats.org/officeDocument/2006/relationships/tags" Target="../tags/tag1028.xml"/><Relationship Id="rId4" Type="http://schemas.openxmlformats.org/officeDocument/2006/relationships/notesSlide" Target="../notesSlides/notesSlide36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tags" Target="../tags/tag1037.xml"/><Relationship Id="rId13" Type="http://schemas.openxmlformats.org/officeDocument/2006/relationships/tags" Target="../tags/tag1042.xml"/><Relationship Id="rId18" Type="http://schemas.openxmlformats.org/officeDocument/2006/relationships/tags" Target="../tags/tag1047.xml"/><Relationship Id="rId26" Type="http://schemas.openxmlformats.org/officeDocument/2006/relationships/tags" Target="../tags/tag1055.xml"/><Relationship Id="rId3" Type="http://schemas.openxmlformats.org/officeDocument/2006/relationships/tags" Target="../tags/tag1032.xml"/><Relationship Id="rId21" Type="http://schemas.openxmlformats.org/officeDocument/2006/relationships/tags" Target="../tags/tag1050.xml"/><Relationship Id="rId7" Type="http://schemas.openxmlformats.org/officeDocument/2006/relationships/tags" Target="../tags/tag1036.xml"/><Relationship Id="rId12" Type="http://schemas.openxmlformats.org/officeDocument/2006/relationships/tags" Target="../tags/tag1041.xml"/><Relationship Id="rId17" Type="http://schemas.openxmlformats.org/officeDocument/2006/relationships/tags" Target="../tags/tag1046.xml"/><Relationship Id="rId25" Type="http://schemas.openxmlformats.org/officeDocument/2006/relationships/tags" Target="../tags/tag1054.xml"/><Relationship Id="rId2" Type="http://schemas.openxmlformats.org/officeDocument/2006/relationships/tags" Target="../tags/tag1031.xml"/><Relationship Id="rId16" Type="http://schemas.openxmlformats.org/officeDocument/2006/relationships/tags" Target="../tags/tag1045.xml"/><Relationship Id="rId20" Type="http://schemas.openxmlformats.org/officeDocument/2006/relationships/tags" Target="../tags/tag1049.xml"/><Relationship Id="rId1" Type="http://schemas.openxmlformats.org/officeDocument/2006/relationships/tags" Target="../tags/tag1030.xml"/><Relationship Id="rId6" Type="http://schemas.openxmlformats.org/officeDocument/2006/relationships/tags" Target="../tags/tag1035.xml"/><Relationship Id="rId11" Type="http://schemas.openxmlformats.org/officeDocument/2006/relationships/tags" Target="../tags/tag1040.xml"/><Relationship Id="rId24" Type="http://schemas.openxmlformats.org/officeDocument/2006/relationships/tags" Target="../tags/tag1053.xml"/><Relationship Id="rId5" Type="http://schemas.openxmlformats.org/officeDocument/2006/relationships/tags" Target="../tags/tag1034.xml"/><Relationship Id="rId15" Type="http://schemas.openxmlformats.org/officeDocument/2006/relationships/tags" Target="../tags/tag1044.xml"/><Relationship Id="rId23" Type="http://schemas.openxmlformats.org/officeDocument/2006/relationships/tags" Target="../tags/tag1052.xml"/><Relationship Id="rId10" Type="http://schemas.openxmlformats.org/officeDocument/2006/relationships/tags" Target="../tags/tag1039.xml"/><Relationship Id="rId19" Type="http://schemas.openxmlformats.org/officeDocument/2006/relationships/tags" Target="../tags/tag1048.xml"/><Relationship Id="rId4" Type="http://schemas.openxmlformats.org/officeDocument/2006/relationships/tags" Target="../tags/tag1033.xml"/><Relationship Id="rId9" Type="http://schemas.openxmlformats.org/officeDocument/2006/relationships/tags" Target="../tags/tag1038.xml"/><Relationship Id="rId14" Type="http://schemas.openxmlformats.org/officeDocument/2006/relationships/tags" Target="../tags/tag1043.xml"/><Relationship Id="rId22" Type="http://schemas.openxmlformats.org/officeDocument/2006/relationships/tags" Target="../tags/tag1051.xml"/><Relationship Id="rId27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3" Type="http://schemas.openxmlformats.org/officeDocument/2006/relationships/tags" Target="../tags/tag1068.xml"/><Relationship Id="rId18" Type="http://schemas.openxmlformats.org/officeDocument/2006/relationships/tags" Target="../tags/tag1073.xml"/><Relationship Id="rId26" Type="http://schemas.openxmlformats.org/officeDocument/2006/relationships/tags" Target="../tags/tag1081.xml"/><Relationship Id="rId3" Type="http://schemas.openxmlformats.org/officeDocument/2006/relationships/tags" Target="../tags/tag1058.xml"/><Relationship Id="rId21" Type="http://schemas.openxmlformats.org/officeDocument/2006/relationships/tags" Target="../tags/tag1076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1062.xml"/><Relationship Id="rId12" Type="http://schemas.openxmlformats.org/officeDocument/2006/relationships/tags" Target="../tags/tag1067.xml"/><Relationship Id="rId17" Type="http://schemas.openxmlformats.org/officeDocument/2006/relationships/tags" Target="../tags/tag1072.xml"/><Relationship Id="rId25" Type="http://schemas.openxmlformats.org/officeDocument/2006/relationships/tags" Target="../tags/tag1080.xml"/><Relationship Id="rId33" Type="http://schemas.openxmlformats.org/officeDocument/2006/relationships/tags" Target="../tags/tag1088.xml"/><Relationship Id="rId2" Type="http://schemas.openxmlformats.org/officeDocument/2006/relationships/tags" Target="../tags/tag1057.xml"/><Relationship Id="rId16" Type="http://schemas.openxmlformats.org/officeDocument/2006/relationships/tags" Target="../tags/tag1071.xml"/><Relationship Id="rId20" Type="http://schemas.openxmlformats.org/officeDocument/2006/relationships/tags" Target="../tags/tag1075.xml"/><Relationship Id="rId29" Type="http://schemas.openxmlformats.org/officeDocument/2006/relationships/tags" Target="../tags/tag1084.xml"/><Relationship Id="rId1" Type="http://schemas.openxmlformats.org/officeDocument/2006/relationships/tags" Target="../tags/tag1056.xml"/><Relationship Id="rId6" Type="http://schemas.openxmlformats.org/officeDocument/2006/relationships/tags" Target="../tags/tag1061.xml"/><Relationship Id="rId11" Type="http://schemas.openxmlformats.org/officeDocument/2006/relationships/tags" Target="../tags/tag1066.xml"/><Relationship Id="rId24" Type="http://schemas.openxmlformats.org/officeDocument/2006/relationships/tags" Target="../tags/tag1079.xml"/><Relationship Id="rId32" Type="http://schemas.openxmlformats.org/officeDocument/2006/relationships/tags" Target="../tags/tag1087.xml"/><Relationship Id="rId5" Type="http://schemas.openxmlformats.org/officeDocument/2006/relationships/tags" Target="../tags/tag1060.xml"/><Relationship Id="rId15" Type="http://schemas.openxmlformats.org/officeDocument/2006/relationships/tags" Target="../tags/tag1070.xml"/><Relationship Id="rId23" Type="http://schemas.openxmlformats.org/officeDocument/2006/relationships/tags" Target="../tags/tag1078.xml"/><Relationship Id="rId28" Type="http://schemas.openxmlformats.org/officeDocument/2006/relationships/tags" Target="../tags/tag1083.xml"/><Relationship Id="rId10" Type="http://schemas.openxmlformats.org/officeDocument/2006/relationships/tags" Target="../tags/tag1065.xml"/><Relationship Id="rId19" Type="http://schemas.openxmlformats.org/officeDocument/2006/relationships/tags" Target="../tags/tag1074.xml"/><Relationship Id="rId31" Type="http://schemas.openxmlformats.org/officeDocument/2006/relationships/tags" Target="../tags/tag1086.xml"/><Relationship Id="rId4" Type="http://schemas.openxmlformats.org/officeDocument/2006/relationships/tags" Target="../tags/tag1059.xml"/><Relationship Id="rId9" Type="http://schemas.openxmlformats.org/officeDocument/2006/relationships/tags" Target="../tags/tag1064.xml"/><Relationship Id="rId14" Type="http://schemas.openxmlformats.org/officeDocument/2006/relationships/tags" Target="../tags/tag1069.xml"/><Relationship Id="rId22" Type="http://schemas.openxmlformats.org/officeDocument/2006/relationships/tags" Target="../tags/tag1077.xml"/><Relationship Id="rId27" Type="http://schemas.openxmlformats.org/officeDocument/2006/relationships/tags" Target="../tags/tag1082.xml"/><Relationship Id="rId30" Type="http://schemas.openxmlformats.org/officeDocument/2006/relationships/tags" Target="../tags/tag1085.xml"/><Relationship Id="rId8" Type="http://schemas.openxmlformats.org/officeDocument/2006/relationships/tags" Target="../tags/tag1063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tags" Target="../tags/tag1096.xml"/><Relationship Id="rId13" Type="http://schemas.openxmlformats.org/officeDocument/2006/relationships/tags" Target="../tags/tag1101.xml"/><Relationship Id="rId18" Type="http://schemas.openxmlformats.org/officeDocument/2006/relationships/image" Target="../media/image61.png"/><Relationship Id="rId3" Type="http://schemas.openxmlformats.org/officeDocument/2006/relationships/tags" Target="../tags/tag1091.xml"/><Relationship Id="rId7" Type="http://schemas.openxmlformats.org/officeDocument/2006/relationships/tags" Target="../tags/tag1095.xml"/><Relationship Id="rId12" Type="http://schemas.openxmlformats.org/officeDocument/2006/relationships/tags" Target="../tags/tag1100.xml"/><Relationship Id="rId17" Type="http://schemas.openxmlformats.org/officeDocument/2006/relationships/notesSlide" Target="../notesSlides/notesSlide37.xml"/><Relationship Id="rId2" Type="http://schemas.openxmlformats.org/officeDocument/2006/relationships/tags" Target="../tags/tag1090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089.xml"/><Relationship Id="rId6" Type="http://schemas.openxmlformats.org/officeDocument/2006/relationships/tags" Target="../tags/tag1094.xml"/><Relationship Id="rId11" Type="http://schemas.openxmlformats.org/officeDocument/2006/relationships/tags" Target="../tags/tag1099.xml"/><Relationship Id="rId5" Type="http://schemas.openxmlformats.org/officeDocument/2006/relationships/tags" Target="../tags/tag1093.xml"/><Relationship Id="rId15" Type="http://schemas.openxmlformats.org/officeDocument/2006/relationships/tags" Target="../tags/tag1103.xml"/><Relationship Id="rId10" Type="http://schemas.openxmlformats.org/officeDocument/2006/relationships/tags" Target="../tags/tag1098.xml"/><Relationship Id="rId4" Type="http://schemas.openxmlformats.org/officeDocument/2006/relationships/tags" Target="../tags/tag1092.xml"/><Relationship Id="rId9" Type="http://schemas.openxmlformats.org/officeDocument/2006/relationships/tags" Target="../tags/tag1097.xml"/><Relationship Id="rId14" Type="http://schemas.openxmlformats.org/officeDocument/2006/relationships/tags" Target="../tags/tag1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0112" y="611485"/>
            <a:ext cx="3922722" cy="1728192"/>
          </a:xfrm>
          <a:prstGeom prst="rect">
            <a:avLst/>
          </a:prstGeom>
          <a:noFill/>
        </p:spPr>
      </p:pic>
      <p:sp>
        <p:nvSpPr>
          <p:cNvPr id="2539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539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057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		         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39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0937" y="3449994"/>
            <a:ext cx="6998775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Session de Formation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 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Transcriptomique</a:t>
            </a:r>
            <a:r>
              <a:rPr kumimoji="0" lang="fr-FR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et Polymorphisme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»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+mj-lt"/>
                <a:ea typeface="Calibri" pitchFamily="34" charset="0"/>
                <a:cs typeface="Times New Roman" pitchFamily="18" charset="0"/>
              </a:rPr>
              <a:t>Vendredi 26 octobre 2018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+mj-lt"/>
                <a:ea typeface="Calibri" pitchFamily="34" charset="0"/>
                <a:cs typeface="Times New Roman" pitchFamily="18" charset="0"/>
              </a:rPr>
              <a:t>LIPM</a:t>
            </a:r>
          </a:p>
        </p:txBody>
      </p:sp>
    </p:spTree>
    <p:extLst>
      <p:ext uri="{BB962C8B-B14F-4D97-AF65-F5344CB8AC3E}">
        <p14:creationId xmlns:p14="http://schemas.microsoft.com/office/powerpoint/2010/main" val="2597888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6"/>
          <p:cNvSpPr/>
          <p:nvPr>
            <p:custDataLst>
              <p:tags r:id="rId6"/>
            </p:custDataLst>
          </p:nvPr>
        </p:nvSpPr>
        <p:spPr>
          <a:xfrm>
            <a:off x="1440000" y="2627640"/>
            <a:ext cx="7344360" cy="121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buNone/>
            </a:pPr>
            <a:r>
              <a:rPr lang="fr-FR" sz="2800" b="1" spc="-1" dirty="0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Présentation </a:t>
            </a:r>
            <a:r>
              <a:rPr lang="fr-FR" sz="2800" b="1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l’Archive Séquences BBRIC </a:t>
            </a:r>
          </a:p>
          <a:p>
            <a:pPr algn="ctr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fr-FR" sz="2800" b="1" spc="-1" dirty="0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Sébastien</a:t>
            </a:r>
            <a:endParaRPr lang="fr-FR" sz="28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7"/>
          <p:cNvSpPr/>
          <p:nvPr>
            <p:custDataLst>
              <p:tags r:id="rId7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Image 5"/>
          <p:cNvPicPr/>
          <p:nvPr>
            <p:custDataLst>
              <p:tags r:id="rId8"/>
            </p:custDataLst>
          </p:nvPr>
        </p:nvPicPr>
        <p:blipFill>
          <a:blip r:embed="rId12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52" name="CustomShape 8"/>
          <p:cNvSpPr/>
          <p:nvPr>
            <p:custDataLst>
              <p:tags r:id="rId9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1E137929-648E-418D-9249-8E364E5049FF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Picture 2"/>
          <p:cNvPicPr/>
          <p:nvPr>
            <p:custDataLst>
              <p:tags r:id="rId10"/>
            </p:custDataLst>
          </p:nvPr>
        </p:nvPicPr>
        <p:blipFill>
          <a:blip r:embed="rId13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392590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us 29"/>
          <p:cNvSpPr/>
          <p:nvPr>
            <p:custDataLst>
              <p:tags r:id="rId1"/>
            </p:custDataLst>
          </p:nvPr>
        </p:nvSpPr>
        <p:spPr>
          <a:xfrm>
            <a:off x="291532" y="715362"/>
            <a:ext cx="1116124" cy="6152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prstClr val="white"/>
                </a:solidFill>
              </a:rPr>
              <a:t>SNP </a:t>
            </a:r>
            <a:r>
              <a:rPr lang="fr-FR" sz="1700" dirty="0" err="1">
                <a:solidFill>
                  <a:prstClr val="white"/>
                </a:solidFill>
              </a:rPr>
              <a:t>calling</a:t>
            </a:r>
            <a:endParaRPr lang="fr-FR" sz="1700" dirty="0">
              <a:solidFill>
                <a:prstClr val="white"/>
              </a:solidFill>
            </a:endParaRPr>
          </a:p>
        </p:txBody>
      </p:sp>
      <p:sp>
        <p:nvSpPr>
          <p:cNvPr id="3" name="Document 35"/>
          <p:cNvSpPr/>
          <p:nvPr>
            <p:custDataLst>
              <p:tags r:id="rId2"/>
            </p:custDataLst>
          </p:nvPr>
        </p:nvSpPr>
        <p:spPr>
          <a:xfrm>
            <a:off x="1731691" y="1147411"/>
            <a:ext cx="1656184" cy="680916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Fichier </a:t>
            </a:r>
            <a:r>
              <a:rPr lang="fr-FR" sz="1700" dirty="0" err="1">
                <a:solidFill>
                  <a:srgbClr val="4F81BD"/>
                </a:solidFill>
              </a:rPr>
              <a:t>mapping</a:t>
            </a:r>
            <a:endParaRPr lang="fr-FR" sz="1700" dirty="0">
              <a:solidFill>
                <a:srgbClr val="4F81BD"/>
              </a:solidFill>
            </a:endParaRPr>
          </a:p>
          <a:p>
            <a:pPr algn="ctr"/>
            <a:r>
              <a:rPr lang="fr-FR" sz="1700" dirty="0">
                <a:solidFill>
                  <a:srgbClr val="4F81BD"/>
                </a:solidFill>
              </a:rPr>
              <a:t>BAM</a:t>
            </a:r>
          </a:p>
        </p:txBody>
      </p:sp>
      <p:sp>
        <p:nvSpPr>
          <p:cNvPr id="4" name="Document 37"/>
          <p:cNvSpPr/>
          <p:nvPr>
            <p:custDataLst>
              <p:tags r:id="rId3"/>
            </p:custDataLst>
          </p:nvPr>
        </p:nvSpPr>
        <p:spPr>
          <a:xfrm>
            <a:off x="1731691" y="5467890"/>
            <a:ext cx="1656184" cy="680916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Fichier SNP</a:t>
            </a:r>
          </a:p>
          <a:p>
            <a:pPr algn="ctr"/>
            <a:r>
              <a:rPr lang="fr-FR" sz="1700" dirty="0">
                <a:solidFill>
                  <a:srgbClr val="4F81BD"/>
                </a:solidFill>
              </a:rPr>
              <a:t>VCF</a:t>
            </a:r>
          </a:p>
        </p:txBody>
      </p:sp>
      <p:sp>
        <p:nvSpPr>
          <p:cNvPr id="5" name="Processus 46"/>
          <p:cNvSpPr/>
          <p:nvPr>
            <p:custDataLst>
              <p:tags r:id="rId4"/>
            </p:custDataLst>
          </p:nvPr>
        </p:nvSpPr>
        <p:spPr>
          <a:xfrm>
            <a:off x="1695687" y="2299538"/>
            <a:ext cx="1728192" cy="6152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samtools</a:t>
            </a:r>
            <a:r>
              <a:rPr lang="fr-FR" sz="1700" dirty="0">
                <a:solidFill>
                  <a:prstClr val="white"/>
                </a:solidFill>
              </a:rPr>
              <a:t> </a:t>
            </a:r>
            <a:r>
              <a:rPr lang="fr-FR" sz="1700" dirty="0" err="1">
                <a:solidFill>
                  <a:prstClr val="white"/>
                </a:solidFill>
              </a:rPr>
              <a:t>mpileup</a:t>
            </a:r>
            <a:endParaRPr lang="fr-FR" sz="1700" dirty="0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5590875" y="557457"/>
            <a:ext cx="4489750" cy="46551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hlinkClick r:id="rId16"/>
              </a:rPr>
              <a:t>http://samtools.sourceforge.net/mpileup.shtml</a:t>
            </a:r>
            <a:endParaRPr lang="fr-FR" sz="1200" dirty="0">
              <a:solidFill>
                <a:prstClr val="black"/>
              </a:solidFill>
            </a:endParaRPr>
          </a:p>
          <a:p>
            <a:r>
              <a:rPr lang="fr-FR" sz="1200" dirty="0">
                <a:solidFill>
                  <a:prstClr val="black"/>
                </a:solidFill>
                <a:hlinkClick r:id="rId17"/>
              </a:rPr>
              <a:t>http://varscan.sourceforge.net/using-varscan.html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7" name="Processus 47"/>
          <p:cNvSpPr/>
          <p:nvPr>
            <p:custDataLst>
              <p:tags r:id="rId6"/>
            </p:custDataLst>
          </p:nvPr>
        </p:nvSpPr>
        <p:spPr>
          <a:xfrm>
            <a:off x="1443659" y="3739698"/>
            <a:ext cx="2232248" cy="6152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VarScan</a:t>
            </a:r>
            <a:r>
              <a:rPr lang="fr-FR" sz="1700" dirty="0">
                <a:solidFill>
                  <a:prstClr val="white"/>
                </a:solidFill>
              </a:rPr>
              <a:t> mpileup2snp</a:t>
            </a:r>
          </a:p>
        </p:txBody>
      </p:sp>
      <p:cxnSp>
        <p:nvCxnSpPr>
          <p:cNvPr id="8" name="Connecteur droit avec flèche 7"/>
          <p:cNvCxnSpPr>
            <a:stCxn id="3" idx="2"/>
            <a:endCxn id="5" idx="0"/>
          </p:cNvCxnSpPr>
          <p:nvPr>
            <p:custDataLst>
              <p:tags r:id="rId7"/>
            </p:custDataLst>
          </p:nvPr>
        </p:nvCxnSpPr>
        <p:spPr>
          <a:xfrm>
            <a:off x="2559783" y="1783311"/>
            <a:ext cx="0" cy="516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5" idx="2"/>
            <a:endCxn id="7" idx="0"/>
          </p:cNvCxnSpPr>
          <p:nvPr>
            <p:custDataLst>
              <p:tags r:id="rId8"/>
            </p:custDataLst>
          </p:nvPr>
        </p:nvCxnSpPr>
        <p:spPr>
          <a:xfrm>
            <a:off x="2559783" y="2914767"/>
            <a:ext cx="0" cy="824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7" idx="2"/>
            <a:endCxn id="4" idx="0"/>
          </p:cNvCxnSpPr>
          <p:nvPr>
            <p:custDataLst>
              <p:tags r:id="rId9"/>
            </p:custDataLst>
          </p:nvPr>
        </p:nvCxnSpPr>
        <p:spPr>
          <a:xfrm>
            <a:off x="2559783" y="4354926"/>
            <a:ext cx="0" cy="1112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>
            <p:custDataLst>
              <p:tags r:id="rId10"/>
            </p:custDataLst>
          </p:nvPr>
        </p:nvSpPr>
        <p:spPr>
          <a:xfrm>
            <a:off x="3804759" y="2267669"/>
            <a:ext cx="5688385" cy="58476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option -B</a:t>
            </a:r>
            <a:r>
              <a:rPr lang="fr-FR" sz="1600" dirty="0">
                <a:solidFill>
                  <a:prstClr val="black"/>
                </a:solidFill>
              </a:rPr>
              <a:t>: désactive le calcul du BAQ (Base </a:t>
            </a:r>
            <a:r>
              <a:rPr lang="fr-FR" sz="1600" dirty="0" err="1">
                <a:solidFill>
                  <a:prstClr val="black"/>
                </a:solidFill>
              </a:rPr>
              <a:t>Alignment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Quality</a:t>
            </a:r>
            <a:r>
              <a:rPr lang="fr-FR" sz="1600" dirty="0">
                <a:solidFill>
                  <a:prstClr val="black"/>
                </a:solidFill>
              </a:rPr>
              <a:t>)</a:t>
            </a:r>
          </a:p>
          <a:p>
            <a:r>
              <a:rPr lang="fr-FR" sz="1600" dirty="0">
                <a:solidFill>
                  <a:prstClr val="black"/>
                </a:solidFill>
              </a:rPr>
              <a:t>=&gt; Trop strict, perte de </a:t>
            </a:r>
            <a:r>
              <a:rPr lang="fr-FR" sz="1600" dirty="0" err="1">
                <a:solidFill>
                  <a:prstClr val="black"/>
                </a:solidFill>
              </a:rPr>
              <a:t>SNPs</a:t>
            </a:r>
            <a:r>
              <a:rPr lang="fr-FR" sz="1600" dirty="0">
                <a:solidFill>
                  <a:prstClr val="black"/>
                </a:solidFill>
              </a:rPr>
              <a:t> vrais positifs</a:t>
            </a:r>
          </a:p>
        </p:txBody>
      </p:sp>
      <p:sp>
        <p:nvSpPr>
          <p:cNvPr id="12" name="ZoneTexte 11"/>
          <p:cNvSpPr txBox="1"/>
          <p:nvPr>
            <p:custDataLst>
              <p:tags r:id="rId11"/>
            </p:custDataLst>
          </p:nvPr>
        </p:nvSpPr>
        <p:spPr>
          <a:xfrm>
            <a:off x="3804759" y="3204356"/>
            <a:ext cx="6153722" cy="403186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600" b="1" dirty="0" smtClean="0"/>
              <a:t>Minimum </a:t>
            </a:r>
            <a:r>
              <a:rPr lang="fr-FR" sz="1600" b="1" dirty="0"/>
              <a:t>position </a:t>
            </a:r>
            <a:r>
              <a:rPr lang="fr-FR" sz="1600" b="1" dirty="0" err="1"/>
              <a:t>coverage</a:t>
            </a:r>
            <a:r>
              <a:rPr lang="fr-FR" sz="1600" b="1" dirty="0"/>
              <a:t> </a:t>
            </a:r>
          </a:p>
          <a:p>
            <a:r>
              <a:rPr lang="fr-FR" sz="1600" dirty="0">
                <a:solidFill>
                  <a:prstClr val="black"/>
                </a:solidFill>
              </a:rPr>
              <a:t>Profondeur minimum en </a:t>
            </a:r>
            <a:r>
              <a:rPr lang="fr-FR" sz="1600" dirty="0" err="1">
                <a:solidFill>
                  <a:prstClr val="black"/>
                </a:solidFill>
              </a:rPr>
              <a:t>reads</a:t>
            </a:r>
            <a:r>
              <a:rPr lang="fr-FR" sz="1600" dirty="0">
                <a:solidFill>
                  <a:prstClr val="black"/>
                </a:solidFill>
              </a:rPr>
              <a:t> à une position donnée pour faire le </a:t>
            </a:r>
            <a:r>
              <a:rPr lang="fr-FR" sz="1600" dirty="0" err="1">
                <a:solidFill>
                  <a:prstClr val="black"/>
                </a:solidFill>
              </a:rPr>
              <a:t>calling</a:t>
            </a:r>
            <a:endParaRPr lang="fr-FR" sz="1600" dirty="0">
              <a:solidFill>
                <a:prstClr val="black"/>
              </a:solidFill>
            </a:endParaRPr>
          </a:p>
          <a:p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i="1" dirty="0">
                <a:solidFill>
                  <a:prstClr val="black"/>
                </a:solidFill>
              </a:rPr>
              <a:t>valeur par défaut du pipeline: 20</a:t>
            </a:r>
            <a:endParaRPr lang="fr-FR" sz="1600" b="1" i="1" dirty="0">
              <a:solidFill>
                <a:prstClr val="black"/>
              </a:solidFill>
            </a:endParaRPr>
          </a:p>
          <a:p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b="1" dirty="0"/>
              <a:t>Minimum variant </a:t>
            </a:r>
            <a:r>
              <a:rPr lang="fr-FR" sz="1600" b="1" dirty="0" err="1"/>
              <a:t>coverage</a:t>
            </a:r>
            <a:r>
              <a:rPr lang="fr-FR" sz="1600" b="1" dirty="0"/>
              <a:t> </a:t>
            </a:r>
          </a:p>
          <a:p>
            <a:r>
              <a:rPr lang="fr-FR" sz="1600" dirty="0">
                <a:solidFill>
                  <a:prstClr val="black"/>
                </a:solidFill>
              </a:rPr>
              <a:t>Nombre minimum de </a:t>
            </a:r>
            <a:r>
              <a:rPr lang="fr-FR" sz="1600" dirty="0" err="1">
                <a:solidFill>
                  <a:prstClr val="black"/>
                </a:solidFill>
              </a:rPr>
              <a:t>reads</a:t>
            </a:r>
            <a:r>
              <a:rPr lang="fr-FR" sz="1600" dirty="0">
                <a:solidFill>
                  <a:prstClr val="black"/>
                </a:solidFill>
              </a:rPr>
              <a:t> supportant un variant pour faire le </a:t>
            </a:r>
            <a:r>
              <a:rPr lang="fr-FR" sz="1600" dirty="0" err="1">
                <a:solidFill>
                  <a:prstClr val="black"/>
                </a:solidFill>
              </a:rPr>
              <a:t>calling</a:t>
            </a:r>
            <a:endParaRPr lang="fr-FR" sz="1600" dirty="0">
              <a:solidFill>
                <a:prstClr val="black"/>
              </a:solidFill>
            </a:endParaRPr>
          </a:p>
          <a:p>
            <a:r>
              <a:rPr lang="fr-FR" sz="1600" i="1" dirty="0">
                <a:solidFill>
                  <a:prstClr val="black"/>
                </a:solidFill>
              </a:rPr>
              <a:t>valeur par défaut du pipeline: 10</a:t>
            </a:r>
            <a:br>
              <a:rPr lang="fr-FR" sz="1600" i="1" dirty="0">
                <a:solidFill>
                  <a:prstClr val="black"/>
                </a:solidFill>
              </a:rPr>
            </a:br>
            <a:endParaRPr lang="fr-FR" sz="1600" i="1" dirty="0">
              <a:solidFill>
                <a:prstClr val="black"/>
              </a:solidFill>
            </a:endParaRPr>
          </a:p>
          <a:p>
            <a:r>
              <a:rPr lang="fr-FR" sz="1600" b="1" dirty="0"/>
              <a:t>Minimum variant </a:t>
            </a:r>
            <a:r>
              <a:rPr lang="fr-FR" sz="1600" b="1" dirty="0" err="1"/>
              <a:t>frequency</a:t>
            </a:r>
            <a:r>
              <a:rPr lang="fr-FR" sz="1600" b="1" dirty="0"/>
              <a:t> </a:t>
            </a:r>
          </a:p>
          <a:p>
            <a:r>
              <a:rPr lang="fr-FR" sz="1600" dirty="0">
                <a:solidFill>
                  <a:prstClr val="black"/>
                </a:solidFill>
              </a:rPr>
              <a:t>Fréquence allélique minimum du variant pour le conserver</a:t>
            </a:r>
          </a:p>
          <a:p>
            <a:r>
              <a:rPr lang="fr-FR" sz="1600" i="1" dirty="0">
                <a:solidFill>
                  <a:prstClr val="black"/>
                </a:solidFill>
              </a:rPr>
              <a:t>valeur par défaut du pipeline: 0,2</a:t>
            </a:r>
          </a:p>
          <a:p>
            <a:endParaRPr lang="fr-FR" sz="1600" i="1" dirty="0">
              <a:solidFill>
                <a:prstClr val="black"/>
              </a:solidFill>
            </a:endParaRPr>
          </a:p>
          <a:p>
            <a:r>
              <a:rPr lang="fr-FR" sz="1600" b="1" dirty="0"/>
              <a:t>Minimum </a:t>
            </a:r>
            <a:r>
              <a:rPr lang="fr-FR" sz="1600" b="1" dirty="0" err="1"/>
              <a:t>homozygous</a:t>
            </a:r>
            <a:r>
              <a:rPr lang="fr-FR" sz="1600" b="1" dirty="0"/>
              <a:t> </a:t>
            </a:r>
            <a:r>
              <a:rPr lang="fr-FR" sz="1600" b="1" dirty="0" err="1"/>
              <a:t>frequency</a:t>
            </a:r>
            <a:r>
              <a:rPr lang="fr-FR" sz="1600" b="1" dirty="0"/>
              <a:t> </a:t>
            </a:r>
          </a:p>
          <a:p>
            <a:r>
              <a:rPr lang="fr-FR" sz="1600" dirty="0">
                <a:solidFill>
                  <a:prstClr val="black"/>
                </a:solidFill>
              </a:rPr>
              <a:t>Fréquence </a:t>
            </a:r>
            <a:r>
              <a:rPr lang="fr-FR" sz="1600" dirty="0" err="1">
                <a:solidFill>
                  <a:prstClr val="black"/>
                </a:solidFill>
              </a:rPr>
              <a:t>allélique</a:t>
            </a:r>
            <a:r>
              <a:rPr lang="fr-FR" sz="1600" dirty="0">
                <a:solidFill>
                  <a:prstClr val="black"/>
                </a:solidFill>
              </a:rPr>
              <a:t> minimum pour attribuer un génotype homozygote</a:t>
            </a:r>
          </a:p>
          <a:p>
            <a:r>
              <a:rPr lang="fr-FR" sz="1600" i="1" dirty="0">
                <a:solidFill>
                  <a:prstClr val="black"/>
                </a:solidFill>
              </a:rPr>
              <a:t>valeur par défaut du pipeline: 0,75</a:t>
            </a:r>
          </a:p>
        </p:txBody>
      </p:sp>
      <p:sp>
        <p:nvSpPr>
          <p:cNvPr id="13" name="ZoneTexte 12"/>
          <p:cNvSpPr txBox="1"/>
          <p:nvPr>
            <p:custDataLst>
              <p:tags r:id="rId12"/>
            </p:custDataLst>
          </p:nvPr>
        </p:nvSpPr>
        <p:spPr>
          <a:xfrm>
            <a:off x="1464414" y="708695"/>
            <a:ext cx="2937200" cy="369324"/>
          </a:xfrm>
          <a:prstGeom prst="rect">
            <a:avLst/>
          </a:prstGeom>
          <a:solidFill>
            <a:srgbClr val="F79646"/>
          </a:solidFill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Par échantillon (individu)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61125" y="3089960"/>
            <a:ext cx="997317" cy="3477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" name="Text Box 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Fonctionnement du pipeline: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mapping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 et SNP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calling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59743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us 4"/>
          <p:cNvSpPr/>
          <p:nvPr>
            <p:custDataLst>
              <p:tags r:id="rId1"/>
            </p:custDataLst>
          </p:nvPr>
        </p:nvSpPr>
        <p:spPr>
          <a:xfrm>
            <a:off x="215776" y="899517"/>
            <a:ext cx="1296144" cy="72008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SNPs</a:t>
            </a:r>
            <a:r>
              <a:rPr lang="fr-FR" sz="1700" dirty="0">
                <a:solidFill>
                  <a:prstClr val="white"/>
                </a:solidFill>
              </a:rPr>
              <a:t> </a:t>
            </a:r>
            <a:r>
              <a:rPr lang="fr-FR" sz="1700" dirty="0" err="1">
                <a:solidFill>
                  <a:prstClr val="white"/>
                </a:solidFill>
              </a:rPr>
              <a:t>pooling</a:t>
            </a:r>
            <a:endParaRPr lang="fr-FR" sz="1700" dirty="0">
              <a:solidFill>
                <a:prstClr val="white"/>
              </a:solidFill>
            </a:endParaRPr>
          </a:p>
        </p:txBody>
      </p:sp>
      <p:sp>
        <p:nvSpPr>
          <p:cNvPr id="3" name="Document 5"/>
          <p:cNvSpPr/>
          <p:nvPr>
            <p:custDataLst>
              <p:tags r:id="rId2"/>
            </p:custDataLst>
          </p:nvPr>
        </p:nvSpPr>
        <p:spPr>
          <a:xfrm>
            <a:off x="2007592" y="1259556"/>
            <a:ext cx="1656184" cy="680916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 sz="1700" dirty="0">
              <a:solidFill>
                <a:srgbClr val="4F81BD"/>
              </a:solidFill>
            </a:endParaRPr>
          </a:p>
        </p:txBody>
      </p:sp>
      <p:sp>
        <p:nvSpPr>
          <p:cNvPr id="4" name="Document 6"/>
          <p:cNvSpPr/>
          <p:nvPr>
            <p:custDataLst>
              <p:tags r:id="rId3"/>
            </p:custDataLst>
          </p:nvPr>
        </p:nvSpPr>
        <p:spPr>
          <a:xfrm>
            <a:off x="2159992" y="1411957"/>
            <a:ext cx="1656184" cy="680916"/>
          </a:xfrm>
          <a:prstGeom prst="flowChartDocumen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 sz="1700" dirty="0">
              <a:solidFill>
                <a:srgbClr val="4F81BD"/>
              </a:solidFill>
            </a:endParaRPr>
          </a:p>
        </p:txBody>
      </p:sp>
      <p:sp>
        <p:nvSpPr>
          <p:cNvPr id="5" name="Document 7"/>
          <p:cNvSpPr/>
          <p:nvPr>
            <p:custDataLst>
              <p:tags r:id="rId4"/>
            </p:custDataLst>
          </p:nvPr>
        </p:nvSpPr>
        <p:spPr>
          <a:xfrm>
            <a:off x="2312392" y="1564356"/>
            <a:ext cx="1656184" cy="680916"/>
          </a:xfrm>
          <a:prstGeom prst="flowChartDocumen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Fichier </a:t>
            </a:r>
            <a:r>
              <a:rPr lang="fr-FR" sz="1700" dirty="0" err="1">
                <a:solidFill>
                  <a:srgbClr val="4F81BD"/>
                </a:solidFill>
              </a:rPr>
              <a:t>mapping</a:t>
            </a:r>
            <a:endParaRPr lang="fr-FR" sz="1700" dirty="0">
              <a:solidFill>
                <a:srgbClr val="4F81BD"/>
              </a:solidFill>
            </a:endParaRPr>
          </a:p>
          <a:p>
            <a:pPr algn="ctr"/>
            <a:r>
              <a:rPr lang="fr-FR" sz="1700" dirty="0">
                <a:solidFill>
                  <a:srgbClr val="4F81BD"/>
                </a:solidFill>
              </a:rPr>
              <a:t>BAM</a:t>
            </a:r>
          </a:p>
        </p:txBody>
      </p:sp>
      <p:sp>
        <p:nvSpPr>
          <p:cNvPr id="6" name="Document 8"/>
          <p:cNvSpPr/>
          <p:nvPr>
            <p:custDataLst>
              <p:tags r:id="rId5"/>
            </p:custDataLst>
          </p:nvPr>
        </p:nvSpPr>
        <p:spPr>
          <a:xfrm>
            <a:off x="4455864" y="1259556"/>
            <a:ext cx="1656184" cy="680916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 sz="1700" dirty="0">
              <a:solidFill>
                <a:srgbClr val="4F81BD"/>
              </a:solidFill>
            </a:endParaRPr>
          </a:p>
        </p:txBody>
      </p:sp>
      <p:sp>
        <p:nvSpPr>
          <p:cNvPr id="7" name="Document 9"/>
          <p:cNvSpPr/>
          <p:nvPr>
            <p:custDataLst>
              <p:tags r:id="rId6"/>
            </p:custDataLst>
          </p:nvPr>
        </p:nvSpPr>
        <p:spPr>
          <a:xfrm>
            <a:off x="4599880" y="1403573"/>
            <a:ext cx="1656184" cy="680916"/>
          </a:xfrm>
          <a:prstGeom prst="flowChartDocumen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 sz="1700" dirty="0">
              <a:solidFill>
                <a:srgbClr val="4F81BD"/>
              </a:solidFill>
            </a:endParaRPr>
          </a:p>
        </p:txBody>
      </p:sp>
      <p:sp>
        <p:nvSpPr>
          <p:cNvPr id="8" name="Document 10"/>
          <p:cNvSpPr/>
          <p:nvPr>
            <p:custDataLst>
              <p:tags r:id="rId7"/>
            </p:custDataLst>
          </p:nvPr>
        </p:nvSpPr>
        <p:spPr>
          <a:xfrm>
            <a:off x="4752280" y="1555973"/>
            <a:ext cx="1656184" cy="680916"/>
          </a:xfrm>
          <a:prstGeom prst="flowChartDocumen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Fichier SNP</a:t>
            </a:r>
          </a:p>
          <a:p>
            <a:pPr algn="ctr"/>
            <a:r>
              <a:rPr lang="fr-FR" sz="1700" dirty="0">
                <a:solidFill>
                  <a:srgbClr val="4F81BD"/>
                </a:solidFill>
              </a:rPr>
              <a:t>VCF</a:t>
            </a:r>
          </a:p>
        </p:txBody>
      </p:sp>
      <p:sp>
        <p:nvSpPr>
          <p:cNvPr id="9" name="Parenthèse ouvrante 8"/>
          <p:cNvSpPr/>
          <p:nvPr>
            <p:custDataLst>
              <p:tags r:id="rId8"/>
            </p:custDataLst>
          </p:nvPr>
        </p:nvSpPr>
        <p:spPr>
          <a:xfrm>
            <a:off x="1727945" y="899517"/>
            <a:ext cx="144016" cy="151216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Parenthèse ouvrante 9"/>
          <p:cNvSpPr/>
          <p:nvPr>
            <p:custDataLst>
              <p:tags r:id="rId9"/>
            </p:custDataLst>
          </p:nvPr>
        </p:nvSpPr>
        <p:spPr>
          <a:xfrm flipH="1" flipV="1">
            <a:off x="6552480" y="938680"/>
            <a:ext cx="216023" cy="147300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>
            <p:custDataLst>
              <p:tags r:id="rId10"/>
            </p:custDataLst>
          </p:nvPr>
        </p:nvSpPr>
        <p:spPr>
          <a:xfrm>
            <a:off x="6840513" y="2051645"/>
            <a:ext cx="1872608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x</a:t>
            </a:r>
            <a:r>
              <a:rPr lang="fr-FR" b="1" dirty="0" smtClean="0">
                <a:solidFill>
                  <a:prstClr val="black"/>
                </a:solidFill>
              </a:rPr>
              <a:t> N échantillons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2" name="Processus 14"/>
          <p:cNvSpPr/>
          <p:nvPr>
            <p:custDataLst>
              <p:tags r:id="rId11"/>
            </p:custDataLst>
          </p:nvPr>
        </p:nvSpPr>
        <p:spPr>
          <a:xfrm>
            <a:off x="5112321" y="2987748"/>
            <a:ext cx="1296144" cy="72008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500" dirty="0">
                <a:solidFill>
                  <a:prstClr val="white"/>
                </a:solidFill>
              </a:rPr>
              <a:t>Extraction des positions de </a:t>
            </a:r>
            <a:r>
              <a:rPr lang="fr-FR" sz="1500" dirty="0" err="1">
                <a:solidFill>
                  <a:prstClr val="white"/>
                </a:solidFill>
              </a:rPr>
              <a:t>variants</a:t>
            </a:r>
            <a:endParaRPr lang="fr-FR" sz="1500" dirty="0">
              <a:solidFill>
                <a:prstClr val="white"/>
              </a:solidFill>
            </a:endParaRPr>
          </a:p>
        </p:txBody>
      </p:sp>
      <p:cxnSp>
        <p:nvCxnSpPr>
          <p:cNvPr id="13" name="Connecteur en angle 12"/>
          <p:cNvCxnSpPr>
            <a:stCxn id="8" idx="2"/>
            <a:endCxn id="12" idx="0"/>
          </p:cNvCxnSpPr>
          <p:nvPr>
            <p:custDataLst>
              <p:tags r:id="rId12"/>
            </p:custDataLst>
          </p:nvPr>
        </p:nvCxnSpPr>
        <p:spPr>
          <a:xfrm rot="16200000" flipH="1">
            <a:off x="5272444" y="2499800"/>
            <a:ext cx="795876" cy="18002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rocessus 17"/>
          <p:cNvSpPr/>
          <p:nvPr>
            <p:custDataLst>
              <p:tags r:id="rId13"/>
            </p:custDataLst>
          </p:nvPr>
        </p:nvSpPr>
        <p:spPr>
          <a:xfrm>
            <a:off x="2520032" y="3037476"/>
            <a:ext cx="1728192" cy="6152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samtools</a:t>
            </a:r>
            <a:r>
              <a:rPr lang="fr-FR" sz="1700" dirty="0">
                <a:solidFill>
                  <a:prstClr val="white"/>
                </a:solidFill>
              </a:rPr>
              <a:t> </a:t>
            </a:r>
            <a:r>
              <a:rPr lang="fr-FR" sz="1700" dirty="0" err="1">
                <a:solidFill>
                  <a:prstClr val="white"/>
                </a:solidFill>
              </a:rPr>
              <a:t>mpileup</a:t>
            </a:r>
            <a:endParaRPr lang="fr-FR" sz="1700" dirty="0">
              <a:solidFill>
                <a:prstClr val="white"/>
              </a:solidFill>
            </a:endParaRPr>
          </a:p>
        </p:txBody>
      </p:sp>
      <p:sp>
        <p:nvSpPr>
          <p:cNvPr id="15" name="Document 18"/>
          <p:cNvSpPr/>
          <p:nvPr>
            <p:custDataLst>
              <p:tags r:id="rId14"/>
            </p:custDataLst>
          </p:nvPr>
        </p:nvSpPr>
        <p:spPr>
          <a:xfrm>
            <a:off x="431801" y="2879736"/>
            <a:ext cx="1584176" cy="936104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Génome de référence</a:t>
            </a:r>
          </a:p>
        </p:txBody>
      </p:sp>
      <p:cxnSp>
        <p:nvCxnSpPr>
          <p:cNvPr id="16" name="Connecteur droit avec flèche 15"/>
          <p:cNvCxnSpPr>
            <a:stCxn id="12" idx="1"/>
            <a:endCxn id="14" idx="3"/>
          </p:cNvCxnSpPr>
          <p:nvPr>
            <p:custDataLst>
              <p:tags r:id="rId15"/>
            </p:custDataLst>
          </p:nvPr>
        </p:nvCxnSpPr>
        <p:spPr>
          <a:xfrm flipH="1" flipV="1">
            <a:off x="4248224" y="3345090"/>
            <a:ext cx="864096" cy="2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5" idx="3"/>
            <a:endCxn id="14" idx="1"/>
          </p:cNvCxnSpPr>
          <p:nvPr>
            <p:custDataLst>
              <p:tags r:id="rId16"/>
            </p:custDataLst>
          </p:nvPr>
        </p:nvCxnSpPr>
        <p:spPr>
          <a:xfrm flipV="1">
            <a:off x="2015976" y="3345090"/>
            <a:ext cx="504056" cy="2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stCxn id="5" idx="2"/>
            <a:endCxn id="14" idx="0"/>
          </p:cNvCxnSpPr>
          <p:nvPr>
            <p:custDataLst>
              <p:tags r:id="rId17"/>
            </p:custDataLst>
          </p:nvPr>
        </p:nvCxnSpPr>
        <p:spPr>
          <a:xfrm rot="16200000" flipH="1">
            <a:off x="2843697" y="2497044"/>
            <a:ext cx="837220" cy="243644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rocessus 31"/>
          <p:cNvSpPr/>
          <p:nvPr>
            <p:custDataLst>
              <p:tags r:id="rId18"/>
            </p:custDataLst>
          </p:nvPr>
        </p:nvSpPr>
        <p:spPr>
          <a:xfrm>
            <a:off x="2270588" y="4388744"/>
            <a:ext cx="2232248" cy="6152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VarScan</a:t>
            </a:r>
            <a:r>
              <a:rPr lang="fr-FR" sz="1700" dirty="0">
                <a:solidFill>
                  <a:prstClr val="white"/>
                </a:solidFill>
              </a:rPr>
              <a:t> mpileup2cns</a:t>
            </a:r>
          </a:p>
        </p:txBody>
      </p:sp>
      <p:cxnSp>
        <p:nvCxnSpPr>
          <p:cNvPr id="20" name="Connecteur droit avec flèche 19"/>
          <p:cNvCxnSpPr>
            <a:stCxn id="19" idx="2"/>
            <a:endCxn id="21" idx="0"/>
          </p:cNvCxnSpPr>
          <p:nvPr>
            <p:custDataLst>
              <p:tags r:id="rId19"/>
            </p:custDataLst>
          </p:nvPr>
        </p:nvCxnSpPr>
        <p:spPr>
          <a:xfrm flipH="1">
            <a:off x="3379709" y="5003972"/>
            <a:ext cx="7003" cy="1047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ocument 33"/>
          <p:cNvSpPr/>
          <p:nvPr>
            <p:custDataLst>
              <p:tags r:id="rId20"/>
            </p:custDataLst>
          </p:nvPr>
        </p:nvSpPr>
        <p:spPr>
          <a:xfrm>
            <a:off x="2352304" y="6051249"/>
            <a:ext cx="2054811" cy="752924"/>
          </a:xfrm>
          <a:prstGeom prst="flowChartDocumen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500" dirty="0">
                <a:solidFill>
                  <a:prstClr val="black"/>
                </a:solidFill>
              </a:rPr>
              <a:t>Fichier SNP consensus</a:t>
            </a:r>
          </a:p>
          <a:p>
            <a:pPr algn="ctr"/>
            <a:r>
              <a:rPr lang="fr-FR" sz="1500" dirty="0">
                <a:solidFill>
                  <a:prstClr val="black"/>
                </a:solidFill>
              </a:rPr>
              <a:t>VCF</a:t>
            </a:r>
          </a:p>
        </p:txBody>
      </p:sp>
      <p:cxnSp>
        <p:nvCxnSpPr>
          <p:cNvPr id="22" name="Connecteur droit avec flèche 21"/>
          <p:cNvCxnSpPr>
            <a:stCxn id="14" idx="2"/>
            <a:endCxn id="19" idx="0"/>
          </p:cNvCxnSpPr>
          <p:nvPr>
            <p:custDataLst>
              <p:tags r:id="rId21"/>
            </p:custDataLst>
          </p:nvPr>
        </p:nvCxnSpPr>
        <p:spPr>
          <a:xfrm>
            <a:off x="3384128" y="3652704"/>
            <a:ext cx="2584" cy="736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>
            <p:custDataLst>
              <p:tags r:id="rId22"/>
            </p:custDataLst>
          </p:nvPr>
        </p:nvSpPr>
        <p:spPr>
          <a:xfrm>
            <a:off x="4680272" y="6084092"/>
            <a:ext cx="5112568" cy="92332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Le fichier VCF contient les </a:t>
            </a:r>
            <a:r>
              <a:rPr lang="fr-FR" dirty="0" err="1" smtClean="0">
                <a:solidFill>
                  <a:prstClr val="black"/>
                </a:solidFill>
              </a:rPr>
              <a:t>variants</a:t>
            </a:r>
            <a:r>
              <a:rPr lang="fr-FR" dirty="0" smtClean="0">
                <a:solidFill>
                  <a:prstClr val="black"/>
                </a:solidFill>
              </a:rPr>
              <a:t> et génotypes pour chaque échantillon ainsi que le génotype consensus pour l’ensemble des échantillons. 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Fonctionnement du pipeline: SNP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pooling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05447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SNPeff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6994" indent="-320641" algn="just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Prédiction des effets des </a:t>
            </a:r>
            <a:r>
              <a:rPr lang="fr-FR" dirty="0" err="1">
                <a:solidFill>
                  <a:srgbClr val="000000"/>
                </a:solidFill>
                <a:cs typeface="DejaVu Sans" pitchFamily="48" charset="0"/>
              </a:rPr>
              <a:t>SNPs</a:t>
            </a: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 avec </a:t>
            </a:r>
            <a:r>
              <a:rPr lang="fr-FR" dirty="0" err="1">
                <a:solidFill>
                  <a:srgbClr val="000000"/>
                </a:solidFill>
                <a:cs typeface="DejaVu Sans" pitchFamily="48" charset="0"/>
              </a:rPr>
              <a:t>SNPEff</a:t>
            </a:r>
            <a:endParaRPr lang="fr-FR" dirty="0">
              <a:solidFill>
                <a:srgbClr val="000000"/>
              </a:solidFill>
              <a:cs typeface="DejaVu Sans" pitchFamily="48" charset="0"/>
            </a:endParaRPr>
          </a:p>
          <a:p>
            <a:pPr marL="739698" lvl="1" indent="-282546" algn="just">
              <a:spcAft>
                <a:spcPts val="1413"/>
              </a:spcAft>
              <a:buFont typeface="Times New Roman" pitchFamily="16" charset="0"/>
              <a:buChar char="–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Se base sur une annotation de référence</a:t>
            </a:r>
          </a:p>
          <a:p>
            <a:pPr marL="739698" lvl="1" indent="-282546" algn="just">
              <a:spcAft>
                <a:spcPts val="1413"/>
              </a:spcAft>
              <a:buFont typeface="Times New Roman" pitchFamily="16" charset="0"/>
              <a:buChar char="–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Résultat</a:t>
            </a:r>
          </a:p>
          <a:p>
            <a:pPr lvl="2" algn="just">
              <a:spcAft>
                <a:spcPts val="1413"/>
              </a:spcAft>
              <a:buFont typeface="Times New Roman" pitchFamily="16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 smtClean="0">
                <a:solidFill>
                  <a:srgbClr val="000000"/>
                </a:solidFill>
                <a:cs typeface="DejaVu Sans" pitchFamily="48" charset="0"/>
              </a:rPr>
              <a:t> VCF </a:t>
            </a: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annoté</a:t>
            </a:r>
          </a:p>
          <a:p>
            <a:pPr lvl="2" algn="just">
              <a:spcAft>
                <a:spcPts val="1413"/>
              </a:spcAft>
              <a:buFont typeface="Times New Roman" pitchFamily="16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 smtClean="0">
                <a:solidFill>
                  <a:srgbClr val="000000"/>
                </a:solidFill>
                <a:cs typeface="DejaVu Sans" pitchFamily="48" charset="0"/>
              </a:rPr>
              <a:t> Rapport </a:t>
            </a: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HTML</a:t>
            </a:r>
          </a:p>
          <a:p>
            <a:pPr lvl="2" algn="just">
              <a:spcAft>
                <a:spcPts val="1413"/>
              </a:spcAft>
              <a:buFont typeface="Times New Roman" pitchFamily="16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 smtClean="0">
                <a:solidFill>
                  <a:srgbClr val="000000"/>
                </a:solidFill>
                <a:cs typeface="DejaVu Sans" pitchFamily="48" charset="0"/>
              </a:rPr>
              <a:t> Tableau </a:t>
            </a: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des effets par gène</a:t>
            </a:r>
          </a:p>
        </p:txBody>
      </p:sp>
      <p:sp>
        <p:nvSpPr>
          <p:cNvPr id="17411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2564" y="5918200"/>
            <a:ext cx="9864725" cy="1588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1675" y="5775325"/>
            <a:ext cx="1368425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1</a:t>
            </a:r>
          </a:p>
        </p:txBody>
      </p:sp>
      <p:sp>
        <p:nvSpPr>
          <p:cNvPr id="1741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70464" y="5775325"/>
            <a:ext cx="828675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2</a:t>
            </a:r>
          </a:p>
        </p:txBody>
      </p:sp>
      <p:sp>
        <p:nvSpPr>
          <p:cNvPr id="1741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34176" y="5775325"/>
            <a:ext cx="1116013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3</a:t>
            </a:r>
          </a:p>
        </p:txBody>
      </p:sp>
      <p:sp>
        <p:nvSpPr>
          <p:cNvPr id="1741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5412" y="5775325"/>
            <a:ext cx="576263" cy="287338"/>
          </a:xfrm>
          <a:prstGeom prst="rect">
            <a:avLst/>
          </a:prstGeom>
          <a:solidFill>
            <a:srgbClr val="6666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UTR</a:t>
            </a:r>
          </a:p>
        </p:txBody>
      </p:sp>
      <p:sp>
        <p:nvSpPr>
          <p:cNvPr id="17416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50188" y="5775325"/>
            <a:ext cx="539750" cy="287338"/>
          </a:xfrm>
          <a:prstGeom prst="rect">
            <a:avLst/>
          </a:prstGeom>
          <a:solidFill>
            <a:srgbClr val="6666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UTR</a:t>
            </a:r>
          </a:p>
        </p:txBody>
      </p:sp>
      <p:sp>
        <p:nvSpPr>
          <p:cNvPr id="17417" name="AutoShap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2414" y="5133976"/>
            <a:ext cx="720725" cy="215900"/>
          </a:xfrm>
          <a:prstGeom prst="wedgeRectCallout">
            <a:avLst>
              <a:gd name="adj1" fmla="val -40606"/>
              <a:gd name="adj2" fmla="val 288931"/>
            </a:avLst>
          </a:prstGeom>
          <a:solidFill>
            <a:srgbClr val="999999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SNP 1</a:t>
            </a:r>
          </a:p>
        </p:txBody>
      </p:sp>
      <p:sp>
        <p:nvSpPr>
          <p:cNvPr id="17418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31914" y="5133976"/>
            <a:ext cx="720725" cy="215900"/>
          </a:xfrm>
          <a:prstGeom prst="wedgeRectCallout">
            <a:avLst>
              <a:gd name="adj1" fmla="val -40606"/>
              <a:gd name="adj2" fmla="val 288931"/>
            </a:avLst>
          </a:prstGeom>
          <a:solidFill>
            <a:srgbClr val="999999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SNP 2</a:t>
            </a:r>
          </a:p>
        </p:txBody>
      </p:sp>
      <p:sp>
        <p:nvSpPr>
          <p:cNvPr id="17419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65525" y="5133976"/>
            <a:ext cx="720725" cy="215900"/>
          </a:xfrm>
          <a:prstGeom prst="wedgeRectCallout">
            <a:avLst>
              <a:gd name="adj1" fmla="val -40606"/>
              <a:gd name="adj2" fmla="val 288931"/>
            </a:avLst>
          </a:prstGeom>
          <a:solidFill>
            <a:srgbClr val="999999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SNP 3</a:t>
            </a:r>
          </a:p>
        </p:txBody>
      </p:sp>
      <p:sp>
        <p:nvSpPr>
          <p:cNvPr id="17420" name="AutoShap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96075" y="5133976"/>
            <a:ext cx="720725" cy="215900"/>
          </a:xfrm>
          <a:prstGeom prst="wedgeRectCallout">
            <a:avLst>
              <a:gd name="adj1" fmla="val -40606"/>
              <a:gd name="adj2" fmla="val 288931"/>
            </a:avLst>
          </a:prstGeom>
          <a:solidFill>
            <a:srgbClr val="999999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SNP 5</a:t>
            </a:r>
          </a:p>
        </p:txBody>
      </p:sp>
      <p:sp>
        <p:nvSpPr>
          <p:cNvPr id="17421" name="AutoShap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604250" y="5133976"/>
            <a:ext cx="720725" cy="215900"/>
          </a:xfrm>
          <a:prstGeom prst="wedgeRectCallout">
            <a:avLst>
              <a:gd name="adj1" fmla="val 44449"/>
              <a:gd name="adj2" fmla="val 316222"/>
            </a:avLst>
          </a:prstGeom>
          <a:solidFill>
            <a:srgbClr val="999999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SNP 6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1800" y="3667126"/>
            <a:ext cx="940593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SNPEff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déduit un effet probable en fonction de la position du SNP par rapport à l'annotation</a:t>
            </a:r>
          </a:p>
        </p:txBody>
      </p:sp>
      <p:sp>
        <p:nvSpPr>
          <p:cNvPr id="17423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4464" y="4471988"/>
            <a:ext cx="936625" cy="215900"/>
          </a:xfrm>
          <a:prstGeom prst="rect">
            <a:avLst/>
          </a:prstGeom>
          <a:solidFill>
            <a:srgbClr val="FF99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Intergenic</a:t>
            </a:r>
            <a:endParaRPr lang="fr-FR" sz="1400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23964" y="4471988"/>
            <a:ext cx="936625" cy="215900"/>
          </a:xfrm>
          <a:prstGeom prst="rect">
            <a:avLst/>
          </a:prstGeom>
          <a:solidFill>
            <a:srgbClr val="FF99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Upstream</a:t>
            </a:r>
            <a:endParaRPr lang="fr-FR" sz="1400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84550" y="4471988"/>
            <a:ext cx="1081088" cy="215900"/>
          </a:xfrm>
          <a:prstGeom prst="rect">
            <a:avLst/>
          </a:prstGeom>
          <a:solidFill>
            <a:srgbClr val="FF99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Synonymous</a:t>
            </a:r>
            <a:endParaRPr lang="fr-FR" sz="1400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7426" name="AutoShap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19700" y="5133976"/>
            <a:ext cx="720725" cy="215900"/>
          </a:xfrm>
          <a:prstGeom prst="wedgeRectCallout">
            <a:avLst>
              <a:gd name="adj1" fmla="val -40606"/>
              <a:gd name="adj2" fmla="val 288931"/>
            </a:avLst>
          </a:prstGeom>
          <a:solidFill>
            <a:srgbClr val="999999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SNP 4</a:t>
            </a:r>
          </a:p>
        </p:txBody>
      </p:sp>
      <p:sp>
        <p:nvSpPr>
          <p:cNvPr id="17427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11750" y="4471988"/>
            <a:ext cx="936625" cy="215900"/>
          </a:xfrm>
          <a:prstGeom prst="rect">
            <a:avLst/>
          </a:prstGeom>
          <a:solidFill>
            <a:srgbClr val="FF99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Missence</a:t>
            </a:r>
            <a:endParaRPr lang="fr-FR" sz="1400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7428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80175" y="4471988"/>
            <a:ext cx="1152525" cy="215900"/>
          </a:xfrm>
          <a:prstGeom prst="rect">
            <a:avLst/>
          </a:prstGeom>
          <a:solidFill>
            <a:srgbClr val="FF99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Splice</a:t>
            </a: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region</a:t>
            </a:r>
            <a:endParaRPr lang="fr-FR" sz="1400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7429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423275" y="4471988"/>
            <a:ext cx="1079500" cy="215900"/>
          </a:xfrm>
          <a:prstGeom prst="rect">
            <a:avLst/>
          </a:prstGeom>
          <a:solidFill>
            <a:srgbClr val="FF99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Downstream</a:t>
            </a:r>
            <a:endParaRPr lang="fr-FR" sz="1400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7430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152525" y="6191250"/>
            <a:ext cx="1511300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728789" y="6264276"/>
            <a:ext cx="612775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5 kb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28789" y="6264276"/>
            <a:ext cx="612775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5 kb</a:t>
            </a:r>
          </a:p>
        </p:txBody>
      </p:sp>
      <p:sp>
        <p:nvSpPr>
          <p:cNvPr id="17433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423275" y="6186489"/>
            <a:ext cx="1511300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999539" y="6259514"/>
            <a:ext cx="612775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5 kb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99539" y="6259514"/>
            <a:ext cx="612775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5 kb</a:t>
            </a:r>
          </a:p>
        </p:txBody>
      </p:sp>
      <p:sp>
        <p:nvSpPr>
          <p:cNvPr id="17436" name="Line 2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3922712" y="4767264"/>
            <a:ext cx="4763" cy="309562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7437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1690687" y="4767264"/>
            <a:ext cx="4763" cy="309562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7438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609601" y="4767264"/>
            <a:ext cx="4763" cy="309562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7439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 flipV="1">
            <a:off x="5578476" y="4767264"/>
            <a:ext cx="4763" cy="309562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7440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7053262" y="4767264"/>
            <a:ext cx="4763" cy="309562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7441" name="Line 3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8961437" y="4767264"/>
            <a:ext cx="4763" cy="309562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4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95400" y="1223964"/>
            <a:ext cx="1277938" cy="173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6351" y="936627"/>
            <a:ext cx="3922713" cy="5357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303464" y="1363664"/>
            <a:ext cx="1368425" cy="72707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40538" y="1908176"/>
            <a:ext cx="1155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Individu 1</a:t>
            </a:r>
          </a:p>
        </p:txBody>
      </p:sp>
      <p:sp>
        <p:nvSpPr>
          <p:cNvPr id="18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40538" y="3060701"/>
            <a:ext cx="1155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Individu 2</a:t>
            </a:r>
          </a:p>
        </p:txBody>
      </p:sp>
      <p:sp>
        <p:nvSpPr>
          <p:cNvPr id="1844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40538" y="4176714"/>
            <a:ext cx="1155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Individu 3</a:t>
            </a:r>
          </a:p>
        </p:txBody>
      </p:sp>
      <p:sp>
        <p:nvSpPr>
          <p:cNvPr id="184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11975" y="4746626"/>
            <a:ext cx="176688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Génome (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fasta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)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08800" y="5180014"/>
            <a:ext cx="1736725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Annotation (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gff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)</a:t>
            </a:r>
          </a:p>
        </p:txBody>
      </p:sp>
      <p:sp>
        <p:nvSpPr>
          <p:cNvPr id="13" name="Text Box 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Galaxy : import des </a:t>
            </a:r>
            <a:r>
              <a:rPr lang="fr-FR" sz="2400" b="1" dirty="0" smtClean="0">
                <a:solidFill>
                  <a:srgbClr val="1F497D"/>
                </a:solidFill>
                <a:cs typeface="DejaVu Sans" pitchFamily="48" charset="0"/>
              </a:rPr>
              <a:t>données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64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Galaxy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 : Formulaire</a:t>
            </a:r>
          </a:p>
        </p:txBody>
      </p:sp>
      <p:sp>
        <p:nvSpPr>
          <p:cNvPr id="1945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0362" y="930275"/>
            <a:ext cx="2112963" cy="2309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9460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087564" y="788988"/>
            <a:ext cx="1584325" cy="1014412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0625" y="215901"/>
            <a:ext cx="2965450" cy="6767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58014" y="3743326"/>
            <a:ext cx="3051175" cy="3240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9463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1" y="5754689"/>
            <a:ext cx="1573213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3 échantillons</a:t>
            </a:r>
          </a:p>
        </p:txBody>
      </p:sp>
      <p:sp>
        <p:nvSpPr>
          <p:cNvPr id="19464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32025" y="1868488"/>
            <a:ext cx="1728788" cy="4038600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9465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232026" y="4532315"/>
            <a:ext cx="1655763" cy="137477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232025" y="3884614"/>
            <a:ext cx="4895850" cy="202247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6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25875" y="1260477"/>
            <a:ext cx="2438400" cy="4295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48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Galaxy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 : Formulaire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64275" y="2695576"/>
            <a:ext cx="375443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Mapping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 (échantillons = 76~100bp)</a:t>
            </a:r>
          </a:p>
        </p:txBody>
      </p:sp>
      <p:sp>
        <p:nvSpPr>
          <p:cNvPr id="20485" name="AutoShap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11863" y="2411414"/>
            <a:ext cx="287338" cy="936625"/>
          </a:xfrm>
          <a:prstGeom prst="rightBrace">
            <a:avLst>
              <a:gd name="adj1" fmla="val 27164"/>
              <a:gd name="adj2" fmla="val 50000"/>
            </a:avLst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486" name="AutoShap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011863" y="3455988"/>
            <a:ext cx="287338" cy="2124075"/>
          </a:xfrm>
          <a:prstGeom prst="rightBrace">
            <a:avLst>
              <a:gd name="adj1" fmla="val 61602"/>
              <a:gd name="adj2" fmla="val 50000"/>
            </a:avLst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64275" y="4279901"/>
            <a:ext cx="135413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SNP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calling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6387" y="3311525"/>
            <a:ext cx="2500313" cy="3162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489" name="AutoShape 9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908175" y="3563938"/>
            <a:ext cx="287338" cy="1619250"/>
          </a:xfrm>
          <a:prstGeom prst="rightBrace">
            <a:avLst>
              <a:gd name="adj1" fmla="val 46961"/>
              <a:gd name="adj2" fmla="val 50000"/>
            </a:avLst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490" name="AutoShape 10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808288" y="3600451"/>
            <a:ext cx="287338" cy="2879725"/>
          </a:xfrm>
          <a:prstGeom prst="rightBrace">
            <a:avLst>
              <a:gd name="adj1" fmla="val 83518"/>
              <a:gd name="adj2" fmla="val 50000"/>
            </a:avLst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49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232025" y="4318000"/>
            <a:ext cx="1728788" cy="77788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492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024189" y="3741738"/>
            <a:ext cx="936625" cy="1301750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49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728788" y="3095626"/>
            <a:ext cx="1588" cy="431800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5" name="ZoneTexte 14"/>
          <p:cNvSpPr txBox="1"/>
          <p:nvPr>
            <p:custDataLst>
              <p:tags r:id="rId14"/>
            </p:custDataLst>
          </p:nvPr>
        </p:nvSpPr>
        <p:spPr>
          <a:xfrm>
            <a:off x="3964496" y="2562912"/>
            <a:ext cx="361362" cy="224889"/>
          </a:xfrm>
          <a:prstGeom prst="rect">
            <a:avLst/>
          </a:prstGeom>
          <a:solidFill>
            <a:schemeClr val="bg1"/>
          </a:solidFill>
        </p:spPr>
        <p:txBody>
          <a:bodyPr wrap="square" lIns="100794" tIns="50397" rIns="100794" bIns="50397" rtlCol="0">
            <a:spAutoFit/>
          </a:bodyPr>
          <a:lstStyle/>
          <a:p>
            <a:r>
              <a:rPr lang="fr-FR" sz="800" dirty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2209697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Galaxy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 : Formulaire</a:t>
            </a:r>
          </a:p>
        </p:txBody>
      </p:sp>
      <p:sp>
        <p:nvSpPr>
          <p:cNvPr id="2150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39863" y="1193801"/>
            <a:ext cx="2928938" cy="2693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8" name="AutoShap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887788" y="1655764"/>
            <a:ext cx="287338" cy="936625"/>
          </a:xfrm>
          <a:prstGeom prst="rightBrace">
            <a:avLst>
              <a:gd name="adj1" fmla="val 27164"/>
              <a:gd name="adj2" fmla="val 50000"/>
            </a:avLst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48151" y="1800226"/>
            <a:ext cx="3351213" cy="619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SNP non annotés dans le VCF</a:t>
            </a: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(a priori les moins intéressants)</a:t>
            </a:r>
          </a:p>
        </p:txBody>
      </p:sp>
    </p:spTree>
    <p:extLst>
      <p:ext uri="{BB962C8B-B14F-4D97-AF65-F5344CB8AC3E}">
        <p14:creationId xmlns:p14="http://schemas.microsoft.com/office/powerpoint/2010/main" val="3731071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Galaxy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 : Résultats</a:t>
            </a:r>
          </a:p>
        </p:txBody>
      </p:sp>
      <p:sp>
        <p:nvSpPr>
          <p:cNvPr id="22530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5112" y="792163"/>
            <a:ext cx="2398713" cy="1808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4163" y="4159251"/>
            <a:ext cx="7589838" cy="2428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91250" y="612776"/>
            <a:ext cx="3165475" cy="3313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53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732087" y="2087564"/>
            <a:ext cx="582613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463" y="4933950"/>
            <a:ext cx="86360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Génome</a:t>
            </a: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compact</a:t>
            </a:r>
          </a:p>
        </p:txBody>
      </p:sp>
      <p:sp>
        <p:nvSpPr>
          <p:cNvPr id="22536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008063" y="5219701"/>
            <a:ext cx="647700" cy="1588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72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Galaxy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 : Résultats</a:t>
            </a:r>
          </a:p>
        </p:txBody>
      </p:sp>
      <p:sp>
        <p:nvSpPr>
          <p:cNvPr id="2355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5112" y="792163"/>
            <a:ext cx="2398713" cy="1808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584325" y="3095625"/>
            <a:ext cx="7213600" cy="3089275"/>
            <a:chOff x="998" y="1950"/>
            <a:chExt cx="4544" cy="1946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98" y="1950"/>
              <a:ext cx="3660" cy="194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49" y="1961"/>
              <a:ext cx="2092" cy="193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23560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660651" y="1655763"/>
            <a:ext cx="582613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2388" y="6475415"/>
            <a:ext cx="20193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Nom/id des gènes</a:t>
            </a:r>
          </a:p>
        </p:txBody>
      </p:sp>
      <p:sp>
        <p:nvSpPr>
          <p:cNvPr id="23562" name="AutoShape 10"/>
          <p:cNvSpPr>
            <a:spLocks/>
          </p:cNvSpPr>
          <p:nvPr>
            <p:custDataLst>
              <p:tags r:id="rId7"/>
            </p:custDataLst>
          </p:nvPr>
        </p:nvSpPr>
        <p:spPr bwMode="auto">
          <a:xfrm rot="5400000">
            <a:off x="3420269" y="4429919"/>
            <a:ext cx="287338" cy="3816350"/>
          </a:xfrm>
          <a:prstGeom prst="rightBrace">
            <a:avLst>
              <a:gd name="adj1" fmla="val 110681"/>
              <a:gd name="adj2" fmla="val 50000"/>
            </a:avLst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3563" name="AutoShape 11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5400000">
            <a:off x="7523956" y="4214019"/>
            <a:ext cx="287338" cy="4248150"/>
          </a:xfrm>
          <a:prstGeom prst="rightBrace">
            <a:avLst>
              <a:gd name="adj1" fmla="val 123204"/>
              <a:gd name="adj2" fmla="val 50000"/>
            </a:avLst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64275" y="6508751"/>
            <a:ext cx="2763838" cy="619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Nombres de SNP trouvés</a:t>
            </a:r>
          </a:p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dans chaque catégorie</a:t>
            </a:r>
          </a:p>
        </p:txBody>
      </p:sp>
    </p:spTree>
    <p:extLst>
      <p:ext uri="{BB962C8B-B14F-4D97-AF65-F5344CB8AC3E}">
        <p14:creationId xmlns:p14="http://schemas.microsoft.com/office/powerpoint/2010/main" val="2104406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Galaxy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 : Résultats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112" y="792163"/>
            <a:ext cx="2398713" cy="1808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4580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660651" y="2376488"/>
            <a:ext cx="582613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2650" y="2193926"/>
            <a:ext cx="358298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Fichier VCF : standard,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VCFTools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29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8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11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19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68" name="CustomShape 10"/>
          <p:cNvSpPr/>
          <p:nvPr>
            <p:custDataLst>
              <p:tags r:id="rId10"/>
            </p:custDataLst>
          </p:nvPr>
        </p:nvSpPr>
        <p:spPr>
          <a:xfrm>
            <a:off x="1512000" y="125712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75" name="CustomShape 17"/>
          <p:cNvSpPr/>
          <p:nvPr>
            <p:custDataLst>
              <p:tags r:id="rId11"/>
            </p:custDataLst>
          </p:nvPr>
        </p:nvSpPr>
        <p:spPr>
          <a:xfrm>
            <a:off x="2028600" y="383220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82" name="CustomShape 24"/>
          <p:cNvSpPr/>
          <p:nvPr>
            <p:custDataLst>
              <p:tags r:id="rId12"/>
            </p:custDataLst>
          </p:nvPr>
        </p:nvSpPr>
        <p:spPr>
          <a:xfrm>
            <a:off x="1590840" y="5981040"/>
            <a:ext cx="901440" cy="28044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3" name="Espace réservé du contenu 4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03999" y="1547589"/>
            <a:ext cx="9071640" cy="48245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Objectifs</a:t>
            </a:r>
          </a:p>
          <a:p>
            <a:pPr>
              <a:buFont typeface="Arial" panose="020B0604020202020204" pitchFamily="34" charset="0"/>
              <a:buNone/>
            </a:pPr>
            <a:endParaRPr lang="fr-FR" sz="3200" dirty="0" smtClean="0">
              <a:latin typeface="Calibri" panose="020F0502020204030204" pitchFamily="34" charset="0"/>
            </a:endParaRP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Calibri" panose="020F0502020204030204" pitchFamily="34" charset="0"/>
              </a:rPr>
              <a:t>Conserver sur le long terme les données « brutes » de séquence et les informations associées à la génération des données (métadonnées)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Calibri" panose="020F0502020204030204" pitchFamily="34" charset="0"/>
              </a:rPr>
              <a:t>Faciliter la soumission des séquences aux banques publiques lors des publications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Calibri" panose="020F0502020204030204" pitchFamily="34" charset="0"/>
              </a:rPr>
              <a:t>Fournir un minimum d’information permettant l’analyse (automatique) des données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34" name="Titre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latin typeface="Calibri" panose="020F0502020204030204" pitchFamily="34" charset="0"/>
              </a:rPr>
              <a:t>Archive BBRIC</a:t>
            </a:r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15"/>
            </p:custDataLst>
          </p:nvPr>
        </p:nvSpPr>
        <p:spPr>
          <a:xfrm>
            <a:off x="8352680" y="247154"/>
            <a:ext cx="963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j-lt"/>
              </a:rPr>
              <a:t>Archive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8617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22"/>
          <p:cNvCxnSpPr/>
          <p:nvPr>
            <p:custDataLst>
              <p:tags r:id="rId1"/>
            </p:custDataLst>
          </p:nvPr>
        </p:nvCxnSpPr>
        <p:spPr>
          <a:xfrm flipV="1">
            <a:off x="457920" y="450721"/>
            <a:ext cx="9609840" cy="12960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cxnSp>
        <p:nvCxnSpPr>
          <p:cNvPr id="3" name="Connecteur droit 24"/>
          <p:cNvCxnSpPr/>
          <p:nvPr>
            <p:custDataLst>
              <p:tags r:id="rId2"/>
            </p:custDataLst>
          </p:nvPr>
        </p:nvCxnSpPr>
        <p:spPr>
          <a:xfrm flipV="1">
            <a:off x="-9720" y="522360"/>
            <a:ext cx="9801000" cy="13321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sp>
        <p:nvSpPr>
          <p:cNvPr id="4" name="Organigramme : Processus 28"/>
          <p:cNvSpPr/>
          <p:nvPr>
            <p:custDataLst>
              <p:tags r:id="rId3"/>
            </p:custDataLst>
          </p:nvPr>
        </p:nvSpPr>
        <p:spPr>
          <a:xfrm>
            <a:off x="97921" y="103681"/>
            <a:ext cx="288000" cy="2160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30" tIns="45716" rIns="91430" bIns="457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Rectangle 29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6000" cy="25200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30" tIns="45716" rIns="91430" bIns="457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cxnSp>
        <p:nvCxnSpPr>
          <p:cNvPr id="9" name="Connecteur droit 30"/>
          <p:cNvCxnSpPr/>
          <p:nvPr>
            <p:custDataLst>
              <p:tags r:id="rId5"/>
            </p:custDataLst>
          </p:nvPr>
        </p:nvCxnSpPr>
        <p:spPr>
          <a:xfrm flipV="1">
            <a:off x="-10440" y="7272001"/>
            <a:ext cx="10045080" cy="10078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pic>
        <p:nvPicPr>
          <p:cNvPr id="10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67904" y="7009159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40"/>
          <p:cNvSpPr txBox="1"/>
          <p:nvPr>
            <p:custDataLst>
              <p:tags r:id="rId8"/>
            </p:custDataLst>
          </p:nvPr>
        </p:nvSpPr>
        <p:spPr>
          <a:xfrm>
            <a:off x="503999" y="611486"/>
            <a:ext cx="9072817" cy="3629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6" rIns="91430" bIns="45716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Font typeface="StarSymbol"/>
              <a:buNone/>
              <a:defRPr sz="1800"/>
            </a:pPr>
            <a:r>
              <a:rPr lang="fr-FR" b="1" u="sng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Fichier Format VCF : </a:t>
            </a:r>
            <a:endParaRPr lang="fr-FR" b="1" dirty="0">
              <a:solidFill>
                <a:srgbClr val="000000"/>
              </a:solidFill>
              <a:ea typeface="DejaVu Sans" pitchFamily="2"/>
              <a:cs typeface="Calibri" pitchFamily="18"/>
            </a:endParaRPr>
          </a:p>
        </p:txBody>
      </p:sp>
      <p:sp>
        <p:nvSpPr>
          <p:cNvPr id="16" name="ZoneTexte 15"/>
          <p:cNvSpPr txBox="1"/>
          <p:nvPr>
            <p:custDataLst>
              <p:tags r:id="rId9"/>
            </p:custDataLst>
          </p:nvPr>
        </p:nvSpPr>
        <p:spPr>
          <a:xfrm>
            <a:off x="1151880" y="1080315"/>
            <a:ext cx="6052021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Format de fichier permettant de stocker la liste des </a:t>
            </a:r>
            <a:r>
              <a:rPr lang="fr-FR" dirty="0" err="1">
                <a:solidFill>
                  <a:prstClr val="black"/>
                </a:solidFill>
              </a:rPr>
              <a:t>variants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4346729" y="6992291"/>
            <a:ext cx="5397291" cy="276991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</a:rPr>
              <a:t>Descriptif complet du format : http://samtools.github.io/hts-specs/VCFv4.2.pdf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2883" r="32056" b="19740"/>
          <a:stretch/>
        </p:blipFill>
        <p:spPr bwMode="auto">
          <a:xfrm>
            <a:off x="496320" y="1459044"/>
            <a:ext cx="8464640" cy="497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>
            <p:custDataLst>
              <p:tags r:id="rId12"/>
            </p:custDataLst>
          </p:nvPr>
        </p:nvSpPr>
        <p:spPr>
          <a:xfrm>
            <a:off x="349920" y="6436958"/>
            <a:ext cx="3943235" cy="378777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n-GB" dirty="0" err="1" smtClean="0"/>
              <a:t>Ecole</a:t>
            </a:r>
            <a:r>
              <a:rPr lang="en-GB" dirty="0" smtClean="0"/>
              <a:t> </a:t>
            </a:r>
            <a:r>
              <a:rPr lang="en-GB" dirty="0" err="1" smtClean="0"/>
              <a:t>bioinfo</a:t>
            </a:r>
            <a:r>
              <a:rPr lang="en-GB" dirty="0" smtClean="0"/>
              <a:t> </a:t>
            </a:r>
            <a:r>
              <a:rPr lang="en-GB" dirty="0" err="1" smtClean="0"/>
              <a:t>Roscoff</a:t>
            </a:r>
            <a:r>
              <a:rPr lang="en-GB" dirty="0" smtClean="0"/>
              <a:t> 18-22/11/2013 </a:t>
            </a:r>
            <a:endParaRPr lang="en-GB" dirty="0"/>
          </a:p>
        </p:txBody>
      </p:sp>
      <p:sp>
        <p:nvSpPr>
          <p:cNvPr id="20" name="Text Box 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smtClean="0">
                <a:solidFill>
                  <a:srgbClr val="1F497D"/>
                </a:solidFill>
                <a:cs typeface="DejaVu Sans" pitchFamily="48" charset="0"/>
              </a:rPr>
              <a:t>Fichier de sortie : format 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VCF </a:t>
            </a:r>
            <a:r>
              <a:rPr lang="fr-FR" sz="2400" b="1" dirty="0" smtClean="0">
                <a:solidFill>
                  <a:srgbClr val="1F497D"/>
                </a:solidFill>
                <a:cs typeface="DejaVu Sans" pitchFamily="48" charset="0"/>
              </a:rPr>
              <a:t>(Variant 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Call </a:t>
            </a:r>
            <a:r>
              <a:rPr lang="fr-FR" sz="2400" b="1" dirty="0" smtClean="0">
                <a:solidFill>
                  <a:srgbClr val="1F497D"/>
                </a:solidFill>
                <a:cs typeface="DejaVu Sans" pitchFamily="48" charset="0"/>
              </a:rPr>
              <a:t>Format)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22"/>
          <p:cNvCxnSpPr/>
          <p:nvPr>
            <p:custDataLst>
              <p:tags r:id="rId1"/>
            </p:custDataLst>
          </p:nvPr>
        </p:nvCxnSpPr>
        <p:spPr>
          <a:xfrm flipV="1">
            <a:off x="457920" y="450721"/>
            <a:ext cx="9609840" cy="12960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cxnSp>
        <p:nvCxnSpPr>
          <p:cNvPr id="3" name="Connecteur droit 24"/>
          <p:cNvCxnSpPr/>
          <p:nvPr>
            <p:custDataLst>
              <p:tags r:id="rId2"/>
            </p:custDataLst>
          </p:nvPr>
        </p:nvCxnSpPr>
        <p:spPr>
          <a:xfrm flipV="1">
            <a:off x="-9720" y="522360"/>
            <a:ext cx="9801000" cy="13321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sp>
        <p:nvSpPr>
          <p:cNvPr id="4" name="Organigramme : Processus 28"/>
          <p:cNvSpPr/>
          <p:nvPr>
            <p:custDataLst>
              <p:tags r:id="rId3"/>
            </p:custDataLst>
          </p:nvPr>
        </p:nvSpPr>
        <p:spPr>
          <a:xfrm>
            <a:off x="97921" y="103681"/>
            <a:ext cx="288000" cy="2160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30" tIns="45716" rIns="91430" bIns="457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Rectangle 29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6000" cy="25200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30" tIns="45716" rIns="91430" bIns="457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cxnSp>
        <p:nvCxnSpPr>
          <p:cNvPr id="9" name="Connecteur droit 30"/>
          <p:cNvCxnSpPr/>
          <p:nvPr>
            <p:custDataLst>
              <p:tags r:id="rId5"/>
            </p:custDataLst>
          </p:nvPr>
        </p:nvCxnSpPr>
        <p:spPr>
          <a:xfrm flipV="1">
            <a:off x="-10440" y="7272001"/>
            <a:ext cx="10045080" cy="10078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pic>
        <p:nvPicPr>
          <p:cNvPr id="10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67904" y="7009159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3889" r="31608" b="21302"/>
          <a:stretch/>
        </p:blipFill>
        <p:spPr bwMode="auto">
          <a:xfrm>
            <a:off x="39132" y="604818"/>
            <a:ext cx="9919128" cy="5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>
            <p:custDataLst>
              <p:tags r:id="rId9"/>
            </p:custDataLst>
          </p:nvPr>
        </p:nvSpPr>
        <p:spPr>
          <a:xfrm>
            <a:off x="39132" y="5129221"/>
            <a:ext cx="4604262" cy="952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>
            <p:custDataLst>
              <p:tags r:id="rId10"/>
            </p:custDataLst>
          </p:nvPr>
        </p:nvSpPr>
        <p:spPr>
          <a:xfrm>
            <a:off x="6192644" y="6753475"/>
            <a:ext cx="3943235" cy="378777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n-GB" dirty="0" err="1" smtClean="0"/>
              <a:t>Ecole</a:t>
            </a:r>
            <a:r>
              <a:rPr lang="en-GB" dirty="0" smtClean="0"/>
              <a:t> </a:t>
            </a:r>
            <a:r>
              <a:rPr lang="en-GB" dirty="0" err="1" smtClean="0"/>
              <a:t>bioinfo</a:t>
            </a:r>
            <a:r>
              <a:rPr lang="en-GB" dirty="0" smtClean="0"/>
              <a:t> </a:t>
            </a:r>
            <a:r>
              <a:rPr lang="en-GB" dirty="0" err="1" smtClean="0"/>
              <a:t>Roscoff</a:t>
            </a:r>
            <a:r>
              <a:rPr lang="en-GB" dirty="0" smtClean="0"/>
              <a:t> 18-22/11/2013 </a:t>
            </a:r>
            <a:endParaRPr lang="en-GB" dirty="0"/>
          </a:p>
        </p:txBody>
      </p:sp>
      <p:sp>
        <p:nvSpPr>
          <p:cNvPr id="12" name="Rectangle 11"/>
          <p:cNvSpPr/>
          <p:nvPr>
            <p:custDataLst>
              <p:tags r:id="rId11"/>
            </p:custDataLst>
          </p:nvPr>
        </p:nvSpPr>
        <p:spPr>
          <a:xfrm>
            <a:off x="39132" y="5267486"/>
            <a:ext cx="5040313" cy="1486773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r>
              <a:rPr lang="pt-B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Exemple			REF	ALT</a:t>
            </a:r>
          </a:p>
          <a:p>
            <a:r>
              <a:rPr lang="pt-B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  Substitution	G	A</a:t>
            </a:r>
          </a:p>
          <a:p>
            <a:r>
              <a:rPr lang="pt-B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  Insertion	C	CT</a:t>
            </a:r>
          </a:p>
          <a:p>
            <a:r>
              <a:rPr lang="pt-B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  Déletion	CC	C</a:t>
            </a:r>
          </a:p>
          <a:p>
            <a:r>
              <a:rPr lang="pt-B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  2 Génotypes	T	A,G</a:t>
            </a:r>
            <a:endParaRPr lang="pt-BR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smtClean="0">
                <a:solidFill>
                  <a:srgbClr val="1F497D"/>
                </a:solidFill>
                <a:cs typeface="DejaVu Sans" pitchFamily="48" charset="0"/>
              </a:rPr>
              <a:t>Fichier de sortie : format 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VCF </a:t>
            </a:r>
            <a:r>
              <a:rPr lang="fr-FR" sz="2400" b="1" dirty="0" smtClean="0">
                <a:solidFill>
                  <a:srgbClr val="1F497D"/>
                </a:solidFill>
                <a:cs typeface="DejaVu Sans" pitchFamily="48" charset="0"/>
              </a:rPr>
              <a:t>(Variant 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Call </a:t>
            </a:r>
            <a:r>
              <a:rPr lang="fr-FR" sz="2400" b="1" dirty="0" smtClean="0">
                <a:solidFill>
                  <a:srgbClr val="1F497D"/>
                </a:solidFill>
                <a:cs typeface="DejaVu Sans" pitchFamily="48" charset="0"/>
              </a:rPr>
              <a:t>Format)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22"/>
          <p:cNvCxnSpPr/>
          <p:nvPr>
            <p:custDataLst>
              <p:tags r:id="rId1"/>
            </p:custDataLst>
          </p:nvPr>
        </p:nvCxnSpPr>
        <p:spPr>
          <a:xfrm flipV="1">
            <a:off x="457920" y="450721"/>
            <a:ext cx="9609840" cy="12960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sp>
        <p:nvSpPr>
          <p:cNvPr id="4" name="Organigramme : Processus 28"/>
          <p:cNvSpPr/>
          <p:nvPr>
            <p:custDataLst>
              <p:tags r:id="rId2"/>
            </p:custDataLst>
          </p:nvPr>
        </p:nvSpPr>
        <p:spPr>
          <a:xfrm>
            <a:off x="97921" y="103681"/>
            <a:ext cx="288000" cy="2160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30" tIns="45716" rIns="91430" bIns="457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Rectangle 29"/>
          <p:cNvSpPr/>
          <p:nvPr>
            <p:custDataLst>
              <p:tags r:id="rId3"/>
            </p:custDataLst>
          </p:nvPr>
        </p:nvSpPr>
        <p:spPr>
          <a:xfrm>
            <a:off x="241920" y="211680"/>
            <a:ext cx="216000" cy="25200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30" tIns="45716" rIns="91430" bIns="457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15"/>
          <p:cNvSpPr txBox="1"/>
          <p:nvPr>
            <p:custDataLst>
              <p:tags r:id="rId4"/>
            </p:custDataLst>
          </p:nvPr>
        </p:nvSpPr>
        <p:spPr>
          <a:xfrm>
            <a:off x="7812001" y="144000"/>
            <a:ext cx="2160000" cy="357782"/>
          </a:xfrm>
          <a:prstGeom prst="rect">
            <a:avLst/>
          </a:prstGeom>
          <a:noFill/>
          <a:ln w="9360">
            <a:solidFill>
              <a:srgbClr val="C3D69B"/>
            </a:solidFill>
            <a:prstDash val="solid"/>
          </a:ln>
        </p:spPr>
        <p:txBody>
          <a:bodyPr vert="horz" wrap="square" lIns="91430" tIns="45716" rIns="91430" bIns="45716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ZoneTexte 16"/>
          <p:cNvSpPr txBox="1"/>
          <p:nvPr>
            <p:custDataLst>
              <p:tags r:id="rId5"/>
            </p:custDataLst>
          </p:nvPr>
        </p:nvSpPr>
        <p:spPr>
          <a:xfrm>
            <a:off x="503808" y="62038"/>
            <a:ext cx="6958664" cy="3629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6" rIns="91430" bIns="45716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Font typeface="StarSymbol"/>
              <a:buNone/>
              <a:defRPr sz="1800"/>
            </a:pPr>
            <a:r>
              <a:rPr lang="fr-FR" b="1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Score </a:t>
            </a:r>
            <a:r>
              <a:rPr lang="fr-FR" b="1" dirty="0" err="1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Phred</a:t>
            </a:r>
            <a:endParaRPr lang="fr-FR" b="1" dirty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</p:txBody>
      </p:sp>
      <p:pic>
        <p:nvPicPr>
          <p:cNvPr id="10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8208666" y="179437"/>
            <a:ext cx="601427" cy="369324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SNP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67904" y="7009159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30332" r="34471" b="53653"/>
          <a:stretch/>
        </p:blipFill>
        <p:spPr bwMode="auto">
          <a:xfrm>
            <a:off x="1042309" y="2668581"/>
            <a:ext cx="8441061" cy="19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9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22"/>
          <p:cNvCxnSpPr/>
          <p:nvPr>
            <p:custDataLst>
              <p:tags r:id="rId1"/>
            </p:custDataLst>
          </p:nvPr>
        </p:nvCxnSpPr>
        <p:spPr>
          <a:xfrm flipV="1">
            <a:off x="457920" y="450721"/>
            <a:ext cx="9609840" cy="12960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cxnSp>
        <p:nvCxnSpPr>
          <p:cNvPr id="3" name="Connecteur droit 24"/>
          <p:cNvCxnSpPr/>
          <p:nvPr>
            <p:custDataLst>
              <p:tags r:id="rId2"/>
            </p:custDataLst>
          </p:nvPr>
        </p:nvCxnSpPr>
        <p:spPr>
          <a:xfrm flipV="1">
            <a:off x="-9720" y="522360"/>
            <a:ext cx="9801000" cy="13321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sp>
        <p:nvSpPr>
          <p:cNvPr id="4" name="Organigramme : Processus 28"/>
          <p:cNvSpPr/>
          <p:nvPr>
            <p:custDataLst>
              <p:tags r:id="rId3"/>
            </p:custDataLst>
          </p:nvPr>
        </p:nvSpPr>
        <p:spPr>
          <a:xfrm>
            <a:off x="97921" y="103681"/>
            <a:ext cx="288000" cy="2160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30" tIns="45716" rIns="91430" bIns="457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Rectangle 29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6000" cy="25200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30" tIns="45716" rIns="91430" bIns="457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15"/>
          <p:cNvSpPr txBox="1"/>
          <p:nvPr>
            <p:custDataLst>
              <p:tags r:id="rId5"/>
            </p:custDataLst>
          </p:nvPr>
        </p:nvSpPr>
        <p:spPr>
          <a:xfrm>
            <a:off x="7812001" y="144000"/>
            <a:ext cx="2160000" cy="357782"/>
          </a:xfrm>
          <a:prstGeom prst="rect">
            <a:avLst/>
          </a:prstGeom>
          <a:noFill/>
          <a:ln w="9360">
            <a:solidFill>
              <a:srgbClr val="C3D69B"/>
            </a:solidFill>
            <a:prstDash val="solid"/>
          </a:ln>
        </p:spPr>
        <p:txBody>
          <a:bodyPr vert="horz" wrap="square" lIns="91430" tIns="45716" rIns="91430" bIns="45716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ZoneTexte 16"/>
          <p:cNvSpPr txBox="1"/>
          <p:nvPr>
            <p:custDataLst>
              <p:tags r:id="rId6"/>
            </p:custDataLst>
          </p:nvPr>
        </p:nvSpPr>
        <p:spPr>
          <a:xfrm>
            <a:off x="503808" y="62038"/>
            <a:ext cx="6958664" cy="3629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6" rIns="91430" bIns="45716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Font typeface="StarSymbol"/>
              <a:buNone/>
              <a:defRPr sz="1800"/>
            </a:pPr>
            <a:r>
              <a:rPr lang="fr-FR" b="1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FICHIER DE SORTIE : FORMAT VCF</a:t>
            </a:r>
          </a:p>
        </p:txBody>
      </p:sp>
      <p:cxnSp>
        <p:nvCxnSpPr>
          <p:cNvPr id="9" name="Connecteur droit 30"/>
          <p:cNvCxnSpPr/>
          <p:nvPr>
            <p:custDataLst>
              <p:tags r:id="rId7"/>
            </p:custDataLst>
          </p:nvPr>
        </p:nvCxnSpPr>
        <p:spPr>
          <a:xfrm flipV="1">
            <a:off x="-10440" y="7272001"/>
            <a:ext cx="10045080" cy="10078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pic>
        <p:nvPicPr>
          <p:cNvPr id="10" name="Imag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8208666" y="179437"/>
            <a:ext cx="601427" cy="369324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SNP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67904" y="7009159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31590" r="32725" b="15051"/>
          <a:stretch/>
        </p:blipFill>
        <p:spPr bwMode="auto">
          <a:xfrm>
            <a:off x="139609" y="910590"/>
            <a:ext cx="9832391" cy="537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>
            <p:custDataLst>
              <p:tags r:id="rId12"/>
            </p:custDataLst>
          </p:nvPr>
        </p:nvSpPr>
        <p:spPr>
          <a:xfrm>
            <a:off x="6192644" y="6753475"/>
            <a:ext cx="3943235" cy="378777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n-GB" dirty="0" err="1" smtClean="0"/>
              <a:t>Ecole</a:t>
            </a:r>
            <a:r>
              <a:rPr lang="en-GB" dirty="0" smtClean="0"/>
              <a:t> </a:t>
            </a:r>
            <a:r>
              <a:rPr lang="en-GB" dirty="0" err="1" smtClean="0"/>
              <a:t>bioinfo</a:t>
            </a:r>
            <a:r>
              <a:rPr lang="en-GB" dirty="0" smtClean="0"/>
              <a:t> </a:t>
            </a:r>
            <a:r>
              <a:rPr lang="en-GB" dirty="0" err="1" smtClean="0"/>
              <a:t>Roscoff</a:t>
            </a:r>
            <a:r>
              <a:rPr lang="en-GB" dirty="0" smtClean="0"/>
              <a:t> 18-22/11/2013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21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Galaxy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 : Résultats</a:t>
            </a:r>
          </a:p>
        </p:txBody>
      </p:sp>
      <p:sp>
        <p:nvSpPr>
          <p:cNvPr id="2560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9832" y="2339677"/>
            <a:ext cx="8640960" cy="43058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Liste de paires de « clé=valeur » séparées par des « ; </a:t>
            </a: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»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ADP : </a:t>
            </a: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Profondeur moyenne par échantillon pour les bases ayant un score </a:t>
            </a:r>
            <a:r>
              <a:rPr lang="fr-FR" dirty="0" err="1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Phred</a:t>
            </a: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= 20</a:t>
            </a: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WT : nombre d'échantillons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wild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-type</a:t>
            </a: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HET : nombre </a:t>
            </a: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d’échantillons 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hétérozygotes</a:t>
            </a: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HOM : nombre d'échantillons homozygotes </a:t>
            </a:r>
            <a:endParaRPr lang="fr-FR" dirty="0" smtClean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NC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 : échantillons « not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called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 </a:t>
            </a: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»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Ne passe pas les seuils (faible couverture par exemple)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Absence de la région dans le génotype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ANN : annotation ajoutée par </a:t>
            </a:r>
            <a:r>
              <a:rPr lang="fr-FR" dirty="0" err="1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SnpEff</a:t>
            </a: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(ici apparition d'un codon stop)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832" y="1514062"/>
            <a:ext cx="7848872" cy="3856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719832" y="899517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Informations sur le site avec </a:t>
            </a:r>
            <a:r>
              <a:rPr lang="fr-FR" dirty="0" err="1" smtClean="0"/>
              <a:t>VarScan</a:t>
            </a:r>
            <a:r>
              <a:rPr lang="fr-FR" dirty="0" smtClean="0"/>
              <a:t> et </a:t>
            </a:r>
            <a:r>
              <a:rPr lang="fr-FR" dirty="0" err="1" smtClean="0"/>
              <a:t>SnpEff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972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22"/>
          <p:cNvCxnSpPr/>
          <p:nvPr>
            <p:custDataLst>
              <p:tags r:id="rId1"/>
            </p:custDataLst>
          </p:nvPr>
        </p:nvCxnSpPr>
        <p:spPr>
          <a:xfrm flipV="1">
            <a:off x="457920" y="450721"/>
            <a:ext cx="9609840" cy="12960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cxnSp>
        <p:nvCxnSpPr>
          <p:cNvPr id="3" name="Connecteur droit 24"/>
          <p:cNvCxnSpPr/>
          <p:nvPr>
            <p:custDataLst>
              <p:tags r:id="rId2"/>
            </p:custDataLst>
          </p:nvPr>
        </p:nvCxnSpPr>
        <p:spPr>
          <a:xfrm flipV="1">
            <a:off x="-9720" y="522360"/>
            <a:ext cx="9801000" cy="13321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sp>
        <p:nvSpPr>
          <p:cNvPr id="4" name="Organigramme : Processus 28"/>
          <p:cNvSpPr/>
          <p:nvPr>
            <p:custDataLst>
              <p:tags r:id="rId3"/>
            </p:custDataLst>
          </p:nvPr>
        </p:nvSpPr>
        <p:spPr>
          <a:xfrm>
            <a:off x="97921" y="103681"/>
            <a:ext cx="288000" cy="2160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30" tIns="45716" rIns="91430" bIns="457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Rectangle 29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6000" cy="25200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30" tIns="45716" rIns="91430" bIns="457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0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67904" y="7009159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5006" r="31833" b="14939"/>
          <a:stretch/>
        </p:blipFill>
        <p:spPr bwMode="auto">
          <a:xfrm>
            <a:off x="136590" y="684194"/>
            <a:ext cx="9764210" cy="59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>
            <p:custDataLst>
              <p:tags r:id="rId8"/>
            </p:custDataLst>
          </p:nvPr>
        </p:nvSpPr>
        <p:spPr>
          <a:xfrm>
            <a:off x="6192644" y="6753475"/>
            <a:ext cx="3943235" cy="378777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n-GB" dirty="0" err="1" smtClean="0"/>
              <a:t>Ecole</a:t>
            </a:r>
            <a:r>
              <a:rPr lang="en-GB" dirty="0" smtClean="0"/>
              <a:t> </a:t>
            </a:r>
            <a:r>
              <a:rPr lang="en-GB" dirty="0" err="1" smtClean="0"/>
              <a:t>bioinfo</a:t>
            </a:r>
            <a:r>
              <a:rPr lang="en-GB" dirty="0" smtClean="0"/>
              <a:t> </a:t>
            </a:r>
            <a:r>
              <a:rPr lang="en-GB" dirty="0" err="1" smtClean="0"/>
              <a:t>Roscoff</a:t>
            </a:r>
            <a:r>
              <a:rPr lang="en-GB" dirty="0" smtClean="0"/>
              <a:t> 18-22/11/2013 </a:t>
            </a:r>
            <a:endParaRPr lang="en-GB" dirty="0"/>
          </a:p>
        </p:txBody>
      </p:sp>
      <p:sp>
        <p:nvSpPr>
          <p:cNvPr id="13" name="Text 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smtClean="0">
                <a:solidFill>
                  <a:srgbClr val="1F497D"/>
                </a:solidFill>
                <a:cs typeface="DejaVu Sans" pitchFamily="48" charset="0"/>
              </a:rPr>
              <a:t>Fichier de sortie : format 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VCF </a:t>
            </a:r>
            <a:r>
              <a:rPr lang="fr-FR" sz="2400" b="1" dirty="0" smtClean="0">
                <a:solidFill>
                  <a:srgbClr val="1F497D"/>
                </a:solidFill>
                <a:cs typeface="DejaVu Sans" pitchFamily="48" charset="0"/>
              </a:rPr>
              <a:t>(Variant 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Call </a:t>
            </a:r>
            <a:r>
              <a:rPr lang="fr-FR" sz="2400" b="1" dirty="0" smtClean="0">
                <a:solidFill>
                  <a:srgbClr val="1F497D"/>
                </a:solidFill>
                <a:cs typeface="DejaVu Sans" pitchFamily="48" charset="0"/>
              </a:rPr>
              <a:t>Format)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Galaxy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 : Résultats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415" y="885428"/>
            <a:ext cx="4286250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663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9558" y="2195661"/>
            <a:ext cx="8641234" cy="44644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Infos par échantillons selon codage défini dans la colonne FORMAT :</a:t>
            </a: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GT :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genotype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(1 =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allele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alt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)</a:t>
            </a: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GQ :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genotype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quality</a:t>
            </a: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(</a:t>
            </a:r>
            <a:r>
              <a:rPr lang="fr-FR" dirty="0" err="1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phred</a:t>
            </a: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score)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SDP :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Raw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Read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Depth</a:t>
            </a:r>
            <a:endParaRPr lang="fr-FR" b="1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DP :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Quality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Read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Depth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of bases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with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Phred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score &gt;= 20</a:t>
            </a: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RD :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Depth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of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reference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-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supporting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bases</a:t>
            </a: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AD :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Depth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of variant-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supporting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bases</a:t>
            </a: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FREQ : Variant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allele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frequency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PVAL : P-value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from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Fisher's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Exact </a:t>
            </a: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Test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RBQ :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Average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quality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of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reference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-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supporting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bases</a:t>
            </a: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ABQ :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Average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quality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of variant-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supporting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bases</a:t>
            </a: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RDF/RDR :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Depth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of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reference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-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supporting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bases on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forward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/reverse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strand</a:t>
            </a:r>
            <a:endParaRPr lang="fr-FR" b="1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ADF/ADR :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Depth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of variant-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supporting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bases on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forward</a:t>
            </a:r>
            <a:r>
              <a:rPr lang="fr-FR" b="1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/reverse </a:t>
            </a:r>
            <a:r>
              <a:rPr lang="fr-FR" b="1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strand</a:t>
            </a:r>
            <a:endParaRPr lang="fr-FR" b="1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415" y="1331565"/>
            <a:ext cx="94583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8591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" y="683493"/>
            <a:ext cx="10017658" cy="6103143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MyGenomeBrowser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88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" y="683493"/>
            <a:ext cx="10058398" cy="6103143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MyGenomeBrowser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4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>
            <p:custDataLst>
              <p:tags r:id="rId1"/>
            </p:custDataLst>
          </p:nvPr>
        </p:nvGrpSpPr>
        <p:grpSpPr>
          <a:xfrm>
            <a:off x="610651" y="1595806"/>
            <a:ext cx="2889030" cy="2500526"/>
            <a:chOff x="514853" y="1639351"/>
            <a:chExt cx="2889029" cy="2500526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522992" y="2051645"/>
              <a:ext cx="2880890" cy="2088232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Je vais sur</a:t>
              </a:r>
              <a:endParaRPr lang="fr-FR" dirty="0"/>
            </a:p>
          </p:txBody>
        </p:sp>
      </p:grpSp>
      <p:grpSp>
        <p:nvGrpSpPr>
          <p:cNvPr id="5" name="Groupe 4"/>
          <p:cNvGrpSpPr/>
          <p:nvPr>
            <p:custDataLst>
              <p:tags r:id="rId2"/>
            </p:custDataLst>
          </p:nvPr>
        </p:nvGrpSpPr>
        <p:grpSpPr>
          <a:xfrm>
            <a:off x="3615234" y="1602179"/>
            <a:ext cx="2889030" cy="2500526"/>
            <a:chOff x="514853" y="1639351"/>
            <a:chExt cx="2889029" cy="2500526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522992" y="2062690"/>
              <a:ext cx="2880890" cy="2077187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L’outil permet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>
            <p:custDataLst>
              <p:tags r:id="rId3"/>
            </p:custDataLst>
          </p:nvPr>
        </p:nvGrpSpPr>
        <p:grpSpPr>
          <a:xfrm>
            <a:off x="6567562" y="1602179"/>
            <a:ext cx="2889030" cy="2500526"/>
            <a:chOff x="514853" y="1639351"/>
            <a:chExt cx="2889029" cy="2500526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522992" y="2071399"/>
              <a:ext cx="2880890" cy="2068478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L’outil ne permet pas</a:t>
              </a:r>
              <a:endParaRPr lang="fr-FR" dirty="0"/>
            </a:p>
          </p:txBody>
        </p:sp>
      </p:grpSp>
      <p:grpSp>
        <p:nvGrpSpPr>
          <p:cNvPr id="11" name="Groupe 10"/>
          <p:cNvGrpSpPr/>
          <p:nvPr>
            <p:custDataLst>
              <p:tags r:id="rId4"/>
            </p:custDataLst>
          </p:nvPr>
        </p:nvGrpSpPr>
        <p:grpSpPr>
          <a:xfrm>
            <a:off x="610651" y="4297274"/>
            <a:ext cx="2889030" cy="2500526"/>
            <a:chOff x="514853" y="1639351"/>
            <a:chExt cx="2889029" cy="2500526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522992" y="2051645"/>
              <a:ext cx="2880890" cy="2088232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Paramètres clés</a:t>
              </a:r>
              <a:endParaRPr lang="fr-FR" dirty="0"/>
            </a:p>
          </p:txBody>
        </p:sp>
      </p:grpSp>
      <p:grpSp>
        <p:nvGrpSpPr>
          <p:cNvPr id="14" name="Groupe 13"/>
          <p:cNvGrpSpPr/>
          <p:nvPr>
            <p:custDataLst>
              <p:tags r:id="rId5"/>
            </p:custDataLst>
          </p:nvPr>
        </p:nvGrpSpPr>
        <p:grpSpPr>
          <a:xfrm>
            <a:off x="3615234" y="4303647"/>
            <a:ext cx="2889030" cy="2500526"/>
            <a:chOff x="514853" y="1639351"/>
            <a:chExt cx="2889029" cy="2500526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522992" y="2062690"/>
              <a:ext cx="2880890" cy="2077187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Pièges</a:t>
              </a:r>
              <a:endParaRPr lang="fr-FR" dirty="0"/>
            </a:p>
          </p:txBody>
        </p:sp>
      </p:grpSp>
      <p:grpSp>
        <p:nvGrpSpPr>
          <p:cNvPr id="17" name="Groupe 16"/>
          <p:cNvGrpSpPr/>
          <p:nvPr>
            <p:custDataLst>
              <p:tags r:id="rId6"/>
            </p:custDataLst>
          </p:nvPr>
        </p:nvGrpSpPr>
        <p:grpSpPr>
          <a:xfrm>
            <a:off x="6567562" y="4303647"/>
            <a:ext cx="2889030" cy="2500526"/>
            <a:chOff x="514853" y="1639351"/>
            <a:chExt cx="2889029" cy="2500526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522992" y="2071399"/>
              <a:ext cx="2880890" cy="2068478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Formats et fichiers</a:t>
              </a:r>
              <a:endParaRPr lang="fr-FR" dirty="0"/>
            </a:p>
          </p:txBody>
        </p:sp>
      </p:grpSp>
      <p:sp>
        <p:nvSpPr>
          <p:cNvPr id="23" name="Text Box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5841" y="539477"/>
            <a:ext cx="9070975" cy="7344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27212" rIns="0" bIns="0" anchor="ctr"/>
          <a:lstStyle/>
          <a:p>
            <a:pPr algn="ctr"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</a:pPr>
            <a:r>
              <a:rPr lang="fr-FR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Je veux identifier des </a:t>
            </a:r>
            <a:r>
              <a:rPr lang="fr-FR" b="1" dirty="0" err="1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SNPs</a:t>
            </a:r>
            <a:r>
              <a:rPr lang="fr-FR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et évaluer leurs effets sur l’annotation d’un génome</a:t>
            </a:r>
            <a:endParaRPr lang="fr-FR" b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25" name="ZoneTexte 24"/>
          <p:cNvSpPr txBox="1"/>
          <p:nvPr>
            <p:custDataLst>
              <p:tags r:id="rId8"/>
            </p:custDataLst>
          </p:nvPr>
        </p:nvSpPr>
        <p:spPr>
          <a:xfrm>
            <a:off x="2159993" y="7099521"/>
            <a:ext cx="5760640" cy="369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fr-FR" dirty="0" smtClean="0"/>
              <a:t>BBRIC Portal - https://bbric.toulouse.inra.fr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9142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6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12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17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4" name="Titr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latin typeface="Calibri" panose="020F0502020204030204" pitchFamily="34" charset="0"/>
              </a:rPr>
              <a:t>Interface Archive  (1/2)</a:t>
            </a:r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21" name="ZoneTexte 20"/>
          <p:cNvSpPr txBox="1"/>
          <p:nvPr>
            <p:custDataLst>
              <p:tags r:id="rId11"/>
            </p:custDataLst>
          </p:nvPr>
        </p:nvSpPr>
        <p:spPr>
          <a:xfrm>
            <a:off x="5706062" y="611485"/>
            <a:ext cx="188873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</a:rPr>
              <a:t>Recherche rapide</a:t>
            </a:r>
            <a:endParaRPr lang="fr-FR" b="1" dirty="0">
              <a:latin typeface="Calibri" panose="020F0502020204030204" pitchFamily="34" charset="0"/>
            </a:endParaRPr>
          </a:p>
        </p:txBody>
      </p:sp>
      <p:grpSp>
        <p:nvGrpSpPr>
          <p:cNvPr id="8" name="Groupe 7"/>
          <p:cNvGrpSpPr/>
          <p:nvPr>
            <p:custDataLst>
              <p:tags r:id="rId12"/>
            </p:custDataLst>
          </p:nvPr>
        </p:nvGrpSpPr>
        <p:grpSpPr>
          <a:xfrm>
            <a:off x="359792" y="899517"/>
            <a:ext cx="9433048" cy="6129972"/>
            <a:chOff x="359792" y="899517"/>
            <a:chExt cx="9433048" cy="6129972"/>
          </a:xfrm>
        </p:grpSpPr>
        <p:sp>
          <p:nvSpPr>
            <p:cNvPr id="68" name="CustomShape 10"/>
            <p:cNvSpPr/>
            <p:nvPr/>
          </p:nvSpPr>
          <p:spPr>
            <a:xfrm>
              <a:off x="1512000" y="1257120"/>
              <a:ext cx="1419480" cy="484920"/>
            </a:xfrm>
            <a:prstGeom prst="rect">
              <a:avLst/>
            </a:prstGeom>
            <a:ln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sp>
          <p:nvSpPr>
            <p:cNvPr id="75" name="CustomShape 17"/>
            <p:cNvSpPr/>
            <p:nvPr/>
          </p:nvSpPr>
          <p:spPr>
            <a:xfrm>
              <a:off x="2028600" y="3832200"/>
              <a:ext cx="1419480" cy="484920"/>
            </a:xfrm>
            <a:prstGeom prst="rect">
              <a:avLst/>
            </a:prstGeom>
            <a:ln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sp>
          <p:nvSpPr>
            <p:cNvPr id="82" name="CustomShape 24"/>
            <p:cNvSpPr/>
            <p:nvPr/>
          </p:nvSpPr>
          <p:spPr>
            <a:xfrm>
              <a:off x="1590840" y="5981040"/>
              <a:ext cx="901440" cy="280440"/>
            </a:xfrm>
            <a:prstGeom prst="rect">
              <a:avLst/>
            </a:prstGeom>
            <a:ln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48" y="1574155"/>
              <a:ext cx="9360792" cy="47543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Espace réservé du contenu 9"/>
            <p:cNvSpPr txBox="1">
              <a:spLocks/>
            </p:cNvSpPr>
            <p:nvPr/>
          </p:nvSpPr>
          <p:spPr>
            <a:xfrm>
              <a:off x="503999" y="899517"/>
              <a:ext cx="9071640" cy="576064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fr-F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Liste de vos données</a:t>
              </a: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59792" y="6506849"/>
              <a:ext cx="3043394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Calibri" panose="020F0502020204030204" pitchFamily="34" charset="0"/>
                </a:rPr>
                <a:t>Liste des données accessibles</a:t>
              </a:r>
              <a:endParaRPr lang="fr-FR" b="1" dirty="0">
                <a:latin typeface="Calibri" panose="020F0502020204030204" pitchFamily="34" charset="0"/>
              </a:endParaRPr>
            </a:p>
          </p:txBody>
        </p:sp>
        <p:cxnSp>
          <p:nvCxnSpPr>
            <p:cNvPr id="19" name="Connecteur droit avec flèche 18"/>
            <p:cNvCxnSpPr>
              <a:stCxn id="18" idx="0"/>
            </p:cNvCxnSpPr>
            <p:nvPr/>
          </p:nvCxnSpPr>
          <p:spPr>
            <a:xfrm flipH="1" flipV="1">
              <a:off x="1845651" y="4283895"/>
              <a:ext cx="35838" cy="22229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>
              <a:stCxn id="21" idx="2"/>
            </p:cNvCxnSpPr>
            <p:nvPr/>
          </p:nvCxnSpPr>
          <p:spPr>
            <a:xfrm>
              <a:off x="6650431" y="980817"/>
              <a:ext cx="2347784" cy="12148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943818" y="2010995"/>
              <a:ext cx="2680670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Calibri" panose="020F0502020204030204" pitchFamily="34" charset="0"/>
                </a:rPr>
                <a:t>Filtrage et tri des données</a:t>
              </a:r>
              <a:endParaRPr lang="fr-FR" b="1" dirty="0">
                <a:latin typeface="Calibri" panose="020F0502020204030204" pitchFamily="34" charset="0"/>
              </a:endParaRPr>
            </a:p>
          </p:txBody>
        </p:sp>
        <p:cxnSp>
          <p:nvCxnSpPr>
            <p:cNvPr id="23" name="Connecteur droit avec flèche 22"/>
            <p:cNvCxnSpPr>
              <a:stCxn id="22" idx="2"/>
            </p:cNvCxnSpPr>
            <p:nvPr/>
          </p:nvCxnSpPr>
          <p:spPr>
            <a:xfrm flipH="1">
              <a:off x="4464249" y="2380327"/>
              <a:ext cx="819904" cy="8234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stCxn id="25" idx="0"/>
            </p:cNvCxnSpPr>
            <p:nvPr/>
          </p:nvCxnSpPr>
          <p:spPr>
            <a:xfrm flipH="1" flipV="1">
              <a:off x="4752280" y="5724053"/>
              <a:ext cx="3059072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6624488" y="6660157"/>
              <a:ext cx="2373727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Calibri" panose="020F0502020204030204" pitchFamily="34" charset="0"/>
                </a:rPr>
                <a:t>Détails sur les données</a:t>
              </a:r>
              <a:endParaRPr lang="fr-FR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ZoneTexte 25"/>
          <p:cNvSpPr txBox="1"/>
          <p:nvPr>
            <p:custDataLst>
              <p:tags r:id="rId13"/>
            </p:custDataLst>
          </p:nvPr>
        </p:nvSpPr>
        <p:spPr>
          <a:xfrm>
            <a:off x="8352680" y="247154"/>
            <a:ext cx="963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j-lt"/>
              </a:rPr>
              <a:t>Archive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193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>
            <p:custDataLst>
              <p:tags r:id="rId1"/>
            </p:custDataLst>
          </p:nvPr>
        </p:nvGrpSpPr>
        <p:grpSpPr>
          <a:xfrm>
            <a:off x="610651" y="1595806"/>
            <a:ext cx="2889030" cy="2500526"/>
            <a:chOff x="514853" y="1639351"/>
            <a:chExt cx="2889029" cy="2500526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522992" y="2051645"/>
              <a:ext cx="2880890" cy="2088232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Je vais sur</a:t>
              </a:r>
              <a:endParaRPr lang="fr-FR" dirty="0"/>
            </a:p>
          </p:txBody>
        </p:sp>
      </p:grpSp>
      <p:grpSp>
        <p:nvGrpSpPr>
          <p:cNvPr id="5" name="Groupe 4"/>
          <p:cNvGrpSpPr/>
          <p:nvPr>
            <p:custDataLst>
              <p:tags r:id="rId2"/>
            </p:custDataLst>
          </p:nvPr>
        </p:nvGrpSpPr>
        <p:grpSpPr>
          <a:xfrm>
            <a:off x="3615234" y="1602179"/>
            <a:ext cx="2889030" cy="2500526"/>
            <a:chOff x="514853" y="1639351"/>
            <a:chExt cx="2889029" cy="2500526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522992" y="2062690"/>
              <a:ext cx="2880890" cy="2077187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L’outil permet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>
            <p:custDataLst>
              <p:tags r:id="rId3"/>
            </p:custDataLst>
          </p:nvPr>
        </p:nvGrpSpPr>
        <p:grpSpPr>
          <a:xfrm>
            <a:off x="6567562" y="1602179"/>
            <a:ext cx="2889030" cy="2500526"/>
            <a:chOff x="514853" y="1639351"/>
            <a:chExt cx="2889029" cy="2500526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522992" y="2071399"/>
              <a:ext cx="2880890" cy="2068478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L’outil ne permet pas</a:t>
              </a:r>
              <a:endParaRPr lang="fr-FR" dirty="0"/>
            </a:p>
          </p:txBody>
        </p:sp>
      </p:grpSp>
      <p:grpSp>
        <p:nvGrpSpPr>
          <p:cNvPr id="11" name="Groupe 10"/>
          <p:cNvGrpSpPr/>
          <p:nvPr>
            <p:custDataLst>
              <p:tags r:id="rId4"/>
            </p:custDataLst>
          </p:nvPr>
        </p:nvGrpSpPr>
        <p:grpSpPr>
          <a:xfrm>
            <a:off x="610651" y="4297274"/>
            <a:ext cx="2889030" cy="2500526"/>
            <a:chOff x="514853" y="1639351"/>
            <a:chExt cx="2889029" cy="2500526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522992" y="2051645"/>
              <a:ext cx="2880890" cy="2088232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Paramètres clés</a:t>
              </a:r>
              <a:endParaRPr lang="fr-FR" dirty="0"/>
            </a:p>
          </p:txBody>
        </p:sp>
      </p:grpSp>
      <p:grpSp>
        <p:nvGrpSpPr>
          <p:cNvPr id="14" name="Groupe 13"/>
          <p:cNvGrpSpPr/>
          <p:nvPr>
            <p:custDataLst>
              <p:tags r:id="rId5"/>
            </p:custDataLst>
          </p:nvPr>
        </p:nvGrpSpPr>
        <p:grpSpPr>
          <a:xfrm>
            <a:off x="3615234" y="4303647"/>
            <a:ext cx="2889030" cy="2500526"/>
            <a:chOff x="514853" y="1639351"/>
            <a:chExt cx="2889029" cy="2500526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522992" y="2062690"/>
              <a:ext cx="2880890" cy="2077187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Pièges</a:t>
              </a:r>
              <a:endParaRPr lang="fr-FR" dirty="0"/>
            </a:p>
          </p:txBody>
        </p:sp>
      </p:grpSp>
      <p:grpSp>
        <p:nvGrpSpPr>
          <p:cNvPr id="17" name="Groupe 16"/>
          <p:cNvGrpSpPr/>
          <p:nvPr>
            <p:custDataLst>
              <p:tags r:id="rId6"/>
            </p:custDataLst>
          </p:nvPr>
        </p:nvGrpSpPr>
        <p:grpSpPr>
          <a:xfrm>
            <a:off x="6567562" y="4303647"/>
            <a:ext cx="2889030" cy="2500526"/>
            <a:chOff x="514853" y="1639351"/>
            <a:chExt cx="2889029" cy="2500526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522992" y="2071399"/>
              <a:ext cx="2880890" cy="2068478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Formats et fichiers</a:t>
              </a:r>
              <a:endParaRPr lang="fr-FR" dirty="0"/>
            </a:p>
          </p:txBody>
        </p:sp>
      </p:grpSp>
      <p:sp>
        <p:nvSpPr>
          <p:cNvPr id="23" name="Text Box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5841" y="539477"/>
            <a:ext cx="9070975" cy="7344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27212" rIns="0" bIns="0" anchor="ctr"/>
          <a:lstStyle/>
          <a:p>
            <a:pPr algn="ctr"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</a:pPr>
            <a:r>
              <a:rPr lang="fr-FR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Je veux identifier des </a:t>
            </a:r>
            <a:r>
              <a:rPr lang="fr-FR" b="1" dirty="0" err="1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SNPs</a:t>
            </a:r>
            <a:r>
              <a:rPr lang="fr-FR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et évaluer leurs effets sur l’annotation d’un génome</a:t>
            </a:r>
            <a:endParaRPr lang="fr-FR" b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24" name="Rectangle 23"/>
          <p:cNvSpPr/>
          <p:nvPr>
            <p:custDataLst>
              <p:tags r:id="rId8"/>
            </p:custDataLst>
          </p:nvPr>
        </p:nvSpPr>
        <p:spPr>
          <a:xfrm>
            <a:off x="791840" y="2195662"/>
            <a:ext cx="2448272" cy="1477319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fr-FR" b="1" dirty="0" smtClean="0"/>
              <a:t>BBRIC portal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Je cherche « </a:t>
            </a:r>
            <a:r>
              <a:rPr lang="fr-FR" dirty="0" err="1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effect</a:t>
            </a:r>
            <a:r>
              <a:rPr lang="fr-FR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 » et je sélectionne « </a:t>
            </a:r>
            <a:r>
              <a:rPr lang="en-US" dirty="0" smtClean="0"/>
              <a:t>SNP detection and effect prediction</a:t>
            </a:r>
            <a:r>
              <a:rPr lang="fr-FR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 »</a:t>
            </a:r>
            <a:endParaRPr lang="fr-FR" dirty="0"/>
          </a:p>
        </p:txBody>
      </p:sp>
      <p:sp>
        <p:nvSpPr>
          <p:cNvPr id="25" name="ZoneTexte 24"/>
          <p:cNvSpPr txBox="1"/>
          <p:nvPr>
            <p:custDataLst>
              <p:tags r:id="rId9"/>
            </p:custDataLst>
          </p:nvPr>
        </p:nvSpPr>
        <p:spPr>
          <a:xfrm>
            <a:off x="2159993" y="7099521"/>
            <a:ext cx="5760640" cy="369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fr-FR" dirty="0" smtClean="0"/>
              <a:t>BBRIC Portal - https://bbric.toulouse.inra.fr</a:t>
            </a:r>
            <a:endParaRPr lang="fr-FR" dirty="0"/>
          </a:p>
        </p:txBody>
      </p:sp>
      <p:sp>
        <p:nvSpPr>
          <p:cNvPr id="26" name="Rectangle 25"/>
          <p:cNvSpPr/>
          <p:nvPr>
            <p:custDataLst>
              <p:tags r:id="rId10"/>
            </p:custDataLst>
          </p:nvPr>
        </p:nvSpPr>
        <p:spPr>
          <a:xfrm>
            <a:off x="3744169" y="2195661"/>
            <a:ext cx="2736304" cy="1200321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r>
              <a:rPr lang="fr-FR" dirty="0" smtClean="0"/>
              <a:t>D’identifier des </a:t>
            </a:r>
            <a:r>
              <a:rPr lang="fr-FR" dirty="0" err="1" smtClean="0"/>
              <a:t>SNPs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De prédire leur effet sur l’annotation structurale</a:t>
            </a:r>
            <a:endParaRPr lang="fr-FR" dirty="0"/>
          </a:p>
        </p:txBody>
      </p:sp>
      <p:sp>
        <p:nvSpPr>
          <p:cNvPr id="27" name="Rectangle 26"/>
          <p:cNvSpPr/>
          <p:nvPr>
            <p:custDataLst>
              <p:tags r:id="rId11"/>
            </p:custDataLst>
          </p:nvPr>
        </p:nvSpPr>
        <p:spPr>
          <a:xfrm>
            <a:off x="6624488" y="2230617"/>
            <a:ext cx="2736304" cy="646323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r>
              <a:rPr lang="fr-FR" dirty="0" smtClean="0"/>
              <a:t>De caractériser finement les effets </a:t>
            </a:r>
            <a:r>
              <a:rPr lang="fr-FR" dirty="0" err="1" smtClean="0"/>
              <a:t>intergéniques</a:t>
            </a:r>
            <a:endParaRPr lang="fr-FR" dirty="0"/>
          </a:p>
        </p:txBody>
      </p:sp>
      <p:sp>
        <p:nvSpPr>
          <p:cNvPr id="28" name="Rectangle 27"/>
          <p:cNvSpPr/>
          <p:nvPr>
            <p:custDataLst>
              <p:tags r:id="rId12"/>
            </p:custDataLst>
          </p:nvPr>
        </p:nvSpPr>
        <p:spPr>
          <a:xfrm>
            <a:off x="575816" y="4715944"/>
            <a:ext cx="2880320" cy="2170333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r>
              <a:rPr lang="fr-FR" sz="1500" dirty="0"/>
              <a:t>La taille des inserts</a:t>
            </a:r>
          </a:p>
          <a:p>
            <a:pPr marL="0" lvl="1"/>
            <a:endParaRPr lang="fr-FR" sz="1200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0" lvl="1"/>
            <a:r>
              <a:rPr lang="fr-FR" sz="15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Les critères de </a:t>
            </a:r>
            <a:r>
              <a:rPr lang="fr-FR" sz="1500" dirty="0" err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mapping</a:t>
            </a:r>
            <a:r>
              <a:rPr lang="fr-FR" sz="15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en fonction des données de </a:t>
            </a:r>
            <a:r>
              <a:rPr lang="fr-FR" sz="1500" dirty="0" err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reséquençage</a:t>
            </a:r>
            <a:endParaRPr lang="fr-FR" sz="1500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0" lvl="1"/>
            <a:endParaRPr lang="fr-FR" sz="1500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0" lvl="1"/>
            <a:r>
              <a:rPr lang="fr-FR" sz="15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Les critères de </a:t>
            </a:r>
            <a:r>
              <a:rPr lang="fr-FR" sz="1500" dirty="0" err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SNPcalling</a:t>
            </a:r>
            <a:r>
              <a:rPr lang="fr-FR" sz="15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en fonction de la profondeur de </a:t>
            </a:r>
            <a:r>
              <a:rPr lang="fr-FR" sz="1500" dirty="0" err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reséquençage</a:t>
            </a:r>
            <a:endParaRPr lang="fr-FR" dirty="0"/>
          </a:p>
        </p:txBody>
      </p:sp>
      <p:sp>
        <p:nvSpPr>
          <p:cNvPr id="29" name="Rectangle 28"/>
          <p:cNvSpPr/>
          <p:nvPr>
            <p:custDataLst>
              <p:tags r:id="rId13"/>
            </p:custDataLst>
          </p:nvPr>
        </p:nvSpPr>
        <p:spPr>
          <a:xfrm>
            <a:off x="6552480" y="4787950"/>
            <a:ext cx="2880320" cy="1992219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r>
              <a:rPr lang="fr-FR" sz="1500" b="1" dirty="0"/>
              <a:t>Entrées</a:t>
            </a:r>
            <a:r>
              <a:rPr lang="fr-FR" sz="1500" dirty="0"/>
              <a:t> : génome (</a:t>
            </a:r>
            <a:r>
              <a:rPr lang="fr-FR" sz="1500" dirty="0" err="1"/>
              <a:t>fasta</a:t>
            </a:r>
            <a:r>
              <a:rPr lang="fr-FR" sz="1500" dirty="0"/>
              <a:t>), librairies de </a:t>
            </a:r>
            <a:r>
              <a:rPr lang="fr-FR" sz="1500" dirty="0" err="1"/>
              <a:t>reséquençage</a:t>
            </a:r>
            <a:r>
              <a:rPr lang="fr-FR" sz="1500" dirty="0"/>
              <a:t> ( </a:t>
            </a:r>
            <a:r>
              <a:rPr lang="fr-FR" sz="1500" dirty="0" err="1"/>
              <a:t>fastq</a:t>
            </a:r>
            <a:r>
              <a:rPr lang="fr-FR" sz="1500" dirty="0"/>
              <a:t>), annotation (gff3)</a:t>
            </a:r>
          </a:p>
          <a:p>
            <a:endParaRPr lang="fr-FR" sz="1500" dirty="0"/>
          </a:p>
          <a:p>
            <a:r>
              <a:rPr lang="fr-FR" sz="1500" b="1" dirty="0"/>
              <a:t>Sorties</a:t>
            </a:r>
            <a:r>
              <a:rPr lang="fr-FR" sz="1500" dirty="0"/>
              <a:t> : matrice de polymorphismes (</a:t>
            </a:r>
            <a:r>
              <a:rPr lang="fr-FR" sz="1500" dirty="0" err="1"/>
              <a:t>vcf</a:t>
            </a:r>
            <a:r>
              <a:rPr lang="fr-FR" sz="1500" dirty="0"/>
              <a:t>), rapport global (html), matrice d’effet par gène (</a:t>
            </a:r>
            <a:r>
              <a:rPr lang="fr-FR" sz="1500" dirty="0" err="1"/>
              <a:t>tsv</a:t>
            </a:r>
            <a:r>
              <a:rPr lang="fr-FR" sz="1500" dirty="0"/>
              <a:t>)</a:t>
            </a:r>
          </a:p>
        </p:txBody>
      </p:sp>
      <p:sp>
        <p:nvSpPr>
          <p:cNvPr id="31" name="ZoneTexte 30"/>
          <p:cNvSpPr txBox="1"/>
          <p:nvPr>
            <p:custDataLst>
              <p:tags r:id="rId14"/>
            </p:custDataLst>
          </p:nvPr>
        </p:nvSpPr>
        <p:spPr>
          <a:xfrm>
            <a:off x="3672160" y="4817090"/>
            <a:ext cx="2664296" cy="203131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dirty="0"/>
              <a:t>Faux positifs (biais de </a:t>
            </a:r>
            <a:r>
              <a:rPr lang="fr-FR" dirty="0" err="1"/>
              <a:t>mapping</a:t>
            </a:r>
            <a:r>
              <a:rPr lang="fr-FR" dirty="0"/>
              <a:t>, familles de gènes)</a:t>
            </a:r>
          </a:p>
          <a:p>
            <a:endParaRPr lang="fr-FR" dirty="0"/>
          </a:p>
          <a:p>
            <a:pPr marL="0" lvl="1"/>
            <a:r>
              <a:rPr lang="fr-FR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Annotation fonctionnelle de mauvaise qualité (faux négatifs)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35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22"/>
          <p:cNvCxnSpPr/>
          <p:nvPr>
            <p:custDataLst>
              <p:tags r:id="rId1"/>
            </p:custDataLst>
          </p:nvPr>
        </p:nvCxnSpPr>
        <p:spPr>
          <a:xfrm flipV="1">
            <a:off x="457920" y="450721"/>
            <a:ext cx="9609840" cy="12960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cxnSp>
        <p:nvCxnSpPr>
          <p:cNvPr id="3" name="Connecteur droit 24"/>
          <p:cNvCxnSpPr/>
          <p:nvPr>
            <p:custDataLst>
              <p:tags r:id="rId2"/>
            </p:custDataLst>
          </p:nvPr>
        </p:nvCxnSpPr>
        <p:spPr>
          <a:xfrm flipV="1">
            <a:off x="-9720" y="522360"/>
            <a:ext cx="9801000" cy="13321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sp>
        <p:nvSpPr>
          <p:cNvPr id="4" name="Organigramme : Processus 28"/>
          <p:cNvSpPr/>
          <p:nvPr>
            <p:custDataLst>
              <p:tags r:id="rId3"/>
            </p:custDataLst>
          </p:nvPr>
        </p:nvSpPr>
        <p:spPr>
          <a:xfrm>
            <a:off x="97921" y="103681"/>
            <a:ext cx="288000" cy="2160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30" tIns="45716" rIns="91430" bIns="457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Rectangle 29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6000" cy="25200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30" tIns="45716" rIns="91430" bIns="457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15"/>
          <p:cNvSpPr txBox="1"/>
          <p:nvPr>
            <p:custDataLst>
              <p:tags r:id="rId5"/>
            </p:custDataLst>
          </p:nvPr>
        </p:nvSpPr>
        <p:spPr>
          <a:xfrm>
            <a:off x="8496696" y="144000"/>
            <a:ext cx="1475305" cy="357782"/>
          </a:xfrm>
          <a:prstGeom prst="rect">
            <a:avLst/>
          </a:prstGeom>
          <a:noFill/>
          <a:ln w="9360">
            <a:solidFill>
              <a:srgbClr val="C3D69B"/>
            </a:solidFill>
            <a:prstDash val="solid"/>
          </a:ln>
        </p:spPr>
        <p:txBody>
          <a:bodyPr vert="horz" wrap="square" lIns="91430" tIns="45716" rIns="91430" bIns="45716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 dirty="0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ZoneTexte 16"/>
          <p:cNvSpPr txBox="1"/>
          <p:nvPr>
            <p:custDataLst>
              <p:tags r:id="rId6"/>
            </p:custDataLst>
          </p:nvPr>
        </p:nvSpPr>
        <p:spPr>
          <a:xfrm>
            <a:off x="791841" y="1893875"/>
            <a:ext cx="8640960" cy="2565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6" rIns="91430" bIns="45716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buFont typeface="StarSymbol"/>
              <a:buNone/>
              <a:defRPr sz="1800"/>
            </a:pPr>
            <a:r>
              <a:rPr lang="fr-FR" sz="2800" b="1" dirty="0">
                <a:solidFill>
                  <a:srgbClr val="4F81BD"/>
                </a:solidFill>
              </a:rPr>
              <a:t>Détection des </a:t>
            </a:r>
            <a:r>
              <a:rPr lang="fr-FR" sz="2800" b="1" dirty="0" err="1">
                <a:solidFill>
                  <a:srgbClr val="4F81BD"/>
                </a:solidFill>
              </a:rPr>
              <a:t>SNPs</a:t>
            </a:r>
            <a:r>
              <a:rPr lang="fr-FR" sz="2800" b="1" dirty="0">
                <a:solidFill>
                  <a:srgbClr val="4F81BD"/>
                </a:solidFill>
              </a:rPr>
              <a:t> et calcul des fréquences alléliques pour les positions bi-alléliques</a:t>
            </a:r>
            <a:endParaRPr lang="fr-FR" sz="2800" b="1" dirty="0">
              <a:solidFill>
                <a:srgbClr val="4F81BD"/>
              </a:solidFill>
              <a:cs typeface="Times New Roman" pitchFamily="18" charset="0"/>
            </a:endParaRPr>
          </a:p>
          <a:p>
            <a:pPr algn="ctr">
              <a:buFont typeface="StarSymbol"/>
              <a:buNone/>
              <a:defRPr sz="1800"/>
            </a:pPr>
            <a:endParaRPr lang="fr-FR" sz="2800" b="1" dirty="0">
              <a:solidFill>
                <a:srgbClr val="4F81BD"/>
              </a:solidFill>
              <a:cs typeface="Times New Roman" pitchFamily="18" charset="0"/>
            </a:endParaRPr>
          </a:p>
          <a:p>
            <a:pPr algn="ctr">
              <a:buFont typeface="StarSymbol"/>
              <a:buNone/>
              <a:defRPr sz="1800"/>
            </a:pPr>
            <a:endParaRPr lang="fr-FR" sz="2800" b="1" dirty="0">
              <a:solidFill>
                <a:srgbClr val="4F81BD"/>
              </a:solidFill>
              <a:cs typeface="Times New Roman" pitchFamily="18" charset="0"/>
            </a:endParaRPr>
          </a:p>
          <a:p>
            <a:pPr algn="ctr">
              <a:buNone/>
              <a:defRPr sz="1800"/>
            </a:pPr>
            <a:r>
              <a:rPr lang="fr-FR" sz="2800" b="1" dirty="0" smtClean="0">
                <a:solidFill>
                  <a:srgbClr val="4F81BD"/>
                </a:solidFill>
                <a:cs typeface="Times New Roman" pitchFamily="18" charset="0"/>
              </a:rPr>
              <a:t>Ludovic </a:t>
            </a:r>
            <a:r>
              <a:rPr lang="fr-FR" sz="2800" b="1" dirty="0">
                <a:solidFill>
                  <a:srgbClr val="4F81BD"/>
                </a:solidFill>
                <a:cs typeface="Times New Roman" pitchFamily="18" charset="0"/>
              </a:rPr>
              <a:t>Legrand</a:t>
            </a:r>
          </a:p>
          <a:p>
            <a:pPr algn="ctr">
              <a:buFont typeface="StarSymbol"/>
              <a:buNone/>
              <a:defRPr sz="1800"/>
            </a:pPr>
            <a:r>
              <a:rPr lang="fr-FR" b="1" dirty="0" smtClean="0">
                <a:solidFill>
                  <a:srgbClr val="4F81BD"/>
                </a:solidFill>
                <a:ea typeface="DejaVu Sans" pitchFamily="2"/>
                <a:cs typeface="DejaVu Sans" pitchFamily="2"/>
              </a:rPr>
              <a:t> </a:t>
            </a:r>
            <a:endParaRPr lang="fr-FR" b="1" dirty="0">
              <a:solidFill>
                <a:srgbClr val="4F81BD"/>
              </a:solidFill>
              <a:ea typeface="DejaVu Sans" pitchFamily="2"/>
              <a:cs typeface="DejaVu Sans" pitchFamily="2"/>
            </a:endParaRPr>
          </a:p>
        </p:txBody>
      </p:sp>
      <p:cxnSp>
        <p:nvCxnSpPr>
          <p:cNvPr id="9" name="Connecteur droit 30"/>
          <p:cNvCxnSpPr/>
          <p:nvPr>
            <p:custDataLst>
              <p:tags r:id="rId7"/>
            </p:custDataLst>
          </p:nvPr>
        </p:nvCxnSpPr>
        <p:spPr>
          <a:xfrm flipV="1">
            <a:off x="-10440" y="7272001"/>
            <a:ext cx="10045080" cy="10078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pic>
        <p:nvPicPr>
          <p:cNvPr id="10" name="Imag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67904" y="7009159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303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qu’une fréquence allélique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4752280" y="2411686"/>
            <a:ext cx="5112568" cy="470897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107989"/>
            <a:r>
              <a:rPr lang="fr-FR" b="1" dirty="0">
                <a:solidFill>
                  <a:prstClr val="black"/>
                </a:solidFill>
              </a:rPr>
              <a:t>Estimation des fréquences alléliques dans le polymorphisme floral chez les Gueules-de-loup (</a:t>
            </a:r>
            <a:r>
              <a:rPr lang="fr-FR" b="1" i="1" dirty="0" err="1">
                <a:solidFill>
                  <a:prstClr val="black"/>
                </a:solidFill>
              </a:rPr>
              <a:t>Antirrhinum</a:t>
            </a:r>
            <a:r>
              <a:rPr lang="fr-FR" b="1" i="1" dirty="0">
                <a:solidFill>
                  <a:prstClr val="black"/>
                </a:solidFill>
              </a:rPr>
              <a:t> </a:t>
            </a:r>
            <a:r>
              <a:rPr lang="fr-FR" b="1" i="1" dirty="0" err="1">
                <a:solidFill>
                  <a:prstClr val="black"/>
                </a:solidFill>
              </a:rPr>
              <a:t>majus</a:t>
            </a:r>
            <a:r>
              <a:rPr lang="fr-FR" b="1" dirty="0">
                <a:solidFill>
                  <a:prstClr val="black"/>
                </a:solidFill>
              </a:rPr>
              <a:t>)</a:t>
            </a:r>
          </a:p>
          <a:p>
            <a:pPr marL="107989"/>
            <a:endParaRPr lang="fr-FR" dirty="0">
              <a:solidFill>
                <a:prstClr val="black"/>
              </a:solidFill>
            </a:endParaRPr>
          </a:p>
          <a:p>
            <a:pPr marL="107989"/>
            <a:r>
              <a:rPr lang="fr-FR" dirty="0">
                <a:solidFill>
                  <a:prstClr val="black"/>
                </a:solidFill>
              </a:rPr>
              <a:t>Echantillon de </a:t>
            </a:r>
            <a:r>
              <a:rPr lang="fr-FR" b="1" dirty="0">
                <a:solidFill>
                  <a:prstClr val="black"/>
                </a:solidFill>
              </a:rPr>
              <a:t>400</a:t>
            </a:r>
            <a:r>
              <a:rPr lang="fr-FR" dirty="0">
                <a:solidFill>
                  <a:prstClr val="black"/>
                </a:solidFill>
              </a:rPr>
              <a:t> plantes d‘une </a:t>
            </a:r>
            <a:r>
              <a:rPr lang="fr-FR" dirty="0" smtClean="0">
                <a:solidFill>
                  <a:prstClr val="black"/>
                </a:solidFill>
              </a:rPr>
              <a:t>population </a:t>
            </a:r>
            <a:r>
              <a:rPr lang="fr-FR" b="1" dirty="0" smtClean="0">
                <a:solidFill>
                  <a:prstClr val="black"/>
                </a:solidFill>
              </a:rPr>
              <a:t>diploïde</a:t>
            </a:r>
            <a:r>
              <a:rPr lang="fr-FR" dirty="0" smtClean="0">
                <a:solidFill>
                  <a:prstClr val="black"/>
                </a:solidFill>
              </a:rPr>
              <a:t>: </a:t>
            </a:r>
          </a:p>
          <a:p>
            <a:pPr marL="107989"/>
            <a:r>
              <a:rPr lang="fr-FR" dirty="0" smtClean="0">
                <a:solidFill>
                  <a:prstClr val="black"/>
                </a:solidFill>
              </a:rPr>
              <a:t>165 Rouges; 190 Roses; 45 Blanches</a:t>
            </a:r>
          </a:p>
          <a:p>
            <a:pPr marL="107989"/>
            <a:endParaRPr lang="fr-FR" dirty="0">
              <a:solidFill>
                <a:prstClr val="black"/>
              </a:solidFill>
            </a:endParaRPr>
          </a:p>
          <a:p>
            <a:pPr marL="107989"/>
            <a:r>
              <a:rPr lang="fr-FR" dirty="0">
                <a:solidFill>
                  <a:prstClr val="black"/>
                </a:solidFill>
              </a:rPr>
              <a:t>P = </a:t>
            </a:r>
            <a:r>
              <a:rPr lang="fr-FR" dirty="0" smtClean="0">
                <a:solidFill>
                  <a:prstClr val="black"/>
                </a:solidFill>
              </a:rPr>
              <a:t>fréquence </a:t>
            </a:r>
            <a:r>
              <a:rPr lang="fr-FR" dirty="0">
                <a:solidFill>
                  <a:prstClr val="black"/>
                </a:solidFill>
              </a:rPr>
              <a:t>de l'allèle R dans l’échantillon </a:t>
            </a:r>
            <a:endParaRPr lang="fr-FR" dirty="0" smtClean="0">
              <a:solidFill>
                <a:prstClr val="black"/>
              </a:solidFill>
            </a:endParaRPr>
          </a:p>
          <a:p>
            <a:pPr marL="107989"/>
            <a:r>
              <a:rPr lang="fr-FR" dirty="0" smtClean="0">
                <a:solidFill>
                  <a:prstClr val="black"/>
                </a:solidFill>
              </a:rPr>
              <a:t>   = </a:t>
            </a:r>
            <a:r>
              <a:rPr lang="fr-FR" dirty="0">
                <a:solidFill>
                  <a:prstClr val="black"/>
                </a:solidFill>
              </a:rPr>
              <a:t>(2x165+190</a:t>
            </a:r>
            <a:r>
              <a:rPr lang="fr-FR" dirty="0" smtClean="0">
                <a:solidFill>
                  <a:prstClr val="black"/>
                </a:solidFill>
              </a:rPr>
              <a:t>)/(400*2) </a:t>
            </a:r>
            <a:r>
              <a:rPr lang="fr-FR" dirty="0">
                <a:solidFill>
                  <a:prstClr val="black"/>
                </a:solidFill>
              </a:rPr>
              <a:t>= 0.65 </a:t>
            </a:r>
          </a:p>
          <a:p>
            <a:pPr marL="107989"/>
            <a:endParaRPr lang="fr-FR" dirty="0" smtClean="0">
              <a:solidFill>
                <a:prstClr val="black"/>
              </a:solidFill>
            </a:endParaRPr>
          </a:p>
          <a:p>
            <a:pPr marL="107989"/>
            <a:r>
              <a:rPr lang="fr-FR" dirty="0" smtClean="0">
                <a:solidFill>
                  <a:prstClr val="black"/>
                </a:solidFill>
              </a:rPr>
              <a:t>Q </a:t>
            </a:r>
            <a:r>
              <a:rPr lang="fr-FR" dirty="0">
                <a:solidFill>
                  <a:prstClr val="black"/>
                </a:solidFill>
              </a:rPr>
              <a:t>= fréquence de l’allèle r dans l’échantillon </a:t>
            </a:r>
            <a:endParaRPr lang="fr-FR" dirty="0" smtClean="0">
              <a:solidFill>
                <a:prstClr val="black"/>
              </a:solidFill>
            </a:endParaRPr>
          </a:p>
          <a:p>
            <a:pPr marL="107989"/>
            <a:r>
              <a:rPr lang="fr-FR" dirty="0" smtClean="0">
                <a:solidFill>
                  <a:prstClr val="black"/>
                </a:solidFill>
              </a:rPr>
              <a:t>    = </a:t>
            </a:r>
            <a:r>
              <a:rPr lang="fr-FR" dirty="0">
                <a:solidFill>
                  <a:prstClr val="black"/>
                </a:solidFill>
              </a:rPr>
              <a:t>(190+2x45</a:t>
            </a:r>
            <a:r>
              <a:rPr lang="fr-FR" dirty="0" smtClean="0">
                <a:solidFill>
                  <a:prstClr val="black"/>
                </a:solidFill>
              </a:rPr>
              <a:t>)/(400*2) </a:t>
            </a:r>
            <a:r>
              <a:rPr lang="fr-FR" dirty="0">
                <a:solidFill>
                  <a:prstClr val="black"/>
                </a:solidFill>
              </a:rPr>
              <a:t>= </a:t>
            </a:r>
            <a:r>
              <a:rPr lang="fr-FR" dirty="0" smtClean="0">
                <a:solidFill>
                  <a:prstClr val="black"/>
                </a:solidFill>
              </a:rPr>
              <a:t>0.35</a:t>
            </a:r>
          </a:p>
          <a:p>
            <a:pPr marL="107989"/>
            <a:endParaRPr lang="fr-FR" dirty="0">
              <a:solidFill>
                <a:prstClr val="black"/>
              </a:solidFill>
            </a:endParaRPr>
          </a:p>
          <a:p>
            <a:pPr marL="107989"/>
            <a:r>
              <a:rPr lang="fr-FR" dirty="0">
                <a:solidFill>
                  <a:prstClr val="black"/>
                </a:solidFill>
              </a:rPr>
              <a:t>Vérification: p+q = 0.65 + 0.35 = </a:t>
            </a:r>
            <a:r>
              <a:rPr lang="fr-FR" dirty="0" smtClean="0">
                <a:solidFill>
                  <a:prstClr val="black"/>
                </a:solidFill>
              </a:rPr>
              <a:t>1.00</a:t>
            </a:r>
            <a:br>
              <a:rPr lang="fr-FR" dirty="0" smtClean="0">
                <a:solidFill>
                  <a:prstClr val="black"/>
                </a:solidFill>
              </a:rPr>
            </a:br>
            <a:endParaRPr lang="fr-FR" dirty="0" smtClean="0">
              <a:solidFill>
                <a:prstClr val="black"/>
              </a:solidFill>
            </a:endParaRPr>
          </a:p>
          <a:p>
            <a:pPr marL="107989" algn="r"/>
            <a:r>
              <a:rPr lang="fr-FR" sz="1200" dirty="0">
                <a:solidFill>
                  <a:prstClr val="black"/>
                </a:solidFill>
              </a:rPr>
              <a:t>Pauwels, </a:t>
            </a:r>
            <a:r>
              <a:rPr lang="fr-FR" sz="1200" dirty="0" err="1">
                <a:solidFill>
                  <a:prstClr val="black"/>
                </a:solidFill>
              </a:rPr>
              <a:t>Vekemans</a:t>
            </a:r>
            <a:r>
              <a:rPr lang="fr-FR" sz="1200" dirty="0">
                <a:solidFill>
                  <a:prstClr val="black"/>
                </a:solidFill>
              </a:rPr>
              <a:t> &amp; </a:t>
            </a:r>
            <a:r>
              <a:rPr lang="fr-FR" sz="1200" dirty="0" err="1">
                <a:solidFill>
                  <a:prstClr val="black"/>
                </a:solidFill>
              </a:rPr>
              <a:t>Cuguen</a:t>
            </a:r>
            <a:r>
              <a:rPr lang="fr-FR" sz="1200" dirty="0">
                <a:solidFill>
                  <a:prstClr val="black"/>
                </a:solidFill>
              </a:rPr>
              <a:t> (Cours génétique des populations)</a:t>
            </a:r>
          </a:p>
        </p:txBody>
      </p:sp>
      <p:pic>
        <p:nvPicPr>
          <p:cNvPr id="8" name="Image 7" descr="frequence_allelique_exemple_pauwels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2555701"/>
            <a:ext cx="4896545" cy="3254704"/>
          </a:xfrm>
          <a:prstGeom prst="rect">
            <a:avLst/>
          </a:prstGeom>
        </p:spPr>
      </p:pic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503808" y="971526"/>
            <a:ext cx="8712968" cy="1077210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342865" indent="-342865">
              <a:spcBef>
                <a:spcPts val="1200"/>
              </a:spcBef>
              <a:buFont typeface="Arial"/>
              <a:buChar char="•"/>
            </a:pPr>
            <a:r>
              <a:rPr lang="fr-FR" dirty="0">
                <a:solidFill>
                  <a:prstClr val="black"/>
                </a:solidFill>
              </a:rPr>
              <a:t>Un </a:t>
            </a:r>
            <a:r>
              <a:rPr lang="fr-FR" b="1" dirty="0">
                <a:solidFill>
                  <a:prstClr val="black"/>
                </a:solidFill>
              </a:rPr>
              <a:t>allèle</a:t>
            </a:r>
            <a:r>
              <a:rPr lang="fr-FR" dirty="0">
                <a:solidFill>
                  <a:prstClr val="black"/>
                </a:solidFill>
              </a:rPr>
              <a:t> est un variant, une des versions d’un même </a:t>
            </a:r>
            <a:r>
              <a:rPr lang="fr-FR" dirty="0" smtClean="0">
                <a:solidFill>
                  <a:prstClr val="black"/>
                </a:solidFill>
              </a:rPr>
              <a:t>gène/locus (R </a:t>
            </a:r>
            <a:r>
              <a:rPr lang="fr-FR" dirty="0">
                <a:solidFill>
                  <a:prstClr val="black"/>
                </a:solidFill>
              </a:rPr>
              <a:t>ou </a:t>
            </a:r>
            <a:r>
              <a:rPr lang="fr-FR" dirty="0" smtClean="0">
                <a:solidFill>
                  <a:prstClr val="black"/>
                </a:solidFill>
              </a:rPr>
              <a:t>r)</a:t>
            </a:r>
            <a:r>
              <a:rPr lang="fr-FR" dirty="0">
                <a:solidFill>
                  <a:prstClr val="black"/>
                </a:solidFill>
              </a:rPr>
              <a:t>.</a:t>
            </a:r>
          </a:p>
          <a:p>
            <a:pPr marL="342865" indent="-342865">
              <a:spcBef>
                <a:spcPts val="1200"/>
              </a:spcBef>
              <a:buFont typeface="Arial"/>
              <a:buChar char="•"/>
            </a:pPr>
            <a:r>
              <a:rPr lang="fr-FR" dirty="0">
                <a:solidFill>
                  <a:prstClr val="black"/>
                </a:solidFill>
              </a:rPr>
              <a:t>Pour un organisme diploïde, une paire d’allèles, hérités de chacun des parents, représente le </a:t>
            </a:r>
            <a:r>
              <a:rPr lang="fr-FR" b="1" dirty="0">
                <a:solidFill>
                  <a:prstClr val="black"/>
                </a:solidFill>
              </a:rPr>
              <a:t>génotype</a:t>
            </a:r>
            <a:r>
              <a:rPr lang="fr-FR" dirty="0">
                <a:solidFill>
                  <a:prstClr val="black"/>
                </a:solidFill>
              </a:rPr>
              <a:t> d’un gène spécifique </a:t>
            </a:r>
            <a:r>
              <a:rPr lang="fr-FR" dirty="0" smtClean="0">
                <a:solidFill>
                  <a:prstClr val="black"/>
                </a:solidFill>
              </a:rPr>
              <a:t>(RR, </a:t>
            </a:r>
            <a:r>
              <a:rPr lang="fr-FR" dirty="0" err="1" smtClean="0">
                <a:solidFill>
                  <a:prstClr val="black"/>
                </a:solidFill>
              </a:rPr>
              <a:t>Rr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ou </a:t>
            </a:r>
            <a:r>
              <a:rPr lang="fr-FR" dirty="0" err="1" smtClean="0">
                <a:solidFill>
                  <a:prstClr val="black"/>
                </a:solidFill>
              </a:rPr>
              <a:t>rr</a:t>
            </a:r>
            <a:r>
              <a:rPr lang="fr-FR" dirty="0" smtClean="0">
                <a:solidFill>
                  <a:prstClr val="black"/>
                </a:solidFill>
              </a:rPr>
              <a:t>)</a:t>
            </a:r>
            <a:r>
              <a:rPr lang="fr-FR" dirty="0">
                <a:solidFill>
                  <a:prstClr val="black"/>
                </a:solidFill>
              </a:rPr>
              <a:t>.</a:t>
            </a:r>
            <a:endParaRPr lang="fr-FR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83971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qu’une fréquence allélique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03809" y="899517"/>
            <a:ext cx="9071640" cy="5760640"/>
          </a:xfrm>
        </p:spPr>
        <p:txBody>
          <a:bodyPr>
            <a:normAutofit lnSpcReduction="10000"/>
          </a:bodyPr>
          <a:lstStyle/>
          <a:p>
            <a:pPr marL="107989" indent="0">
              <a:buNone/>
            </a:pPr>
            <a:r>
              <a:rPr lang="fr-FR" sz="2000" b="1" u="sng" dirty="0">
                <a:solidFill>
                  <a:srgbClr val="000000"/>
                </a:solidFill>
                <a:latin typeface="Calibri"/>
                <a:cs typeface="Calibri"/>
              </a:rPr>
              <a:t>Fréquence Allélique</a:t>
            </a:r>
          </a:p>
          <a:p>
            <a:pPr marL="107989" indent="0">
              <a:buNone/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C’est une mesure de la variabilité génétique au sein d’une population. Elle quantifie à un locus donné la probabilité d’observer un allèle (variant) donné par rapport à l’ensemble des allèles connus à ce locus dans une population</a:t>
            </a:r>
            <a:r>
              <a:rPr lang="fr-FR" sz="1800" dirty="0">
                <a:solidFill>
                  <a:srgbClr val="000000"/>
                </a:solidFill>
              </a:rPr>
              <a:t>.</a:t>
            </a:r>
          </a:p>
          <a:p>
            <a:pPr marL="107989" indent="0">
              <a:buNone/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Si on considère un gène A possédant de multiples allèles  A1, …, An en un locus d’une population diploïde, </a:t>
            </a:r>
          </a:p>
          <a:p>
            <a:pPr marL="107989" indent="0">
              <a:buNone/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	</a:t>
            </a:r>
            <a:r>
              <a:rPr lang="fr-FR" sz="1800" b="1" dirty="0">
                <a:solidFill>
                  <a:srgbClr val="000000"/>
                </a:solidFill>
                <a:latin typeface="+mj-lt"/>
              </a:rPr>
              <a:t>p(i) = ( 2n(</a:t>
            </a:r>
            <a:r>
              <a:rPr lang="fr-FR" sz="1800" b="1" dirty="0" err="1">
                <a:solidFill>
                  <a:srgbClr val="000000"/>
                </a:solidFill>
                <a:latin typeface="+mj-lt"/>
              </a:rPr>
              <a:t>AiAi</a:t>
            </a:r>
            <a:r>
              <a:rPr lang="fr-FR" sz="1800" b="1" dirty="0">
                <a:solidFill>
                  <a:srgbClr val="000000"/>
                </a:solidFill>
                <a:latin typeface="+mj-lt"/>
              </a:rPr>
              <a:t>) + </a:t>
            </a:r>
            <a:r>
              <a:rPr lang="fr-FR" sz="1800" b="1" dirty="0" err="1">
                <a:solidFill>
                  <a:srgbClr val="000000"/>
                </a:solidFill>
                <a:latin typeface="+mj-lt"/>
              </a:rPr>
              <a:t>sum</a:t>
            </a:r>
            <a:r>
              <a:rPr lang="fr-FR" sz="1800" b="1" dirty="0">
                <a:solidFill>
                  <a:srgbClr val="000000"/>
                </a:solidFill>
                <a:latin typeface="+mj-lt"/>
              </a:rPr>
              <a:t>(</a:t>
            </a:r>
            <a:r>
              <a:rPr lang="fr-FR" sz="1800" b="1" dirty="0" err="1">
                <a:solidFill>
                  <a:srgbClr val="000000"/>
                </a:solidFill>
                <a:latin typeface="+mj-lt"/>
              </a:rPr>
              <a:t>i≠j</a:t>
            </a:r>
            <a:r>
              <a:rPr lang="fr-FR" sz="18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fr-FR" sz="1800" b="1" dirty="0" err="1">
                <a:solidFill>
                  <a:srgbClr val="000000"/>
                </a:solidFill>
                <a:latin typeface="+mj-lt"/>
              </a:rPr>
              <a:t>nAiAj</a:t>
            </a:r>
            <a:r>
              <a:rPr lang="fr-FR" sz="1800" b="1" dirty="0">
                <a:solidFill>
                  <a:srgbClr val="000000"/>
                </a:solidFill>
                <a:latin typeface="+mj-lt"/>
              </a:rPr>
              <a:t>) ) / 2N</a:t>
            </a:r>
          </a:p>
          <a:p>
            <a:pPr marL="107989" indent="0">
              <a:buNone/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Où p(i) représente la fréquence de l’allèle Ai en ce locus.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+mj-lt"/>
              </a:rPr>
            </a:br>
            <a:r>
              <a:rPr lang="fr-FR" sz="2000" dirty="0">
                <a:solidFill>
                  <a:srgbClr val="000000"/>
                </a:solidFill>
                <a:latin typeface="+mj-lt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+mj-lt"/>
              </a:rPr>
            </a:br>
            <a:r>
              <a:rPr lang="fr-FR" sz="2000" b="1" u="sng" dirty="0" smtClean="0">
                <a:solidFill>
                  <a:srgbClr val="000000"/>
                </a:solidFill>
                <a:cs typeface="Calibri"/>
              </a:rPr>
              <a:t>Fréquence </a:t>
            </a:r>
            <a:r>
              <a:rPr lang="fr-FR" sz="2000" b="1" u="sng" dirty="0">
                <a:solidFill>
                  <a:srgbClr val="000000"/>
                </a:solidFill>
                <a:cs typeface="Calibri"/>
              </a:rPr>
              <a:t>Génotypique</a:t>
            </a:r>
          </a:p>
          <a:p>
            <a:pPr marL="107989" indent="0">
              <a:buNone/>
            </a:pPr>
            <a:r>
              <a:rPr lang="fr-FR" sz="1800" dirty="0">
                <a:solidFill>
                  <a:srgbClr val="000000"/>
                </a:solidFill>
              </a:rPr>
              <a:t>Une mesure de la diversité génétique au sein d’une population. Elle quantifie à un locus donné la probabilité d’observer un génotype spécifique par rapport à l’ensemble des génotypes recensés à ce même locus dans la population.</a:t>
            </a:r>
          </a:p>
          <a:p>
            <a:pPr marL="107989" indent="0">
              <a:buNone/>
            </a:pPr>
            <a:r>
              <a:rPr lang="fr-FR" sz="1800" dirty="0">
                <a:solidFill>
                  <a:srgbClr val="000000"/>
                </a:solidFill>
              </a:rPr>
              <a:t>	F(AA) = n(AA)/N</a:t>
            </a:r>
          </a:p>
          <a:p>
            <a:pPr marL="107989" indent="0">
              <a:buNone/>
            </a:pPr>
            <a:r>
              <a:rPr lang="fr-FR" sz="1800" dirty="0">
                <a:solidFill>
                  <a:srgbClr val="000000"/>
                </a:solidFill>
              </a:rPr>
              <a:t>Où F(AA) représente la fréquence des individus ayant le génotype AA, n(AA) est le nombre d’individus ayant ce génotype, et N le nombre total d’individus.</a:t>
            </a:r>
          </a:p>
          <a:p>
            <a:pPr marL="107989" indent="0">
              <a:buNone/>
            </a:pPr>
            <a:endParaRPr lang="fr-FR" sz="2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8934022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fr-FR" sz="2400" b="1" dirty="0">
                <a:solidFill>
                  <a:prstClr val="black"/>
                </a:solidFill>
                <a:latin typeface="+mj-lt"/>
              </a:rPr>
              <a:t>Génétique/Génétique des populations</a:t>
            </a:r>
          </a:p>
          <a:p>
            <a:pPr marL="539944" lvl="1" indent="0">
              <a:buNone/>
            </a:pPr>
            <a:r>
              <a:rPr lang="fr-FR" sz="2400" dirty="0">
                <a:latin typeface="+mj-lt"/>
                <a:cs typeface="Calibri"/>
              </a:rPr>
              <a:t>Traite de l’impact des différentes forces évolutives (sélection, mutations, migration) sur la répartition de la diversité génétique entre les populations et dans les populations</a:t>
            </a:r>
            <a:r>
              <a:rPr lang="fr-FR" sz="2400" dirty="0" smtClean="0">
                <a:latin typeface="+mj-lt"/>
                <a:cs typeface="Calibri"/>
              </a:rPr>
              <a:t>.</a:t>
            </a:r>
            <a:endParaRPr lang="fr-FR" sz="2400" dirty="0">
              <a:latin typeface="+mj-lt"/>
              <a:cs typeface="Calibri"/>
            </a:endParaRPr>
          </a:p>
          <a:p>
            <a:r>
              <a:rPr lang="fr-FR" sz="2400" b="1" dirty="0">
                <a:latin typeface="+mj-lt"/>
              </a:rPr>
              <a:t>Les fréquences alléliques permettent de pouvoir:</a:t>
            </a:r>
          </a:p>
          <a:p>
            <a:pPr lvl="1"/>
            <a:r>
              <a:rPr lang="fr-FR" sz="2400" dirty="0">
                <a:latin typeface="+mj-lt"/>
                <a:cs typeface="Calibri"/>
              </a:rPr>
              <a:t>Quantifier et typer des </a:t>
            </a:r>
            <a:r>
              <a:rPr lang="fr-FR" sz="2400" b="1" dirty="0">
                <a:latin typeface="+mj-lt"/>
                <a:cs typeface="Calibri"/>
              </a:rPr>
              <a:t>variations génétiques </a:t>
            </a:r>
            <a:r>
              <a:rPr lang="fr-FR" sz="2400" dirty="0">
                <a:latin typeface="+mj-lt"/>
                <a:cs typeface="Calibri"/>
              </a:rPr>
              <a:t>présentes dans les populations (MAF, Minor </a:t>
            </a:r>
            <a:r>
              <a:rPr lang="fr-FR" sz="2400" dirty="0" err="1">
                <a:latin typeface="+mj-lt"/>
                <a:cs typeface="Calibri"/>
              </a:rPr>
              <a:t>Allele</a:t>
            </a:r>
            <a:r>
              <a:rPr lang="fr-FR" sz="2400" dirty="0">
                <a:latin typeface="+mj-lt"/>
                <a:cs typeface="Calibri"/>
              </a:rPr>
              <a:t> </a:t>
            </a:r>
            <a:r>
              <a:rPr lang="fr-FR" sz="2400" dirty="0" err="1">
                <a:latin typeface="+mj-lt"/>
                <a:cs typeface="Calibri"/>
              </a:rPr>
              <a:t>Frequency</a:t>
            </a:r>
            <a:r>
              <a:rPr lang="fr-FR" sz="2400" dirty="0">
                <a:latin typeface="+mj-lt"/>
                <a:cs typeface="Calibri"/>
              </a:rPr>
              <a:t>): </a:t>
            </a:r>
            <a:r>
              <a:rPr lang="fr-FR" sz="2400" dirty="0" smtClean="0">
                <a:latin typeface="+mj-lt"/>
                <a:cs typeface="Calibri"/>
              </a:rPr>
              <a:t>génique </a:t>
            </a:r>
            <a:r>
              <a:rPr lang="fr-FR" sz="2400" dirty="0">
                <a:latin typeface="+mj-lt"/>
                <a:cs typeface="Calibri"/>
                <a:sym typeface="Wingdings"/>
              </a:rPr>
              <a:t> </a:t>
            </a:r>
            <a:r>
              <a:rPr lang="fr-FR" sz="2400" dirty="0" smtClean="0">
                <a:latin typeface="+mj-lt"/>
                <a:cs typeface="Calibri"/>
                <a:sym typeface="Wingdings"/>
              </a:rPr>
              <a:t>génotype</a:t>
            </a:r>
            <a:endParaRPr lang="fr-FR" sz="2400" dirty="0">
              <a:latin typeface="+mj-lt"/>
              <a:cs typeface="Calibri"/>
            </a:endParaRPr>
          </a:p>
          <a:p>
            <a:pPr lvl="1"/>
            <a:r>
              <a:rPr lang="fr-FR" sz="2400" dirty="0">
                <a:latin typeface="+mj-lt"/>
                <a:cs typeface="Calibri"/>
              </a:rPr>
              <a:t>Chercher des </a:t>
            </a:r>
            <a:r>
              <a:rPr lang="fr-FR" sz="2400" b="1" dirty="0">
                <a:latin typeface="+mj-lt"/>
                <a:cs typeface="Calibri"/>
              </a:rPr>
              <a:t>associations</a:t>
            </a:r>
            <a:r>
              <a:rPr lang="fr-FR" sz="2400" dirty="0">
                <a:latin typeface="+mj-lt"/>
                <a:cs typeface="Calibri"/>
              </a:rPr>
              <a:t> entre </a:t>
            </a:r>
            <a:r>
              <a:rPr lang="fr-FR" sz="2400" dirty="0" err="1">
                <a:latin typeface="+mj-lt"/>
                <a:cs typeface="Calibri"/>
              </a:rPr>
              <a:t>variants</a:t>
            </a:r>
            <a:r>
              <a:rPr lang="fr-FR" sz="2400" dirty="0">
                <a:latin typeface="+mj-lt"/>
                <a:cs typeface="Calibri"/>
              </a:rPr>
              <a:t> et des traits phénotypiques (GWAS): </a:t>
            </a:r>
            <a:r>
              <a:rPr lang="fr-FR" sz="2400" dirty="0" smtClean="0">
                <a:latin typeface="+mj-lt"/>
                <a:cs typeface="Calibri"/>
              </a:rPr>
              <a:t>génotype </a:t>
            </a:r>
            <a:r>
              <a:rPr lang="fr-FR" sz="2400" dirty="0">
                <a:latin typeface="+mj-lt"/>
                <a:cs typeface="Calibri"/>
                <a:sym typeface="Wingdings"/>
              </a:rPr>
              <a:t> </a:t>
            </a:r>
            <a:r>
              <a:rPr lang="fr-FR" sz="2400" dirty="0" smtClean="0">
                <a:latin typeface="+mj-lt"/>
                <a:cs typeface="Calibri"/>
                <a:sym typeface="Wingdings"/>
              </a:rPr>
              <a:t>phénotype</a:t>
            </a:r>
            <a:endParaRPr lang="fr-FR" sz="2400" dirty="0">
              <a:latin typeface="+mj-lt"/>
              <a:cs typeface="Calibri"/>
            </a:endParaRPr>
          </a:p>
          <a:p>
            <a:r>
              <a:rPr lang="fr-FR" sz="2400" dirty="0">
                <a:latin typeface="+mj-lt"/>
              </a:rPr>
              <a:t>Les </a:t>
            </a:r>
            <a:r>
              <a:rPr lang="fr-FR" sz="2400" b="1" dirty="0">
                <a:latin typeface="+mj-lt"/>
              </a:rPr>
              <a:t>changements dans la fréquence des allèles </a:t>
            </a:r>
            <a:r>
              <a:rPr lang="fr-FR" sz="2400" dirty="0">
                <a:latin typeface="+mj-lt"/>
              </a:rPr>
              <a:t>dans le temps peuvent indiquer la présence d’une </a:t>
            </a:r>
            <a:r>
              <a:rPr lang="fr-FR" sz="2400" b="1" dirty="0">
                <a:latin typeface="+mj-lt"/>
              </a:rPr>
              <a:t>dérive génétique</a:t>
            </a:r>
            <a:r>
              <a:rPr lang="fr-FR" sz="2400" dirty="0">
                <a:latin typeface="+mj-lt"/>
              </a:rPr>
              <a:t> ou bien que de </a:t>
            </a:r>
            <a:r>
              <a:rPr lang="fr-FR" sz="2400" b="1" dirty="0">
                <a:latin typeface="+mj-lt"/>
              </a:rPr>
              <a:t>nouvelles mutations</a:t>
            </a:r>
            <a:r>
              <a:rPr lang="fr-FR" sz="2400" dirty="0">
                <a:latin typeface="+mj-lt"/>
              </a:rPr>
              <a:t> ont été introduites dans la population</a:t>
            </a:r>
            <a:r>
              <a:rPr lang="fr-FR" sz="2400" dirty="0" smtClean="0">
                <a:latin typeface="+mj-lt"/>
              </a:rPr>
              <a:t>.</a:t>
            </a:r>
            <a:endParaRPr lang="fr-FR" sz="2400" dirty="0">
              <a:latin typeface="+mj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qu’une fréquence allélique?</a:t>
            </a:r>
          </a:p>
        </p:txBody>
      </p:sp>
    </p:spTree>
    <p:extLst>
      <p:ext uri="{BB962C8B-B14F-4D97-AF65-F5344CB8AC3E}">
        <p14:creationId xmlns:p14="http://schemas.microsoft.com/office/powerpoint/2010/main" val="4075562927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et périmètre du </a:t>
            </a:r>
            <a:r>
              <a:rPr lang="fr-FR" dirty="0" smtClean="0"/>
              <a:t>pipeline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04000" y="899517"/>
            <a:ext cx="9071640" cy="5642739"/>
          </a:xfrm>
        </p:spPr>
        <p:txBody>
          <a:bodyPr/>
          <a:lstStyle/>
          <a:p>
            <a:pPr algn="just">
              <a:spcAft>
                <a:spcPts val="2017"/>
              </a:spcAft>
            </a:pPr>
            <a:r>
              <a:rPr lang="fr-FR" sz="2400" b="1" dirty="0"/>
              <a:t>Objectif</a:t>
            </a:r>
            <a:r>
              <a:rPr lang="fr-FR" sz="2400" dirty="0"/>
              <a:t>: Détecter les </a:t>
            </a:r>
            <a:r>
              <a:rPr lang="fr-FR" sz="2400" dirty="0" err="1"/>
              <a:t>variants</a:t>
            </a:r>
            <a:r>
              <a:rPr lang="fr-FR" sz="2400" dirty="0"/>
              <a:t> de type SNP afin de calculer sur un ensemble d’échantillons les fréquences alléliques associées aux </a:t>
            </a:r>
            <a:r>
              <a:rPr lang="fr-FR" sz="2400" dirty="0" err="1"/>
              <a:t>SNPs</a:t>
            </a:r>
            <a:r>
              <a:rPr lang="fr-FR" sz="2400" dirty="0"/>
              <a:t> uniquement aux positions bi-alléliques.</a:t>
            </a:r>
          </a:p>
          <a:p>
            <a:pPr algn="just">
              <a:spcAft>
                <a:spcPts val="2017"/>
              </a:spcAft>
            </a:pPr>
            <a:r>
              <a:rPr lang="fr-FR" sz="2400" b="1" dirty="0"/>
              <a:t>Périmètre</a:t>
            </a:r>
            <a:r>
              <a:rPr lang="fr-FR" sz="2400" dirty="0"/>
              <a:t>: principalement pour réaliser des études d’association (GWAS) en génétique/génétique des populations et/ou caractériser des allèles peu fréquents dans une population (Pool-</a:t>
            </a:r>
            <a:r>
              <a:rPr lang="fr-FR" sz="2400" dirty="0" err="1"/>
              <a:t>seq</a:t>
            </a:r>
            <a:r>
              <a:rPr lang="fr-FR" sz="2400" dirty="0"/>
              <a:t>).</a:t>
            </a:r>
          </a:p>
          <a:p>
            <a:r>
              <a:rPr lang="fr-FR" sz="2400" b="1" dirty="0"/>
              <a:t>Limitations</a:t>
            </a:r>
            <a:r>
              <a:rPr lang="fr-FR" sz="2400" dirty="0"/>
              <a:t>: </a:t>
            </a:r>
            <a:r>
              <a:rPr lang="fr-FR" sz="2400" dirty="0" err="1"/>
              <a:t>SNPs</a:t>
            </a:r>
            <a:r>
              <a:rPr lang="fr-FR" sz="2400" dirty="0"/>
              <a:t> bi-alléliques uniquement, exclusion des sites multi-</a:t>
            </a:r>
            <a:r>
              <a:rPr lang="fr-FR" sz="2400" dirty="0" err="1"/>
              <a:t>alléliques</a:t>
            </a:r>
            <a:r>
              <a:rPr lang="fr-FR" sz="2400" dirty="0"/>
              <a:t> et des </a:t>
            </a:r>
            <a:r>
              <a:rPr lang="fr-FR" sz="2400" dirty="0" err="1"/>
              <a:t>InDels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90762685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Fonctionnement du </a:t>
            </a:r>
            <a:r>
              <a:rPr lang="fr-FR" dirty="0" smtClean="0"/>
              <a:t>pipeline</a:t>
            </a:r>
            <a:endParaRPr lang="fr-FR" dirty="0"/>
          </a:p>
        </p:txBody>
      </p:sp>
      <p:sp>
        <p:nvSpPr>
          <p:cNvPr id="4" name="Document 5"/>
          <p:cNvSpPr/>
          <p:nvPr>
            <p:custDataLst>
              <p:tags r:id="rId1"/>
            </p:custDataLst>
          </p:nvPr>
        </p:nvSpPr>
        <p:spPr>
          <a:xfrm>
            <a:off x="1799952" y="866673"/>
            <a:ext cx="1584176" cy="936104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Banque de séquençage R1</a:t>
            </a:r>
          </a:p>
        </p:txBody>
      </p:sp>
      <p:sp>
        <p:nvSpPr>
          <p:cNvPr id="5" name="Document 7"/>
          <p:cNvSpPr/>
          <p:nvPr>
            <p:custDataLst>
              <p:tags r:id="rId2"/>
            </p:custDataLst>
          </p:nvPr>
        </p:nvSpPr>
        <p:spPr>
          <a:xfrm>
            <a:off x="3780172" y="866673"/>
            <a:ext cx="1584176" cy="936104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Banque de séquençage R2</a:t>
            </a:r>
          </a:p>
        </p:txBody>
      </p:sp>
      <p:sp>
        <p:nvSpPr>
          <p:cNvPr id="6" name="Document 8"/>
          <p:cNvSpPr/>
          <p:nvPr>
            <p:custDataLst>
              <p:tags r:id="rId3"/>
            </p:custDataLst>
          </p:nvPr>
        </p:nvSpPr>
        <p:spPr>
          <a:xfrm>
            <a:off x="5832399" y="866673"/>
            <a:ext cx="1584176" cy="936104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Génome de référence</a:t>
            </a:r>
          </a:p>
        </p:txBody>
      </p:sp>
      <p:sp>
        <p:nvSpPr>
          <p:cNvPr id="7" name="Processus 9"/>
          <p:cNvSpPr/>
          <p:nvPr>
            <p:custDataLst>
              <p:tags r:id="rId4"/>
            </p:custDataLst>
          </p:nvPr>
        </p:nvSpPr>
        <p:spPr>
          <a:xfrm>
            <a:off x="3924188" y="2162815"/>
            <a:ext cx="1296144" cy="72008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Mapping</a:t>
            </a:r>
            <a:r>
              <a:rPr lang="fr-FR" sz="1700" dirty="0">
                <a:solidFill>
                  <a:prstClr val="white"/>
                </a:solidFill>
              </a:rPr>
              <a:t> et SNP </a:t>
            </a:r>
            <a:r>
              <a:rPr lang="fr-FR" sz="1700" dirty="0" err="1">
                <a:solidFill>
                  <a:prstClr val="white"/>
                </a:solidFill>
              </a:rPr>
              <a:t>Calling</a:t>
            </a:r>
            <a:endParaRPr lang="fr-FR" sz="1700" dirty="0">
              <a:solidFill>
                <a:prstClr val="white"/>
              </a:solidFill>
            </a:endParaRPr>
          </a:p>
        </p:txBody>
      </p:sp>
      <p:cxnSp>
        <p:nvCxnSpPr>
          <p:cNvPr id="8" name="Connecteur en angle 7"/>
          <p:cNvCxnSpPr>
            <a:stCxn id="4" idx="2"/>
            <a:endCxn id="7" idx="0"/>
          </p:cNvCxnSpPr>
          <p:nvPr>
            <p:custDataLst>
              <p:tags r:id="rId5"/>
            </p:custDataLst>
          </p:nvPr>
        </p:nvCxnSpPr>
        <p:spPr>
          <a:xfrm rot="16200000" flipH="1">
            <a:off x="3371186" y="961742"/>
            <a:ext cx="421928" cy="198022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ngle 8"/>
          <p:cNvCxnSpPr>
            <a:stCxn id="6" idx="2"/>
            <a:endCxn id="7" idx="0"/>
          </p:cNvCxnSpPr>
          <p:nvPr>
            <p:custDataLst>
              <p:tags r:id="rId6"/>
            </p:custDataLst>
          </p:nvPr>
        </p:nvCxnSpPr>
        <p:spPr>
          <a:xfrm rot="5400000">
            <a:off x="5387410" y="925738"/>
            <a:ext cx="421928" cy="20522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5" idx="2"/>
            <a:endCxn id="7" idx="0"/>
          </p:cNvCxnSpPr>
          <p:nvPr>
            <p:custDataLst>
              <p:tags r:id="rId7"/>
            </p:custDataLst>
          </p:nvPr>
        </p:nvCxnSpPr>
        <p:spPr>
          <a:xfrm>
            <a:off x="4572259" y="1740890"/>
            <a:ext cx="0" cy="421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arenthèse ouvrante 10"/>
          <p:cNvSpPr/>
          <p:nvPr>
            <p:custDataLst>
              <p:tags r:id="rId8"/>
            </p:custDataLst>
          </p:nvPr>
        </p:nvSpPr>
        <p:spPr>
          <a:xfrm>
            <a:off x="1511920" y="794665"/>
            <a:ext cx="144016" cy="345638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Parenthèse ouvrante 11"/>
          <p:cNvSpPr/>
          <p:nvPr>
            <p:custDataLst>
              <p:tags r:id="rId9"/>
            </p:custDataLst>
          </p:nvPr>
        </p:nvSpPr>
        <p:spPr>
          <a:xfrm flipH="1" flipV="1">
            <a:off x="7632599" y="794665"/>
            <a:ext cx="216023" cy="345638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ZoneTexte 12"/>
          <p:cNvSpPr txBox="1"/>
          <p:nvPr>
            <p:custDataLst>
              <p:tags r:id="rId10"/>
            </p:custDataLst>
          </p:nvPr>
        </p:nvSpPr>
        <p:spPr>
          <a:xfrm>
            <a:off x="7920632" y="3891009"/>
            <a:ext cx="1705383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x</a:t>
            </a:r>
            <a:r>
              <a:rPr lang="fr-FR" b="1" dirty="0" smtClean="0">
                <a:solidFill>
                  <a:prstClr val="black"/>
                </a:solidFill>
              </a:rPr>
              <a:t> N échantillons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4" name="Document 20"/>
          <p:cNvSpPr/>
          <p:nvPr>
            <p:custDataLst>
              <p:tags r:id="rId11"/>
            </p:custDataLst>
          </p:nvPr>
        </p:nvSpPr>
        <p:spPr>
          <a:xfrm>
            <a:off x="2376015" y="3242936"/>
            <a:ext cx="1656184" cy="680916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Fichier </a:t>
            </a:r>
            <a:r>
              <a:rPr lang="fr-FR" sz="1700" dirty="0" err="1">
                <a:solidFill>
                  <a:srgbClr val="4F81BD"/>
                </a:solidFill>
              </a:rPr>
              <a:t>mapping</a:t>
            </a:r>
            <a:endParaRPr lang="fr-FR" sz="1700" dirty="0">
              <a:solidFill>
                <a:srgbClr val="4F81BD"/>
              </a:solidFill>
            </a:endParaRPr>
          </a:p>
          <a:p>
            <a:pPr algn="ctr"/>
            <a:r>
              <a:rPr lang="fr-FR" sz="1700" dirty="0">
                <a:solidFill>
                  <a:srgbClr val="4F81BD"/>
                </a:solidFill>
              </a:rPr>
              <a:t>BAM</a:t>
            </a:r>
          </a:p>
        </p:txBody>
      </p:sp>
      <p:sp>
        <p:nvSpPr>
          <p:cNvPr id="15" name="Document 22"/>
          <p:cNvSpPr/>
          <p:nvPr>
            <p:custDataLst>
              <p:tags r:id="rId12"/>
            </p:custDataLst>
          </p:nvPr>
        </p:nvSpPr>
        <p:spPr>
          <a:xfrm>
            <a:off x="5112319" y="3242936"/>
            <a:ext cx="1656184" cy="680916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Fichier SNP</a:t>
            </a:r>
          </a:p>
          <a:p>
            <a:pPr algn="ctr"/>
            <a:r>
              <a:rPr lang="fr-FR" sz="1700" dirty="0">
                <a:solidFill>
                  <a:srgbClr val="4F81BD"/>
                </a:solidFill>
              </a:rPr>
              <a:t>VCF</a:t>
            </a:r>
          </a:p>
        </p:txBody>
      </p:sp>
      <p:cxnSp>
        <p:nvCxnSpPr>
          <p:cNvPr id="16" name="Connecteur en angle 15"/>
          <p:cNvCxnSpPr>
            <a:stCxn id="7" idx="2"/>
            <a:endCxn id="14" idx="0"/>
          </p:cNvCxnSpPr>
          <p:nvPr>
            <p:custDataLst>
              <p:tags r:id="rId13"/>
            </p:custDataLst>
          </p:nvPr>
        </p:nvCxnSpPr>
        <p:spPr>
          <a:xfrm rot="5400000">
            <a:off x="3708163" y="2378840"/>
            <a:ext cx="360040" cy="1368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/>
          <p:cNvCxnSpPr>
            <a:stCxn id="7" idx="2"/>
            <a:endCxn id="15" idx="0"/>
          </p:cNvCxnSpPr>
          <p:nvPr>
            <p:custDataLst>
              <p:tags r:id="rId14"/>
            </p:custDataLst>
          </p:nvPr>
        </p:nvCxnSpPr>
        <p:spPr>
          <a:xfrm rot="16200000" flipH="1">
            <a:off x="5076315" y="2378840"/>
            <a:ext cx="360040" cy="1368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rocessus 35"/>
          <p:cNvSpPr/>
          <p:nvPr>
            <p:custDataLst>
              <p:tags r:id="rId15"/>
            </p:custDataLst>
          </p:nvPr>
        </p:nvSpPr>
        <p:spPr>
          <a:xfrm>
            <a:off x="3924188" y="4323056"/>
            <a:ext cx="1296144" cy="72008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SNPs</a:t>
            </a:r>
            <a:r>
              <a:rPr lang="fr-FR" sz="1700" dirty="0">
                <a:solidFill>
                  <a:prstClr val="white"/>
                </a:solidFill>
              </a:rPr>
              <a:t> </a:t>
            </a:r>
            <a:r>
              <a:rPr lang="fr-FR" sz="1700" dirty="0" err="1">
                <a:solidFill>
                  <a:prstClr val="white"/>
                </a:solidFill>
              </a:rPr>
              <a:t>pooling</a:t>
            </a:r>
            <a:endParaRPr lang="fr-FR" sz="1700" dirty="0">
              <a:solidFill>
                <a:prstClr val="white"/>
              </a:solidFill>
            </a:endParaRPr>
          </a:p>
        </p:txBody>
      </p:sp>
      <p:cxnSp>
        <p:nvCxnSpPr>
          <p:cNvPr id="19" name="Connecteur en angle 18"/>
          <p:cNvCxnSpPr>
            <a:stCxn id="14" idx="2"/>
            <a:endCxn id="18" idx="0"/>
          </p:cNvCxnSpPr>
          <p:nvPr>
            <p:custDataLst>
              <p:tags r:id="rId16"/>
            </p:custDataLst>
          </p:nvPr>
        </p:nvCxnSpPr>
        <p:spPr>
          <a:xfrm rot="16200000" flipH="1">
            <a:off x="3666073" y="3416870"/>
            <a:ext cx="444220" cy="1368152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>
            <a:stCxn id="15" idx="2"/>
            <a:endCxn id="18" idx="0"/>
          </p:cNvCxnSpPr>
          <p:nvPr>
            <p:custDataLst>
              <p:tags r:id="rId17"/>
            </p:custDataLst>
          </p:nvPr>
        </p:nvCxnSpPr>
        <p:spPr>
          <a:xfrm rot="5400000">
            <a:off x="5034225" y="3416870"/>
            <a:ext cx="444220" cy="1368152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ocument 42"/>
          <p:cNvSpPr/>
          <p:nvPr>
            <p:custDataLst>
              <p:tags r:id="rId18"/>
            </p:custDataLst>
          </p:nvPr>
        </p:nvSpPr>
        <p:spPr>
          <a:xfrm>
            <a:off x="3563071" y="5259160"/>
            <a:ext cx="2016224" cy="752924"/>
          </a:xfrm>
          <a:prstGeom prst="flowChartDocumen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300" dirty="0">
                <a:solidFill>
                  <a:prstClr val="black"/>
                </a:solidFill>
              </a:rPr>
              <a:t>Fichier SNP consensus</a:t>
            </a:r>
          </a:p>
          <a:p>
            <a:pPr algn="ctr"/>
            <a:r>
              <a:rPr lang="fr-FR" sz="1300" dirty="0">
                <a:solidFill>
                  <a:prstClr val="black"/>
                </a:solidFill>
              </a:rPr>
              <a:t>VCF</a:t>
            </a:r>
          </a:p>
        </p:txBody>
      </p:sp>
      <p:cxnSp>
        <p:nvCxnSpPr>
          <p:cNvPr id="22" name="Connecteur droit avec flèche 21"/>
          <p:cNvCxnSpPr>
            <a:stCxn id="18" idx="2"/>
            <a:endCxn id="21" idx="0"/>
          </p:cNvCxnSpPr>
          <p:nvPr>
            <p:custDataLst>
              <p:tags r:id="rId19"/>
            </p:custDataLst>
          </p:nvPr>
        </p:nvCxnSpPr>
        <p:spPr>
          <a:xfrm flipH="1">
            <a:off x="4571183" y="5043136"/>
            <a:ext cx="107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rocessus 51"/>
          <p:cNvSpPr/>
          <p:nvPr>
            <p:custDataLst>
              <p:tags r:id="rId20"/>
            </p:custDataLst>
          </p:nvPr>
        </p:nvSpPr>
        <p:spPr>
          <a:xfrm>
            <a:off x="3816176" y="6156101"/>
            <a:ext cx="1512168" cy="100811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500" dirty="0">
                <a:solidFill>
                  <a:prstClr val="white"/>
                </a:solidFill>
              </a:rPr>
              <a:t>Filtrage des sites bi-alléliques et comptage</a:t>
            </a:r>
          </a:p>
        </p:txBody>
      </p:sp>
      <p:cxnSp>
        <p:nvCxnSpPr>
          <p:cNvPr id="24" name="Connecteur droit avec flèche 23"/>
          <p:cNvCxnSpPr>
            <a:stCxn id="21" idx="2"/>
            <a:endCxn id="23" idx="0"/>
          </p:cNvCxnSpPr>
          <p:nvPr>
            <p:custDataLst>
              <p:tags r:id="rId21"/>
            </p:custDataLst>
          </p:nvPr>
        </p:nvCxnSpPr>
        <p:spPr>
          <a:xfrm>
            <a:off x="4571183" y="5962308"/>
            <a:ext cx="1076" cy="193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ocument 60"/>
          <p:cNvSpPr/>
          <p:nvPr>
            <p:custDataLst>
              <p:tags r:id="rId22"/>
            </p:custDataLst>
          </p:nvPr>
        </p:nvSpPr>
        <p:spPr>
          <a:xfrm>
            <a:off x="6264447" y="6283695"/>
            <a:ext cx="2160240" cy="752924"/>
          </a:xfrm>
          <a:prstGeom prst="flowChartDocumen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000000"/>
                </a:solidFill>
              </a:rPr>
              <a:t>Fichier fréquences alléliques</a:t>
            </a:r>
          </a:p>
        </p:txBody>
      </p:sp>
      <p:cxnSp>
        <p:nvCxnSpPr>
          <p:cNvPr id="26" name="Connecteur droit avec flèche 25"/>
          <p:cNvCxnSpPr>
            <a:stCxn id="23" idx="3"/>
            <a:endCxn id="25" idx="1"/>
          </p:cNvCxnSpPr>
          <p:nvPr>
            <p:custDataLst>
              <p:tags r:id="rId23"/>
            </p:custDataLst>
          </p:nvPr>
        </p:nvCxnSpPr>
        <p:spPr>
          <a:xfrm>
            <a:off x="5328343" y="6660157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952287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us 29"/>
          <p:cNvSpPr/>
          <p:nvPr>
            <p:custDataLst>
              <p:tags r:id="rId1"/>
            </p:custDataLst>
          </p:nvPr>
        </p:nvSpPr>
        <p:spPr>
          <a:xfrm>
            <a:off x="291532" y="715362"/>
            <a:ext cx="1116124" cy="6152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prstClr val="white"/>
                </a:solidFill>
              </a:rPr>
              <a:t>SNP </a:t>
            </a:r>
            <a:r>
              <a:rPr lang="fr-FR" sz="1700" dirty="0" err="1">
                <a:solidFill>
                  <a:prstClr val="white"/>
                </a:solidFill>
              </a:rPr>
              <a:t>calling</a:t>
            </a:r>
            <a:endParaRPr lang="fr-FR" sz="1700" dirty="0">
              <a:solidFill>
                <a:prstClr val="white"/>
              </a:solidFill>
            </a:endParaRPr>
          </a:p>
        </p:txBody>
      </p:sp>
      <p:sp>
        <p:nvSpPr>
          <p:cNvPr id="3" name="Document 35"/>
          <p:cNvSpPr/>
          <p:nvPr>
            <p:custDataLst>
              <p:tags r:id="rId2"/>
            </p:custDataLst>
          </p:nvPr>
        </p:nvSpPr>
        <p:spPr>
          <a:xfrm>
            <a:off x="1731691" y="1147411"/>
            <a:ext cx="1656184" cy="680916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Fichier </a:t>
            </a:r>
            <a:r>
              <a:rPr lang="fr-FR" sz="1700" dirty="0" err="1">
                <a:solidFill>
                  <a:srgbClr val="4F81BD"/>
                </a:solidFill>
              </a:rPr>
              <a:t>mapping</a:t>
            </a:r>
            <a:endParaRPr lang="fr-FR" sz="1700" dirty="0">
              <a:solidFill>
                <a:srgbClr val="4F81BD"/>
              </a:solidFill>
            </a:endParaRPr>
          </a:p>
          <a:p>
            <a:pPr algn="ctr"/>
            <a:r>
              <a:rPr lang="fr-FR" sz="1700" dirty="0">
                <a:solidFill>
                  <a:srgbClr val="4F81BD"/>
                </a:solidFill>
              </a:rPr>
              <a:t>BAM</a:t>
            </a:r>
          </a:p>
        </p:txBody>
      </p:sp>
      <p:sp>
        <p:nvSpPr>
          <p:cNvPr id="4" name="Document 37"/>
          <p:cNvSpPr/>
          <p:nvPr>
            <p:custDataLst>
              <p:tags r:id="rId3"/>
            </p:custDataLst>
          </p:nvPr>
        </p:nvSpPr>
        <p:spPr>
          <a:xfrm>
            <a:off x="1731691" y="5467890"/>
            <a:ext cx="1656184" cy="680916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Fichier SNP</a:t>
            </a:r>
          </a:p>
          <a:p>
            <a:pPr algn="ctr"/>
            <a:r>
              <a:rPr lang="fr-FR" sz="1700" dirty="0">
                <a:solidFill>
                  <a:srgbClr val="4F81BD"/>
                </a:solidFill>
              </a:rPr>
              <a:t>VCF</a:t>
            </a:r>
          </a:p>
        </p:txBody>
      </p:sp>
      <p:sp>
        <p:nvSpPr>
          <p:cNvPr id="5" name="Processus 46"/>
          <p:cNvSpPr/>
          <p:nvPr>
            <p:custDataLst>
              <p:tags r:id="rId4"/>
            </p:custDataLst>
          </p:nvPr>
        </p:nvSpPr>
        <p:spPr>
          <a:xfrm>
            <a:off x="1695687" y="2299538"/>
            <a:ext cx="1728192" cy="6152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samtools</a:t>
            </a:r>
            <a:r>
              <a:rPr lang="fr-FR" sz="1700" dirty="0">
                <a:solidFill>
                  <a:prstClr val="white"/>
                </a:solidFill>
              </a:rPr>
              <a:t> </a:t>
            </a:r>
            <a:r>
              <a:rPr lang="fr-FR" sz="1700" dirty="0" err="1">
                <a:solidFill>
                  <a:prstClr val="white"/>
                </a:solidFill>
              </a:rPr>
              <a:t>mpileup</a:t>
            </a:r>
            <a:endParaRPr lang="fr-FR" sz="1700" dirty="0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5535584" y="7078493"/>
            <a:ext cx="4489750" cy="46551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hlinkClick r:id="rId16"/>
              </a:rPr>
              <a:t>http://samtools.sourceforge.net/mpileup.shtml</a:t>
            </a:r>
            <a:endParaRPr lang="fr-FR" sz="1200" dirty="0">
              <a:solidFill>
                <a:prstClr val="black"/>
              </a:solidFill>
            </a:endParaRPr>
          </a:p>
          <a:p>
            <a:r>
              <a:rPr lang="fr-FR" sz="1200" dirty="0">
                <a:solidFill>
                  <a:prstClr val="black"/>
                </a:solidFill>
                <a:hlinkClick r:id="rId17"/>
              </a:rPr>
              <a:t>http://varscan.sourceforge.net/using-varscan.html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7" name="Processus 47"/>
          <p:cNvSpPr/>
          <p:nvPr>
            <p:custDataLst>
              <p:tags r:id="rId6"/>
            </p:custDataLst>
          </p:nvPr>
        </p:nvSpPr>
        <p:spPr>
          <a:xfrm>
            <a:off x="1443659" y="3739698"/>
            <a:ext cx="2232248" cy="6152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VarScan</a:t>
            </a:r>
            <a:r>
              <a:rPr lang="fr-FR" sz="1700" dirty="0">
                <a:solidFill>
                  <a:prstClr val="white"/>
                </a:solidFill>
              </a:rPr>
              <a:t> mpileup2snp</a:t>
            </a:r>
          </a:p>
        </p:txBody>
      </p:sp>
      <p:cxnSp>
        <p:nvCxnSpPr>
          <p:cNvPr id="8" name="Connecteur droit avec flèche 7"/>
          <p:cNvCxnSpPr>
            <a:stCxn id="3" idx="2"/>
            <a:endCxn id="5" idx="0"/>
          </p:cNvCxnSpPr>
          <p:nvPr>
            <p:custDataLst>
              <p:tags r:id="rId7"/>
            </p:custDataLst>
          </p:nvPr>
        </p:nvCxnSpPr>
        <p:spPr>
          <a:xfrm>
            <a:off x="2559783" y="1783311"/>
            <a:ext cx="0" cy="516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5" idx="2"/>
            <a:endCxn id="7" idx="0"/>
          </p:cNvCxnSpPr>
          <p:nvPr>
            <p:custDataLst>
              <p:tags r:id="rId8"/>
            </p:custDataLst>
          </p:nvPr>
        </p:nvCxnSpPr>
        <p:spPr>
          <a:xfrm>
            <a:off x="2559783" y="2914767"/>
            <a:ext cx="0" cy="824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7" idx="2"/>
            <a:endCxn id="4" idx="0"/>
          </p:cNvCxnSpPr>
          <p:nvPr>
            <p:custDataLst>
              <p:tags r:id="rId9"/>
            </p:custDataLst>
          </p:nvPr>
        </p:nvCxnSpPr>
        <p:spPr>
          <a:xfrm>
            <a:off x="2559783" y="4354926"/>
            <a:ext cx="0" cy="1112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>
            <p:custDataLst>
              <p:tags r:id="rId10"/>
            </p:custDataLst>
          </p:nvPr>
        </p:nvSpPr>
        <p:spPr>
          <a:xfrm>
            <a:off x="3528391" y="2375580"/>
            <a:ext cx="6480473" cy="46551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200" b="1" dirty="0">
                <a:solidFill>
                  <a:prstClr val="black"/>
                </a:solidFill>
              </a:rPr>
              <a:t>option -B</a:t>
            </a:r>
            <a:r>
              <a:rPr lang="fr-FR" sz="1200" dirty="0">
                <a:solidFill>
                  <a:prstClr val="black"/>
                </a:solidFill>
              </a:rPr>
              <a:t>: désactive le calcul du BAQ (Base </a:t>
            </a:r>
            <a:r>
              <a:rPr lang="fr-FR" sz="1200" dirty="0" err="1">
                <a:solidFill>
                  <a:prstClr val="black"/>
                </a:solidFill>
              </a:rPr>
              <a:t>Alignment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err="1">
                <a:solidFill>
                  <a:prstClr val="black"/>
                </a:solidFill>
              </a:rPr>
              <a:t>Quality</a:t>
            </a:r>
            <a:r>
              <a:rPr lang="fr-FR" sz="1200" dirty="0">
                <a:solidFill>
                  <a:prstClr val="black"/>
                </a:solidFill>
              </a:rPr>
              <a:t>)</a:t>
            </a:r>
          </a:p>
          <a:p>
            <a:r>
              <a:rPr lang="fr-FR" sz="1200" dirty="0">
                <a:solidFill>
                  <a:prstClr val="black"/>
                </a:solidFill>
              </a:rPr>
              <a:t>=&gt; Trop strict, perte de </a:t>
            </a:r>
            <a:r>
              <a:rPr lang="fr-FR" sz="1200" dirty="0" err="1">
                <a:solidFill>
                  <a:prstClr val="black"/>
                </a:solidFill>
              </a:rPr>
              <a:t>SNPs</a:t>
            </a:r>
            <a:r>
              <a:rPr lang="fr-FR" sz="1200" dirty="0">
                <a:solidFill>
                  <a:prstClr val="black"/>
                </a:solidFill>
              </a:rPr>
              <a:t> vrais positifs</a:t>
            </a:r>
          </a:p>
        </p:txBody>
      </p:sp>
      <p:sp>
        <p:nvSpPr>
          <p:cNvPr id="12" name="ZoneTexte 11"/>
          <p:cNvSpPr txBox="1"/>
          <p:nvPr>
            <p:custDataLst>
              <p:tags r:id="rId11"/>
            </p:custDataLst>
          </p:nvPr>
        </p:nvSpPr>
        <p:spPr>
          <a:xfrm>
            <a:off x="3804759" y="3203773"/>
            <a:ext cx="6153722" cy="286231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500" b="1" dirty="0">
                <a:solidFill>
                  <a:prstClr val="black"/>
                </a:solidFill>
              </a:rPr>
              <a:t>options:</a:t>
            </a:r>
          </a:p>
          <a:p>
            <a:r>
              <a:rPr lang="fr-FR" sz="1500" b="1" dirty="0"/>
              <a:t>Minimum position </a:t>
            </a:r>
            <a:r>
              <a:rPr lang="fr-FR" sz="1500" b="1" dirty="0" err="1"/>
              <a:t>coverage</a:t>
            </a:r>
            <a:r>
              <a:rPr lang="fr-FR" sz="1500" b="1" dirty="0"/>
              <a:t> </a:t>
            </a:r>
          </a:p>
          <a:p>
            <a:r>
              <a:rPr lang="fr-FR" sz="1500" dirty="0">
                <a:solidFill>
                  <a:prstClr val="black"/>
                </a:solidFill>
              </a:rPr>
              <a:t>Profondeur minimum en </a:t>
            </a:r>
            <a:r>
              <a:rPr lang="fr-FR" sz="1500" dirty="0" err="1">
                <a:solidFill>
                  <a:prstClr val="black"/>
                </a:solidFill>
              </a:rPr>
              <a:t>reads</a:t>
            </a:r>
            <a:r>
              <a:rPr lang="fr-FR" sz="1500" dirty="0">
                <a:solidFill>
                  <a:prstClr val="black"/>
                </a:solidFill>
              </a:rPr>
              <a:t> à une position donnée pour faire le </a:t>
            </a:r>
            <a:r>
              <a:rPr lang="fr-FR" sz="1500" dirty="0" err="1">
                <a:solidFill>
                  <a:prstClr val="black"/>
                </a:solidFill>
              </a:rPr>
              <a:t>calling</a:t>
            </a:r>
            <a:endParaRPr lang="fr-FR" sz="1500" dirty="0">
              <a:solidFill>
                <a:prstClr val="black"/>
              </a:solidFill>
            </a:endParaRPr>
          </a:p>
          <a:p>
            <a:r>
              <a:rPr lang="fr-FR" sz="1500" dirty="0">
                <a:solidFill>
                  <a:prstClr val="black"/>
                </a:solidFill>
              </a:rPr>
              <a:t> </a:t>
            </a:r>
            <a:r>
              <a:rPr lang="fr-FR" sz="1500" i="1" dirty="0">
                <a:solidFill>
                  <a:prstClr val="black"/>
                </a:solidFill>
              </a:rPr>
              <a:t>valeur par défaut du pipeline: </a:t>
            </a:r>
            <a:r>
              <a:rPr lang="fr-FR" sz="1500" i="1" dirty="0" smtClean="0">
                <a:solidFill>
                  <a:prstClr val="black"/>
                </a:solidFill>
              </a:rPr>
              <a:t>10</a:t>
            </a:r>
            <a:endParaRPr lang="fr-FR" sz="1500" b="1" i="1" dirty="0">
              <a:solidFill>
                <a:prstClr val="black"/>
              </a:solidFill>
            </a:endParaRPr>
          </a:p>
          <a:p>
            <a:r>
              <a:rPr lang="fr-FR" sz="1500" b="1" dirty="0"/>
              <a:t/>
            </a:r>
            <a:br>
              <a:rPr lang="fr-FR" sz="1500" b="1" dirty="0"/>
            </a:br>
            <a:r>
              <a:rPr lang="fr-FR" sz="1500" b="1" dirty="0"/>
              <a:t>Minimum variant </a:t>
            </a:r>
            <a:r>
              <a:rPr lang="fr-FR" sz="1500" b="1" dirty="0" err="1"/>
              <a:t>coverage</a:t>
            </a:r>
            <a:r>
              <a:rPr lang="fr-FR" sz="1500" b="1" dirty="0"/>
              <a:t> </a:t>
            </a:r>
          </a:p>
          <a:p>
            <a:r>
              <a:rPr lang="fr-FR" sz="1500" dirty="0">
                <a:solidFill>
                  <a:prstClr val="black"/>
                </a:solidFill>
              </a:rPr>
              <a:t>Nombre minimum de </a:t>
            </a:r>
            <a:r>
              <a:rPr lang="fr-FR" sz="1500" dirty="0" err="1">
                <a:solidFill>
                  <a:prstClr val="black"/>
                </a:solidFill>
              </a:rPr>
              <a:t>reads</a:t>
            </a:r>
            <a:r>
              <a:rPr lang="fr-FR" sz="1500" dirty="0">
                <a:solidFill>
                  <a:prstClr val="black"/>
                </a:solidFill>
              </a:rPr>
              <a:t> supportant un variant pour faire le </a:t>
            </a:r>
            <a:r>
              <a:rPr lang="fr-FR" sz="1500" dirty="0" err="1">
                <a:solidFill>
                  <a:prstClr val="black"/>
                </a:solidFill>
              </a:rPr>
              <a:t>calling</a:t>
            </a:r>
            <a:endParaRPr lang="fr-FR" sz="1500" dirty="0">
              <a:solidFill>
                <a:prstClr val="black"/>
              </a:solidFill>
            </a:endParaRPr>
          </a:p>
          <a:p>
            <a:r>
              <a:rPr lang="fr-FR" sz="1500" i="1" dirty="0">
                <a:solidFill>
                  <a:prstClr val="black"/>
                </a:solidFill>
              </a:rPr>
              <a:t>valeur par défaut du pipeline: 2</a:t>
            </a:r>
            <a:br>
              <a:rPr lang="fr-FR" sz="1500" i="1" dirty="0">
                <a:solidFill>
                  <a:prstClr val="black"/>
                </a:solidFill>
              </a:rPr>
            </a:br>
            <a:endParaRPr lang="fr-FR" sz="1500" i="1" dirty="0">
              <a:solidFill>
                <a:prstClr val="black"/>
              </a:solidFill>
            </a:endParaRPr>
          </a:p>
          <a:p>
            <a:r>
              <a:rPr lang="fr-FR" sz="1500" b="1" dirty="0"/>
              <a:t>Minimum variant </a:t>
            </a:r>
            <a:r>
              <a:rPr lang="fr-FR" sz="1500" b="1" dirty="0" err="1"/>
              <a:t>frequency</a:t>
            </a:r>
            <a:r>
              <a:rPr lang="fr-FR" sz="1500" b="1" dirty="0"/>
              <a:t> </a:t>
            </a:r>
          </a:p>
          <a:p>
            <a:r>
              <a:rPr lang="fr-FR" sz="1500" dirty="0">
                <a:solidFill>
                  <a:prstClr val="black"/>
                </a:solidFill>
              </a:rPr>
              <a:t>Fréquence allélique minimum du variant pour le conserver</a:t>
            </a:r>
          </a:p>
          <a:p>
            <a:r>
              <a:rPr lang="fr-FR" sz="1500" i="1" dirty="0">
                <a:solidFill>
                  <a:prstClr val="black"/>
                </a:solidFill>
              </a:rPr>
              <a:t>valeur par défaut du pipeline: </a:t>
            </a:r>
            <a:r>
              <a:rPr lang="fr-FR" sz="1500" i="1" dirty="0" smtClean="0">
                <a:solidFill>
                  <a:prstClr val="black"/>
                </a:solidFill>
              </a:rPr>
              <a:t>0,01</a:t>
            </a:r>
            <a:endParaRPr lang="fr-FR" sz="1500" i="1" dirty="0">
              <a:solidFill>
                <a:prstClr val="black"/>
              </a:solidFill>
            </a:endParaRPr>
          </a:p>
        </p:txBody>
      </p:sp>
      <p:sp>
        <p:nvSpPr>
          <p:cNvPr id="13" name="ZoneTexte 12"/>
          <p:cNvSpPr txBox="1"/>
          <p:nvPr>
            <p:custDataLst>
              <p:tags r:id="rId12"/>
            </p:custDataLst>
          </p:nvPr>
        </p:nvSpPr>
        <p:spPr>
          <a:xfrm>
            <a:off x="1464414" y="708695"/>
            <a:ext cx="2937200" cy="369324"/>
          </a:xfrm>
          <a:prstGeom prst="rect">
            <a:avLst/>
          </a:prstGeom>
          <a:solidFill>
            <a:srgbClr val="F79646"/>
          </a:solidFill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Par échantillon (individu)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61125" y="3089960"/>
            <a:ext cx="997317" cy="3477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" name="Text Box 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Fonctionnement du pipeline: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mapping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 et SNP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calling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09559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us 4"/>
          <p:cNvSpPr/>
          <p:nvPr>
            <p:custDataLst>
              <p:tags r:id="rId1"/>
            </p:custDataLst>
          </p:nvPr>
        </p:nvSpPr>
        <p:spPr>
          <a:xfrm>
            <a:off x="215776" y="899517"/>
            <a:ext cx="1296144" cy="72008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SNPs</a:t>
            </a:r>
            <a:r>
              <a:rPr lang="fr-FR" sz="1700" dirty="0">
                <a:solidFill>
                  <a:prstClr val="white"/>
                </a:solidFill>
              </a:rPr>
              <a:t> </a:t>
            </a:r>
            <a:r>
              <a:rPr lang="fr-FR" sz="1700" dirty="0" err="1">
                <a:solidFill>
                  <a:prstClr val="white"/>
                </a:solidFill>
              </a:rPr>
              <a:t>pooling</a:t>
            </a:r>
            <a:endParaRPr lang="fr-FR" sz="1700" dirty="0">
              <a:solidFill>
                <a:prstClr val="white"/>
              </a:solidFill>
            </a:endParaRPr>
          </a:p>
        </p:txBody>
      </p:sp>
      <p:sp>
        <p:nvSpPr>
          <p:cNvPr id="3" name="Document 5"/>
          <p:cNvSpPr/>
          <p:nvPr>
            <p:custDataLst>
              <p:tags r:id="rId2"/>
            </p:custDataLst>
          </p:nvPr>
        </p:nvSpPr>
        <p:spPr>
          <a:xfrm>
            <a:off x="2007592" y="1259556"/>
            <a:ext cx="1656184" cy="680916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 sz="1700" dirty="0">
              <a:solidFill>
                <a:srgbClr val="4F81BD"/>
              </a:solidFill>
            </a:endParaRPr>
          </a:p>
        </p:txBody>
      </p:sp>
      <p:sp>
        <p:nvSpPr>
          <p:cNvPr id="4" name="Document 6"/>
          <p:cNvSpPr/>
          <p:nvPr>
            <p:custDataLst>
              <p:tags r:id="rId3"/>
            </p:custDataLst>
          </p:nvPr>
        </p:nvSpPr>
        <p:spPr>
          <a:xfrm>
            <a:off x="2159992" y="1411957"/>
            <a:ext cx="1656184" cy="680916"/>
          </a:xfrm>
          <a:prstGeom prst="flowChartDocumen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 sz="1700" dirty="0">
              <a:solidFill>
                <a:srgbClr val="4F81BD"/>
              </a:solidFill>
            </a:endParaRPr>
          </a:p>
        </p:txBody>
      </p:sp>
      <p:sp>
        <p:nvSpPr>
          <p:cNvPr id="5" name="Document 7"/>
          <p:cNvSpPr/>
          <p:nvPr>
            <p:custDataLst>
              <p:tags r:id="rId4"/>
            </p:custDataLst>
          </p:nvPr>
        </p:nvSpPr>
        <p:spPr>
          <a:xfrm>
            <a:off x="2312392" y="1564356"/>
            <a:ext cx="1656184" cy="680916"/>
          </a:xfrm>
          <a:prstGeom prst="flowChartDocumen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Fichier </a:t>
            </a:r>
            <a:r>
              <a:rPr lang="fr-FR" sz="1700" dirty="0" err="1">
                <a:solidFill>
                  <a:srgbClr val="4F81BD"/>
                </a:solidFill>
              </a:rPr>
              <a:t>mapping</a:t>
            </a:r>
            <a:endParaRPr lang="fr-FR" sz="1700" dirty="0">
              <a:solidFill>
                <a:srgbClr val="4F81BD"/>
              </a:solidFill>
            </a:endParaRPr>
          </a:p>
          <a:p>
            <a:pPr algn="ctr"/>
            <a:r>
              <a:rPr lang="fr-FR" sz="1700" dirty="0">
                <a:solidFill>
                  <a:srgbClr val="4F81BD"/>
                </a:solidFill>
              </a:rPr>
              <a:t>BAM</a:t>
            </a:r>
          </a:p>
        </p:txBody>
      </p:sp>
      <p:sp>
        <p:nvSpPr>
          <p:cNvPr id="6" name="Document 8"/>
          <p:cNvSpPr/>
          <p:nvPr>
            <p:custDataLst>
              <p:tags r:id="rId5"/>
            </p:custDataLst>
          </p:nvPr>
        </p:nvSpPr>
        <p:spPr>
          <a:xfrm>
            <a:off x="4455864" y="1259556"/>
            <a:ext cx="1656184" cy="680916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 sz="1700" dirty="0">
              <a:solidFill>
                <a:srgbClr val="4F81BD"/>
              </a:solidFill>
            </a:endParaRPr>
          </a:p>
        </p:txBody>
      </p:sp>
      <p:sp>
        <p:nvSpPr>
          <p:cNvPr id="7" name="Document 9"/>
          <p:cNvSpPr/>
          <p:nvPr>
            <p:custDataLst>
              <p:tags r:id="rId6"/>
            </p:custDataLst>
          </p:nvPr>
        </p:nvSpPr>
        <p:spPr>
          <a:xfrm>
            <a:off x="4599880" y="1403573"/>
            <a:ext cx="1656184" cy="680916"/>
          </a:xfrm>
          <a:prstGeom prst="flowChartDocumen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 sz="1700" dirty="0">
              <a:solidFill>
                <a:srgbClr val="4F81BD"/>
              </a:solidFill>
            </a:endParaRPr>
          </a:p>
        </p:txBody>
      </p:sp>
      <p:sp>
        <p:nvSpPr>
          <p:cNvPr id="8" name="Document 10"/>
          <p:cNvSpPr/>
          <p:nvPr>
            <p:custDataLst>
              <p:tags r:id="rId7"/>
            </p:custDataLst>
          </p:nvPr>
        </p:nvSpPr>
        <p:spPr>
          <a:xfrm>
            <a:off x="4752280" y="1555973"/>
            <a:ext cx="1656184" cy="680916"/>
          </a:xfrm>
          <a:prstGeom prst="flowChartDocumen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Fichier SNP</a:t>
            </a:r>
          </a:p>
          <a:p>
            <a:pPr algn="ctr"/>
            <a:r>
              <a:rPr lang="fr-FR" sz="1700" dirty="0">
                <a:solidFill>
                  <a:srgbClr val="4F81BD"/>
                </a:solidFill>
              </a:rPr>
              <a:t>VCF</a:t>
            </a:r>
          </a:p>
        </p:txBody>
      </p:sp>
      <p:sp>
        <p:nvSpPr>
          <p:cNvPr id="9" name="Parenthèse ouvrante 8"/>
          <p:cNvSpPr/>
          <p:nvPr>
            <p:custDataLst>
              <p:tags r:id="rId8"/>
            </p:custDataLst>
          </p:nvPr>
        </p:nvSpPr>
        <p:spPr>
          <a:xfrm>
            <a:off x="1727945" y="899517"/>
            <a:ext cx="144016" cy="151216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Parenthèse ouvrante 9"/>
          <p:cNvSpPr/>
          <p:nvPr>
            <p:custDataLst>
              <p:tags r:id="rId9"/>
            </p:custDataLst>
          </p:nvPr>
        </p:nvSpPr>
        <p:spPr>
          <a:xfrm flipH="1" flipV="1">
            <a:off x="6552480" y="938680"/>
            <a:ext cx="216023" cy="147300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>
            <p:custDataLst>
              <p:tags r:id="rId10"/>
            </p:custDataLst>
          </p:nvPr>
        </p:nvSpPr>
        <p:spPr>
          <a:xfrm>
            <a:off x="6840513" y="2051645"/>
            <a:ext cx="1872608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x</a:t>
            </a:r>
            <a:r>
              <a:rPr lang="fr-FR" b="1" dirty="0" smtClean="0">
                <a:solidFill>
                  <a:prstClr val="black"/>
                </a:solidFill>
              </a:rPr>
              <a:t> N échantillons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2" name="Processus 14"/>
          <p:cNvSpPr/>
          <p:nvPr>
            <p:custDataLst>
              <p:tags r:id="rId11"/>
            </p:custDataLst>
          </p:nvPr>
        </p:nvSpPr>
        <p:spPr>
          <a:xfrm>
            <a:off x="5112321" y="2987748"/>
            <a:ext cx="1296144" cy="72008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500" dirty="0">
                <a:solidFill>
                  <a:prstClr val="white"/>
                </a:solidFill>
              </a:rPr>
              <a:t>Extraction des positions de </a:t>
            </a:r>
            <a:r>
              <a:rPr lang="fr-FR" sz="1500" dirty="0" err="1">
                <a:solidFill>
                  <a:prstClr val="white"/>
                </a:solidFill>
              </a:rPr>
              <a:t>variants</a:t>
            </a:r>
            <a:endParaRPr lang="fr-FR" sz="1500" dirty="0">
              <a:solidFill>
                <a:prstClr val="white"/>
              </a:solidFill>
            </a:endParaRPr>
          </a:p>
        </p:txBody>
      </p:sp>
      <p:cxnSp>
        <p:nvCxnSpPr>
          <p:cNvPr id="13" name="Connecteur en angle 12"/>
          <p:cNvCxnSpPr>
            <a:stCxn id="8" idx="2"/>
            <a:endCxn id="12" idx="0"/>
          </p:cNvCxnSpPr>
          <p:nvPr>
            <p:custDataLst>
              <p:tags r:id="rId12"/>
            </p:custDataLst>
          </p:nvPr>
        </p:nvCxnSpPr>
        <p:spPr>
          <a:xfrm rot="16200000" flipH="1">
            <a:off x="5272444" y="2499800"/>
            <a:ext cx="795876" cy="18002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rocessus 17"/>
          <p:cNvSpPr/>
          <p:nvPr>
            <p:custDataLst>
              <p:tags r:id="rId13"/>
            </p:custDataLst>
          </p:nvPr>
        </p:nvSpPr>
        <p:spPr>
          <a:xfrm>
            <a:off x="2520032" y="3037476"/>
            <a:ext cx="1728192" cy="6152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samtools</a:t>
            </a:r>
            <a:r>
              <a:rPr lang="fr-FR" sz="1700" dirty="0">
                <a:solidFill>
                  <a:prstClr val="white"/>
                </a:solidFill>
              </a:rPr>
              <a:t> </a:t>
            </a:r>
            <a:r>
              <a:rPr lang="fr-FR" sz="1700" dirty="0" err="1">
                <a:solidFill>
                  <a:prstClr val="white"/>
                </a:solidFill>
              </a:rPr>
              <a:t>mpileup</a:t>
            </a:r>
            <a:endParaRPr lang="fr-FR" sz="1700" dirty="0">
              <a:solidFill>
                <a:prstClr val="white"/>
              </a:solidFill>
            </a:endParaRPr>
          </a:p>
        </p:txBody>
      </p:sp>
      <p:sp>
        <p:nvSpPr>
          <p:cNvPr id="15" name="Document 18"/>
          <p:cNvSpPr/>
          <p:nvPr>
            <p:custDataLst>
              <p:tags r:id="rId14"/>
            </p:custDataLst>
          </p:nvPr>
        </p:nvSpPr>
        <p:spPr>
          <a:xfrm>
            <a:off x="431801" y="2879736"/>
            <a:ext cx="1584176" cy="936104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Génome de référence</a:t>
            </a:r>
          </a:p>
        </p:txBody>
      </p:sp>
      <p:cxnSp>
        <p:nvCxnSpPr>
          <p:cNvPr id="16" name="Connecteur droit avec flèche 15"/>
          <p:cNvCxnSpPr>
            <a:stCxn id="12" idx="1"/>
            <a:endCxn id="14" idx="3"/>
          </p:cNvCxnSpPr>
          <p:nvPr>
            <p:custDataLst>
              <p:tags r:id="rId15"/>
            </p:custDataLst>
          </p:nvPr>
        </p:nvCxnSpPr>
        <p:spPr>
          <a:xfrm flipH="1" flipV="1">
            <a:off x="4248224" y="3345090"/>
            <a:ext cx="864096" cy="2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5" idx="3"/>
            <a:endCxn id="14" idx="1"/>
          </p:cNvCxnSpPr>
          <p:nvPr>
            <p:custDataLst>
              <p:tags r:id="rId16"/>
            </p:custDataLst>
          </p:nvPr>
        </p:nvCxnSpPr>
        <p:spPr>
          <a:xfrm flipV="1">
            <a:off x="2015976" y="3345090"/>
            <a:ext cx="504056" cy="2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stCxn id="5" idx="2"/>
            <a:endCxn id="14" idx="0"/>
          </p:cNvCxnSpPr>
          <p:nvPr>
            <p:custDataLst>
              <p:tags r:id="rId17"/>
            </p:custDataLst>
          </p:nvPr>
        </p:nvCxnSpPr>
        <p:spPr>
          <a:xfrm rot="16200000" flipH="1">
            <a:off x="2843697" y="2497044"/>
            <a:ext cx="837220" cy="243644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rocessus 31"/>
          <p:cNvSpPr/>
          <p:nvPr>
            <p:custDataLst>
              <p:tags r:id="rId18"/>
            </p:custDataLst>
          </p:nvPr>
        </p:nvSpPr>
        <p:spPr>
          <a:xfrm>
            <a:off x="2270588" y="4388744"/>
            <a:ext cx="2232248" cy="6152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VarScan</a:t>
            </a:r>
            <a:r>
              <a:rPr lang="fr-FR" sz="1700" dirty="0">
                <a:solidFill>
                  <a:prstClr val="white"/>
                </a:solidFill>
              </a:rPr>
              <a:t> mpileup2cns</a:t>
            </a:r>
          </a:p>
        </p:txBody>
      </p:sp>
      <p:cxnSp>
        <p:nvCxnSpPr>
          <p:cNvPr id="20" name="Connecteur droit avec flèche 19"/>
          <p:cNvCxnSpPr>
            <a:stCxn id="19" idx="2"/>
            <a:endCxn id="21" idx="0"/>
          </p:cNvCxnSpPr>
          <p:nvPr>
            <p:custDataLst>
              <p:tags r:id="rId19"/>
            </p:custDataLst>
          </p:nvPr>
        </p:nvCxnSpPr>
        <p:spPr>
          <a:xfrm flipH="1">
            <a:off x="3379709" y="5003972"/>
            <a:ext cx="7003" cy="1047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ocument 33"/>
          <p:cNvSpPr/>
          <p:nvPr>
            <p:custDataLst>
              <p:tags r:id="rId20"/>
            </p:custDataLst>
          </p:nvPr>
        </p:nvSpPr>
        <p:spPr>
          <a:xfrm>
            <a:off x="2352304" y="6051249"/>
            <a:ext cx="2054811" cy="752924"/>
          </a:xfrm>
          <a:prstGeom prst="flowChartDocumen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500" dirty="0">
                <a:solidFill>
                  <a:prstClr val="black"/>
                </a:solidFill>
              </a:rPr>
              <a:t>Fichier SNP consensus</a:t>
            </a:r>
          </a:p>
          <a:p>
            <a:pPr algn="ctr"/>
            <a:r>
              <a:rPr lang="fr-FR" sz="1500" dirty="0">
                <a:solidFill>
                  <a:prstClr val="black"/>
                </a:solidFill>
              </a:rPr>
              <a:t>VCF</a:t>
            </a:r>
          </a:p>
        </p:txBody>
      </p:sp>
      <p:cxnSp>
        <p:nvCxnSpPr>
          <p:cNvPr id="22" name="Connecteur droit avec flèche 21"/>
          <p:cNvCxnSpPr>
            <a:stCxn id="14" idx="2"/>
            <a:endCxn id="19" idx="0"/>
          </p:cNvCxnSpPr>
          <p:nvPr>
            <p:custDataLst>
              <p:tags r:id="rId21"/>
            </p:custDataLst>
          </p:nvPr>
        </p:nvCxnSpPr>
        <p:spPr>
          <a:xfrm>
            <a:off x="3384128" y="3652704"/>
            <a:ext cx="2584" cy="736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>
            <p:custDataLst>
              <p:tags r:id="rId22"/>
            </p:custDataLst>
          </p:nvPr>
        </p:nvSpPr>
        <p:spPr>
          <a:xfrm>
            <a:off x="4680272" y="6084092"/>
            <a:ext cx="5112568" cy="92332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Le fichier VCF contient les </a:t>
            </a:r>
            <a:r>
              <a:rPr lang="fr-FR" dirty="0" err="1" smtClean="0">
                <a:solidFill>
                  <a:prstClr val="black"/>
                </a:solidFill>
              </a:rPr>
              <a:t>variants</a:t>
            </a:r>
            <a:r>
              <a:rPr lang="fr-FR" dirty="0" smtClean="0">
                <a:solidFill>
                  <a:prstClr val="black"/>
                </a:solidFill>
              </a:rPr>
              <a:t> et génotypes pour chaque échantillon ainsi que le génotype consensus pour l’ensemble des échantillons. 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Fonctionnement du pipeline: SNP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pooling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34005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Fonctionnement du pipeline: Filtrage et </a:t>
            </a:r>
            <a:r>
              <a:rPr lang="fr-FR" dirty="0" smtClean="0"/>
              <a:t>comptage</a:t>
            </a:r>
            <a:endParaRPr lang="fr-FR" dirty="0"/>
          </a:p>
        </p:txBody>
      </p:sp>
      <p:sp>
        <p:nvSpPr>
          <p:cNvPr id="4" name="Document 4"/>
          <p:cNvSpPr/>
          <p:nvPr>
            <p:custDataLst>
              <p:tags r:id="rId1"/>
            </p:custDataLst>
          </p:nvPr>
        </p:nvSpPr>
        <p:spPr>
          <a:xfrm>
            <a:off x="4068631" y="938680"/>
            <a:ext cx="2160240" cy="752924"/>
          </a:xfrm>
          <a:prstGeom prst="flowChartDocumen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prstClr val="black"/>
                </a:solidFill>
              </a:rPr>
              <a:t>Fichier SNP consensus</a:t>
            </a:r>
          </a:p>
          <a:p>
            <a:pPr algn="ctr"/>
            <a:r>
              <a:rPr lang="fr-FR" sz="1700" dirty="0">
                <a:solidFill>
                  <a:prstClr val="black"/>
                </a:solidFill>
              </a:rPr>
              <a:t>VCF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766913" y="2090808"/>
            <a:ext cx="4406892" cy="353935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pPr>
              <a:defRPr sz="1800"/>
            </a:pPr>
            <a:r>
              <a:rPr lang="fr-FR" sz="1700" b="1" dirty="0">
                <a:solidFill>
                  <a:prstClr val="black"/>
                </a:solidFill>
                <a:cs typeface="Courier"/>
              </a:rPr>
              <a:t>Reference      TAGGCCGC</a:t>
            </a:r>
            <a:r>
              <a:rPr lang="fr-FR" sz="1700" b="1" dirty="0">
                <a:solidFill>
                  <a:srgbClr val="000000"/>
                </a:solidFill>
                <a:cs typeface="Courier"/>
              </a:rPr>
              <a:t>CC</a:t>
            </a:r>
            <a:r>
              <a:rPr lang="fr-FR" sz="1700" b="1" dirty="0">
                <a:solidFill>
                  <a:prstClr val="black"/>
                </a:solidFill>
                <a:cs typeface="Courier"/>
              </a:rPr>
              <a:t>G</a:t>
            </a:r>
            <a:r>
              <a:rPr lang="fr-FR" sz="1700" b="1" dirty="0">
                <a:solidFill>
                  <a:srgbClr val="9BBB59"/>
                </a:solidFill>
                <a:cs typeface="Courier"/>
              </a:rPr>
              <a:t>C</a:t>
            </a:r>
            <a:r>
              <a:rPr lang="fr-FR" sz="1700" b="1" dirty="0">
                <a:solidFill>
                  <a:prstClr val="black"/>
                </a:solidFill>
                <a:cs typeface="Courier"/>
              </a:rPr>
              <a:t>GCTATGCCGTGCA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6235015" y="2090808"/>
            <a:ext cx="2765737" cy="353935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pPr>
              <a:defRPr sz="1800"/>
            </a:pPr>
            <a:r>
              <a:rPr lang="fr-FR" sz="1700" b="1" dirty="0">
                <a:solidFill>
                  <a:prstClr val="black"/>
                </a:solidFill>
                <a:cs typeface="Courier"/>
              </a:rPr>
              <a:t>      </a:t>
            </a:r>
            <a:r>
              <a:rPr lang="fr-FR" altLang="fr-FR" sz="1700" b="1" dirty="0">
                <a:solidFill>
                  <a:prstClr val="black"/>
                </a:solidFill>
              </a:rPr>
              <a:t>GACTGCGATCT</a:t>
            </a:r>
            <a:r>
              <a:rPr lang="fr-FR" altLang="fr-FR" sz="1700" b="1" dirty="0">
                <a:solidFill>
                  <a:srgbClr val="9BBB59"/>
                </a:solidFill>
              </a:rPr>
              <a:t>C</a:t>
            </a:r>
            <a:r>
              <a:rPr lang="fr-FR" altLang="fr-FR" sz="1700" b="1" dirty="0">
                <a:solidFill>
                  <a:prstClr val="black"/>
                </a:solidFill>
              </a:rPr>
              <a:t>GACATCG</a:t>
            </a:r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3232750" y="2313153"/>
            <a:ext cx="300062" cy="3493256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700" b="1" dirty="0">
                <a:solidFill>
                  <a:srgbClr val="9BBB59"/>
                </a:solidFill>
              </a:rPr>
              <a:t>C</a:t>
            </a:r>
          </a:p>
          <a:p>
            <a:r>
              <a:rPr lang="fr-FR" sz="1700" b="1" dirty="0">
                <a:solidFill>
                  <a:srgbClr val="9BBB59"/>
                </a:solidFill>
              </a:rPr>
              <a:t>C</a:t>
            </a:r>
          </a:p>
          <a:p>
            <a:r>
              <a:rPr lang="fr-FR" sz="1700" b="1" dirty="0">
                <a:solidFill>
                  <a:srgbClr val="9BBB59"/>
                </a:solidFill>
              </a:rPr>
              <a:t>C</a:t>
            </a:r>
          </a:p>
          <a:p>
            <a:r>
              <a:rPr lang="fr-FR" sz="1700" b="1" dirty="0">
                <a:solidFill>
                  <a:srgbClr val="9BBB59"/>
                </a:solidFill>
              </a:rPr>
              <a:t>C</a:t>
            </a:r>
          </a:p>
          <a:p>
            <a:r>
              <a:rPr lang="fr-FR" sz="1700" b="1" dirty="0" err="1">
                <a:solidFill>
                  <a:srgbClr val="F79646"/>
                </a:solidFill>
              </a:rPr>
              <a:t>T</a:t>
            </a:r>
            <a:endParaRPr lang="fr-FR" sz="1700" b="1" dirty="0">
              <a:solidFill>
                <a:srgbClr val="F79646"/>
              </a:solidFill>
            </a:endParaRPr>
          </a:p>
          <a:p>
            <a:r>
              <a:rPr lang="fr-FR" sz="1700" b="1" dirty="0" err="1">
                <a:solidFill>
                  <a:srgbClr val="F79646"/>
                </a:solidFill>
              </a:rPr>
              <a:t>T</a:t>
            </a:r>
            <a:endParaRPr lang="fr-FR" sz="1700" b="1" dirty="0">
              <a:solidFill>
                <a:srgbClr val="F79646"/>
              </a:solidFill>
            </a:endParaRPr>
          </a:p>
          <a:p>
            <a:r>
              <a:rPr lang="fr-FR" sz="1700" b="1" dirty="0" err="1">
                <a:solidFill>
                  <a:srgbClr val="F79646"/>
                </a:solidFill>
              </a:rPr>
              <a:t>T</a:t>
            </a:r>
            <a:endParaRPr lang="fr-FR" sz="1700" b="1" dirty="0">
              <a:solidFill>
                <a:srgbClr val="F79646"/>
              </a:solidFill>
            </a:endParaRPr>
          </a:p>
          <a:p>
            <a:r>
              <a:rPr lang="fr-FR" sz="1700" b="1" dirty="0" err="1">
                <a:solidFill>
                  <a:srgbClr val="F79646"/>
                </a:solidFill>
              </a:rPr>
              <a:t>T</a:t>
            </a:r>
            <a:endParaRPr lang="fr-FR" sz="1700" b="1" dirty="0">
              <a:solidFill>
                <a:srgbClr val="F79646"/>
              </a:solidFill>
            </a:endParaRPr>
          </a:p>
          <a:p>
            <a:r>
              <a:rPr lang="fr-FR" sz="1700" b="1" dirty="0" err="1">
                <a:solidFill>
                  <a:srgbClr val="F79646"/>
                </a:solidFill>
              </a:rPr>
              <a:t>T</a:t>
            </a:r>
            <a:endParaRPr lang="fr-FR" sz="1700" b="1" dirty="0">
              <a:solidFill>
                <a:srgbClr val="F79646"/>
              </a:solidFill>
            </a:endParaRPr>
          </a:p>
          <a:p>
            <a:r>
              <a:rPr lang="fr-FR" sz="1700" b="1" dirty="0">
                <a:solidFill>
                  <a:srgbClr val="9BBB59"/>
                </a:solidFill>
              </a:rPr>
              <a:t>C</a:t>
            </a:r>
          </a:p>
          <a:p>
            <a:r>
              <a:rPr lang="fr-FR" sz="1700" b="1" dirty="0" err="1">
                <a:solidFill>
                  <a:srgbClr val="F79646"/>
                </a:solidFill>
              </a:rPr>
              <a:t>T</a:t>
            </a:r>
            <a:endParaRPr lang="fr-FR" sz="1700" b="1" dirty="0">
              <a:solidFill>
                <a:srgbClr val="F79646"/>
              </a:solidFill>
            </a:endParaRPr>
          </a:p>
          <a:p>
            <a:r>
              <a:rPr lang="fr-FR" sz="1700" b="1" dirty="0">
                <a:solidFill>
                  <a:srgbClr val="9BBB59"/>
                </a:solidFill>
              </a:rPr>
              <a:t>C</a:t>
            </a:r>
          </a:p>
          <a:p>
            <a:r>
              <a:rPr lang="fr-FR" sz="1700" b="1" dirty="0">
                <a:solidFill>
                  <a:srgbClr val="9BBB59"/>
                </a:solidFill>
              </a:rPr>
              <a:t>C</a:t>
            </a: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7783269" y="2306832"/>
            <a:ext cx="324108" cy="3493256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700" b="1" dirty="0">
                <a:solidFill>
                  <a:srgbClr val="9BBB59"/>
                </a:solidFill>
              </a:rPr>
              <a:t>C</a:t>
            </a:r>
          </a:p>
          <a:p>
            <a:r>
              <a:rPr lang="fr-FR" sz="17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</a:t>
            </a:r>
          </a:p>
          <a:p>
            <a:r>
              <a:rPr lang="fr-FR" sz="17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</a:t>
            </a:r>
          </a:p>
          <a:p>
            <a:r>
              <a:rPr lang="fr-FR" sz="1700" b="1" dirty="0">
                <a:solidFill>
                  <a:srgbClr val="9BBB59"/>
                </a:solidFill>
              </a:rPr>
              <a:t>C</a:t>
            </a:r>
          </a:p>
          <a:p>
            <a:r>
              <a:rPr lang="fr-FR" sz="1700" b="1" dirty="0" err="1">
                <a:solidFill>
                  <a:srgbClr val="F79646"/>
                </a:solidFill>
              </a:rPr>
              <a:t>T</a:t>
            </a:r>
            <a:endParaRPr lang="fr-FR" sz="1700" b="1" dirty="0">
              <a:solidFill>
                <a:srgbClr val="F79646"/>
              </a:solidFill>
            </a:endParaRPr>
          </a:p>
          <a:p>
            <a:r>
              <a:rPr lang="fr-FR" sz="1700" b="1" dirty="0" err="1">
                <a:solidFill>
                  <a:srgbClr val="F79646"/>
                </a:solidFill>
              </a:rPr>
              <a:t>T</a:t>
            </a:r>
            <a:endParaRPr lang="fr-FR" sz="1700" b="1" dirty="0">
              <a:solidFill>
                <a:srgbClr val="F79646"/>
              </a:solidFill>
            </a:endParaRPr>
          </a:p>
          <a:p>
            <a:r>
              <a:rPr lang="fr-FR" sz="1700" b="1" dirty="0" err="1">
                <a:solidFill>
                  <a:srgbClr val="F79646"/>
                </a:solidFill>
              </a:rPr>
              <a:t>T</a:t>
            </a:r>
            <a:endParaRPr lang="fr-FR" sz="1700" b="1" dirty="0">
              <a:solidFill>
                <a:srgbClr val="F79646"/>
              </a:solidFill>
            </a:endParaRPr>
          </a:p>
          <a:p>
            <a:r>
              <a:rPr lang="fr-FR" sz="1700" b="1" dirty="0" err="1">
                <a:solidFill>
                  <a:srgbClr val="F79646"/>
                </a:solidFill>
              </a:rPr>
              <a:t>T</a:t>
            </a:r>
            <a:endParaRPr lang="fr-FR" sz="1700" b="1" dirty="0">
              <a:solidFill>
                <a:srgbClr val="F79646"/>
              </a:solidFill>
            </a:endParaRPr>
          </a:p>
          <a:p>
            <a:r>
              <a:rPr lang="fr-FR" sz="1700" b="1" dirty="0" err="1">
                <a:solidFill>
                  <a:srgbClr val="F79646"/>
                </a:solidFill>
              </a:rPr>
              <a:t>T</a:t>
            </a:r>
            <a:endParaRPr lang="fr-FR" sz="1700" b="1" dirty="0">
              <a:solidFill>
                <a:srgbClr val="F79646"/>
              </a:solidFill>
            </a:endParaRPr>
          </a:p>
          <a:p>
            <a:r>
              <a:rPr lang="fr-FR" sz="1700" b="1" dirty="0">
                <a:solidFill>
                  <a:srgbClr val="9BBB59"/>
                </a:solidFill>
              </a:rPr>
              <a:t>C</a:t>
            </a:r>
          </a:p>
          <a:p>
            <a:r>
              <a:rPr lang="fr-FR" sz="1700" b="1" dirty="0" err="1">
                <a:solidFill>
                  <a:srgbClr val="F79646"/>
                </a:solidFill>
              </a:rPr>
              <a:t>T</a:t>
            </a:r>
            <a:endParaRPr lang="fr-FR" sz="1700" b="1" dirty="0">
              <a:solidFill>
                <a:srgbClr val="F79646"/>
              </a:solidFill>
            </a:endParaRPr>
          </a:p>
          <a:p>
            <a:r>
              <a:rPr lang="fr-FR" sz="17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</a:t>
            </a:r>
          </a:p>
          <a:p>
            <a:r>
              <a:rPr lang="fr-FR" sz="1700" b="1" dirty="0">
                <a:solidFill>
                  <a:srgbClr val="9BBB59"/>
                </a:solidFill>
              </a:rPr>
              <a:t>C</a:t>
            </a:r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2268431" y="1586753"/>
            <a:ext cx="1661397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Site bi-allélique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6660918" y="1586753"/>
            <a:ext cx="2076574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Site multi-alléliques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>
            <p:custDataLst>
              <p:tags r:id="rId8"/>
            </p:custDataLst>
          </p:nvPr>
        </p:nvSpPr>
        <p:spPr>
          <a:xfrm>
            <a:off x="828271" y="3819001"/>
            <a:ext cx="724858" cy="353935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700" b="1" dirty="0" err="1">
                <a:solidFill>
                  <a:prstClr val="black"/>
                </a:solidFill>
              </a:rPr>
              <a:t>Reads</a:t>
            </a:r>
            <a:endParaRPr lang="fr-FR" sz="1700" b="1" dirty="0">
              <a:solidFill>
                <a:prstClr val="black"/>
              </a:solidFill>
            </a:endParaRPr>
          </a:p>
        </p:txBody>
      </p:sp>
      <p:sp>
        <p:nvSpPr>
          <p:cNvPr id="12" name="Accolade ouvrante 11"/>
          <p:cNvSpPr/>
          <p:nvPr>
            <p:custDataLst>
              <p:tags r:id="rId9"/>
            </p:custDataLst>
          </p:nvPr>
        </p:nvSpPr>
        <p:spPr>
          <a:xfrm>
            <a:off x="1908390" y="2450849"/>
            <a:ext cx="288032" cy="30963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Processus 13"/>
          <p:cNvSpPr/>
          <p:nvPr>
            <p:custDataLst>
              <p:tags r:id="rId10"/>
            </p:custDataLst>
          </p:nvPr>
        </p:nvSpPr>
        <p:spPr>
          <a:xfrm>
            <a:off x="5112747" y="5691209"/>
            <a:ext cx="1080120" cy="64807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prstClr val="white"/>
                </a:solidFill>
              </a:rPr>
              <a:t>comptage</a:t>
            </a:r>
          </a:p>
        </p:txBody>
      </p:sp>
      <p:cxnSp>
        <p:nvCxnSpPr>
          <p:cNvPr id="14" name="Connecteur en angle 13"/>
          <p:cNvCxnSpPr>
            <a:stCxn id="7" idx="2"/>
            <a:endCxn id="13" idx="1"/>
          </p:cNvCxnSpPr>
          <p:nvPr>
            <p:custDataLst>
              <p:tags r:id="rId11"/>
            </p:custDataLst>
          </p:nvPr>
        </p:nvCxnSpPr>
        <p:spPr>
          <a:xfrm rot="16200000" flipH="1">
            <a:off x="4143346" y="5045844"/>
            <a:ext cx="208836" cy="172996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>
            <a:stCxn id="8" idx="2"/>
            <a:endCxn id="13" idx="3"/>
          </p:cNvCxnSpPr>
          <p:nvPr>
            <p:custDataLst>
              <p:tags r:id="rId12"/>
            </p:custDataLst>
          </p:nvPr>
        </p:nvCxnSpPr>
        <p:spPr>
          <a:xfrm rot="5400000">
            <a:off x="6961517" y="5031438"/>
            <a:ext cx="215157" cy="17524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ultiplication 10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6694152" y="5691207"/>
            <a:ext cx="830862" cy="72008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Document 19"/>
          <p:cNvSpPr/>
          <p:nvPr>
            <p:custDataLst>
              <p:tags r:id="rId14"/>
            </p:custDataLst>
          </p:nvPr>
        </p:nvSpPr>
        <p:spPr>
          <a:xfrm>
            <a:off x="4572687" y="6555305"/>
            <a:ext cx="2160240" cy="752924"/>
          </a:xfrm>
          <a:prstGeom prst="flowChartDocumen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000000"/>
                </a:solidFill>
              </a:rPr>
              <a:t>Fichier fréquences alléliques</a:t>
            </a:r>
          </a:p>
        </p:txBody>
      </p:sp>
      <p:cxnSp>
        <p:nvCxnSpPr>
          <p:cNvPr id="18" name="Connecteur droit avec flèche 17"/>
          <p:cNvCxnSpPr>
            <a:stCxn id="13" idx="2"/>
            <a:endCxn id="17" idx="0"/>
          </p:cNvCxnSpPr>
          <p:nvPr>
            <p:custDataLst>
              <p:tags r:id="rId15"/>
            </p:custDataLst>
          </p:nvPr>
        </p:nvCxnSpPr>
        <p:spPr>
          <a:xfrm>
            <a:off x="5652807" y="6339281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rocessus 24"/>
          <p:cNvSpPr/>
          <p:nvPr>
            <p:custDataLst>
              <p:tags r:id="rId16"/>
            </p:custDataLst>
          </p:nvPr>
        </p:nvSpPr>
        <p:spPr>
          <a:xfrm>
            <a:off x="468230" y="866672"/>
            <a:ext cx="1800576" cy="79208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prstClr val="white"/>
                </a:solidFill>
              </a:rPr>
              <a:t>Filtrage des sites bi-alléliques et comptage</a:t>
            </a:r>
          </a:p>
        </p:txBody>
      </p:sp>
    </p:spTree>
    <p:extLst>
      <p:ext uri="{BB962C8B-B14F-4D97-AF65-F5344CB8AC3E}">
        <p14:creationId xmlns:p14="http://schemas.microsoft.com/office/powerpoint/2010/main" val="39585539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29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13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30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68" name="CustomShape 10"/>
          <p:cNvSpPr/>
          <p:nvPr>
            <p:custDataLst>
              <p:tags r:id="rId10"/>
            </p:custDataLst>
          </p:nvPr>
        </p:nvSpPr>
        <p:spPr>
          <a:xfrm>
            <a:off x="1512000" y="125712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75" name="CustomShape 17"/>
          <p:cNvSpPr/>
          <p:nvPr>
            <p:custDataLst>
              <p:tags r:id="rId11"/>
            </p:custDataLst>
          </p:nvPr>
        </p:nvSpPr>
        <p:spPr>
          <a:xfrm>
            <a:off x="2028600" y="383220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82" name="CustomShape 24"/>
          <p:cNvSpPr/>
          <p:nvPr>
            <p:custDataLst>
              <p:tags r:id="rId12"/>
            </p:custDataLst>
          </p:nvPr>
        </p:nvSpPr>
        <p:spPr>
          <a:xfrm>
            <a:off x="1590840" y="5981040"/>
            <a:ext cx="901440" cy="28044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4" name="Titre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latin typeface="Calibri" panose="020F0502020204030204" pitchFamily="34" charset="0"/>
              </a:rPr>
              <a:t>Interface Archive  (2/2)</a:t>
            </a:r>
          </a:p>
          <a:p>
            <a:endParaRPr lang="fr-FR" sz="2800" b="1" dirty="0">
              <a:latin typeface="Calibri" panose="020F0502020204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574155"/>
            <a:ext cx="9360792" cy="475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Espace réservé du contenu 27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503999" y="899517"/>
            <a:ext cx="9071640" cy="5760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Détails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18" name="Connecteur droit avec flèche 17"/>
          <p:cNvCxnSpPr>
            <a:stCxn id="19" idx="0"/>
          </p:cNvCxnSpPr>
          <p:nvPr>
            <p:custDataLst>
              <p:tags r:id="rId16"/>
            </p:custDataLst>
          </p:nvPr>
        </p:nvCxnSpPr>
        <p:spPr>
          <a:xfrm flipV="1">
            <a:off x="1616905" y="5743647"/>
            <a:ext cx="4993" cy="772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>
            <p:custDataLst>
              <p:tags r:id="rId17"/>
            </p:custDataLst>
          </p:nvPr>
        </p:nvSpPr>
        <p:spPr>
          <a:xfrm>
            <a:off x="143768" y="6516141"/>
            <a:ext cx="294627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</a:rPr>
              <a:t>Téléchargement des données</a:t>
            </a:r>
            <a:endParaRPr lang="fr-FR" b="1" dirty="0">
              <a:latin typeface="Calibri" panose="020F0502020204030204" pitchFamily="34" charset="0"/>
            </a:endParaRPr>
          </a:p>
        </p:txBody>
      </p:sp>
      <p:cxnSp>
        <p:nvCxnSpPr>
          <p:cNvPr id="20" name="Connecteur droit avec flèche 19"/>
          <p:cNvCxnSpPr>
            <a:stCxn id="23" idx="3"/>
          </p:cNvCxnSpPr>
          <p:nvPr>
            <p:custDataLst>
              <p:tags r:id="rId18"/>
            </p:custDataLst>
          </p:nvPr>
        </p:nvCxnSpPr>
        <p:spPr>
          <a:xfrm>
            <a:off x="7231118" y="1417367"/>
            <a:ext cx="1907216" cy="2002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22" idx="2"/>
          </p:cNvCxnSpPr>
          <p:nvPr>
            <p:custDataLst>
              <p:tags r:id="rId19"/>
            </p:custDataLst>
          </p:nvPr>
        </p:nvCxnSpPr>
        <p:spPr>
          <a:xfrm>
            <a:off x="8358351" y="1052825"/>
            <a:ext cx="930433" cy="2366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>
            <p:custDataLst>
              <p:tags r:id="rId20"/>
            </p:custDataLst>
          </p:nvPr>
        </p:nvSpPr>
        <p:spPr>
          <a:xfrm>
            <a:off x="6727122" y="683493"/>
            <a:ext cx="326245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</a:rPr>
              <a:t>Visualisation des métadonnées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>
            <p:custDataLst>
              <p:tags r:id="rId21"/>
            </p:custDataLst>
          </p:nvPr>
        </p:nvSpPr>
        <p:spPr>
          <a:xfrm>
            <a:off x="3291712" y="1232701"/>
            <a:ext cx="393940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</a:rPr>
              <a:t>Téléchargement des métadonnées</a:t>
            </a:r>
            <a:endParaRPr lang="fr-FR" b="1" dirty="0">
              <a:latin typeface="Calibri" panose="020F050202020403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>
            <p:custDataLst>
              <p:tags r:id="rId22"/>
            </p:custDataLst>
          </p:nvPr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6" t="8280" r="14186"/>
          <a:stretch/>
        </p:blipFill>
        <p:spPr>
          <a:xfrm>
            <a:off x="6336456" y="4643933"/>
            <a:ext cx="3215472" cy="255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Connecteur droit avec flèche 24"/>
          <p:cNvCxnSpPr>
            <a:stCxn id="26" idx="0"/>
          </p:cNvCxnSpPr>
          <p:nvPr>
            <p:custDataLst>
              <p:tags r:id="rId23"/>
            </p:custDataLst>
          </p:nvPr>
        </p:nvCxnSpPr>
        <p:spPr>
          <a:xfrm flipV="1">
            <a:off x="5269235" y="5918408"/>
            <a:ext cx="1126410" cy="801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>
            <p:custDataLst>
              <p:tags r:id="rId24"/>
            </p:custDataLst>
          </p:nvPr>
        </p:nvSpPr>
        <p:spPr>
          <a:xfrm>
            <a:off x="3930869" y="6719758"/>
            <a:ext cx="267673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</a:rPr>
              <a:t>Résumé des métadonnées</a:t>
            </a:r>
            <a:endParaRPr lang="fr-FR" b="1" dirty="0">
              <a:latin typeface="Calibri" panose="020F0502020204030204" pitchFamily="34" charset="0"/>
            </a:endParaRPr>
          </a:p>
        </p:txBody>
      </p:sp>
      <p:cxnSp>
        <p:nvCxnSpPr>
          <p:cNvPr id="27" name="Connecteur droit avec flèche 26"/>
          <p:cNvCxnSpPr/>
          <p:nvPr>
            <p:custDataLst>
              <p:tags r:id="rId25"/>
            </p:custDataLst>
          </p:nvPr>
        </p:nvCxnSpPr>
        <p:spPr>
          <a:xfrm flipV="1">
            <a:off x="4909115" y="3635821"/>
            <a:ext cx="4091637" cy="30934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>
            <p:custDataLst>
              <p:tags r:id="rId26"/>
            </p:custDataLst>
          </p:nvPr>
        </p:nvSpPr>
        <p:spPr>
          <a:xfrm>
            <a:off x="8352680" y="247154"/>
            <a:ext cx="963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j-lt"/>
              </a:rPr>
              <a:t>Archive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0558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sorties: VCF et fichier de fréquences </a:t>
            </a:r>
            <a:r>
              <a:rPr lang="fr-FR" dirty="0" smtClean="0"/>
              <a:t>alléliques</a:t>
            </a:r>
            <a:endParaRPr lang="fr-FR" dirty="0"/>
          </a:p>
        </p:txBody>
      </p:sp>
      <p:pic>
        <p:nvPicPr>
          <p:cNvPr id="4" name="Image 3" descr="output_allelic_freq_coun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48" y="877459"/>
            <a:ext cx="7456708" cy="4392488"/>
          </a:xfrm>
          <a:prstGeom prst="rect">
            <a:avLst/>
          </a:prstGeom>
        </p:spPr>
      </p:pic>
      <p:sp>
        <p:nvSpPr>
          <p:cNvPr id="5" name="Document 4"/>
          <p:cNvSpPr/>
          <p:nvPr>
            <p:custDataLst>
              <p:tags r:id="rId2"/>
            </p:custDataLst>
          </p:nvPr>
        </p:nvSpPr>
        <p:spPr>
          <a:xfrm>
            <a:off x="215776" y="949467"/>
            <a:ext cx="2160240" cy="752924"/>
          </a:xfrm>
          <a:prstGeom prst="flowChartDocumen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000000"/>
                </a:solidFill>
              </a:rPr>
              <a:t>Fichier fréquences alléliques</a:t>
            </a:r>
          </a:p>
        </p:txBody>
      </p:sp>
      <p:sp>
        <p:nvSpPr>
          <p:cNvPr id="6" name="Document 5"/>
          <p:cNvSpPr/>
          <p:nvPr>
            <p:custDataLst>
              <p:tags r:id="rId3"/>
            </p:custDataLst>
          </p:nvPr>
        </p:nvSpPr>
        <p:spPr>
          <a:xfrm>
            <a:off x="215777" y="5237104"/>
            <a:ext cx="1800200" cy="752924"/>
          </a:xfrm>
          <a:prstGeom prst="flowChartDocumen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prstClr val="black"/>
                </a:solidFill>
              </a:rPr>
              <a:t>Fichier SNP consensus VCF</a:t>
            </a:r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215775" y="6157850"/>
            <a:ext cx="972108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Cf. la fiche de description du format VCF.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67126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Galaxy du </a:t>
            </a:r>
            <a:r>
              <a:rPr lang="fr-FR" dirty="0" smtClean="0"/>
              <a:t>pipeline</a:t>
            </a:r>
            <a:endParaRPr lang="fr-FR" dirty="0"/>
          </a:p>
        </p:txBody>
      </p:sp>
      <p:pic>
        <p:nvPicPr>
          <p:cNvPr id="4" name="Image 3" descr="galaxy_paired_end_lib_loa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68" y="1522561"/>
            <a:ext cx="3697291" cy="4112964"/>
          </a:xfrm>
          <a:prstGeom prst="rect">
            <a:avLst/>
          </a:prstGeom>
        </p:spPr>
      </p:pic>
      <p:pic>
        <p:nvPicPr>
          <p:cNvPr id="5" name="Image 4" descr="galaxy_bbric_protocols_polymorph_allelicfreq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8" y="1754893"/>
            <a:ext cx="2435741" cy="2404245"/>
          </a:xfrm>
          <a:prstGeom prst="rect">
            <a:avLst/>
          </a:prstGeom>
        </p:spPr>
      </p:pic>
      <p:sp>
        <p:nvSpPr>
          <p:cNvPr id="6" name="Ellipse 5"/>
          <p:cNvSpPr/>
          <p:nvPr>
            <p:custDataLst>
              <p:tags r:id="rId3"/>
            </p:custDataLst>
          </p:nvPr>
        </p:nvSpPr>
        <p:spPr>
          <a:xfrm>
            <a:off x="71760" y="3538785"/>
            <a:ext cx="2459413" cy="792088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6" descr="galaxy_single_end_lib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76" y="1626812"/>
            <a:ext cx="3600400" cy="2127998"/>
          </a:xfrm>
          <a:prstGeom prst="rect">
            <a:avLst/>
          </a:prstGeom>
        </p:spPr>
      </p:pic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2701881" y="1009213"/>
            <a:ext cx="2028099" cy="369324"/>
          </a:xfrm>
          <a:prstGeom prst="rect">
            <a:avLst/>
          </a:prstGeom>
          <a:solidFill>
            <a:schemeClr val="accent3"/>
          </a:solidFill>
        </p:spPr>
        <p:txBody>
          <a:bodyPr wrap="none" lIns="91430" tIns="45716" rIns="91430" bIns="45716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Banques Single-End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6390382" y="1009213"/>
            <a:ext cx="2061826" cy="369324"/>
          </a:xfrm>
          <a:prstGeom prst="rect">
            <a:avLst/>
          </a:prstGeom>
          <a:solidFill>
            <a:schemeClr val="accent3"/>
          </a:solidFill>
        </p:spPr>
        <p:txBody>
          <a:bodyPr wrap="none" lIns="91430" tIns="45716" rIns="91430" bIns="45716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Banques </a:t>
            </a:r>
            <a:r>
              <a:rPr lang="fr-FR" dirty="0" err="1" smtClean="0">
                <a:solidFill>
                  <a:prstClr val="black"/>
                </a:solidFill>
              </a:rPr>
              <a:t>Paired</a:t>
            </a:r>
            <a:r>
              <a:rPr lang="fr-FR" dirty="0" smtClean="0">
                <a:solidFill>
                  <a:prstClr val="black"/>
                </a:solidFill>
              </a:rPr>
              <a:t>-End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" name="Image 9" descr="galaxy_ref_genome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59" y="6491113"/>
            <a:ext cx="2768600" cy="673100"/>
          </a:xfrm>
          <a:prstGeom prst="rect">
            <a:avLst/>
          </a:prstGeom>
        </p:spPr>
      </p:pic>
      <p:pic>
        <p:nvPicPr>
          <p:cNvPr id="11" name="Image 10" descr="galaxy_add_single_end_lib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07" y="4114849"/>
            <a:ext cx="2603500" cy="571500"/>
          </a:xfrm>
          <a:prstGeom prst="rect">
            <a:avLst/>
          </a:prstGeom>
        </p:spPr>
      </p:pic>
      <p:pic>
        <p:nvPicPr>
          <p:cNvPr id="12" name="Image 11" descr="galaxy_add_paired_end_lib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23" y="5699025"/>
            <a:ext cx="2628900" cy="482600"/>
          </a:xfrm>
          <a:prstGeom prst="rect">
            <a:avLst/>
          </a:prstGeom>
        </p:spPr>
      </p:pic>
      <p:sp>
        <p:nvSpPr>
          <p:cNvPr id="13" name="Flèche vers le bas 12"/>
          <p:cNvSpPr/>
          <p:nvPr>
            <p:custDataLst>
              <p:tags r:id="rId10"/>
            </p:custDataLst>
          </p:nvPr>
        </p:nvSpPr>
        <p:spPr>
          <a:xfrm rot="19052022">
            <a:off x="5948227" y="1470811"/>
            <a:ext cx="475383" cy="43204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>
            <p:custDataLst>
              <p:tags r:id="rId11"/>
            </p:custDataLst>
          </p:nvPr>
        </p:nvSpPr>
        <p:spPr>
          <a:xfrm>
            <a:off x="5522087" y="1162521"/>
            <a:ext cx="490820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①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" name="Flèche vers le bas 14"/>
          <p:cNvSpPr/>
          <p:nvPr>
            <p:custDataLst>
              <p:tags r:id="rId12"/>
            </p:custDataLst>
          </p:nvPr>
        </p:nvSpPr>
        <p:spPr>
          <a:xfrm rot="19052022">
            <a:off x="3013296" y="3786612"/>
            <a:ext cx="475383" cy="43204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Flèche vers le bas 15"/>
          <p:cNvSpPr/>
          <p:nvPr>
            <p:custDataLst>
              <p:tags r:id="rId13"/>
            </p:custDataLst>
          </p:nvPr>
        </p:nvSpPr>
        <p:spPr>
          <a:xfrm rot="19052022">
            <a:off x="6757713" y="5370789"/>
            <a:ext cx="475383" cy="43204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ZoneTexte 16"/>
          <p:cNvSpPr txBox="1"/>
          <p:nvPr>
            <p:custDataLst>
              <p:tags r:id="rId14"/>
            </p:custDataLst>
          </p:nvPr>
        </p:nvSpPr>
        <p:spPr>
          <a:xfrm>
            <a:off x="7322288" y="2314650"/>
            <a:ext cx="490820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②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4009919" y="2386657"/>
            <a:ext cx="490820" cy="369324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③</a:t>
            </a:r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8762447" y="3322762"/>
            <a:ext cx="490820" cy="369324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③</a:t>
            </a:r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8834455" y="4042841"/>
            <a:ext cx="490820" cy="369324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③</a:t>
            </a:r>
          </a:p>
        </p:txBody>
      </p:sp>
      <p:sp>
        <p:nvSpPr>
          <p:cNvPr id="21" name="Rectangle 20"/>
          <p:cNvSpPr/>
          <p:nvPr>
            <p:custDataLst>
              <p:tags r:id="rId18"/>
            </p:custDataLst>
          </p:nvPr>
        </p:nvSpPr>
        <p:spPr>
          <a:xfrm>
            <a:off x="4081927" y="3106738"/>
            <a:ext cx="490820" cy="369324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④</a:t>
            </a:r>
          </a:p>
        </p:txBody>
      </p:sp>
      <p:sp>
        <p:nvSpPr>
          <p:cNvPr id="22" name="Rectangle 21"/>
          <p:cNvSpPr/>
          <p:nvPr>
            <p:custDataLst>
              <p:tags r:id="rId19"/>
            </p:custDataLst>
          </p:nvPr>
        </p:nvSpPr>
        <p:spPr>
          <a:xfrm>
            <a:off x="7538311" y="4834929"/>
            <a:ext cx="490820" cy="369324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④</a:t>
            </a:r>
          </a:p>
        </p:txBody>
      </p:sp>
      <p:sp>
        <p:nvSpPr>
          <p:cNvPr id="23" name="Rectangle 22"/>
          <p:cNvSpPr/>
          <p:nvPr>
            <p:custDataLst>
              <p:tags r:id="rId20"/>
            </p:custDataLst>
          </p:nvPr>
        </p:nvSpPr>
        <p:spPr>
          <a:xfrm>
            <a:off x="5194343" y="6779146"/>
            <a:ext cx="490820" cy="369324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⑤</a:t>
            </a:r>
          </a:p>
        </p:txBody>
      </p:sp>
      <p:sp>
        <p:nvSpPr>
          <p:cNvPr id="24" name="ZoneTexte 23"/>
          <p:cNvSpPr txBox="1"/>
          <p:nvPr>
            <p:custDataLst>
              <p:tags r:id="rId21"/>
            </p:custDataLst>
          </p:nvPr>
        </p:nvSpPr>
        <p:spPr>
          <a:xfrm>
            <a:off x="137207" y="5194970"/>
            <a:ext cx="5105929" cy="1477319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① Choix banque </a:t>
            </a:r>
            <a:r>
              <a:rPr lang="fr-FR" dirty="0" err="1" smtClean="0">
                <a:solidFill>
                  <a:prstClr val="black"/>
                </a:solidFill>
              </a:rPr>
              <a:t>paired</a:t>
            </a:r>
            <a:r>
              <a:rPr lang="fr-FR" dirty="0" smtClean="0">
                <a:solidFill>
                  <a:prstClr val="black"/>
                </a:solidFill>
              </a:rPr>
              <a:t>-end (single-end par défaut)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② Taille de l’insert si </a:t>
            </a:r>
            <a:r>
              <a:rPr lang="fr-FR" dirty="0" err="1" smtClean="0">
                <a:solidFill>
                  <a:prstClr val="black"/>
                </a:solidFill>
              </a:rPr>
              <a:t>paired</a:t>
            </a:r>
            <a:r>
              <a:rPr lang="fr-FR" dirty="0" smtClean="0">
                <a:solidFill>
                  <a:prstClr val="black"/>
                </a:solidFill>
              </a:rPr>
              <a:t>-end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③ Sélection des fichiers de séquençage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④ Nom de l’échantillon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⑤ </a:t>
            </a:r>
            <a:r>
              <a:rPr lang="fr-FR" dirty="0">
                <a:solidFill>
                  <a:prstClr val="black"/>
                </a:solidFill>
              </a:rPr>
              <a:t>Génome de référence </a:t>
            </a:r>
          </a:p>
        </p:txBody>
      </p:sp>
      <p:sp>
        <p:nvSpPr>
          <p:cNvPr id="25" name="ZoneTexte 24"/>
          <p:cNvSpPr txBox="1"/>
          <p:nvPr>
            <p:custDataLst>
              <p:tags r:id="rId22"/>
            </p:custDataLst>
          </p:nvPr>
        </p:nvSpPr>
        <p:spPr>
          <a:xfrm>
            <a:off x="4297952" y="6049774"/>
            <a:ext cx="2230655" cy="369324"/>
          </a:xfrm>
          <a:prstGeom prst="rect">
            <a:avLst/>
          </a:prstGeom>
          <a:solidFill>
            <a:schemeClr val="accent3"/>
          </a:solidFill>
        </p:spPr>
        <p:txBody>
          <a:bodyPr wrap="none" lIns="91430" tIns="45716" rIns="91430" bIns="45716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Génome de référence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6" name="Processus 31"/>
          <p:cNvSpPr/>
          <p:nvPr>
            <p:custDataLst>
              <p:tags r:id="rId23"/>
            </p:custDataLst>
          </p:nvPr>
        </p:nvSpPr>
        <p:spPr>
          <a:xfrm>
            <a:off x="193496" y="730473"/>
            <a:ext cx="1116124" cy="6152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prstClr val="white"/>
                </a:solidFill>
              </a:rPr>
              <a:t>Data Input</a:t>
            </a:r>
          </a:p>
        </p:txBody>
      </p:sp>
    </p:spTree>
    <p:extLst>
      <p:ext uri="{BB962C8B-B14F-4D97-AF65-F5344CB8AC3E}">
        <p14:creationId xmlns:p14="http://schemas.microsoft.com/office/powerpoint/2010/main" val="2729808360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Galaxy du </a:t>
            </a:r>
            <a:r>
              <a:rPr lang="fr-FR" dirty="0" smtClean="0"/>
              <a:t>pipeline</a:t>
            </a:r>
            <a:endParaRPr lang="fr-FR" dirty="0"/>
          </a:p>
        </p:txBody>
      </p:sp>
      <p:pic>
        <p:nvPicPr>
          <p:cNvPr id="4" name="Image 3" descr="galaxy_pipeline_parameters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9" y="2251286"/>
            <a:ext cx="3060700" cy="4127500"/>
          </a:xfrm>
          <a:prstGeom prst="rect">
            <a:avLst/>
          </a:prstGeom>
        </p:spPr>
      </p:pic>
      <p:sp>
        <p:nvSpPr>
          <p:cNvPr id="5" name="Flèche vers le bas 4"/>
          <p:cNvSpPr/>
          <p:nvPr>
            <p:custDataLst>
              <p:tags r:id="rId2"/>
            </p:custDataLst>
          </p:nvPr>
        </p:nvSpPr>
        <p:spPr>
          <a:xfrm rot="8125094">
            <a:off x="1595157" y="6123428"/>
            <a:ext cx="475383" cy="43204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15776" y="2067166"/>
            <a:ext cx="9649072" cy="1512168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215776" y="3619438"/>
            <a:ext cx="9649072" cy="2016224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9144767" y="2179278"/>
            <a:ext cx="632974" cy="3693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91430" tIns="45716" rIns="91430" bIns="45716" rtlCol="0">
            <a:spAutoFit/>
          </a:bodyPr>
          <a:lstStyle/>
          <a:p>
            <a:r>
              <a:rPr lang="fr-FR" dirty="0" err="1" smtClean="0">
                <a:solidFill>
                  <a:prstClr val="black"/>
                </a:solidFill>
              </a:rPr>
              <a:t>Glint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6249980" y="3718181"/>
            <a:ext cx="3489718" cy="369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30" tIns="45716" rIns="91430" bIns="45716" rtlCol="0">
            <a:spAutoFit/>
          </a:bodyPr>
          <a:lstStyle/>
          <a:p>
            <a:r>
              <a:rPr lang="fr-FR" dirty="0" err="1" smtClean="0">
                <a:solidFill>
                  <a:prstClr val="black"/>
                </a:solidFill>
              </a:rPr>
              <a:t>VarScan</a:t>
            </a:r>
            <a:r>
              <a:rPr lang="fr-FR" dirty="0" smtClean="0">
                <a:solidFill>
                  <a:prstClr val="black"/>
                </a:solidFill>
              </a:rPr>
              <a:t> mpileup2snp/mpileup2cns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1815073" y="3763454"/>
            <a:ext cx="4496403" cy="87715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700" dirty="0">
                <a:solidFill>
                  <a:srgbClr val="F79646">
                    <a:lumMod val="75000"/>
                  </a:srgbClr>
                </a:solidFill>
              </a:rPr>
              <a:t>Profondeur minimum en </a:t>
            </a:r>
            <a:r>
              <a:rPr lang="fr-FR" sz="1700" dirty="0" err="1">
                <a:solidFill>
                  <a:srgbClr val="F79646">
                    <a:lumMod val="75000"/>
                  </a:srgbClr>
                </a:solidFill>
              </a:rPr>
              <a:t>reads</a:t>
            </a:r>
            <a:r>
              <a:rPr lang="fr-FR" sz="1700" dirty="0">
                <a:solidFill>
                  <a:srgbClr val="F79646">
                    <a:lumMod val="75000"/>
                  </a:srgbClr>
                </a:solidFill>
              </a:rPr>
              <a:t> à une position donnée pour faire le </a:t>
            </a:r>
            <a:r>
              <a:rPr lang="fr-FR" sz="1700" dirty="0" err="1">
                <a:solidFill>
                  <a:srgbClr val="F79646">
                    <a:lumMod val="75000"/>
                  </a:srgbClr>
                </a:solidFill>
              </a:rPr>
              <a:t>calling</a:t>
            </a:r>
            <a:endParaRPr lang="fr-FR" sz="1700" dirty="0">
              <a:solidFill>
                <a:srgbClr val="F79646">
                  <a:lumMod val="75000"/>
                </a:srgbClr>
              </a:solidFill>
            </a:endParaRPr>
          </a:p>
          <a:p>
            <a:endParaRPr lang="fr-FR" sz="17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1" name="ZoneTexte 10"/>
          <p:cNvSpPr txBox="1"/>
          <p:nvPr>
            <p:custDataLst>
              <p:tags r:id="rId8"/>
            </p:custDataLst>
          </p:nvPr>
        </p:nvSpPr>
        <p:spPr>
          <a:xfrm>
            <a:off x="1871960" y="4474822"/>
            <a:ext cx="4273452" cy="61554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700" dirty="0">
                <a:solidFill>
                  <a:srgbClr val="F79646">
                    <a:lumMod val="75000"/>
                  </a:srgbClr>
                </a:solidFill>
              </a:rPr>
              <a:t>Nombre minimum de </a:t>
            </a:r>
            <a:r>
              <a:rPr lang="fr-FR" sz="1700" dirty="0" err="1">
                <a:solidFill>
                  <a:srgbClr val="F79646">
                    <a:lumMod val="75000"/>
                  </a:srgbClr>
                </a:solidFill>
              </a:rPr>
              <a:t>reads</a:t>
            </a:r>
            <a:r>
              <a:rPr lang="fr-FR" sz="1700" dirty="0">
                <a:solidFill>
                  <a:srgbClr val="F79646">
                    <a:lumMod val="75000"/>
                  </a:srgbClr>
                </a:solidFill>
              </a:rPr>
              <a:t> supportant un variant pour faire le </a:t>
            </a:r>
            <a:r>
              <a:rPr lang="fr-FR" sz="1700" dirty="0" err="1">
                <a:solidFill>
                  <a:srgbClr val="F79646">
                    <a:lumMod val="75000"/>
                  </a:srgbClr>
                </a:solidFill>
              </a:rPr>
              <a:t>calling</a:t>
            </a:r>
            <a:endParaRPr lang="fr-FR" sz="17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2" name="ZoneTexte 11"/>
          <p:cNvSpPr txBox="1"/>
          <p:nvPr>
            <p:custDataLst>
              <p:tags r:id="rId9"/>
            </p:custDataLst>
          </p:nvPr>
        </p:nvSpPr>
        <p:spPr>
          <a:xfrm>
            <a:off x="1911969" y="5253541"/>
            <a:ext cx="3757612" cy="615545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700" dirty="0">
                <a:solidFill>
                  <a:srgbClr val="E46C0A"/>
                </a:solidFill>
              </a:rPr>
              <a:t>Fréquence allélique minimum du variant</a:t>
            </a:r>
          </a:p>
          <a:p>
            <a:endParaRPr lang="fr-FR" sz="1700" dirty="0">
              <a:solidFill>
                <a:srgbClr val="E46C0A"/>
              </a:solidFill>
            </a:endParaRPr>
          </a:p>
        </p:txBody>
      </p:sp>
      <p:sp>
        <p:nvSpPr>
          <p:cNvPr id="13" name="ZoneTexte 12"/>
          <p:cNvSpPr txBox="1"/>
          <p:nvPr>
            <p:custDataLst>
              <p:tags r:id="rId10"/>
            </p:custDataLst>
          </p:nvPr>
        </p:nvSpPr>
        <p:spPr>
          <a:xfrm>
            <a:off x="1871959" y="2467309"/>
            <a:ext cx="3645658" cy="353935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700" dirty="0">
                <a:solidFill>
                  <a:srgbClr val="1F497D"/>
                </a:solidFill>
              </a:rPr>
              <a:t>Couverture minimum le long de la </a:t>
            </a:r>
            <a:r>
              <a:rPr lang="fr-FR" sz="1700" dirty="0" err="1">
                <a:solidFill>
                  <a:srgbClr val="1F497D"/>
                </a:solidFill>
              </a:rPr>
              <a:t>read</a:t>
            </a:r>
            <a:endParaRPr lang="fr-FR" sz="1700" dirty="0">
              <a:solidFill>
                <a:srgbClr val="1F497D"/>
              </a:solidFill>
            </a:endParaRPr>
          </a:p>
        </p:txBody>
      </p:sp>
      <p:sp>
        <p:nvSpPr>
          <p:cNvPr id="14" name="ZoneTexte 13"/>
          <p:cNvSpPr txBox="1"/>
          <p:nvPr>
            <p:custDataLst>
              <p:tags r:id="rId11"/>
            </p:custDataLst>
          </p:nvPr>
        </p:nvSpPr>
        <p:spPr>
          <a:xfrm>
            <a:off x="1944158" y="3168771"/>
            <a:ext cx="4277754" cy="353935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700" dirty="0">
                <a:solidFill>
                  <a:srgbClr val="1F497D"/>
                </a:solidFill>
              </a:rPr>
              <a:t>Nombre maximum de substitutions autorisées</a:t>
            </a:r>
          </a:p>
        </p:txBody>
      </p:sp>
      <p:sp>
        <p:nvSpPr>
          <p:cNvPr id="15" name="Processus 35"/>
          <p:cNvSpPr/>
          <p:nvPr>
            <p:custDataLst>
              <p:tags r:id="rId12"/>
            </p:custDataLst>
          </p:nvPr>
        </p:nvSpPr>
        <p:spPr>
          <a:xfrm>
            <a:off x="215776" y="1266217"/>
            <a:ext cx="2088232" cy="6152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Mapping</a:t>
            </a:r>
            <a:r>
              <a:rPr lang="fr-FR" sz="1700" dirty="0">
                <a:solidFill>
                  <a:prstClr val="white"/>
                </a:solidFill>
              </a:rPr>
              <a:t> and SNP </a:t>
            </a:r>
            <a:r>
              <a:rPr lang="fr-FR" sz="1700" dirty="0" err="1">
                <a:solidFill>
                  <a:prstClr val="white"/>
                </a:solidFill>
              </a:rPr>
              <a:t>calling</a:t>
            </a:r>
            <a:r>
              <a:rPr lang="fr-FR" sz="1700" dirty="0">
                <a:solidFill>
                  <a:prstClr val="white"/>
                </a:solidFill>
              </a:rPr>
              <a:t>/SNP </a:t>
            </a:r>
            <a:r>
              <a:rPr lang="fr-FR" sz="1700" dirty="0" err="1">
                <a:solidFill>
                  <a:prstClr val="white"/>
                </a:solidFill>
              </a:rPr>
              <a:t>pooling</a:t>
            </a:r>
            <a:endParaRPr lang="fr-FR" sz="17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21824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fr-FR" sz="2400" dirty="0">
                <a:latin typeface="+mn-lt"/>
              </a:rPr>
              <a:t>GWAS avec PLINK/</a:t>
            </a:r>
            <a:r>
              <a:rPr lang="fr-FR" sz="2400" dirty="0" err="1">
                <a:latin typeface="+mn-lt"/>
              </a:rPr>
              <a:t>gPLINK</a:t>
            </a:r>
            <a:r>
              <a:rPr lang="fr-FR" sz="2400" dirty="0">
                <a:latin typeface="+mn-lt"/>
              </a:rPr>
              <a:t>/</a:t>
            </a:r>
            <a:r>
              <a:rPr lang="fr-FR" sz="2400" dirty="0" err="1">
                <a:latin typeface="+mn-lt"/>
              </a:rPr>
              <a:t>Haploview</a:t>
            </a:r>
            <a:endParaRPr lang="fr-FR" sz="2400" dirty="0">
              <a:latin typeface="+mn-lt"/>
            </a:endParaRPr>
          </a:p>
          <a:p>
            <a:pPr lvl="1">
              <a:buSzPct val="100000"/>
              <a:buFont typeface="Wingdings" charset="2"/>
              <a:buChar char="Ø"/>
            </a:pPr>
            <a:r>
              <a:rPr lang="fr-FR" sz="2000" dirty="0">
                <a:latin typeface="+mn-lt"/>
              </a:rPr>
              <a:t>PLINK: </a:t>
            </a:r>
            <a:r>
              <a:rPr lang="fr-FR" sz="2000" dirty="0" err="1">
                <a:latin typeface="+mn-lt"/>
              </a:rPr>
              <a:t>toolset</a:t>
            </a:r>
            <a:r>
              <a:rPr lang="fr-FR" sz="2000" dirty="0">
                <a:latin typeface="+mn-lt"/>
              </a:rPr>
              <a:t> pour l’analyse de données </a:t>
            </a:r>
            <a:r>
              <a:rPr lang="fr-FR" sz="2000" dirty="0" smtClean="0">
                <a:latin typeface="+mn-lt"/>
              </a:rPr>
              <a:t>génotype/phénotype</a:t>
            </a:r>
            <a:endParaRPr lang="fr-FR" sz="2000" dirty="0">
              <a:latin typeface="+mn-lt"/>
            </a:endParaRPr>
          </a:p>
          <a:p>
            <a:pPr lvl="2">
              <a:buSzPct val="100000"/>
              <a:buFont typeface="Wingdings" charset="2"/>
              <a:buChar char="Ø"/>
            </a:pPr>
            <a:r>
              <a:rPr lang="fr-FR" sz="1700" dirty="0">
                <a:latin typeface="+mn-lt"/>
                <a:hlinkClick r:id="rId2"/>
              </a:rPr>
              <a:t>http://pngu.mgh.harvard.edu/~purcell/plink/</a:t>
            </a:r>
            <a:endParaRPr lang="fr-FR" sz="1700" dirty="0">
              <a:latin typeface="+mn-lt"/>
            </a:endParaRPr>
          </a:p>
          <a:p>
            <a:pPr lvl="1">
              <a:buSzPct val="100000"/>
              <a:buFont typeface="Wingdings" charset="2"/>
              <a:buChar char="Ø"/>
            </a:pPr>
            <a:r>
              <a:rPr lang="fr-FR" sz="2000" dirty="0" err="1">
                <a:latin typeface="+mn-lt"/>
              </a:rPr>
              <a:t>gPLINK</a:t>
            </a:r>
            <a:r>
              <a:rPr lang="fr-FR" sz="2000" dirty="0">
                <a:latin typeface="+mn-lt"/>
              </a:rPr>
              <a:t>: interface graphique pour la gestion de commandes PLINK</a:t>
            </a:r>
          </a:p>
          <a:p>
            <a:pPr lvl="2">
              <a:buSzPct val="100000"/>
              <a:buFont typeface="Wingdings" charset="2"/>
              <a:buChar char="Ø"/>
            </a:pPr>
            <a:r>
              <a:rPr lang="fr-FR" sz="1700" dirty="0">
                <a:latin typeface="+mn-lt"/>
                <a:hlinkClick r:id="rId3"/>
              </a:rPr>
              <a:t>http://pngu.mgh.harvard.edu/~purcell/plink/gplink.shtml</a:t>
            </a:r>
            <a:endParaRPr lang="fr-FR" sz="1700" dirty="0">
              <a:latin typeface="+mn-lt"/>
            </a:endParaRPr>
          </a:p>
          <a:p>
            <a:pPr lvl="1">
              <a:buSzPct val="100000"/>
              <a:buFont typeface="Wingdings" charset="2"/>
              <a:buChar char="Ø"/>
            </a:pPr>
            <a:r>
              <a:rPr lang="fr-FR" sz="2000" dirty="0" err="1">
                <a:latin typeface="+mn-lt"/>
              </a:rPr>
              <a:t>Haploview</a:t>
            </a:r>
            <a:r>
              <a:rPr lang="fr-FR" sz="2000" dirty="0">
                <a:latin typeface="+mn-lt"/>
              </a:rPr>
              <a:t>: analyse d’</a:t>
            </a:r>
            <a:r>
              <a:rPr lang="fr-FR" sz="2000" dirty="0" err="1">
                <a:latin typeface="+mn-lt"/>
              </a:rPr>
              <a:t>haplotypes</a:t>
            </a:r>
            <a:endParaRPr lang="fr-FR" sz="2000" dirty="0">
              <a:latin typeface="+mn-lt"/>
            </a:endParaRPr>
          </a:p>
          <a:p>
            <a:pPr lvl="2">
              <a:buSzPct val="100000"/>
              <a:buFont typeface="Wingdings" charset="2"/>
              <a:buChar char="Ø"/>
            </a:pPr>
            <a:r>
              <a:rPr lang="fr-FR" sz="1700" dirty="0">
                <a:latin typeface="+mn-lt"/>
                <a:hlinkClick r:id="rId4"/>
              </a:rPr>
              <a:t>http://www.broadinstitute.org/scientific-community/science/programs/medical-and-population-genetics/haploview/haploview</a:t>
            </a:r>
            <a:endParaRPr lang="fr-FR" sz="2000" dirty="0">
              <a:latin typeface="+mn-lt"/>
            </a:endParaRPr>
          </a:p>
          <a:p>
            <a:pPr marL="108000" indent="0">
              <a:spcBef>
                <a:spcPts val="1200"/>
              </a:spcBef>
              <a:buNone/>
            </a:pPr>
            <a:r>
              <a:rPr lang="fr-FR" sz="2400" dirty="0">
                <a:latin typeface="+mn-lt"/>
              </a:rPr>
              <a:t>GWAS avec Efficient Mixed-Model Association </a:t>
            </a:r>
            <a:r>
              <a:rPr lang="fr-FR" sz="2400" dirty="0" err="1">
                <a:latin typeface="+mn-lt"/>
              </a:rPr>
              <a:t>eXpedited</a:t>
            </a:r>
            <a:r>
              <a:rPr lang="fr-FR" sz="2400" dirty="0">
                <a:latin typeface="+mn-lt"/>
              </a:rPr>
              <a:t> (EMMAX)</a:t>
            </a:r>
            <a:endParaRPr lang="fr-FR" sz="2400" dirty="0">
              <a:solidFill>
                <a:srgbClr val="FF0000"/>
              </a:solidFill>
              <a:latin typeface="+mn-lt"/>
            </a:endParaRPr>
          </a:p>
          <a:p>
            <a:pPr lvl="1">
              <a:buSzPct val="100000"/>
              <a:buFont typeface="Wingdings" charset="2"/>
              <a:buChar char="Ø"/>
            </a:pPr>
            <a:r>
              <a:rPr lang="fr-FR" sz="2000" dirty="0">
                <a:latin typeface="+mn-lt"/>
              </a:rPr>
              <a:t>Transformation/conversions de format de génotypes</a:t>
            </a:r>
            <a:endParaRPr lang="fr-FR" sz="2000" dirty="0">
              <a:latin typeface="+mn-lt"/>
              <a:hlinkClick r:id="rId2"/>
            </a:endParaRPr>
          </a:p>
          <a:p>
            <a:pPr lvl="2">
              <a:buSzPct val="100000"/>
              <a:buFont typeface="Wingdings" charset="2"/>
              <a:buChar char="Ø"/>
            </a:pPr>
            <a:r>
              <a:rPr lang="fr-FR" sz="1800" u="sng" dirty="0">
                <a:latin typeface="+mn-lt"/>
                <a:hlinkClick r:id="rId2"/>
              </a:rPr>
              <a:t>http://pngu.mgh.harvard.edu/~purcell/plink/</a:t>
            </a:r>
            <a:endParaRPr lang="fr-FR" sz="1800" u="sng" dirty="0">
              <a:latin typeface="+mn-lt"/>
            </a:endParaRPr>
          </a:p>
          <a:p>
            <a:pPr lvl="1">
              <a:buSzPct val="100000"/>
              <a:buFont typeface="Wingdings" charset="2"/>
              <a:buChar char="Ø"/>
            </a:pPr>
            <a:r>
              <a:rPr lang="fr-FR" sz="2000" dirty="0">
                <a:latin typeface="+mn-lt"/>
              </a:rPr>
              <a:t>GWAS</a:t>
            </a:r>
            <a:endParaRPr lang="fr-FR" sz="2000" dirty="0">
              <a:latin typeface="+mn-lt"/>
              <a:hlinkClick r:id="rId2"/>
            </a:endParaRPr>
          </a:p>
          <a:p>
            <a:pPr lvl="2">
              <a:buSzPct val="100000"/>
              <a:buFont typeface="Wingdings" charset="2"/>
              <a:buChar char="Ø"/>
            </a:pPr>
            <a:r>
              <a:rPr lang="fr-FR" sz="1800" u="sng" dirty="0">
                <a:latin typeface="+mn-lt"/>
                <a:hlinkClick r:id="rId5"/>
              </a:rPr>
              <a:t>http://genetics.cs.ucla.edu/emmax</a:t>
            </a:r>
            <a:r>
              <a:rPr lang="fr-FR" sz="1800" u="sng" dirty="0" smtClean="0">
                <a:latin typeface="+mn-lt"/>
                <a:hlinkClick r:id="rId5"/>
              </a:rPr>
              <a:t>/</a:t>
            </a:r>
            <a:endParaRPr lang="fr-FR" sz="1800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Perspectives: </a:t>
            </a:r>
            <a:r>
              <a:rPr lang="fr-FR" dirty="0" smtClean="0"/>
              <a:t>post-traitements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564455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>
            <p:custDataLst>
              <p:tags r:id="rId1"/>
            </p:custDataLst>
          </p:nvPr>
        </p:nvGrpSpPr>
        <p:grpSpPr>
          <a:xfrm>
            <a:off x="610651" y="1595806"/>
            <a:ext cx="2889030" cy="2500526"/>
            <a:chOff x="514853" y="1639351"/>
            <a:chExt cx="2889029" cy="2500526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522992" y="2051645"/>
              <a:ext cx="2880890" cy="2088232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Je vais sur</a:t>
              </a:r>
              <a:endParaRPr lang="fr-FR" dirty="0"/>
            </a:p>
          </p:txBody>
        </p:sp>
      </p:grpSp>
      <p:grpSp>
        <p:nvGrpSpPr>
          <p:cNvPr id="5" name="Groupe 4"/>
          <p:cNvGrpSpPr/>
          <p:nvPr>
            <p:custDataLst>
              <p:tags r:id="rId2"/>
            </p:custDataLst>
          </p:nvPr>
        </p:nvGrpSpPr>
        <p:grpSpPr>
          <a:xfrm>
            <a:off x="3615234" y="1602179"/>
            <a:ext cx="2889030" cy="2500526"/>
            <a:chOff x="514853" y="1639351"/>
            <a:chExt cx="2889029" cy="2500526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522992" y="2062690"/>
              <a:ext cx="2880890" cy="2077187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L’outil permet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>
            <p:custDataLst>
              <p:tags r:id="rId3"/>
            </p:custDataLst>
          </p:nvPr>
        </p:nvGrpSpPr>
        <p:grpSpPr>
          <a:xfrm>
            <a:off x="6567562" y="1602179"/>
            <a:ext cx="2889030" cy="2500526"/>
            <a:chOff x="514853" y="1639351"/>
            <a:chExt cx="2889029" cy="2500526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522992" y="2071399"/>
              <a:ext cx="2880890" cy="2068478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L’outil ne permet pas</a:t>
              </a:r>
              <a:endParaRPr lang="fr-FR" dirty="0"/>
            </a:p>
          </p:txBody>
        </p:sp>
      </p:grpSp>
      <p:grpSp>
        <p:nvGrpSpPr>
          <p:cNvPr id="11" name="Groupe 10"/>
          <p:cNvGrpSpPr/>
          <p:nvPr>
            <p:custDataLst>
              <p:tags r:id="rId4"/>
            </p:custDataLst>
          </p:nvPr>
        </p:nvGrpSpPr>
        <p:grpSpPr>
          <a:xfrm>
            <a:off x="610651" y="4297274"/>
            <a:ext cx="2889030" cy="2500526"/>
            <a:chOff x="514853" y="1639351"/>
            <a:chExt cx="2889029" cy="2500526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522992" y="2051645"/>
              <a:ext cx="2880890" cy="2088232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Paramètres clés</a:t>
              </a:r>
              <a:endParaRPr lang="fr-FR" dirty="0"/>
            </a:p>
          </p:txBody>
        </p:sp>
      </p:grpSp>
      <p:grpSp>
        <p:nvGrpSpPr>
          <p:cNvPr id="14" name="Groupe 13"/>
          <p:cNvGrpSpPr/>
          <p:nvPr>
            <p:custDataLst>
              <p:tags r:id="rId5"/>
            </p:custDataLst>
          </p:nvPr>
        </p:nvGrpSpPr>
        <p:grpSpPr>
          <a:xfrm>
            <a:off x="3615234" y="4303647"/>
            <a:ext cx="2889030" cy="2500526"/>
            <a:chOff x="514853" y="1639351"/>
            <a:chExt cx="2889029" cy="2500526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522992" y="2062690"/>
              <a:ext cx="2880890" cy="2077187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Pièges</a:t>
              </a:r>
              <a:endParaRPr lang="fr-FR" dirty="0"/>
            </a:p>
          </p:txBody>
        </p:sp>
      </p:grpSp>
      <p:grpSp>
        <p:nvGrpSpPr>
          <p:cNvPr id="17" name="Groupe 16"/>
          <p:cNvGrpSpPr/>
          <p:nvPr>
            <p:custDataLst>
              <p:tags r:id="rId6"/>
            </p:custDataLst>
          </p:nvPr>
        </p:nvGrpSpPr>
        <p:grpSpPr>
          <a:xfrm>
            <a:off x="6567562" y="4303647"/>
            <a:ext cx="2889030" cy="2500526"/>
            <a:chOff x="514853" y="1639351"/>
            <a:chExt cx="2889029" cy="2500526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522992" y="2071399"/>
              <a:ext cx="2880890" cy="2068478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Formats et fichiers</a:t>
              </a:r>
              <a:endParaRPr lang="fr-FR" dirty="0"/>
            </a:p>
          </p:txBody>
        </p:sp>
      </p:grpSp>
      <p:sp>
        <p:nvSpPr>
          <p:cNvPr id="23" name="Text Box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5841" y="539477"/>
            <a:ext cx="9070975" cy="7344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27212" rIns="0" bIns="0" anchor="ctr"/>
          <a:lstStyle/>
          <a:p>
            <a:pPr algn="ctr"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</a:pPr>
            <a:r>
              <a:rPr lang="fr-FR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Je veux identifier des </a:t>
            </a:r>
            <a:r>
              <a:rPr lang="fr-FR" b="1" dirty="0" err="1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SNPs</a:t>
            </a:r>
            <a:r>
              <a:rPr lang="fr-FR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et calculer </a:t>
            </a:r>
            <a:br>
              <a:rPr lang="fr-FR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r>
              <a:rPr lang="fr-FR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des fréquences alléliques</a:t>
            </a:r>
            <a:endParaRPr lang="fr-FR" b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25" name="ZoneTexte 24"/>
          <p:cNvSpPr txBox="1"/>
          <p:nvPr>
            <p:custDataLst>
              <p:tags r:id="rId8"/>
            </p:custDataLst>
          </p:nvPr>
        </p:nvSpPr>
        <p:spPr>
          <a:xfrm>
            <a:off x="2159993" y="7099521"/>
            <a:ext cx="5760640" cy="369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fr-FR" dirty="0" smtClean="0"/>
              <a:t>BBRIC Portal - https://bbric.toulouse.inra.fr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174656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>
            <p:custDataLst>
              <p:tags r:id="rId1"/>
            </p:custDataLst>
          </p:nvPr>
        </p:nvGrpSpPr>
        <p:grpSpPr>
          <a:xfrm>
            <a:off x="610651" y="1595806"/>
            <a:ext cx="2889030" cy="2500526"/>
            <a:chOff x="514853" y="1639351"/>
            <a:chExt cx="2889029" cy="2500526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522992" y="2051645"/>
              <a:ext cx="2880890" cy="2088232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Je vais sur</a:t>
              </a:r>
              <a:endParaRPr lang="fr-FR" dirty="0"/>
            </a:p>
          </p:txBody>
        </p:sp>
      </p:grpSp>
      <p:grpSp>
        <p:nvGrpSpPr>
          <p:cNvPr id="5" name="Groupe 4"/>
          <p:cNvGrpSpPr/>
          <p:nvPr>
            <p:custDataLst>
              <p:tags r:id="rId2"/>
            </p:custDataLst>
          </p:nvPr>
        </p:nvGrpSpPr>
        <p:grpSpPr>
          <a:xfrm>
            <a:off x="3615234" y="1602179"/>
            <a:ext cx="2889030" cy="2500526"/>
            <a:chOff x="514853" y="1639351"/>
            <a:chExt cx="2889029" cy="2500526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522992" y="2062690"/>
              <a:ext cx="2880890" cy="2077187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L’outil permet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>
            <p:custDataLst>
              <p:tags r:id="rId3"/>
            </p:custDataLst>
          </p:nvPr>
        </p:nvGrpSpPr>
        <p:grpSpPr>
          <a:xfrm>
            <a:off x="6567562" y="1602179"/>
            <a:ext cx="2889030" cy="2500526"/>
            <a:chOff x="514853" y="1639351"/>
            <a:chExt cx="2889029" cy="2500526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522992" y="2071399"/>
              <a:ext cx="2880890" cy="2068478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L’outil ne permet pas</a:t>
              </a:r>
              <a:endParaRPr lang="fr-FR" dirty="0"/>
            </a:p>
          </p:txBody>
        </p:sp>
      </p:grpSp>
      <p:grpSp>
        <p:nvGrpSpPr>
          <p:cNvPr id="11" name="Groupe 10"/>
          <p:cNvGrpSpPr/>
          <p:nvPr>
            <p:custDataLst>
              <p:tags r:id="rId4"/>
            </p:custDataLst>
          </p:nvPr>
        </p:nvGrpSpPr>
        <p:grpSpPr>
          <a:xfrm>
            <a:off x="610651" y="4297274"/>
            <a:ext cx="2889030" cy="2500526"/>
            <a:chOff x="514853" y="1639351"/>
            <a:chExt cx="2889029" cy="2500526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522992" y="2051645"/>
              <a:ext cx="2880890" cy="2088232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Paramètres clés</a:t>
              </a:r>
              <a:endParaRPr lang="fr-FR" dirty="0"/>
            </a:p>
          </p:txBody>
        </p:sp>
      </p:grpSp>
      <p:grpSp>
        <p:nvGrpSpPr>
          <p:cNvPr id="14" name="Groupe 13"/>
          <p:cNvGrpSpPr/>
          <p:nvPr>
            <p:custDataLst>
              <p:tags r:id="rId5"/>
            </p:custDataLst>
          </p:nvPr>
        </p:nvGrpSpPr>
        <p:grpSpPr>
          <a:xfrm>
            <a:off x="3615234" y="4303647"/>
            <a:ext cx="2889030" cy="2500526"/>
            <a:chOff x="514853" y="1639351"/>
            <a:chExt cx="2889029" cy="2500526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522992" y="2062690"/>
              <a:ext cx="2880890" cy="2077187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Pièges</a:t>
              </a:r>
              <a:endParaRPr lang="fr-FR" dirty="0"/>
            </a:p>
          </p:txBody>
        </p:sp>
      </p:grpSp>
      <p:grpSp>
        <p:nvGrpSpPr>
          <p:cNvPr id="17" name="Groupe 16"/>
          <p:cNvGrpSpPr/>
          <p:nvPr>
            <p:custDataLst>
              <p:tags r:id="rId6"/>
            </p:custDataLst>
          </p:nvPr>
        </p:nvGrpSpPr>
        <p:grpSpPr>
          <a:xfrm>
            <a:off x="6567562" y="4303647"/>
            <a:ext cx="2889030" cy="2500526"/>
            <a:chOff x="514853" y="1639351"/>
            <a:chExt cx="2889029" cy="2500526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522992" y="2071399"/>
              <a:ext cx="2880890" cy="2068478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Formats et fichiers</a:t>
              </a:r>
              <a:endParaRPr lang="fr-FR" dirty="0"/>
            </a:p>
          </p:txBody>
        </p:sp>
      </p:grpSp>
      <p:sp>
        <p:nvSpPr>
          <p:cNvPr id="23" name="Text Box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5841" y="539477"/>
            <a:ext cx="9070975" cy="7344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27212" rIns="0" bIns="0" anchor="ctr"/>
          <a:lstStyle/>
          <a:p>
            <a:pPr algn="ctr"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</a:pPr>
            <a:r>
              <a:rPr lang="fr-FR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Je veux identifier des </a:t>
            </a:r>
            <a:r>
              <a:rPr lang="fr-FR" b="1" dirty="0" err="1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SNPs</a:t>
            </a:r>
            <a:r>
              <a:rPr lang="fr-FR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et calculer </a:t>
            </a:r>
            <a:br>
              <a:rPr lang="fr-FR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r>
              <a:rPr lang="fr-FR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des fréquences </a:t>
            </a:r>
            <a:r>
              <a:rPr lang="fr-FR" b="1" dirty="0" err="1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alléliques</a:t>
            </a:r>
            <a:endParaRPr lang="fr-FR" b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24" name="Rectangle 23"/>
          <p:cNvSpPr/>
          <p:nvPr>
            <p:custDataLst>
              <p:tags r:id="rId8"/>
            </p:custDataLst>
          </p:nvPr>
        </p:nvSpPr>
        <p:spPr>
          <a:xfrm>
            <a:off x="863848" y="2051645"/>
            <a:ext cx="2448272" cy="2031317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fr-FR" b="1" dirty="0"/>
              <a:t>BBRIC portal</a:t>
            </a:r>
          </a:p>
          <a:p>
            <a:pPr algn="ctr"/>
            <a:r>
              <a:rPr lang="fr-FR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Je cherche « </a:t>
            </a:r>
            <a:r>
              <a:rPr lang="fr-FR" dirty="0" err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frequency</a:t>
            </a:r>
            <a:r>
              <a:rPr lang="fr-FR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 » et je sélectionne </a:t>
            </a:r>
            <a:br>
              <a:rPr lang="fr-FR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r>
              <a:rPr lang="fr-FR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« </a:t>
            </a:r>
            <a:r>
              <a:rPr lang="en-US" dirty="0"/>
              <a:t>SNP detection for building an allelic frequency matrix</a:t>
            </a:r>
            <a:r>
              <a:rPr lang="fr-FR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 »</a:t>
            </a:r>
            <a:endParaRPr lang="fr-FR" dirty="0"/>
          </a:p>
        </p:txBody>
      </p:sp>
      <p:sp>
        <p:nvSpPr>
          <p:cNvPr id="25" name="ZoneTexte 24"/>
          <p:cNvSpPr txBox="1"/>
          <p:nvPr>
            <p:custDataLst>
              <p:tags r:id="rId9"/>
            </p:custDataLst>
          </p:nvPr>
        </p:nvSpPr>
        <p:spPr>
          <a:xfrm>
            <a:off x="2159993" y="7099521"/>
            <a:ext cx="5760640" cy="369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fr-FR" dirty="0" smtClean="0"/>
              <a:t>BBRIC Portal - https://bbric.toulouse.inra.fr</a:t>
            </a:r>
            <a:endParaRPr lang="fr-FR" dirty="0"/>
          </a:p>
        </p:txBody>
      </p:sp>
      <p:sp>
        <p:nvSpPr>
          <p:cNvPr id="26" name="Rectangle 25"/>
          <p:cNvSpPr/>
          <p:nvPr>
            <p:custDataLst>
              <p:tags r:id="rId10"/>
            </p:custDataLst>
          </p:nvPr>
        </p:nvSpPr>
        <p:spPr>
          <a:xfrm>
            <a:off x="3744169" y="2195661"/>
            <a:ext cx="2736304" cy="1200321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r>
              <a:rPr lang="fr-FR" dirty="0" smtClean="0"/>
              <a:t>D’identifier des </a:t>
            </a:r>
            <a:r>
              <a:rPr lang="fr-FR" dirty="0" err="1" smtClean="0"/>
              <a:t>SNPs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De produire une matrice de comptage des allèles</a:t>
            </a:r>
            <a:endParaRPr lang="fr-FR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575816" y="4715944"/>
            <a:ext cx="2880320" cy="2170333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r>
              <a:rPr lang="fr-FR" sz="1500" dirty="0"/>
              <a:t>La taille des inserts</a:t>
            </a:r>
          </a:p>
          <a:p>
            <a:pPr marL="0" lvl="1"/>
            <a:endParaRPr lang="fr-FR" sz="1200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0" lvl="1"/>
            <a:r>
              <a:rPr lang="fr-FR" sz="15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Les critères de </a:t>
            </a:r>
            <a:r>
              <a:rPr lang="fr-FR" sz="1500" dirty="0" err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mapping</a:t>
            </a:r>
            <a:r>
              <a:rPr lang="fr-FR" sz="15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en fonction des données de </a:t>
            </a:r>
            <a:r>
              <a:rPr lang="fr-FR" sz="1500" dirty="0" err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reséquençage</a:t>
            </a:r>
            <a:endParaRPr lang="fr-FR" sz="1500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0" lvl="1"/>
            <a:endParaRPr lang="fr-FR" sz="1500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0" lvl="1"/>
            <a:r>
              <a:rPr lang="fr-FR" sz="15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Les critères de </a:t>
            </a:r>
            <a:r>
              <a:rPr lang="fr-FR" sz="1500" dirty="0" err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SNPcalling</a:t>
            </a:r>
            <a:r>
              <a:rPr lang="fr-FR" sz="15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en fonction de la profondeur de </a:t>
            </a:r>
            <a:r>
              <a:rPr lang="fr-FR" sz="1500" dirty="0" err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reséquençage</a:t>
            </a:r>
            <a:endParaRPr lang="fr-FR" dirty="0"/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>
          <a:xfrm>
            <a:off x="6552480" y="4787950"/>
            <a:ext cx="2880320" cy="1907403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r>
              <a:rPr lang="fr-FR" sz="1700" b="1" dirty="0"/>
              <a:t>Entrées</a:t>
            </a:r>
            <a:r>
              <a:rPr lang="fr-FR" sz="1700" dirty="0"/>
              <a:t> : génome (</a:t>
            </a:r>
            <a:r>
              <a:rPr lang="fr-FR" sz="1700" dirty="0" err="1"/>
              <a:t>fasta</a:t>
            </a:r>
            <a:r>
              <a:rPr lang="fr-FR" sz="1700" dirty="0"/>
              <a:t>), librairies de </a:t>
            </a:r>
            <a:r>
              <a:rPr lang="fr-FR" sz="1700" dirty="0" err="1"/>
              <a:t>reséquençage</a:t>
            </a:r>
            <a:r>
              <a:rPr lang="fr-FR" sz="1700" dirty="0"/>
              <a:t> ( </a:t>
            </a:r>
            <a:r>
              <a:rPr lang="fr-FR" sz="1700" dirty="0" err="1"/>
              <a:t>fastq</a:t>
            </a:r>
            <a:r>
              <a:rPr lang="fr-FR" sz="1700" dirty="0"/>
              <a:t>)</a:t>
            </a:r>
            <a:br>
              <a:rPr lang="fr-FR" sz="1700" dirty="0"/>
            </a:br>
            <a:endParaRPr lang="fr-FR" sz="1700" dirty="0"/>
          </a:p>
          <a:p>
            <a:r>
              <a:rPr lang="fr-FR" sz="1700" b="1" dirty="0"/>
              <a:t>Sorties</a:t>
            </a:r>
            <a:r>
              <a:rPr lang="fr-FR" sz="1700" dirty="0"/>
              <a:t> : matrice de polymorphismes (</a:t>
            </a:r>
            <a:r>
              <a:rPr lang="fr-FR" sz="1700" dirty="0" err="1"/>
              <a:t>vcf</a:t>
            </a:r>
            <a:r>
              <a:rPr lang="fr-FR" sz="1700" dirty="0"/>
              <a:t>), matrice de comptage d’allèles (</a:t>
            </a:r>
            <a:r>
              <a:rPr lang="fr-FR" sz="1700" dirty="0" err="1"/>
              <a:t>tsv</a:t>
            </a:r>
            <a:r>
              <a:rPr lang="fr-FR" sz="1700" dirty="0"/>
              <a:t>)</a:t>
            </a:r>
          </a:p>
        </p:txBody>
      </p:sp>
      <p:sp>
        <p:nvSpPr>
          <p:cNvPr id="31" name="ZoneTexte 30"/>
          <p:cNvSpPr txBox="1"/>
          <p:nvPr>
            <p:custDataLst>
              <p:tags r:id="rId13"/>
            </p:custDataLst>
          </p:nvPr>
        </p:nvSpPr>
        <p:spPr>
          <a:xfrm>
            <a:off x="3672160" y="4817089"/>
            <a:ext cx="2664296" cy="165295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700" dirty="0"/>
              <a:t>Les sites multi-</a:t>
            </a:r>
            <a:r>
              <a:rPr lang="fr-FR" sz="1700" dirty="0" err="1"/>
              <a:t>alléliques</a:t>
            </a:r>
            <a:r>
              <a:rPr lang="fr-FR" sz="1700" dirty="0"/>
              <a:t> et les </a:t>
            </a:r>
            <a:r>
              <a:rPr lang="fr-FR" sz="1700" dirty="0" err="1"/>
              <a:t>InDels</a:t>
            </a:r>
            <a:r>
              <a:rPr lang="fr-FR" sz="1700" dirty="0"/>
              <a:t> sont ignorés</a:t>
            </a:r>
          </a:p>
          <a:p>
            <a:pPr marL="0" lvl="1"/>
            <a:endParaRPr lang="fr-FR" sz="1700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0" lvl="1"/>
            <a:r>
              <a:rPr lang="fr-FR" sz="17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Faux négatifs dans le cas de Pool-</a:t>
            </a:r>
            <a:r>
              <a:rPr lang="fr-FR" sz="1700" dirty="0" err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seq</a:t>
            </a:r>
            <a:r>
              <a:rPr lang="fr-FR" sz="17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(couverture faible par individu)</a:t>
            </a:r>
            <a:endParaRPr lang="fr-FR" sz="1700" dirty="0"/>
          </a:p>
        </p:txBody>
      </p:sp>
      <p:sp>
        <p:nvSpPr>
          <p:cNvPr id="30" name="ZoneTexte 29"/>
          <p:cNvSpPr txBox="1"/>
          <p:nvPr>
            <p:custDataLst>
              <p:tags r:id="rId14"/>
            </p:custDataLst>
          </p:nvPr>
        </p:nvSpPr>
        <p:spPr>
          <a:xfrm>
            <a:off x="6624489" y="2123654"/>
            <a:ext cx="2808312" cy="175431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dirty="0"/>
              <a:t>D’analyser les sites multi-</a:t>
            </a:r>
            <a:r>
              <a:rPr lang="fr-FR" dirty="0" err="1"/>
              <a:t>alléliques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r>
              <a:rPr lang="fr-FR" dirty="0"/>
              <a:t>De faire l’analyse GWAS</a:t>
            </a:r>
            <a:br>
              <a:rPr lang="fr-FR" dirty="0"/>
            </a:br>
            <a:endParaRPr lang="fr-FR" dirty="0"/>
          </a:p>
          <a:p>
            <a:r>
              <a:rPr lang="fr-FR" dirty="0"/>
              <a:t>De prédire l’effet des </a:t>
            </a:r>
            <a:r>
              <a:rPr lang="fr-FR" dirty="0" err="1"/>
              <a:t>SNPs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2404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115542"/>
            <a:ext cx="2884179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>
            <p:custDataLst>
              <p:tags r:id="rId2"/>
            </p:custDataLst>
          </p:nvPr>
        </p:nvCxnSpPr>
        <p:spPr>
          <a:xfrm>
            <a:off x="832336" y="2051645"/>
            <a:ext cx="1327566" cy="9439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32" y="3563813"/>
            <a:ext cx="7160372" cy="337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latin typeface="Calibri" panose="020F0502020204030204" pitchFamily="34" charset="0"/>
              </a:rPr>
              <a:t>Aide en ligne - </a:t>
            </a:r>
            <a:r>
              <a:rPr lang="fr-FR" sz="2400" b="1" dirty="0" err="1" smtClean="0">
                <a:latin typeface="Calibri" panose="020F0502020204030204" pitchFamily="34" charset="0"/>
              </a:rPr>
              <a:t>Screencasts</a:t>
            </a:r>
            <a:endParaRPr lang="fr-FR" sz="2400" b="1" dirty="0" smtClean="0">
              <a:latin typeface="Calibri" panose="020F0502020204030204" pitchFamily="34" charset="0"/>
            </a:endParaRPr>
          </a:p>
          <a:p>
            <a:endParaRPr lang="fr-F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86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6"/>
          <p:cNvSpPr/>
          <p:nvPr>
            <p:custDataLst>
              <p:tags r:id="rId6"/>
            </p:custDataLst>
          </p:nvPr>
        </p:nvSpPr>
        <p:spPr>
          <a:xfrm>
            <a:off x="1440000" y="2627640"/>
            <a:ext cx="7344360" cy="121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buNone/>
            </a:pPr>
            <a:r>
              <a:rPr lang="fr-FR" sz="2800" b="1" spc="-1" dirty="0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Présentation des </a:t>
            </a:r>
            <a:r>
              <a:rPr lang="fr-FR" sz="2800" b="1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Références BBRIC </a:t>
            </a:r>
          </a:p>
          <a:p>
            <a:pPr algn="ctr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algn="ctr"/>
            <a:r>
              <a:rPr lang="fr-FR" sz="2800" b="1" spc="-1" dirty="0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Sébastien</a:t>
            </a:r>
            <a:endParaRPr lang="fr-FR" sz="28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buNone/>
            </a:pPr>
            <a:endParaRPr lang="fr-FR" sz="28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7"/>
          <p:cNvSpPr/>
          <p:nvPr>
            <p:custDataLst>
              <p:tags r:id="rId7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Image 5"/>
          <p:cNvPicPr/>
          <p:nvPr>
            <p:custDataLst>
              <p:tags r:id="rId8"/>
            </p:custDataLst>
          </p:nvPr>
        </p:nvPicPr>
        <p:blipFill>
          <a:blip r:embed="rId13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52" name="CustomShape 8"/>
          <p:cNvSpPr/>
          <p:nvPr>
            <p:custDataLst>
              <p:tags r:id="rId9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1E137929-648E-418D-9249-8E364E5049FF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15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Picture 2"/>
          <p:cNvPicPr/>
          <p:nvPr>
            <p:custDataLst>
              <p:tags r:id="rId10"/>
            </p:custDataLst>
          </p:nvPr>
        </p:nvPicPr>
        <p:blipFill>
          <a:blip r:embed="rId14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12" name="ZoneTexte 11"/>
          <p:cNvSpPr txBox="1"/>
          <p:nvPr>
            <p:custDataLst>
              <p:tags r:id="rId11"/>
            </p:custDataLst>
          </p:nvPr>
        </p:nvSpPr>
        <p:spPr>
          <a:xfrm>
            <a:off x="8352680" y="247154"/>
            <a:ext cx="123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j-lt"/>
              </a:rPr>
              <a:t>Reference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128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20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16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21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68" name="CustomShape 10"/>
          <p:cNvSpPr/>
          <p:nvPr>
            <p:custDataLst>
              <p:tags r:id="rId10"/>
            </p:custDataLst>
          </p:nvPr>
        </p:nvSpPr>
        <p:spPr>
          <a:xfrm>
            <a:off x="1512000" y="125712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75" name="CustomShape 17"/>
          <p:cNvSpPr/>
          <p:nvPr>
            <p:custDataLst>
              <p:tags r:id="rId11"/>
            </p:custDataLst>
          </p:nvPr>
        </p:nvSpPr>
        <p:spPr>
          <a:xfrm>
            <a:off x="2028600" y="383220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82" name="CustomShape 24"/>
          <p:cNvSpPr/>
          <p:nvPr>
            <p:custDataLst>
              <p:tags r:id="rId12"/>
            </p:custDataLst>
          </p:nvPr>
        </p:nvSpPr>
        <p:spPr>
          <a:xfrm>
            <a:off x="1590840" y="5981040"/>
            <a:ext cx="901440" cy="28044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4" name="Titre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pic>
        <p:nvPicPr>
          <p:cNvPr id="15" name="Picture 2" descr="Sunrise Archive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7899" y="287316"/>
            <a:ext cx="476303" cy="476253"/>
          </a:xfrm>
          <a:prstGeom prst="rect">
            <a:avLst/>
          </a:prstGeom>
          <a:noFill/>
        </p:spPr>
      </p:pic>
      <p:sp>
        <p:nvSpPr>
          <p:cNvPr id="16" name="Titre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504825" y="107429"/>
            <a:ext cx="9072563" cy="374551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latin typeface="Calibri" panose="020F0502020204030204" pitchFamily="34" charset="0"/>
              </a:rPr>
              <a:t>Reference BBRIC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17" name="Espace réservé du contenu 4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515435" y="1043415"/>
            <a:ext cx="9071640" cy="4824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Objectifs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fr-FR" sz="2400" b="1" dirty="0" smtClean="0">
                <a:latin typeface="Calibri" panose="020F0502020204030204" pitchFamily="34" charset="0"/>
              </a:rPr>
              <a:t>Centraliser</a:t>
            </a:r>
            <a:r>
              <a:rPr lang="fr-FR" sz="2400" dirty="0" smtClean="0">
                <a:latin typeface="Calibri" panose="020F0502020204030204" pitchFamily="34" charset="0"/>
              </a:rPr>
              <a:t> les données de </a:t>
            </a:r>
            <a:r>
              <a:rPr lang="fr-FR" sz="2400" b="1" dirty="0" smtClean="0">
                <a:latin typeface="Calibri" panose="020F0502020204030204" pitchFamily="34" charset="0"/>
              </a:rPr>
              <a:t>référence</a:t>
            </a:r>
            <a:r>
              <a:rPr lang="fr-FR" sz="2400" dirty="0" smtClean="0">
                <a:latin typeface="Calibri" panose="020F0502020204030204" pitchFamily="34" charset="0"/>
              </a:rPr>
              <a:t> qui sont </a:t>
            </a:r>
            <a:r>
              <a:rPr lang="fr-FR" sz="2400" b="1" dirty="0" smtClean="0">
                <a:latin typeface="Calibri" panose="020F0502020204030204" pitchFamily="34" charset="0"/>
              </a:rPr>
              <a:t>utiles</a:t>
            </a:r>
            <a:r>
              <a:rPr lang="fr-FR" sz="2400" dirty="0" smtClean="0">
                <a:latin typeface="Calibri" panose="020F0502020204030204" pitchFamily="34" charset="0"/>
              </a:rPr>
              <a:t> pour vos analyses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r-FR" dirty="0" smtClean="0">
                <a:latin typeface="Calibri" panose="020F0502020204030204" pitchFamily="34" charset="0"/>
              </a:rPr>
              <a:t>Assemblages (génomes, </a:t>
            </a:r>
            <a:r>
              <a:rPr lang="fr-FR" dirty="0" err="1" smtClean="0">
                <a:latin typeface="Calibri" panose="020F0502020204030204" pitchFamily="34" charset="0"/>
              </a:rPr>
              <a:t>transcriptomes</a:t>
            </a:r>
            <a:r>
              <a:rPr lang="fr-FR" dirty="0" smtClean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r-FR" dirty="0" smtClean="0">
                <a:latin typeface="Calibri" panose="020F0502020204030204" pitchFamily="34" charset="0"/>
              </a:rPr>
              <a:t>Annotations structurales 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r-FR" dirty="0" smtClean="0">
                <a:latin typeface="Calibri" panose="020F0502020204030204" pitchFamily="34" charset="0"/>
              </a:rPr>
              <a:t>Annotations fonctionnelles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r-FR" dirty="0" smtClean="0">
                <a:latin typeface="Calibri" panose="020F0502020204030204" pitchFamily="34" charset="0"/>
              </a:rPr>
              <a:t>Extractions de séquences (</a:t>
            </a:r>
            <a:r>
              <a:rPr lang="fr-FR" dirty="0" err="1" smtClean="0">
                <a:latin typeface="Calibri" panose="020F0502020204030204" pitchFamily="34" charset="0"/>
              </a:rPr>
              <a:t>genes</a:t>
            </a:r>
            <a:r>
              <a:rPr lang="fr-FR" dirty="0" smtClean="0">
                <a:latin typeface="Calibri" panose="020F0502020204030204" pitchFamily="34" charset="0"/>
              </a:rPr>
              <a:t>/</a:t>
            </a:r>
            <a:r>
              <a:rPr lang="fr-FR" dirty="0" err="1" smtClean="0">
                <a:latin typeface="Calibri" panose="020F0502020204030204" pitchFamily="34" charset="0"/>
              </a:rPr>
              <a:t>mRNA</a:t>
            </a:r>
            <a:r>
              <a:rPr lang="fr-FR" dirty="0" smtClean="0">
                <a:latin typeface="Calibri" panose="020F0502020204030204" pitchFamily="34" charset="0"/>
              </a:rPr>
              <a:t>/CDS/</a:t>
            </a:r>
            <a:r>
              <a:rPr lang="fr-FR" dirty="0" err="1" smtClean="0">
                <a:latin typeface="Calibri" panose="020F0502020204030204" pitchFamily="34" charset="0"/>
              </a:rPr>
              <a:t>prot</a:t>
            </a:r>
            <a:r>
              <a:rPr lang="fr-FR" dirty="0" smtClean="0">
                <a:latin typeface="Calibri" panose="020F0502020204030204" pitchFamily="34" charset="0"/>
              </a:rPr>
              <a:t>/</a:t>
            </a:r>
            <a:r>
              <a:rPr lang="fr-FR" dirty="0" err="1" smtClean="0">
                <a:latin typeface="Calibri" panose="020F0502020204030204" pitchFamily="34" charset="0"/>
              </a:rPr>
              <a:t>ncRNA</a:t>
            </a:r>
            <a:r>
              <a:rPr lang="fr-FR" dirty="0" smtClean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fr-FR" dirty="0" smtClean="0">
              <a:latin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libri" panose="020F0502020204030204" pitchFamily="34" charset="0"/>
              </a:rPr>
              <a:t>Fournir un </a:t>
            </a:r>
            <a:r>
              <a:rPr lang="fr-FR" sz="2400" b="1" dirty="0" smtClean="0">
                <a:latin typeface="Calibri" panose="020F0502020204030204" pitchFamily="34" charset="0"/>
              </a:rPr>
              <a:t>minimum d’information </a:t>
            </a:r>
            <a:r>
              <a:rPr lang="fr-FR" sz="2400" dirty="0" smtClean="0">
                <a:latin typeface="Calibri" panose="020F0502020204030204" pitchFamily="34" charset="0"/>
              </a:rPr>
              <a:t>permettant de tracer leur origine</a:t>
            </a:r>
            <a:endParaRPr lang="fr-FR" sz="2400" dirty="0"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17"/>
            </p:custDataLst>
          </p:nvPr>
        </p:nvSpPr>
        <p:spPr>
          <a:xfrm>
            <a:off x="8352680" y="247154"/>
            <a:ext cx="123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j-lt"/>
              </a:rPr>
              <a:t>Reference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1097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20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17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21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68" name="CustomShape 10"/>
          <p:cNvSpPr/>
          <p:nvPr>
            <p:custDataLst>
              <p:tags r:id="rId10"/>
            </p:custDataLst>
          </p:nvPr>
        </p:nvSpPr>
        <p:spPr>
          <a:xfrm>
            <a:off x="1512000" y="125712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75" name="CustomShape 17"/>
          <p:cNvSpPr/>
          <p:nvPr>
            <p:custDataLst>
              <p:tags r:id="rId11"/>
            </p:custDataLst>
          </p:nvPr>
        </p:nvSpPr>
        <p:spPr>
          <a:xfrm>
            <a:off x="2028600" y="383220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82" name="CustomShape 24"/>
          <p:cNvSpPr/>
          <p:nvPr>
            <p:custDataLst>
              <p:tags r:id="rId12"/>
            </p:custDataLst>
          </p:nvPr>
        </p:nvSpPr>
        <p:spPr>
          <a:xfrm>
            <a:off x="1590840" y="5981040"/>
            <a:ext cx="901440" cy="28044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4" name="Titre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pic>
        <p:nvPicPr>
          <p:cNvPr id="15" name="Picture 2" descr="Sunrise Archive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7899" y="287316"/>
            <a:ext cx="476303" cy="476253"/>
          </a:xfrm>
          <a:prstGeom prst="rect">
            <a:avLst/>
          </a:prstGeom>
          <a:noFill/>
        </p:spPr>
      </p:pic>
      <p:sp>
        <p:nvSpPr>
          <p:cNvPr id="16" name="Titre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504825" y="107429"/>
            <a:ext cx="9072563" cy="374551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latin typeface="Calibri" panose="020F0502020204030204" pitchFamily="34" charset="0"/>
              </a:rPr>
              <a:t>Reference BBRIC</a:t>
            </a:r>
            <a:endParaRPr lang="fr-FR" b="1" dirty="0">
              <a:latin typeface="Calibri" panose="020F050202020403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283"/>
            <a:ext cx="10058400" cy="4982100"/>
          </a:xfrm>
          <a:prstGeom prst="rect">
            <a:avLst/>
          </a:prstGeom>
        </p:spPr>
      </p:pic>
      <p:sp>
        <p:nvSpPr>
          <p:cNvPr id="19" name="ZoneTexte 18"/>
          <p:cNvSpPr txBox="1"/>
          <p:nvPr>
            <p:custDataLst>
              <p:tags r:id="rId17"/>
            </p:custDataLst>
          </p:nvPr>
        </p:nvSpPr>
        <p:spPr>
          <a:xfrm>
            <a:off x="8352680" y="247154"/>
            <a:ext cx="123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j-lt"/>
              </a:rPr>
              <a:t>Reference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9489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7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18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18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4" name="Titr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pic>
        <p:nvPicPr>
          <p:cNvPr id="15" name="Picture 2" descr="Sunrise Arch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7899" y="287316"/>
            <a:ext cx="476303" cy="476253"/>
          </a:xfrm>
          <a:prstGeom prst="rect">
            <a:avLst/>
          </a:prstGeom>
          <a:noFill/>
        </p:spPr>
      </p:pic>
      <p:sp>
        <p:nvSpPr>
          <p:cNvPr id="16" name="Titre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504825" y="107429"/>
            <a:ext cx="9072563" cy="374551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latin typeface="Calibri" panose="020F0502020204030204" pitchFamily="34" charset="0"/>
              </a:rPr>
              <a:t>Reference BBRIC</a:t>
            </a:r>
            <a:endParaRPr lang="fr-FR" b="1" dirty="0">
              <a:latin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>
            <p:custDataLst>
              <p:tags r:id="rId13"/>
            </p:custDataLst>
          </p:nvPr>
        </p:nvGrpSpPr>
        <p:grpSpPr>
          <a:xfrm>
            <a:off x="0" y="899518"/>
            <a:ext cx="10061568" cy="5878723"/>
            <a:chOff x="0" y="899518"/>
            <a:chExt cx="10061568" cy="5878723"/>
          </a:xfrm>
        </p:grpSpPr>
        <p:sp>
          <p:nvSpPr>
            <p:cNvPr id="68" name="CustomShape 10"/>
            <p:cNvSpPr/>
            <p:nvPr/>
          </p:nvSpPr>
          <p:spPr>
            <a:xfrm>
              <a:off x="1512000" y="1257120"/>
              <a:ext cx="1419480" cy="484920"/>
            </a:xfrm>
            <a:prstGeom prst="rect">
              <a:avLst/>
            </a:prstGeom>
            <a:ln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sp>
          <p:nvSpPr>
            <p:cNvPr id="75" name="CustomShape 17"/>
            <p:cNvSpPr/>
            <p:nvPr/>
          </p:nvSpPr>
          <p:spPr>
            <a:xfrm>
              <a:off x="2028600" y="3832200"/>
              <a:ext cx="1419480" cy="484920"/>
            </a:xfrm>
            <a:prstGeom prst="rect">
              <a:avLst/>
            </a:prstGeom>
            <a:ln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sp>
          <p:nvSpPr>
            <p:cNvPr id="82" name="CustomShape 24"/>
            <p:cNvSpPr/>
            <p:nvPr/>
          </p:nvSpPr>
          <p:spPr>
            <a:xfrm>
              <a:off x="1590840" y="5981040"/>
              <a:ext cx="901440" cy="280440"/>
            </a:xfrm>
            <a:prstGeom prst="rect">
              <a:avLst/>
            </a:prstGeom>
            <a:ln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78321"/>
              <a:ext cx="10058400" cy="4393324"/>
            </a:xfrm>
            <a:prstGeom prst="rect">
              <a:avLst/>
            </a:prstGeom>
          </p:spPr>
        </p:pic>
        <p:cxnSp>
          <p:nvCxnSpPr>
            <p:cNvPr id="18" name="Connecteur droit avec flèche 17"/>
            <p:cNvCxnSpPr>
              <a:stCxn id="19" idx="0"/>
            </p:cNvCxnSpPr>
            <p:nvPr/>
          </p:nvCxnSpPr>
          <p:spPr>
            <a:xfrm flipH="1" flipV="1">
              <a:off x="863848" y="5208596"/>
              <a:ext cx="1115153" cy="12003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199196" y="6408917"/>
              <a:ext cx="3559609" cy="3693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1430" tIns="45716" rIns="91430" bIns="45716" rtlCol="0">
              <a:spAutoFit/>
            </a:bodyPr>
            <a:lstStyle/>
            <a:p>
              <a:r>
                <a:rPr lang="fr-FR" b="1" dirty="0" smtClean="0">
                  <a:latin typeface="Calibri" panose="020F0502020204030204" pitchFamily="34" charset="0"/>
                </a:rPr>
                <a:t>Téléchargement direct des données</a:t>
              </a:r>
              <a:endParaRPr lang="fr-FR" b="1" dirty="0">
                <a:latin typeface="Calibri" panose="020F0502020204030204" pitchFamily="34" charset="0"/>
              </a:endParaRPr>
            </a:p>
          </p:txBody>
        </p:sp>
        <p:cxnSp>
          <p:nvCxnSpPr>
            <p:cNvPr id="20" name="Connecteur droit avec flèche 19"/>
            <p:cNvCxnSpPr>
              <a:stCxn id="23" idx="2"/>
            </p:cNvCxnSpPr>
            <p:nvPr/>
          </p:nvCxnSpPr>
          <p:spPr>
            <a:xfrm>
              <a:off x="6260917" y="1772897"/>
              <a:ext cx="3240000" cy="9268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8712720" y="1259557"/>
              <a:ext cx="900000" cy="140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6912521" y="899518"/>
              <a:ext cx="3149047" cy="3693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1430" tIns="45716" rIns="91430" bIns="45716" rtlCol="0">
              <a:spAutoFit/>
            </a:bodyPr>
            <a:lstStyle/>
            <a:p>
              <a:r>
                <a:rPr lang="fr-FR" b="1" dirty="0" smtClean="0">
                  <a:latin typeface="Calibri" panose="020F0502020204030204" pitchFamily="34" charset="0"/>
                </a:rPr>
                <a:t>Visualisation des métadonnées</a:t>
              </a:r>
              <a:endParaRPr lang="fr-FR" b="1" dirty="0">
                <a:latin typeface="Calibri" panose="020F0502020204030204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536256" y="1403573"/>
              <a:ext cx="3449322" cy="3693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1430" tIns="45716" rIns="91430" bIns="45716" rtlCol="0">
              <a:spAutoFit/>
            </a:bodyPr>
            <a:lstStyle/>
            <a:p>
              <a:r>
                <a:rPr lang="fr-FR" b="1" dirty="0" smtClean="0">
                  <a:latin typeface="Calibri" panose="020F0502020204030204" pitchFamily="34" charset="0"/>
                </a:rPr>
                <a:t>Téléchargement des métadonnées</a:t>
              </a:r>
              <a:endParaRPr lang="fr-FR" b="1" dirty="0">
                <a:latin typeface="Calibri" panose="020F0502020204030204" pitchFamily="34" charset="0"/>
              </a:endParaRPr>
            </a:p>
          </p:txBody>
        </p:sp>
        <p:cxnSp>
          <p:nvCxnSpPr>
            <p:cNvPr id="24" name="Connecteur droit avec flèche 23"/>
            <p:cNvCxnSpPr>
              <a:stCxn id="25" idx="0"/>
            </p:cNvCxnSpPr>
            <p:nvPr/>
          </p:nvCxnSpPr>
          <p:spPr>
            <a:xfrm flipH="1" flipV="1">
              <a:off x="1079872" y="2771725"/>
              <a:ext cx="6206763" cy="2635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5033432" y="5406856"/>
              <a:ext cx="4506406" cy="12003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1430" tIns="45716" rIns="91430" bIns="45716" rtlCol="0">
              <a:spAutoFit/>
            </a:bodyPr>
            <a:lstStyle/>
            <a:p>
              <a:r>
                <a:rPr lang="fr-FR" b="1" dirty="0" smtClean="0">
                  <a:latin typeface="Calibri" panose="020F0502020204030204" pitchFamily="34" charset="0"/>
                </a:rPr>
                <a:t>Liens vers source des données:</a:t>
              </a:r>
            </a:p>
            <a:p>
              <a:pPr>
                <a:buFontTx/>
                <a:buChar char="-"/>
              </a:pPr>
              <a:r>
                <a:rPr lang="fr-FR" b="1" dirty="0" smtClean="0">
                  <a:latin typeface="Calibri" panose="020F0502020204030204" pitchFamily="34" charset="0"/>
                </a:rPr>
                <a:t> Données brutes ayant été utilisées (Archive)</a:t>
              </a:r>
            </a:p>
            <a:p>
              <a:pPr>
                <a:buFontTx/>
                <a:buChar char="-"/>
              </a:pPr>
              <a:r>
                <a:rPr lang="fr-FR" b="1" dirty="0" smtClean="0">
                  <a:latin typeface="Calibri" panose="020F0502020204030204" pitchFamily="34" charset="0"/>
                </a:rPr>
                <a:t> Publication</a:t>
              </a:r>
            </a:p>
            <a:p>
              <a:pPr>
                <a:buFontTx/>
                <a:buChar char="-"/>
              </a:pPr>
              <a:r>
                <a:rPr lang="fr-FR" b="1" dirty="0" smtClean="0">
                  <a:latin typeface="Calibri" panose="020F0502020204030204" pitchFamily="34" charset="0"/>
                </a:rPr>
                <a:t> Origine des données (TAIR/NCBI)</a:t>
              </a:r>
              <a:endParaRPr lang="fr-FR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27" name="ZoneTexte 26"/>
          <p:cNvSpPr txBox="1"/>
          <p:nvPr>
            <p:custDataLst>
              <p:tags r:id="rId14"/>
            </p:custDataLst>
          </p:nvPr>
        </p:nvSpPr>
        <p:spPr>
          <a:xfrm>
            <a:off x="8352680" y="247154"/>
            <a:ext cx="123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j-lt"/>
              </a:rPr>
              <a:t>Reference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6230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6"/>
          <p:cNvSpPr/>
          <p:nvPr>
            <p:custDataLst>
              <p:tags r:id="rId6"/>
            </p:custDataLst>
          </p:nvPr>
        </p:nvSpPr>
        <p:spPr>
          <a:xfrm>
            <a:off x="1440000" y="2627640"/>
            <a:ext cx="7344360" cy="121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buNone/>
            </a:pPr>
            <a:r>
              <a:rPr lang="fr-FR" sz="2800" b="1" spc="-1" dirty="0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Présentation du portail web </a:t>
            </a:r>
            <a:r>
              <a:rPr lang="fr-FR" sz="2800" b="1" spc="-1" dirty="0" err="1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Galaxy</a:t>
            </a:r>
            <a:endParaRPr lang="fr-FR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fr-FR" sz="28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buNone/>
            </a:pPr>
            <a:r>
              <a:rPr lang="fr-FR" sz="2800" b="1" spc="-1" dirty="0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Ludovic</a:t>
            </a:r>
            <a:endParaRPr lang="fr-FR" sz="28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CustomShape 7"/>
          <p:cNvSpPr/>
          <p:nvPr>
            <p:custDataLst>
              <p:tags r:id="rId7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Image 5"/>
          <p:cNvPicPr/>
          <p:nvPr>
            <p:custDataLst>
              <p:tags r:id="rId8"/>
            </p:custDataLst>
          </p:nvPr>
        </p:nvPicPr>
        <p:blipFill>
          <a:blip r:embed="rId13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52" name="CustomShape 8"/>
          <p:cNvSpPr/>
          <p:nvPr>
            <p:custDataLst>
              <p:tags r:id="rId9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1E137929-648E-418D-9249-8E364E5049FF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19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Picture 2"/>
          <p:cNvPicPr/>
          <p:nvPr>
            <p:custDataLst>
              <p:tags r:id="rId10"/>
            </p:custDataLst>
          </p:nvPr>
        </p:nvPicPr>
        <p:blipFill>
          <a:blip r:embed="rId14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12" name="ZoneTexte 11"/>
          <p:cNvSpPr txBox="1"/>
          <p:nvPr>
            <p:custDataLst>
              <p:tags r:id="rId11"/>
            </p:custDataLst>
          </p:nvPr>
        </p:nvSpPr>
        <p:spPr>
          <a:xfrm>
            <a:off x="8352680" y="247154"/>
            <a:ext cx="876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Galaxy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0271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127337"/>
              </p:ext>
            </p:extLst>
          </p:nvPr>
        </p:nvGraphicFramePr>
        <p:xfrm>
          <a:off x="359792" y="1475581"/>
          <a:ext cx="9505056" cy="3762177"/>
        </p:xfrm>
        <a:graphic>
          <a:graphicData uri="http://schemas.openxmlformats.org/drawingml/2006/table">
            <a:tbl>
              <a:tblPr/>
              <a:tblGrid>
                <a:gridCol w="6142724"/>
                <a:gridCol w="1422526"/>
                <a:gridCol w="969903"/>
                <a:gridCol w="969903"/>
              </a:tblGrid>
              <a:tr h="284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Module</a:t>
                      </a:r>
                      <a:endParaRPr lang="fr-F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smtClean="0">
                          <a:latin typeface="+mn-lt"/>
                          <a:ea typeface="Calibri"/>
                          <a:cs typeface="Times New Roman"/>
                        </a:rPr>
                        <a:t>Horaire</a:t>
                      </a:r>
                      <a:endParaRPr lang="fr-F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Durée</a:t>
                      </a:r>
                      <a:endParaRPr lang="fr-F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 smtClean="0">
                          <a:latin typeface="+mn-lt"/>
                          <a:ea typeface="Calibri"/>
                          <a:cs typeface="Times New Roman"/>
                        </a:rPr>
                        <a:t>Qui ?</a:t>
                      </a:r>
                      <a:endParaRPr lang="fr-F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3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Tronc commun</a:t>
                      </a:r>
                      <a:r>
                        <a:rPr lang="fr-FR" sz="1800" b="0" baseline="0" dirty="0" smtClean="0">
                          <a:latin typeface="+mn-lt"/>
                          <a:ea typeface="Calibri"/>
                          <a:cs typeface="Times New Roman"/>
                        </a:rPr>
                        <a:t> et </a:t>
                      </a: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formats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9H00-10H00</a:t>
                      </a: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1h00</a:t>
                      </a: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Ludovic</a:t>
                      </a:r>
                      <a:b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Sébastien</a:t>
                      </a: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dirty="0" err="1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Transcriptomique</a:t>
                      </a:r>
                      <a:endParaRPr lang="fr-FR" sz="1600" b="1" dirty="0">
                        <a:solidFill>
                          <a:schemeClr val="accen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Mesure de l’expression sur la base d’un génome annoté</a:t>
                      </a:r>
                      <a:endParaRPr lang="fr-F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10H00-11H15</a:t>
                      </a: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smtClean="0">
                          <a:latin typeface="+mn-lt"/>
                          <a:ea typeface="Calibri"/>
                          <a:cs typeface="Times New Roman"/>
                        </a:rPr>
                        <a:t>1h15</a:t>
                      </a: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Sébastien</a:t>
                      </a: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5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Protocole pour le contrôle qualité d’une mesure d’expression</a:t>
                      </a:r>
                      <a:endParaRPr lang="fr-FR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11H30-12H00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30min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Sébastien</a:t>
                      </a: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dirty="0" smtClean="0">
                          <a:latin typeface="+mn-lt"/>
                          <a:ea typeface="Calibri"/>
                          <a:cs typeface="Times New Roman"/>
                        </a:rPr>
                        <a:t>Repas – déjeuner 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2h</a:t>
                      </a:r>
                      <a:endParaRPr lang="fr-FR" sz="1400" b="1" strike="sngStrik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7075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Analyse du polymorphisme </a:t>
                      </a:r>
                      <a:endParaRPr lang="fr-FR" sz="1600" b="1" dirty="0">
                        <a:solidFill>
                          <a:schemeClr val="accen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Prédiction de l’effet d’un polymorphisme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14h00-15h00</a:t>
                      </a: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1h00</a:t>
                      </a: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Ludovic</a:t>
                      </a: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buFont typeface="StarSymbol"/>
                        <a:buNone/>
                        <a:defRPr sz="1800"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Détection des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</a:rPr>
                        <a:t>SNPs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 et calcul des fréquences alléliques pour les positions bi-alléliques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15h15-16h00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45mn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Ludovic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>
            <p:custDataLst>
              <p:tags r:id="rId2"/>
            </p:custDataLst>
          </p:nvPr>
        </p:nvSpPr>
        <p:spPr>
          <a:xfrm>
            <a:off x="647824" y="16257"/>
            <a:ext cx="2135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Programme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108981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8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19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68" name="CustomShape 10"/>
          <p:cNvSpPr/>
          <p:nvPr>
            <p:custDataLst>
              <p:tags r:id="rId10"/>
            </p:custDataLst>
          </p:nvPr>
        </p:nvSpPr>
        <p:spPr>
          <a:xfrm>
            <a:off x="1512000" y="125712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75" name="CustomShape 17"/>
          <p:cNvSpPr/>
          <p:nvPr>
            <p:custDataLst>
              <p:tags r:id="rId11"/>
            </p:custDataLst>
          </p:nvPr>
        </p:nvSpPr>
        <p:spPr>
          <a:xfrm>
            <a:off x="2028600" y="383220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82" name="CustomShape 24"/>
          <p:cNvSpPr/>
          <p:nvPr>
            <p:custDataLst>
              <p:tags r:id="rId12"/>
            </p:custDataLst>
          </p:nvPr>
        </p:nvSpPr>
        <p:spPr>
          <a:xfrm>
            <a:off x="1590840" y="5981040"/>
            <a:ext cx="901440" cy="28044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4" name="Titre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4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7898" y="1788783"/>
            <a:ext cx="8745537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60338" indent="-1603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422275" indent="-212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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Portail web</a:t>
            </a:r>
          </a:p>
          <a:p>
            <a:pPr eaLnBrk="1" hangingPunct="1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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Accès simplifié à de nombreux outils </a:t>
            </a:r>
            <a:r>
              <a:rPr lang="fr-FR" altLang="fr-F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bioinformatiques</a:t>
            </a:r>
            <a:endParaRPr lang="fr-FR" altLang="fr-F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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Moins puissant que la ligne de commande, mais suffisant pour beaucoup d'analyses</a:t>
            </a:r>
          </a:p>
          <a:p>
            <a:pPr eaLnBrk="1" hangingPunct="1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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Projet international très actif, grande communauté</a:t>
            </a:r>
          </a:p>
          <a:p>
            <a:pPr eaLnBrk="1" hangingPunct="1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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Aide : tutoriaux, </a:t>
            </a:r>
            <a:r>
              <a:rPr lang="fr-FR" altLang="fr-F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vidéos </a:t>
            </a: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d'exemple</a:t>
            </a: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dirty="0">
                <a:solidFill>
                  <a:srgbClr val="CCCCFF"/>
                </a:solidFill>
                <a:latin typeface="Calibri" panose="020F0502020204030204" pitchFamily="34" charset="0"/>
                <a:hlinkClick r:id="rId20"/>
              </a:rPr>
              <a:t>http://wiki.galaxyproject.org/Learn</a:t>
            </a:r>
          </a:p>
        </p:txBody>
      </p:sp>
    </p:spTree>
    <p:extLst>
      <p:ext uri="{BB962C8B-B14F-4D97-AF65-F5344CB8AC3E}">
        <p14:creationId xmlns:p14="http://schemas.microsoft.com/office/powerpoint/2010/main" val="188947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8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21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19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68" name="CustomShape 10"/>
          <p:cNvSpPr/>
          <p:nvPr>
            <p:custDataLst>
              <p:tags r:id="rId10"/>
            </p:custDataLst>
          </p:nvPr>
        </p:nvSpPr>
        <p:spPr>
          <a:xfrm>
            <a:off x="1512000" y="125712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75" name="CustomShape 17"/>
          <p:cNvSpPr/>
          <p:nvPr>
            <p:custDataLst>
              <p:tags r:id="rId11"/>
            </p:custDataLst>
          </p:nvPr>
        </p:nvSpPr>
        <p:spPr>
          <a:xfrm>
            <a:off x="2028600" y="383220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82" name="CustomShape 24"/>
          <p:cNvSpPr/>
          <p:nvPr>
            <p:custDataLst>
              <p:tags r:id="rId12"/>
            </p:custDataLst>
          </p:nvPr>
        </p:nvSpPr>
        <p:spPr>
          <a:xfrm>
            <a:off x="1590840" y="5981040"/>
            <a:ext cx="901440" cy="28044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4" name="Titre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4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5382" y="1794240"/>
            <a:ext cx="8745537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60338" indent="-1603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422275" indent="-212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638175" indent="-2079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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Beaucoup de fonctionnalités</a:t>
            </a: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Nombreuses formations dédiées à </a:t>
            </a:r>
            <a:r>
              <a:rPr lang="fr-FR" altLang="fr-F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Galaxy</a:t>
            </a:r>
            <a:endParaRPr lang="fr-FR" altLang="fr-F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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Aujourd'hui</a:t>
            </a: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Utilisation de workflows conçus par BBRIC</a:t>
            </a: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Lien avec l'architecture BBRIC</a:t>
            </a:r>
          </a:p>
          <a:p>
            <a:pPr lvl="2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Traitement de données issues de l'Archive</a:t>
            </a:r>
          </a:p>
        </p:txBody>
      </p:sp>
    </p:spTree>
    <p:extLst>
      <p:ext uri="{BB962C8B-B14F-4D97-AF65-F5344CB8AC3E}">
        <p14:creationId xmlns:p14="http://schemas.microsoft.com/office/powerpoint/2010/main" val="704702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8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22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19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68" name="CustomShape 10"/>
          <p:cNvSpPr/>
          <p:nvPr>
            <p:custDataLst>
              <p:tags r:id="rId10"/>
            </p:custDataLst>
          </p:nvPr>
        </p:nvSpPr>
        <p:spPr>
          <a:xfrm>
            <a:off x="1512000" y="125712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75" name="CustomShape 17"/>
          <p:cNvSpPr/>
          <p:nvPr>
            <p:custDataLst>
              <p:tags r:id="rId11"/>
            </p:custDataLst>
          </p:nvPr>
        </p:nvSpPr>
        <p:spPr>
          <a:xfrm>
            <a:off x="2028600" y="383220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82" name="CustomShape 24"/>
          <p:cNvSpPr/>
          <p:nvPr>
            <p:custDataLst>
              <p:tags r:id="rId12"/>
            </p:custDataLst>
          </p:nvPr>
        </p:nvSpPr>
        <p:spPr>
          <a:xfrm>
            <a:off x="1590840" y="5981040"/>
            <a:ext cx="901440" cy="28044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4" name="Titre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4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grpSp>
        <p:nvGrpSpPr>
          <p:cNvPr id="16" name="Groupe 15"/>
          <p:cNvGrpSpPr/>
          <p:nvPr>
            <p:custDataLst>
              <p:tags r:id="rId15"/>
            </p:custDataLst>
          </p:nvPr>
        </p:nvGrpSpPr>
        <p:grpSpPr>
          <a:xfrm>
            <a:off x="-36513" y="647700"/>
            <a:ext cx="10274301" cy="6089650"/>
            <a:chOff x="-36513" y="647700"/>
            <a:chExt cx="10274301" cy="608965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038" y="647700"/>
              <a:ext cx="7612062" cy="608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-36513" y="1044575"/>
              <a:ext cx="1492251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Liste d'outils</a:t>
              </a: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8891588" y="792163"/>
              <a:ext cx="1346200" cy="858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algn="ctr"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Historique</a:t>
              </a:r>
            </a:p>
            <a:p>
              <a:pPr algn="ctr"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qui contient</a:t>
              </a:r>
            </a:p>
            <a:p>
              <a:pPr algn="ctr"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des</a:t>
              </a:r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1150938" y="1404938"/>
              <a:ext cx="215900" cy="2873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 flipH="1">
              <a:off x="8737600" y="1079500"/>
              <a:ext cx="338138" cy="61277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8953500" y="1871663"/>
              <a:ext cx="525463" cy="43180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H="1">
              <a:off x="8882063" y="1871663"/>
              <a:ext cx="625475" cy="82867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H="1">
              <a:off x="8882063" y="1871663"/>
              <a:ext cx="625475" cy="118745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3956050" y="5543550"/>
              <a:ext cx="2813050" cy="858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Lancement des outils</a:t>
              </a:r>
            </a:p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Visualisation des résultats</a:t>
              </a:r>
            </a:p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...</a:t>
              </a: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8999538" y="1547813"/>
              <a:ext cx="1081087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algn="ctr" eaLnBrk="1">
                <a:buClrTx/>
                <a:buFontTx/>
                <a:buNone/>
              </a:pPr>
              <a:r>
                <a:rPr lang="fr-FR" altLang="fr-FR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Datasets</a:t>
              </a:r>
              <a:endParaRPr lang="fr-FR" altLang="fr-FR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03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24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23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25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75" name="CustomShape 17"/>
          <p:cNvSpPr/>
          <p:nvPr>
            <p:custDataLst>
              <p:tags r:id="rId10"/>
            </p:custDataLst>
          </p:nvPr>
        </p:nvSpPr>
        <p:spPr>
          <a:xfrm>
            <a:off x="1600004" y="383220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4" name="Titre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2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6855" y="6159548"/>
            <a:ext cx="1492251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Liste d'outils</a:t>
            </a:r>
          </a:p>
        </p:txBody>
      </p:sp>
      <p:sp>
        <p:nvSpPr>
          <p:cNvPr id="19" name="Text Box 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44995" y="1070398"/>
            <a:ext cx="1063869" cy="119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Historique</a:t>
            </a:r>
          </a:p>
          <a:p>
            <a:pPr eaLnBrk="1">
              <a:buClrTx/>
              <a:buFontTx/>
              <a:buNone/>
            </a:pPr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qui contient</a:t>
            </a:r>
          </a:p>
          <a:p>
            <a:pPr eaLnBrk="1">
              <a:buClrTx/>
              <a:buFontTx/>
              <a:buNone/>
            </a:pPr>
            <a:r>
              <a:rPr lang="fr-FR" alt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des</a:t>
            </a:r>
          </a:p>
          <a:p>
            <a:pPr eaLnBrk="1">
              <a:buClrTx/>
              <a:buFontTx/>
              <a:buNone/>
            </a:pPr>
            <a:r>
              <a:rPr lang="fr-FR" altLang="fr-FR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Datasets</a:t>
            </a:r>
            <a:endParaRPr lang="fr-FR" altLang="fr-F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827509"/>
            <a:ext cx="8649452" cy="5070621"/>
          </a:xfrm>
          <a:prstGeom prst="rect">
            <a:avLst/>
          </a:prstGeom>
        </p:spPr>
      </p:pic>
      <p:cxnSp>
        <p:nvCxnSpPr>
          <p:cNvPr id="4" name="Connecteur droit avec flèche 3"/>
          <p:cNvCxnSpPr>
            <a:stCxn id="18" idx="0"/>
          </p:cNvCxnSpPr>
          <p:nvPr>
            <p:custDataLst>
              <p:tags r:id="rId16"/>
            </p:custDataLst>
          </p:nvPr>
        </p:nvCxnSpPr>
        <p:spPr>
          <a:xfrm flipH="1" flipV="1">
            <a:off x="1062980" y="2700338"/>
            <a:ext cx="1" cy="34592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>
            <p:custDataLst>
              <p:tags r:id="rId17"/>
            </p:custDataLst>
          </p:nvPr>
        </p:nvSpPr>
        <p:spPr>
          <a:xfrm>
            <a:off x="287784" y="1547812"/>
            <a:ext cx="1659636" cy="1152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>
            <p:custDataLst>
              <p:tags r:id="rId18"/>
            </p:custDataLst>
          </p:nvPr>
        </p:nvSpPr>
        <p:spPr>
          <a:xfrm>
            <a:off x="7056536" y="1110083"/>
            <a:ext cx="1944216" cy="2525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>
            <p:custDataLst>
              <p:tags r:id="rId19"/>
            </p:custDataLst>
          </p:nvPr>
        </p:nvCxnSpPr>
        <p:spPr>
          <a:xfrm flipH="1">
            <a:off x="8878046" y="2051645"/>
            <a:ext cx="266722" cy="216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>
            <p:custDataLst>
              <p:tags r:id="rId20"/>
            </p:custDataLst>
          </p:nvPr>
        </p:nvCxnSpPr>
        <p:spPr>
          <a:xfrm flipH="1">
            <a:off x="8867391" y="2051645"/>
            <a:ext cx="277377" cy="5380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>
            <p:custDataLst>
              <p:tags r:id="rId21"/>
            </p:custDataLst>
          </p:nvPr>
        </p:nvCxnSpPr>
        <p:spPr>
          <a:xfrm flipH="1">
            <a:off x="8878046" y="2051645"/>
            <a:ext cx="266722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34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9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24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20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68" name="CustomShape 10"/>
          <p:cNvSpPr/>
          <p:nvPr>
            <p:custDataLst>
              <p:tags r:id="rId10"/>
            </p:custDataLst>
          </p:nvPr>
        </p:nvSpPr>
        <p:spPr>
          <a:xfrm>
            <a:off x="1512000" y="125712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75" name="CustomShape 17"/>
          <p:cNvSpPr/>
          <p:nvPr>
            <p:custDataLst>
              <p:tags r:id="rId11"/>
            </p:custDataLst>
          </p:nvPr>
        </p:nvSpPr>
        <p:spPr>
          <a:xfrm>
            <a:off x="2028600" y="383220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82" name="CustomShape 24"/>
          <p:cNvSpPr/>
          <p:nvPr>
            <p:custDataLst>
              <p:tags r:id="rId12"/>
            </p:custDataLst>
          </p:nvPr>
        </p:nvSpPr>
        <p:spPr>
          <a:xfrm>
            <a:off x="1590840" y="5981040"/>
            <a:ext cx="901440" cy="28044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4" name="Titre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4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7388" y="2239963"/>
            <a:ext cx="8745537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60338" indent="-1603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422275" indent="-212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"/>
            </a:pPr>
            <a:r>
              <a:rPr lang="fr-FR" altLang="fr-F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Analyse de données (</a:t>
            </a:r>
            <a:r>
              <a:rPr lang="fr-FR" altLang="fr-FR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Analyze</a:t>
            </a:r>
            <a:r>
              <a:rPr lang="fr-FR" altLang="fr-F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Data)</a:t>
            </a:r>
            <a:endParaRPr lang="fr-FR" altLang="fr-F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Lancement d'outil, visualisation de résultats</a:t>
            </a:r>
          </a:p>
          <a:p>
            <a:pPr eaLnBrk="1" hangingPunct="1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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Workflow</a:t>
            </a: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Conception et </a:t>
            </a:r>
            <a:r>
              <a:rPr lang="fr-FR" alt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utilisation</a:t>
            </a: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 de workflows</a:t>
            </a:r>
          </a:p>
          <a:p>
            <a:pPr eaLnBrk="1" hangingPunct="1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"/>
            </a:pPr>
            <a:r>
              <a:rPr lang="fr-FR" altLang="fr-F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Données partagées (</a:t>
            </a:r>
            <a:r>
              <a:rPr lang="fr-FR" altLang="fr-FR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Shared</a:t>
            </a:r>
            <a:r>
              <a:rPr lang="fr-FR" altLang="fr-F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Data)</a:t>
            </a:r>
            <a:endParaRPr lang="fr-FR" altLang="fr-F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Accès à des données mises à disposition par les administrateurs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0" r="41458" b="95030"/>
          <a:stretch/>
        </p:blipFill>
        <p:spPr>
          <a:xfrm>
            <a:off x="1655936" y="1043533"/>
            <a:ext cx="6774867" cy="5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44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9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25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20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68" name="CustomShape 10"/>
          <p:cNvSpPr/>
          <p:nvPr>
            <p:custDataLst>
              <p:tags r:id="rId10"/>
            </p:custDataLst>
          </p:nvPr>
        </p:nvSpPr>
        <p:spPr>
          <a:xfrm>
            <a:off x="1512000" y="125712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75" name="CustomShape 17"/>
          <p:cNvSpPr/>
          <p:nvPr>
            <p:custDataLst>
              <p:tags r:id="rId11"/>
            </p:custDataLst>
          </p:nvPr>
        </p:nvSpPr>
        <p:spPr>
          <a:xfrm>
            <a:off x="2028600" y="383220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82" name="CustomShape 24"/>
          <p:cNvSpPr/>
          <p:nvPr>
            <p:custDataLst>
              <p:tags r:id="rId12"/>
            </p:custDataLst>
          </p:nvPr>
        </p:nvSpPr>
        <p:spPr>
          <a:xfrm>
            <a:off x="1590840" y="5981040"/>
            <a:ext cx="901440" cy="28044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4" name="Titre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4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0725" y="798513"/>
            <a:ext cx="8745538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60338" indent="-1603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422275" indent="-212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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Sources de données multiples</a:t>
            </a: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Upload</a:t>
            </a: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 depuis le portail web</a:t>
            </a: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Données partagées (</a:t>
            </a:r>
            <a:r>
              <a:rPr lang="fr-FR" altLang="fr-FR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Shared</a:t>
            </a:r>
            <a:r>
              <a:rPr lang="fr-FR" altLang="fr-F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Data)</a:t>
            </a:r>
            <a:endParaRPr lang="fr-FR" altLang="fr-FR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BBRIC Archive</a:t>
            </a: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BBRIC Reference</a:t>
            </a:r>
            <a:endParaRPr lang="fr-FR" altLang="fr-FR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FTP</a:t>
            </a:r>
          </a:p>
          <a:p>
            <a:pPr eaLnBrk="1" hangingPunct="1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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Volume total limité par utilisateur</a:t>
            </a: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Quota défini par </a:t>
            </a:r>
            <a:r>
              <a:rPr lang="fr-FR" altLang="fr-F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l'administrateur</a:t>
            </a: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Défaut à 200Go</a:t>
            </a:r>
            <a:endParaRPr lang="fr-FR" altLang="fr-FR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5" t="4982" b="79807"/>
          <a:stretch>
            <a:fillRect/>
          </a:stretch>
        </p:blipFill>
        <p:spPr bwMode="auto">
          <a:xfrm>
            <a:off x="5986375" y="4406900"/>
            <a:ext cx="365125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0045" t="4982" b="798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15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8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26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19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68" name="CustomShape 10"/>
          <p:cNvSpPr/>
          <p:nvPr>
            <p:custDataLst>
              <p:tags r:id="rId10"/>
            </p:custDataLst>
          </p:nvPr>
        </p:nvSpPr>
        <p:spPr>
          <a:xfrm>
            <a:off x="1512000" y="125712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75" name="CustomShape 17"/>
          <p:cNvSpPr/>
          <p:nvPr>
            <p:custDataLst>
              <p:tags r:id="rId11"/>
            </p:custDataLst>
          </p:nvPr>
        </p:nvSpPr>
        <p:spPr>
          <a:xfrm>
            <a:off x="2028600" y="383220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82" name="CustomShape 24"/>
          <p:cNvSpPr/>
          <p:nvPr>
            <p:custDataLst>
              <p:tags r:id="rId12"/>
            </p:custDataLst>
          </p:nvPr>
        </p:nvSpPr>
        <p:spPr>
          <a:xfrm>
            <a:off x="1590840" y="5981040"/>
            <a:ext cx="901440" cy="28044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4" name="Titre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4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grpSp>
        <p:nvGrpSpPr>
          <p:cNvPr id="16" name="Groupe 15"/>
          <p:cNvGrpSpPr/>
          <p:nvPr>
            <p:custDataLst>
              <p:tags r:id="rId15"/>
            </p:custDataLst>
          </p:nvPr>
        </p:nvGrpSpPr>
        <p:grpSpPr>
          <a:xfrm>
            <a:off x="71438" y="941388"/>
            <a:ext cx="10027368" cy="5538787"/>
            <a:chOff x="71438" y="941388"/>
            <a:chExt cx="10027368" cy="5538787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325" y="1008063"/>
              <a:ext cx="3536950" cy="51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Line 2"/>
            <p:cNvSpPr>
              <a:spLocks noChangeShapeType="1"/>
            </p:cNvSpPr>
            <p:nvPr/>
          </p:nvSpPr>
          <p:spPr bwMode="auto">
            <a:xfrm flipH="1">
              <a:off x="6550025" y="3059757"/>
              <a:ext cx="1441450" cy="54069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8003306" y="2886719"/>
              <a:ext cx="2095500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Aperçu du contenu</a:t>
              </a:r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 flipH="1" flipV="1">
              <a:off x="7153275" y="4308474"/>
              <a:ext cx="838200" cy="4016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7985000" y="4537075"/>
              <a:ext cx="1447800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Suppression</a:t>
              </a:r>
              <a:br>
                <a:rPr lang="fr-FR" altLang="fr-FR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fr-FR" altLang="fr-FR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(corbeille)</a:t>
              </a:r>
              <a:endParaRPr lang="fr-FR" altLang="fr-FR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6900863" y="3671888"/>
              <a:ext cx="1101725" cy="15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7991475" y="3490913"/>
              <a:ext cx="1393825" cy="858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Modification</a:t>
              </a:r>
            </a:p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-nom</a:t>
              </a:r>
            </a:p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-type</a:t>
              </a: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71760" y="5365750"/>
              <a:ext cx="3535363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Gris		= </a:t>
              </a: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outil pas encore lancé</a:t>
              </a:r>
            </a:p>
            <a:p>
              <a:pPr eaLnBrk="1">
                <a:buClrTx/>
                <a:buFontTx/>
                <a:buNone/>
              </a:pPr>
              <a:r>
                <a:rPr lang="fr-FR" altLang="fr-FR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Jaune	= </a:t>
              </a: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l'outil s'exécute</a:t>
              </a:r>
            </a:p>
            <a:p>
              <a:pPr eaLnBrk="1">
                <a:buClrTx/>
                <a:buFontTx/>
                <a:buNone/>
              </a:pPr>
              <a:r>
                <a:rPr lang="fr-FR" altLang="fr-FR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Vert		= </a:t>
              </a: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terminé avec succès</a:t>
              </a:r>
            </a:p>
            <a:p>
              <a:pPr eaLnBrk="1">
                <a:buClrTx/>
                <a:buFontTx/>
                <a:buNone/>
              </a:pPr>
              <a:r>
                <a:rPr lang="fr-FR" altLang="fr-FR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Rouge	= </a:t>
              </a: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terminé avec une erreur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606425" y="4005263"/>
              <a:ext cx="2557463" cy="60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Les </a:t>
              </a:r>
              <a:r>
                <a:rPr lang="fr-FR" altLang="fr-FR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datasets</a:t>
              </a: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 s'empilent</a:t>
              </a:r>
            </a:p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au fur et à mesure</a:t>
              </a: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V="1">
              <a:off x="2931480" y="3803650"/>
              <a:ext cx="811845" cy="44370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2931481" y="4247356"/>
              <a:ext cx="81184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2931480" y="4247356"/>
              <a:ext cx="811845" cy="54059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71438" y="941388"/>
              <a:ext cx="3968750" cy="858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Chaque </a:t>
              </a:r>
              <a:r>
                <a:rPr lang="fr-FR" altLang="fr-FR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dataset</a:t>
              </a: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 :</a:t>
              </a:r>
            </a:p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- Résultat d'un outil</a:t>
              </a:r>
            </a:p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- Donnée ajoutée (</a:t>
              </a:r>
              <a:r>
                <a:rPr lang="fr-FR" altLang="fr-FR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upload</a:t>
              </a: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, archive)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3808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9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27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20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68" name="CustomShape 10"/>
          <p:cNvSpPr/>
          <p:nvPr>
            <p:custDataLst>
              <p:tags r:id="rId10"/>
            </p:custDataLst>
          </p:nvPr>
        </p:nvSpPr>
        <p:spPr>
          <a:xfrm>
            <a:off x="1512000" y="125712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75" name="CustomShape 17"/>
          <p:cNvSpPr/>
          <p:nvPr>
            <p:custDataLst>
              <p:tags r:id="rId11"/>
            </p:custDataLst>
          </p:nvPr>
        </p:nvSpPr>
        <p:spPr>
          <a:xfrm>
            <a:off x="2028600" y="3832200"/>
            <a:ext cx="1419480" cy="48492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82" name="CustomShape 24"/>
          <p:cNvSpPr/>
          <p:nvPr>
            <p:custDataLst>
              <p:tags r:id="rId12"/>
            </p:custDataLst>
          </p:nvPr>
        </p:nvSpPr>
        <p:spPr>
          <a:xfrm>
            <a:off x="1590840" y="5981040"/>
            <a:ext cx="901440" cy="280440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4" name="Titre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4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grpSp>
        <p:nvGrpSpPr>
          <p:cNvPr id="27" name="Groupe 26"/>
          <p:cNvGrpSpPr/>
          <p:nvPr>
            <p:custDataLst>
              <p:tags r:id="rId15"/>
            </p:custDataLst>
          </p:nvPr>
        </p:nvGrpSpPr>
        <p:grpSpPr>
          <a:xfrm>
            <a:off x="70" y="968210"/>
            <a:ext cx="9936162" cy="5465762"/>
            <a:chOff x="71438" y="582613"/>
            <a:chExt cx="9936162" cy="5465762"/>
          </a:xfrm>
        </p:grpSpPr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388" y="582613"/>
              <a:ext cx="3024187" cy="546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9" name="Groupe 28"/>
            <p:cNvGrpSpPr/>
            <p:nvPr/>
          </p:nvGrpSpPr>
          <p:grpSpPr>
            <a:xfrm>
              <a:off x="71438" y="941388"/>
              <a:ext cx="9936162" cy="5063959"/>
              <a:chOff x="71438" y="941388"/>
              <a:chExt cx="9936162" cy="5063959"/>
            </a:xfrm>
          </p:grpSpPr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1446484" y="1882072"/>
                <a:ext cx="2081020" cy="346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0840" rIns="90000" bIns="4500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fr-FR" alt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Télécharger le fichier</a:t>
                </a:r>
              </a:p>
            </p:txBody>
          </p:sp>
          <p:sp>
            <p:nvSpPr>
              <p:cNvPr id="31" name="Text Box 3"/>
              <p:cNvSpPr txBox="1">
                <a:spLocks noChangeArrowheads="1"/>
              </p:cNvSpPr>
              <p:nvPr/>
            </p:nvSpPr>
            <p:spPr bwMode="auto">
              <a:xfrm>
                <a:off x="7886700" y="2663825"/>
                <a:ext cx="2120900" cy="346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0840" rIns="90000" bIns="4500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fr-FR" alt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Statistiques/aperçu</a:t>
                </a:r>
              </a:p>
            </p:txBody>
          </p:sp>
          <p:sp>
            <p:nvSpPr>
              <p:cNvPr id="32" name="Text Box 4"/>
              <p:cNvSpPr txBox="1">
                <a:spLocks noChangeArrowheads="1"/>
              </p:cNvSpPr>
              <p:nvPr/>
            </p:nvSpPr>
            <p:spPr bwMode="auto">
              <a:xfrm>
                <a:off x="648201" y="4692650"/>
                <a:ext cx="3095327" cy="5737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0840" rIns="90000" bIns="4500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9pPr>
              </a:lstStyle>
              <a:p>
                <a:pPr algn="ctr" eaLnBrk="1">
                  <a:buClrTx/>
                  <a:buFontTx/>
                  <a:buNone/>
                </a:pPr>
                <a:r>
                  <a:rPr lang="fr-FR" alt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Relancer </a:t>
                </a:r>
                <a:r>
                  <a:rPr lang="fr-FR" altLang="fr-FR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l'outil </a:t>
                </a:r>
                <a:br>
                  <a:rPr lang="fr-FR" altLang="fr-FR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</a:br>
                <a:r>
                  <a:rPr lang="fr-FR" altLang="fr-FR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avec </a:t>
                </a:r>
                <a:r>
                  <a:rPr lang="fr-FR" alt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les mêmes paramètres</a:t>
                </a:r>
              </a:p>
            </p:txBody>
          </p:sp>
          <p:sp>
            <p:nvSpPr>
              <p:cNvPr id="33" name="Text Box 5"/>
              <p:cNvSpPr txBox="1">
                <a:spLocks noChangeArrowheads="1"/>
              </p:cNvSpPr>
              <p:nvPr/>
            </p:nvSpPr>
            <p:spPr bwMode="auto">
              <a:xfrm>
                <a:off x="1799903" y="3757613"/>
                <a:ext cx="1799609" cy="346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0840" rIns="90000" bIns="4500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fr-FR" alt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Infos sur l'origine</a:t>
                </a:r>
              </a:p>
            </p:txBody>
          </p:sp>
          <p:sp>
            <p:nvSpPr>
              <p:cNvPr id="35" name="Text Box 6"/>
              <p:cNvSpPr txBox="1">
                <a:spLocks noChangeArrowheads="1"/>
              </p:cNvSpPr>
              <p:nvPr/>
            </p:nvSpPr>
            <p:spPr bwMode="auto">
              <a:xfrm>
                <a:off x="71438" y="941388"/>
                <a:ext cx="3765550" cy="346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0840" rIns="90000" bIns="4500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fr-FR" alt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Détails d'un </a:t>
                </a:r>
                <a:r>
                  <a:rPr lang="fr-FR" altLang="fr-FR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dataset</a:t>
                </a:r>
                <a:r>
                  <a:rPr lang="fr-FR" alt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 : clic sur le titre</a:t>
                </a:r>
              </a:p>
            </p:txBody>
          </p:sp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>
                <a:off x="3519448" y="2061290"/>
                <a:ext cx="1376402" cy="117879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 flipV="1">
                <a:off x="3519448" y="3452813"/>
                <a:ext cx="1736765" cy="477837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 flipV="1">
                <a:off x="3519449" y="3452813"/>
                <a:ext cx="2024102" cy="1526736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auto">
              <a:xfrm>
                <a:off x="2154793" y="5659272"/>
                <a:ext cx="1444719" cy="346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0840" rIns="90000" bIns="4500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DejaVu Sans" panose="020B0603030804020204" pitchFamily="34" charset="0"/>
                  </a:defRPr>
                </a:lvl9pPr>
              </a:lstStyle>
              <a:p>
                <a:pPr algn="ctr" eaLnBrk="1">
                  <a:buClrTx/>
                  <a:buFontTx/>
                  <a:buNone/>
                </a:pPr>
                <a:r>
                  <a:rPr lang="fr-FR" alt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Visualisation</a:t>
                </a:r>
              </a:p>
            </p:txBody>
          </p:sp>
          <p:sp>
            <p:nvSpPr>
              <p:cNvPr id="40" name="Line 11"/>
              <p:cNvSpPr>
                <a:spLocks noChangeShapeType="1"/>
              </p:cNvSpPr>
              <p:nvPr/>
            </p:nvSpPr>
            <p:spPr bwMode="auto">
              <a:xfrm flipV="1">
                <a:off x="3527504" y="3525838"/>
                <a:ext cx="2303384" cy="230981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41" name="Line 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448080" y="1539101"/>
            <a:ext cx="1376402" cy="1304631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192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9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28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20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4" name="Titr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pic>
        <p:nvPicPr>
          <p:cNvPr id="41" name="Picture 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152525"/>
            <a:ext cx="35369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Line 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477000" y="1868488"/>
            <a:ext cx="1158875" cy="798512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Text Box 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594600" y="2451100"/>
            <a:ext cx="2784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Menu de l'historique</a:t>
            </a:r>
          </a:p>
        </p:txBody>
      </p:sp>
      <p:sp>
        <p:nvSpPr>
          <p:cNvPr id="44" name="Line 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55875" y="1944688"/>
            <a:ext cx="971550" cy="790575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Text Box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35038" y="1597025"/>
            <a:ext cx="21256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Nom de l'historique</a:t>
            </a:r>
          </a:p>
        </p:txBody>
      </p:sp>
    </p:spTree>
    <p:extLst>
      <p:ext uri="{BB962C8B-B14F-4D97-AF65-F5344CB8AC3E}">
        <p14:creationId xmlns:p14="http://schemas.microsoft.com/office/powerpoint/2010/main" val="1669039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24" y="1061244"/>
            <a:ext cx="2333625" cy="5314950"/>
          </a:xfrm>
          <a:prstGeom prst="rect">
            <a:avLst/>
          </a:prstGeom>
        </p:spPr>
      </p:pic>
      <p:sp>
        <p:nvSpPr>
          <p:cNvPr id="56" name="CustomShape 1"/>
          <p:cNvSpPr/>
          <p:nvPr>
            <p:custDataLst>
              <p:tags r:id="rId2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3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4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5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6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7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8"/>
            </p:custDataLst>
          </p:nvPr>
        </p:nvPicPr>
        <p:blipFill>
          <a:blip r:embed="rId32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9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29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10"/>
            </p:custDataLst>
          </p:nvPr>
        </p:nvPicPr>
        <p:blipFill>
          <a:blip r:embed="rId33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4" name="Titre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2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72225" y="1907629"/>
            <a:ext cx="1941513" cy="31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Nouvel historique</a:t>
            </a:r>
          </a:p>
        </p:txBody>
      </p:sp>
      <p:sp>
        <p:nvSpPr>
          <p:cNvPr id="17" name="Text Box 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72225" y="792163"/>
            <a:ext cx="25765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Liste de nos historiques</a:t>
            </a:r>
          </a:p>
        </p:txBody>
      </p:sp>
      <p:sp>
        <p:nvSpPr>
          <p:cNvPr id="18" name="Text Box 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72225" y="1238250"/>
            <a:ext cx="353377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Historiques partagés par d'autres</a:t>
            </a:r>
          </a:p>
        </p:txBody>
      </p:sp>
      <p:sp>
        <p:nvSpPr>
          <p:cNvPr id="19" name="Text Box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90133" y="2735263"/>
            <a:ext cx="311467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Partage de l'historique actuel</a:t>
            </a:r>
          </a:p>
        </p:txBody>
      </p:sp>
      <p:sp>
        <p:nvSpPr>
          <p:cNvPr id="20" name="Text Box 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84413" y="4975745"/>
            <a:ext cx="358298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Suppression </a:t>
            </a: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des </a:t>
            </a:r>
            <a:r>
              <a:rPr lang="fr-FR" altLang="fr-FR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dataset</a:t>
            </a: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dans </a:t>
            </a:r>
            <a:b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 corbeille pour cet historique</a:t>
            </a:r>
            <a:endParaRPr lang="fr-FR" altLang="fr-F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90133" y="3303622"/>
            <a:ext cx="230028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Création </a:t>
            </a: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d’un workflow a partir</a:t>
            </a:r>
            <a:b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 l’historique</a:t>
            </a:r>
            <a:endParaRPr lang="fr-FR" altLang="fr-F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4248224" y="1439863"/>
            <a:ext cx="2165276" cy="215900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3816176" y="2095425"/>
            <a:ext cx="2597323" cy="0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1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960191" y="964405"/>
            <a:ext cx="2453307" cy="446089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1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3614836" y="2555701"/>
            <a:ext cx="2798664" cy="325612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1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 flipV="1">
            <a:off x="3744168" y="2987746"/>
            <a:ext cx="2669332" cy="488119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1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4318830" y="5147989"/>
            <a:ext cx="2161641" cy="0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1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462664" y="3181592"/>
            <a:ext cx="1152032" cy="0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1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1462664" y="3419797"/>
            <a:ext cx="1152032" cy="1080120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Text Box 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2889298"/>
            <a:ext cx="1791493" cy="53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Suppression de </a:t>
            </a: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l'historique actuel</a:t>
            </a:r>
          </a:p>
          <a:p>
            <a:pPr eaLnBrk="1">
              <a:buClrTx/>
              <a:buFontTx/>
              <a:buNone/>
            </a:pP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(corbeille)</a:t>
            </a:r>
            <a:endParaRPr lang="fr-FR" altLang="fr-F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-34327" y="4234667"/>
            <a:ext cx="1791493" cy="53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Suppression de </a:t>
            </a: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l'historique </a:t>
            </a: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actuel</a:t>
            </a:r>
          </a:p>
        </p:txBody>
      </p:sp>
    </p:spTree>
    <p:extLst>
      <p:ext uri="{BB962C8B-B14F-4D97-AF65-F5344CB8AC3E}">
        <p14:creationId xmlns:p14="http://schemas.microsoft.com/office/powerpoint/2010/main" val="1341745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0" y="900113"/>
            <a:ext cx="9791700" cy="5759450"/>
          </a:xfrm>
        </p:spPr>
        <p:txBody>
          <a:bodyPr/>
          <a:lstStyle/>
          <a:p>
            <a:pPr algn="ctr">
              <a:buNone/>
            </a:pPr>
            <a:endParaRPr lang="fr-FR" dirty="0" smtClean="0">
              <a:latin typeface="+mj-lt"/>
            </a:endParaRPr>
          </a:p>
          <a:p>
            <a:pPr algn="ctr">
              <a:buNone/>
            </a:pPr>
            <a:endParaRPr lang="fr-FR" dirty="0" smtClean="0">
              <a:latin typeface="+mj-lt"/>
            </a:endParaRPr>
          </a:p>
          <a:p>
            <a:pPr algn="ctr">
              <a:buNone/>
            </a:pPr>
            <a:r>
              <a:rPr lang="fr-FR" sz="4000" dirty="0" smtClean="0">
                <a:solidFill>
                  <a:schemeClr val="accent1"/>
                </a:solidFill>
                <a:latin typeface="+mj-lt"/>
              </a:rPr>
              <a:t>Présentation de l’architecture bioinformatique et du portail BBRIC </a:t>
            </a:r>
          </a:p>
          <a:p>
            <a:pPr algn="ctr">
              <a:buNone/>
            </a:pPr>
            <a:endParaRPr lang="fr-FR" sz="4000" dirty="0" smtClean="0">
              <a:solidFill>
                <a:schemeClr val="accent1"/>
              </a:solidFill>
              <a:latin typeface="+mj-lt"/>
            </a:endParaRPr>
          </a:p>
          <a:p>
            <a:pPr algn="ctr">
              <a:buNone/>
            </a:pPr>
            <a:r>
              <a:rPr lang="fr-FR" sz="4000" dirty="0" smtClean="0">
                <a:solidFill>
                  <a:schemeClr val="accent1"/>
                </a:solidFill>
                <a:latin typeface="+mj-lt"/>
              </a:rPr>
              <a:t>Sébastien</a:t>
            </a:r>
            <a:endParaRPr lang="fr-FR" sz="4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6816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5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30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16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4" name="Titr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079500"/>
            <a:ext cx="8993187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141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5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31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16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4" name="Titr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grpSp>
        <p:nvGrpSpPr>
          <p:cNvPr id="13" name="Groupe 12"/>
          <p:cNvGrpSpPr/>
          <p:nvPr>
            <p:custDataLst>
              <p:tags r:id="rId12"/>
            </p:custDataLst>
          </p:nvPr>
        </p:nvGrpSpPr>
        <p:grpSpPr>
          <a:xfrm>
            <a:off x="36513" y="647700"/>
            <a:ext cx="9856787" cy="6361113"/>
            <a:chOff x="36513" y="647700"/>
            <a:chExt cx="9856787" cy="6361113"/>
          </a:xfrm>
        </p:grpSpPr>
        <p:sp>
          <p:nvSpPr>
            <p:cNvPr id="14" name="Text Box 1"/>
            <p:cNvSpPr txBox="1">
              <a:spLocks noChangeArrowheads="1"/>
            </p:cNvSpPr>
            <p:nvPr/>
          </p:nvSpPr>
          <p:spPr bwMode="auto">
            <a:xfrm>
              <a:off x="295275" y="647700"/>
              <a:ext cx="3808413" cy="1370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Lancement d'un outil</a:t>
              </a:r>
            </a:p>
            <a:p>
              <a:pPr eaLnBrk="1">
                <a:buClrTx/>
                <a:buFontTx/>
                <a:buNone/>
              </a:pPr>
              <a:endParaRPr lang="fr-FR" altLang="fr-FR" dirty="0">
                <a:solidFill>
                  <a:srgbClr val="000000"/>
                </a:solidFill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963" y="1073150"/>
              <a:ext cx="6488112" cy="544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36513" y="1403350"/>
              <a:ext cx="1984375" cy="344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1. Choix d'un outil</a:t>
              </a: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8496300" y="2087563"/>
              <a:ext cx="1397000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2. Réglages</a:t>
              </a:r>
            </a:p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des options</a:t>
              </a: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616575" y="6408738"/>
              <a:ext cx="2843213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3. Lancement du calcul</a:t>
              </a:r>
            </a:p>
            <a:p>
              <a:pPr eaLnBrk="1">
                <a:buClrTx/>
                <a:buFontTx/>
                <a:buNone/>
              </a:pP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(crée un nouveau </a:t>
              </a:r>
              <a:r>
                <a:rPr lang="fr-FR" altLang="fr-FR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dataset</a:t>
              </a:r>
              <a:r>
                <a:rPr lang="fr-FR" alt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138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5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32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16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4" name="Titr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89891" y="1736233"/>
            <a:ext cx="874553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60338" indent="-1603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422275" indent="-212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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Comment créer les premiers </a:t>
            </a:r>
            <a:r>
              <a:rPr lang="fr-FR" altLang="fr-F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datasets</a:t>
            </a: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 ?</a:t>
            </a: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Depuis l'archive BBRIC</a:t>
            </a: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Depuis les </a:t>
            </a:r>
            <a:r>
              <a:rPr lang="fr-FR" altLang="fr-FR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Shared</a:t>
            </a:r>
            <a:r>
              <a:rPr lang="fr-FR" alt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data</a:t>
            </a: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Upload</a:t>
            </a: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 d'un fichier</a:t>
            </a:r>
          </a:p>
          <a:p>
            <a:pPr lvl="1" eaLnBrk="1" hangingPunct="1">
              <a:lnSpc>
                <a:spcPct val="15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68389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5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33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16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4" name="Titr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>
            <p:custDataLst>
              <p:tags r:id="rId12"/>
            </p:custDataLst>
          </p:nvPr>
        </p:nvGrpSpPr>
        <p:grpSpPr>
          <a:xfrm>
            <a:off x="1069371" y="1742526"/>
            <a:ext cx="6951881" cy="4166585"/>
            <a:chOff x="175994" y="586390"/>
            <a:chExt cx="6951881" cy="4166585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5" y="1944688"/>
              <a:ext cx="4641850" cy="2808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75994" y="586390"/>
              <a:ext cx="4184650" cy="2138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Depuis l'archive : outil « BBRIC Archive »</a:t>
              </a:r>
            </a:p>
            <a:p>
              <a:pPr eaLnBrk="1">
                <a:buClrTx/>
                <a:buFontTx/>
                <a:buNone/>
              </a:pPr>
              <a:endParaRPr lang="fr-FR" altLang="fr-FR" sz="2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>
                <a:buClrTx/>
                <a:buFontTx/>
                <a:buNone/>
              </a:pPr>
              <a:endParaRPr lang="fr-FR" altLang="fr-FR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2806700" y="4211638"/>
              <a:ext cx="1728788" cy="431800"/>
            </a:xfrm>
            <a:prstGeom prst="rect">
              <a:avLst/>
            </a:prstGeom>
            <a:noFill/>
            <a:ln w="3600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0249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6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34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17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4" name="Titr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5" y="1191715"/>
            <a:ext cx="8496300" cy="578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0398" y="744040"/>
            <a:ext cx="4184650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Depuis l'archive : choix d'un jeu de données</a:t>
            </a:r>
          </a:p>
        </p:txBody>
      </p:sp>
    </p:spTree>
    <p:extLst>
      <p:ext uri="{BB962C8B-B14F-4D97-AF65-F5344CB8AC3E}">
        <p14:creationId xmlns:p14="http://schemas.microsoft.com/office/powerpoint/2010/main" val="635458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24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35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25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4" name="Titr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7338" y="596900"/>
            <a:ext cx="4184650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Depuis l'archive : choix d'un jeu de données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152525"/>
            <a:ext cx="8151812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11300" y="4248150"/>
            <a:ext cx="360363" cy="360363"/>
          </a:xfrm>
          <a:prstGeom prst="rect">
            <a:avLst/>
          </a:prstGeom>
          <a:noFill/>
          <a:ln w="360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11300" y="5975350"/>
            <a:ext cx="360363" cy="360363"/>
          </a:xfrm>
          <a:prstGeom prst="rect">
            <a:avLst/>
          </a:prstGeom>
          <a:noFill/>
          <a:ln w="360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84325" y="5472113"/>
            <a:ext cx="936625" cy="360362"/>
          </a:xfrm>
          <a:prstGeom prst="rect">
            <a:avLst/>
          </a:prstGeom>
          <a:noFill/>
          <a:ln w="360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9" name="Rectangle 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20038" y="1584325"/>
            <a:ext cx="1368425" cy="647700"/>
          </a:xfrm>
          <a:prstGeom prst="rect">
            <a:avLst/>
          </a:prstGeom>
          <a:noFill/>
          <a:ln w="360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0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79500" y="4176713"/>
            <a:ext cx="306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/>
            <a:r>
              <a:rPr lang="fr-FR" altLang="fr-FR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" name="Text Box 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152525" y="5899150"/>
            <a:ext cx="306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/>
            <a:r>
              <a:rPr lang="fr-FR" altLang="fr-FR" b="1" dirty="0">
                <a:solidFill>
                  <a:srgbClr val="000000"/>
                </a:solidFill>
              </a:rPr>
              <a:t>2</a:t>
            </a:r>
            <a:endParaRPr lang="fr-FR" altLang="fr-FR" b="1" dirty="0" smtClean="0">
              <a:solidFill>
                <a:srgbClr val="000000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52525" y="5400675"/>
            <a:ext cx="306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/>
            <a:r>
              <a:rPr lang="fr-FR" altLang="fr-FR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3" name="Text Box 1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340850" y="1728788"/>
            <a:ext cx="306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/>
            <a:r>
              <a:rPr lang="fr-FR" altLang="fr-FR" b="1">
                <a:solidFill>
                  <a:srgbClr val="0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92934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6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36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17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4" name="Titr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0492" y="1584871"/>
            <a:ext cx="4184650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Depuis l'archive : nouveau </a:t>
            </a:r>
            <a:r>
              <a:rPr lang="fr-FR" altLang="fr-F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dataset</a:t>
            </a:r>
            <a:endParaRPr lang="fr-FR" altLang="fr-F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>
              <a:buClrTx/>
              <a:buFontTx/>
              <a:buNone/>
            </a:pPr>
            <a:endParaRPr lang="fr-FR" altLang="fr-FR" dirty="0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67" y="3131096"/>
            <a:ext cx="23907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953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6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7"/>
            </p:custDataLst>
          </p:nvPr>
        </p:nvPicPr>
        <p:blipFill>
          <a:blip r:embed="rId15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8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37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9"/>
            </p:custDataLst>
          </p:nvPr>
        </p:nvPicPr>
        <p:blipFill>
          <a:blip r:embed="rId16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4" name="Titr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>
            <p:custDataLst>
              <p:tags r:id="rId12"/>
            </p:custDataLst>
          </p:nvPr>
        </p:nvGrpSpPr>
        <p:grpSpPr>
          <a:xfrm>
            <a:off x="321000" y="860381"/>
            <a:ext cx="9215438" cy="6185708"/>
            <a:chOff x="321000" y="860381"/>
            <a:chExt cx="9215438" cy="6185708"/>
          </a:xfrm>
        </p:grpSpPr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9013" y="4580702"/>
              <a:ext cx="2808287" cy="188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450" y="6611114"/>
              <a:ext cx="3025775" cy="43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575" y="1283464"/>
              <a:ext cx="2801938" cy="2586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45572" y="860381"/>
              <a:ext cx="4727575" cy="188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Depuis les data </a:t>
              </a:r>
              <a:r>
                <a:rPr lang="fr-FR" altLang="fr-FR" sz="24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libraries</a:t>
              </a:r>
              <a:endPara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00" y="1381889"/>
              <a:ext cx="3706813" cy="256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4424688" y="2362964"/>
              <a:ext cx="1008062" cy="158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7304413" y="4018727"/>
              <a:ext cx="1587" cy="5032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 flipH="1">
              <a:off x="3910338" y="5747514"/>
              <a:ext cx="1171575" cy="158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5901063" y="2794764"/>
              <a:ext cx="1152525" cy="360363"/>
            </a:xfrm>
            <a:prstGeom prst="rect">
              <a:avLst/>
            </a:prstGeom>
            <a:noFill/>
            <a:ln w="3600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7017075" y="6611114"/>
              <a:ext cx="2519363" cy="431800"/>
            </a:xfrm>
            <a:prstGeom prst="rect">
              <a:avLst/>
            </a:prstGeom>
            <a:noFill/>
            <a:ln w="3600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pic>
          <p:nvPicPr>
            <p:cNvPr id="38" name="Picture 11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8" y="4510852"/>
              <a:ext cx="2408237" cy="217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7795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>
            <p:custDataLst>
              <p:tags r:id="rId2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>
            <p:custDataLst>
              <p:tags r:id="rId3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>
            <p:custDataLst>
              <p:tags r:id="rId4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>
            <p:custDataLst>
              <p:tags r:id="rId5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5"/>
          <p:cNvPicPr/>
          <p:nvPr>
            <p:custDataLst>
              <p:tags r:id="rId6"/>
            </p:custDataLst>
          </p:nvPr>
        </p:nvPicPr>
        <p:blipFill>
          <a:blip r:embed="rId14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>
            <p:custDataLst>
              <p:tags r:id="rId7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A59EA741-A70B-4CA5-B695-27CAECE427A6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38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>
            <p:custDataLst>
              <p:tags r:id="rId8"/>
            </p:custDataLst>
          </p:nvPr>
        </p:nvPicPr>
        <p:blipFill>
          <a:blip r:embed="rId15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4" name="Titre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04825" y="96919"/>
            <a:ext cx="9072563" cy="3745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0"/>
            </p:custDataLst>
          </p:nvPr>
        </p:nvSpPr>
        <p:spPr>
          <a:xfrm>
            <a:off x="8878046" y="120462"/>
            <a:ext cx="13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Galaxy</a:t>
            </a:r>
            <a:endParaRPr lang="fr-FR" b="1" dirty="0">
              <a:latin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>
            <p:custDataLst>
              <p:tags r:id="rId11"/>
            </p:custDataLst>
          </p:nvPr>
        </p:nvGrpSpPr>
        <p:grpSpPr>
          <a:xfrm>
            <a:off x="-9720" y="522360"/>
            <a:ext cx="9972870" cy="6275315"/>
            <a:chOff x="-9720" y="522360"/>
            <a:chExt cx="9972870" cy="6275315"/>
          </a:xfrm>
        </p:grpSpPr>
        <p:sp>
          <p:nvSpPr>
            <p:cNvPr id="57" name="CustomShape 2"/>
            <p:cNvSpPr/>
            <p:nvPr/>
          </p:nvSpPr>
          <p:spPr>
            <a:xfrm flipV="1">
              <a:off x="-9720" y="522360"/>
              <a:ext cx="9800640" cy="129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DDD9C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Text Box 1"/>
            <p:cNvSpPr txBox="1">
              <a:spLocks noChangeArrowheads="1"/>
            </p:cNvSpPr>
            <p:nvPr/>
          </p:nvSpPr>
          <p:spPr bwMode="auto">
            <a:xfrm>
              <a:off x="215900" y="677863"/>
              <a:ext cx="2941638" cy="162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sz="24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Upload</a:t>
              </a:r>
              <a:r>
                <a:rPr lang="fr-FR" altLang="fr-FR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de fichier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50" y="1223963"/>
              <a:ext cx="2408238" cy="649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988" y="792163"/>
              <a:ext cx="6507162" cy="408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5" y="5327650"/>
              <a:ext cx="6408738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2735263" y="1511300"/>
              <a:ext cx="6477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5040313" y="4967288"/>
              <a:ext cx="1587" cy="2873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087563" y="1439863"/>
              <a:ext cx="576262" cy="360362"/>
            </a:xfrm>
            <a:prstGeom prst="rect">
              <a:avLst/>
            </a:prstGeom>
            <a:noFill/>
            <a:ln w="3600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7991475" y="4391025"/>
              <a:ext cx="576263" cy="360363"/>
            </a:xfrm>
            <a:prstGeom prst="rect">
              <a:avLst/>
            </a:prstGeom>
            <a:noFill/>
            <a:ln w="3600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2663825" y="3092450"/>
              <a:ext cx="1655763" cy="15081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552450" y="2952750"/>
              <a:ext cx="218281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Déposer les fichiers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831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6"/>
          <p:cNvSpPr/>
          <p:nvPr>
            <p:custDataLst>
              <p:tags r:id="rId6"/>
            </p:custDataLst>
          </p:nvPr>
        </p:nvSpPr>
        <p:spPr>
          <a:xfrm>
            <a:off x="1440000" y="2627640"/>
            <a:ext cx="7344360" cy="121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buNone/>
            </a:pPr>
            <a:r>
              <a:rPr lang="fr-FR" sz="2800" b="1" spc="-1" dirty="0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Présentation des fiches Formats</a:t>
            </a:r>
            <a:endParaRPr lang="fr-FR" sz="28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fr-FR" sz="2800" b="1" spc="-1" dirty="0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Sébastien</a:t>
            </a:r>
            <a:endParaRPr lang="fr-FR" sz="28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7"/>
          <p:cNvSpPr/>
          <p:nvPr>
            <p:custDataLst>
              <p:tags r:id="rId7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Image 5"/>
          <p:cNvPicPr/>
          <p:nvPr>
            <p:custDataLst>
              <p:tags r:id="rId8"/>
            </p:custDataLst>
          </p:nvPr>
        </p:nvPicPr>
        <p:blipFill>
          <a:blip r:embed="rId13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52" name="CustomShape 8"/>
          <p:cNvSpPr/>
          <p:nvPr>
            <p:custDataLst>
              <p:tags r:id="rId9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1E137929-648E-418D-9249-8E364E5049FF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39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Picture 2"/>
          <p:cNvPicPr/>
          <p:nvPr>
            <p:custDataLst>
              <p:tags r:id="rId10"/>
            </p:custDataLst>
          </p:nvPr>
        </p:nvPicPr>
        <p:blipFill>
          <a:blip r:embed="rId14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" name="ZoneTexte 2"/>
          <p:cNvSpPr txBox="1"/>
          <p:nvPr>
            <p:custDataLst>
              <p:tags r:id="rId11"/>
            </p:custDataLst>
          </p:nvPr>
        </p:nvSpPr>
        <p:spPr>
          <a:xfrm>
            <a:off x="3456136" y="442790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  <a:hlinkClick r:id="rId15" action="ppaction://hlinkpres?slideindex=1&amp;slidetitle="/>
              </a:rPr>
              <a:t>Accès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66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65163" y="-36513"/>
            <a:ext cx="9415462" cy="1260476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fr-FR" sz="4400" dirty="0" smtClean="0">
                <a:latin typeface="+mj-lt"/>
              </a:rPr>
              <a:t>Architecture bioinformatique cible</a:t>
            </a:r>
            <a:br>
              <a:rPr lang="fr-FR" sz="4400" dirty="0" smtClean="0">
                <a:latin typeface="+mj-lt"/>
              </a:rPr>
            </a:br>
            <a:endParaRPr lang="fr-FR" sz="4400" dirty="0">
              <a:latin typeface="+mj-lt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944344" y="5208596"/>
            <a:ext cx="3492888" cy="1031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defTabSz="1007943"/>
            <a:r>
              <a:rPr lang="fr-FR" dirty="0" smtClean="0">
                <a:solidFill>
                  <a:srgbClr val="FFFFFF"/>
                </a:solidFill>
              </a:rPr>
              <a:t>BBRIC </a:t>
            </a:r>
            <a:r>
              <a:rPr lang="fr-FR" dirty="0" err="1" smtClean="0">
                <a:solidFill>
                  <a:srgbClr val="FFFFFF"/>
                </a:solidFill>
              </a:rPr>
              <a:t>Workspace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5040312" y="3382960"/>
            <a:ext cx="4842413" cy="1031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defTabSz="1007943"/>
            <a:r>
              <a:rPr lang="fr-FR" dirty="0" smtClean="0">
                <a:solidFill>
                  <a:srgbClr val="FFFFFF"/>
                </a:solidFill>
              </a:rPr>
              <a:t>BBRIC </a:t>
            </a:r>
            <a:r>
              <a:rPr lang="fr-FR" dirty="0" err="1" smtClean="0">
                <a:solidFill>
                  <a:srgbClr val="FFFFFF"/>
                </a:solidFill>
              </a:rPr>
              <a:t>reference</a:t>
            </a:r>
            <a:r>
              <a:rPr lang="fr-FR" dirty="0" smtClean="0">
                <a:solidFill>
                  <a:srgbClr val="FFFFFF"/>
                </a:solidFill>
              </a:rPr>
              <a:t> data </a:t>
            </a:r>
            <a:r>
              <a:rPr lang="fr-FR" dirty="0" err="1" smtClean="0">
                <a:solidFill>
                  <a:srgbClr val="FFFFFF"/>
                </a:solidFill>
              </a:rPr>
              <a:t>repository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2420647" y="1557324"/>
            <a:ext cx="4207342" cy="1031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defTabSz="1007943"/>
            <a:r>
              <a:rPr lang="fr-FR" dirty="0" smtClean="0">
                <a:solidFill>
                  <a:srgbClr val="FFFFFF"/>
                </a:solidFill>
              </a:rPr>
              <a:t>BBRIC</a:t>
            </a:r>
          </a:p>
          <a:p>
            <a:pPr algn="ctr" defTabSz="1007943"/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Sequence</a:t>
            </a:r>
            <a:r>
              <a:rPr lang="fr-FR" dirty="0" smtClean="0">
                <a:solidFill>
                  <a:srgbClr val="FFFFFF"/>
                </a:solidFill>
              </a:rPr>
              <a:t> Read Archive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18516" y="3382960"/>
            <a:ext cx="4207342" cy="1031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defTabSz="1007943"/>
            <a:r>
              <a:rPr lang="fr-FR" dirty="0" smtClean="0">
                <a:solidFill>
                  <a:srgbClr val="FFFFFF"/>
                </a:solidFill>
              </a:rPr>
              <a:t>BBRIC Pipelines/</a:t>
            </a:r>
            <a:r>
              <a:rPr lang="fr-FR" dirty="0" err="1" smtClean="0">
                <a:solidFill>
                  <a:srgbClr val="FFFFFF"/>
                </a:solidFill>
              </a:rPr>
              <a:t>Bioinformatics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Toolkit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9" name="Flèche vers le bas 8"/>
          <p:cNvSpPr/>
          <p:nvPr>
            <p:custDataLst>
              <p:tags r:id="rId6"/>
            </p:custDataLst>
          </p:nvPr>
        </p:nvSpPr>
        <p:spPr>
          <a:xfrm>
            <a:off x="2976333" y="2668581"/>
            <a:ext cx="635071" cy="555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defTabSz="1007943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0" name="Flèche vers le bas 9"/>
          <p:cNvSpPr/>
          <p:nvPr>
            <p:custDataLst>
              <p:tags r:id="rId7"/>
            </p:custDataLst>
          </p:nvPr>
        </p:nvSpPr>
        <p:spPr>
          <a:xfrm rot="5400000">
            <a:off x="4365583" y="3621057"/>
            <a:ext cx="635004" cy="555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defTabSz="1007943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Flèche vers le bas 10"/>
          <p:cNvSpPr/>
          <p:nvPr>
            <p:custDataLst>
              <p:tags r:id="rId8"/>
            </p:custDataLst>
          </p:nvPr>
        </p:nvSpPr>
        <p:spPr>
          <a:xfrm rot="21600000">
            <a:off x="3770172" y="4494217"/>
            <a:ext cx="635071" cy="555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defTabSz="1007943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Flèche vers le bas 11"/>
          <p:cNvSpPr/>
          <p:nvPr>
            <p:custDataLst>
              <p:tags r:id="rId9"/>
            </p:custDataLst>
          </p:nvPr>
        </p:nvSpPr>
        <p:spPr>
          <a:xfrm rot="10800000">
            <a:off x="5754768" y="4414840"/>
            <a:ext cx="635071" cy="1349383"/>
          </a:xfrm>
          <a:prstGeom prst="downArrow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defTabSz="1007943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4" name="ZoneTexte 13"/>
          <p:cNvSpPr txBox="1"/>
          <p:nvPr>
            <p:custDataLst>
              <p:tags r:id="rId10"/>
            </p:custDataLst>
          </p:nvPr>
        </p:nvSpPr>
        <p:spPr>
          <a:xfrm>
            <a:off x="6151687" y="4732344"/>
            <a:ext cx="2556958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defTabSz="1007943"/>
            <a:r>
              <a:rPr lang="fr-FR" dirty="0" smtClean="0"/>
              <a:t>Mise à jour</a:t>
            </a:r>
          </a:p>
          <a:p>
            <a:pPr defTabSz="1007943"/>
            <a:r>
              <a:rPr lang="fr-FR" dirty="0" smtClean="0"/>
              <a:t> manuelle par un </a:t>
            </a:r>
            <a:r>
              <a:rPr lang="fr-FR" dirty="0" err="1" smtClean="0"/>
              <a:t>bioinfo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Flèche vers le bas 15"/>
          <p:cNvSpPr/>
          <p:nvPr>
            <p:custDataLst>
              <p:tags r:id="rId11"/>
            </p:custDataLst>
          </p:nvPr>
        </p:nvSpPr>
        <p:spPr>
          <a:xfrm rot="10800000">
            <a:off x="2738182" y="6651123"/>
            <a:ext cx="635071" cy="873130"/>
          </a:xfrm>
          <a:prstGeom prst="downArrow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defTabSz="1007943"/>
            <a:endParaRPr lang="fr-FR" dirty="0">
              <a:solidFill>
                <a:srgbClr val="FFFFCC"/>
              </a:solidFill>
            </a:endParaRPr>
          </a:p>
        </p:txBody>
      </p:sp>
      <p:sp>
        <p:nvSpPr>
          <p:cNvPr id="17" name="Flèche vers le bas 16"/>
          <p:cNvSpPr/>
          <p:nvPr>
            <p:custDataLst>
              <p:tags r:id="rId12"/>
            </p:custDataLst>
          </p:nvPr>
        </p:nvSpPr>
        <p:spPr>
          <a:xfrm rot="21600000">
            <a:off x="515435" y="2668581"/>
            <a:ext cx="635071" cy="555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defTabSz="1007943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8" name="ZoneTexte 17"/>
          <p:cNvSpPr txBox="1"/>
          <p:nvPr>
            <p:custDataLst>
              <p:tags r:id="rId13"/>
            </p:custDataLst>
          </p:nvPr>
        </p:nvSpPr>
        <p:spPr>
          <a:xfrm>
            <a:off x="-55834" y="1795451"/>
            <a:ext cx="2151206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defTabSz="1007943"/>
            <a:r>
              <a:rPr lang="fr-FR" dirty="0" smtClean="0"/>
              <a:t>données accessibles </a:t>
            </a:r>
          </a:p>
          <a:p>
            <a:pPr defTabSz="1007943"/>
            <a:r>
              <a:rPr lang="fr-FR" dirty="0" smtClean="0"/>
              <a:t>via internet</a:t>
            </a:r>
          </a:p>
        </p:txBody>
      </p:sp>
      <p:sp>
        <p:nvSpPr>
          <p:cNvPr id="19" name="Flèche vers le bas 18"/>
          <p:cNvSpPr/>
          <p:nvPr>
            <p:custDataLst>
              <p:tags r:id="rId14"/>
            </p:custDataLst>
          </p:nvPr>
        </p:nvSpPr>
        <p:spPr>
          <a:xfrm rot="16200000">
            <a:off x="6747098" y="1755733"/>
            <a:ext cx="635004" cy="555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defTabSz="1007943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0" name="ZoneTexte 19"/>
          <p:cNvSpPr txBox="1"/>
          <p:nvPr>
            <p:custDataLst>
              <p:tags r:id="rId15"/>
            </p:custDataLst>
          </p:nvPr>
        </p:nvSpPr>
        <p:spPr>
          <a:xfrm>
            <a:off x="7421828" y="1636700"/>
            <a:ext cx="1529241" cy="93277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defTabSz="1007943"/>
            <a:r>
              <a:rPr lang="fr-FR" dirty="0" err="1" smtClean="0"/>
              <a:t>doi</a:t>
            </a:r>
            <a:endParaRPr lang="fr-FR" dirty="0" smtClean="0"/>
          </a:p>
          <a:p>
            <a:pPr defTabSz="1007943"/>
            <a:r>
              <a:rPr lang="fr-FR" dirty="0" smtClean="0"/>
              <a:t>http</a:t>
            </a:r>
          </a:p>
          <a:p>
            <a:pPr defTabSz="1007943"/>
            <a:r>
              <a:rPr lang="fr-FR" dirty="0" err="1" smtClean="0"/>
              <a:t>ldap</a:t>
            </a:r>
            <a:r>
              <a:rPr lang="fr-FR" dirty="0" smtClean="0"/>
              <a:t> ou public</a:t>
            </a:r>
          </a:p>
        </p:txBody>
      </p:sp>
      <p:sp>
        <p:nvSpPr>
          <p:cNvPr id="23" name="Flèche vers le bas 22"/>
          <p:cNvSpPr/>
          <p:nvPr>
            <p:custDataLst>
              <p:tags r:id="rId16"/>
            </p:custDataLst>
          </p:nvPr>
        </p:nvSpPr>
        <p:spPr>
          <a:xfrm rot="10800000">
            <a:off x="2579415" y="4494217"/>
            <a:ext cx="635071" cy="555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defTabSz="1007943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7" name="ZoneTexte 26"/>
          <p:cNvSpPr txBox="1"/>
          <p:nvPr>
            <p:custDataLst>
              <p:tags r:id="rId17"/>
            </p:custDataLst>
          </p:nvPr>
        </p:nvSpPr>
        <p:spPr>
          <a:xfrm>
            <a:off x="3293869" y="1319198"/>
            <a:ext cx="2271495" cy="378777"/>
          </a:xfrm>
          <a:prstGeom prst="rect">
            <a:avLst/>
          </a:prstGeom>
          <a:solidFill>
            <a:srgbClr val="FFCCFF"/>
          </a:solidFill>
        </p:spPr>
        <p:txBody>
          <a:bodyPr wrap="none" lIns="100794" tIns="50397" rIns="100794" bIns="50397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Préserver les données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>
            <p:custDataLst>
              <p:tags r:id="rId18"/>
            </p:custDataLst>
          </p:nvPr>
        </p:nvSpPr>
        <p:spPr>
          <a:xfrm>
            <a:off x="1407533" y="6002352"/>
            <a:ext cx="4660610" cy="655776"/>
          </a:xfrm>
          <a:prstGeom prst="rect">
            <a:avLst/>
          </a:prstGeom>
          <a:solidFill>
            <a:srgbClr val="FFCCFF"/>
          </a:solidFill>
        </p:spPr>
        <p:txBody>
          <a:bodyPr wrap="none" lIns="100794" tIns="50397" rIns="100794" bIns="50397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Organiser/structurer/tracer l’activité de service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et les interactions avec les biologistes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>
            <p:custDataLst>
              <p:tags r:id="rId19"/>
            </p:custDataLst>
          </p:nvPr>
        </p:nvSpPr>
        <p:spPr>
          <a:xfrm>
            <a:off x="2634517" y="3055215"/>
            <a:ext cx="3794348" cy="378777"/>
          </a:xfrm>
          <a:prstGeom prst="rect">
            <a:avLst/>
          </a:prstGeom>
          <a:solidFill>
            <a:srgbClr val="FFCCFF"/>
          </a:solidFill>
        </p:spPr>
        <p:txBody>
          <a:bodyPr wrap="none" lIns="100794" tIns="50397" rIns="100794" bIns="50397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Rendre plus autonomes les biologistes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25" name="Groupe 24"/>
          <p:cNvGrpSpPr/>
          <p:nvPr>
            <p:custDataLst>
              <p:tags r:id="rId20"/>
            </p:custDataLst>
          </p:nvPr>
        </p:nvGrpSpPr>
        <p:grpSpPr>
          <a:xfrm>
            <a:off x="359792" y="899517"/>
            <a:ext cx="8026386" cy="3816424"/>
            <a:chOff x="647824" y="899517"/>
            <a:chExt cx="7738354" cy="3816424"/>
          </a:xfrm>
        </p:grpSpPr>
        <p:sp>
          <p:nvSpPr>
            <p:cNvPr id="22" name="Ellipse 21"/>
            <p:cNvSpPr/>
            <p:nvPr/>
          </p:nvSpPr>
          <p:spPr>
            <a:xfrm>
              <a:off x="647824" y="971525"/>
              <a:ext cx="6048672" cy="37444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976416" y="899517"/>
              <a:ext cx="24097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C00000"/>
                  </a:solidFill>
                </a:rPr>
                <a:t>Objet de la </a:t>
              </a:r>
            </a:p>
            <a:p>
              <a:r>
                <a:rPr lang="fr-FR" sz="2000" b="1" dirty="0" smtClean="0">
                  <a:solidFill>
                    <a:srgbClr val="C00000"/>
                  </a:solidFill>
                </a:rPr>
                <a:t>session de formation</a:t>
              </a:r>
              <a:endParaRPr lang="fr-FR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e 3"/>
          <p:cNvGrpSpPr/>
          <p:nvPr>
            <p:custDataLst>
              <p:tags r:id="rId21"/>
            </p:custDataLst>
          </p:nvPr>
        </p:nvGrpSpPr>
        <p:grpSpPr>
          <a:xfrm>
            <a:off x="201746" y="4211885"/>
            <a:ext cx="3863316" cy="648072"/>
            <a:chOff x="201746" y="4211885"/>
            <a:chExt cx="3863316" cy="648072"/>
          </a:xfrm>
        </p:grpSpPr>
        <p:sp>
          <p:nvSpPr>
            <p:cNvPr id="3" name="ZoneTexte 2"/>
            <p:cNvSpPr txBox="1"/>
            <p:nvPr/>
          </p:nvSpPr>
          <p:spPr>
            <a:xfrm>
              <a:off x="201746" y="4211885"/>
              <a:ext cx="806118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  <a:latin typeface="+mj-lt"/>
                </a:rPr>
                <a:t>Galaxy</a:t>
              </a:r>
              <a:endParaRPr lang="fr-F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101770" y="4211885"/>
              <a:ext cx="1497141" cy="6463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+mj-lt"/>
                </a:rPr>
                <a:t>Serveur Web 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+mj-lt"/>
                </a:rPr>
                <a:t>spécialisé</a:t>
              </a:r>
              <a:endParaRPr lang="fr-F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735917" y="4213626"/>
              <a:ext cx="1329145" cy="6463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+mj-lt"/>
                </a:rPr>
                <a:t>SMRT Portal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+mj-lt"/>
                </a:rPr>
                <a:t>(</a:t>
              </a:r>
              <a:r>
                <a:rPr lang="fr-FR" dirty="0" err="1" smtClean="0">
                  <a:solidFill>
                    <a:schemeClr val="bg1"/>
                  </a:solidFill>
                  <a:latin typeface="+mj-lt"/>
                </a:rPr>
                <a:t>PacBio</a:t>
              </a:r>
              <a:r>
                <a:rPr lang="fr-FR" dirty="0" smtClean="0">
                  <a:solidFill>
                    <a:schemeClr val="bg1"/>
                  </a:solidFill>
                  <a:latin typeface="+mj-lt"/>
                </a:rPr>
                <a:t>)</a:t>
              </a:r>
              <a:endParaRPr lang="fr-FR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>
            <p:custDataLst>
              <p:tags r:id="rId1"/>
            </p:custDataLst>
          </p:nvPr>
        </p:nvSpPr>
        <p:spPr>
          <a:xfrm flipV="1">
            <a:off x="457920" y="450000"/>
            <a:ext cx="9609480" cy="1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>
            <p:custDataLst>
              <p:tags r:id="rId2"/>
            </p:custDataLst>
          </p:nvPr>
        </p:nvSpPr>
        <p:spPr>
          <a:xfrm flipV="1">
            <a:off x="-9720" y="522360"/>
            <a:ext cx="980064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7640" cy="2156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5640" cy="25164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>
            <p:custDataLst>
              <p:tags r:id="rId5"/>
            </p:custDataLst>
          </p:nvPr>
        </p:nvSpPr>
        <p:spPr>
          <a:xfrm>
            <a:off x="7812000" y="144000"/>
            <a:ext cx="2159640" cy="575640"/>
          </a:xfrm>
          <a:prstGeom prst="rect">
            <a:avLst/>
          </a:prstGeom>
          <a:noFill/>
          <a:ln w="936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6"/>
          <p:cNvSpPr/>
          <p:nvPr>
            <p:custDataLst>
              <p:tags r:id="rId6"/>
            </p:custDataLst>
          </p:nvPr>
        </p:nvSpPr>
        <p:spPr>
          <a:xfrm>
            <a:off x="1440000" y="2627640"/>
            <a:ext cx="7344360" cy="121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buNone/>
            </a:pPr>
            <a:r>
              <a:rPr lang="fr-FR" sz="2800" b="1" spc="-1" dirty="0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Présentation myGenomeBrowser</a:t>
            </a:r>
            <a:endParaRPr lang="fr-FR" sz="28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fr-FR" sz="2800" b="1" spc="-1" dirty="0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Sébastien</a:t>
            </a:r>
            <a:endParaRPr lang="fr-FR" sz="28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7"/>
          <p:cNvSpPr/>
          <p:nvPr>
            <p:custDataLst>
              <p:tags r:id="rId7"/>
            </p:custDataLst>
          </p:nvPr>
        </p:nvSpPr>
        <p:spPr>
          <a:xfrm flipV="1">
            <a:off x="-10440" y="7271280"/>
            <a:ext cx="1004472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DD9C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Image 5"/>
          <p:cNvPicPr/>
          <p:nvPr>
            <p:custDataLst>
              <p:tags r:id="rId8"/>
            </p:custDataLst>
          </p:nvPr>
        </p:nvPicPr>
        <p:blipFill>
          <a:blip r:embed="rId13"/>
          <a:stretch/>
        </p:blipFill>
        <p:spPr>
          <a:xfrm>
            <a:off x="0" y="6957000"/>
            <a:ext cx="1365480" cy="602280"/>
          </a:xfrm>
          <a:prstGeom prst="rect">
            <a:avLst/>
          </a:prstGeom>
          <a:ln>
            <a:noFill/>
          </a:ln>
        </p:spPr>
      </p:pic>
      <p:sp>
        <p:nvSpPr>
          <p:cNvPr id="52" name="CustomShape 8"/>
          <p:cNvSpPr/>
          <p:nvPr>
            <p:custDataLst>
              <p:tags r:id="rId9"/>
            </p:custDataLst>
          </p:nvPr>
        </p:nvSpPr>
        <p:spPr>
          <a:xfrm>
            <a:off x="9721080" y="7291440"/>
            <a:ext cx="358920" cy="26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90000"/>
              </a:lnSpc>
            </a:pPr>
            <a:fld id="{1E137929-648E-418D-9249-8E364E5049FF}" type="slidenum">
              <a:rPr lang="fr-FR" sz="1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40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Picture 2"/>
          <p:cNvPicPr/>
          <p:nvPr>
            <p:custDataLst>
              <p:tags r:id="rId10"/>
            </p:custDataLst>
          </p:nvPr>
        </p:nvPicPr>
        <p:blipFill>
          <a:blip r:embed="rId14"/>
          <a:stretch/>
        </p:blipFill>
        <p:spPr>
          <a:xfrm>
            <a:off x="1368000" y="7009200"/>
            <a:ext cx="1341360" cy="550080"/>
          </a:xfrm>
          <a:prstGeom prst="rect">
            <a:avLst/>
          </a:prstGeom>
          <a:ln w="9360">
            <a:noFill/>
          </a:ln>
        </p:spPr>
      </p:pic>
      <p:sp>
        <p:nvSpPr>
          <p:cNvPr id="3" name="ZoneTexte 2"/>
          <p:cNvSpPr txBox="1"/>
          <p:nvPr>
            <p:custDataLst>
              <p:tags r:id="rId11"/>
            </p:custDataLst>
          </p:nvPr>
        </p:nvSpPr>
        <p:spPr>
          <a:xfrm>
            <a:off x="3456136" y="442790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  <a:hlinkClick r:id="rId15" action="ppaction://hlinkpres?slideindex=1&amp;slidetitle="/>
              </a:rPr>
              <a:t>Accès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4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22"/>
          <p:cNvCxnSpPr/>
          <p:nvPr>
            <p:custDataLst>
              <p:tags r:id="rId1"/>
            </p:custDataLst>
          </p:nvPr>
        </p:nvCxnSpPr>
        <p:spPr>
          <a:xfrm flipV="1">
            <a:off x="457920" y="450720"/>
            <a:ext cx="9609840" cy="12960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cxnSp>
        <p:nvCxnSpPr>
          <p:cNvPr id="3" name="Connecteur droit 24"/>
          <p:cNvCxnSpPr/>
          <p:nvPr>
            <p:custDataLst>
              <p:tags r:id="rId2"/>
            </p:custDataLst>
          </p:nvPr>
        </p:nvCxnSpPr>
        <p:spPr>
          <a:xfrm flipV="1">
            <a:off x="-9720" y="522359"/>
            <a:ext cx="9801000" cy="13321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sp>
        <p:nvSpPr>
          <p:cNvPr id="4" name="Organigramme : Processus 28"/>
          <p:cNvSpPr/>
          <p:nvPr>
            <p:custDataLst>
              <p:tags r:id="rId3"/>
            </p:custDataLst>
          </p:nvPr>
        </p:nvSpPr>
        <p:spPr>
          <a:xfrm>
            <a:off x="97920" y="103680"/>
            <a:ext cx="288000" cy="2160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Rectangle 29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6000" cy="25200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15"/>
          <p:cNvSpPr txBox="1"/>
          <p:nvPr>
            <p:custDataLst>
              <p:tags r:id="rId5"/>
            </p:custDataLst>
          </p:nvPr>
        </p:nvSpPr>
        <p:spPr>
          <a:xfrm>
            <a:off x="7812000" y="144000"/>
            <a:ext cx="2160000" cy="576000"/>
          </a:xfrm>
          <a:prstGeom prst="rect">
            <a:avLst/>
          </a:prstGeom>
          <a:noFill/>
          <a:ln w="9360">
            <a:solidFill>
              <a:srgbClr val="C3D69B"/>
            </a:solidFill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ZoneTexte 16"/>
          <p:cNvSpPr txBox="1"/>
          <p:nvPr>
            <p:custDataLst>
              <p:tags r:id="rId6"/>
            </p:custDataLst>
          </p:nvPr>
        </p:nvSpPr>
        <p:spPr>
          <a:xfrm>
            <a:off x="287784" y="1893875"/>
            <a:ext cx="9505056" cy="1845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buNone/>
              <a:defRPr sz="1800"/>
            </a:pPr>
            <a:r>
              <a:rPr lang="fr-FR" sz="2800" b="1" cap="all" dirty="0" smtClean="0">
                <a:solidFill>
                  <a:schemeClr val="accent1"/>
                </a:solidFill>
                <a:cs typeface="Times New Roman" pitchFamily="18" charset="0"/>
              </a:rPr>
              <a:t>Mesure de l’expression a partir de données </a:t>
            </a:r>
            <a:r>
              <a:rPr lang="fr-FR" sz="2800" b="1" cap="all" dirty="0" err="1" smtClean="0">
                <a:solidFill>
                  <a:schemeClr val="accent1"/>
                </a:solidFill>
                <a:cs typeface="Times New Roman" pitchFamily="18" charset="0"/>
              </a:rPr>
              <a:t>RNAseq</a:t>
            </a:r>
            <a:endParaRPr lang="fr-FR" sz="2800" b="1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algn="ctr">
              <a:buNone/>
              <a:defRPr sz="1800"/>
            </a:pPr>
            <a:endParaRPr lang="fr-FR" sz="2800" b="1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algn="ctr">
              <a:buNone/>
              <a:defRPr sz="1800"/>
            </a:pPr>
            <a:endParaRPr lang="fr-FR" sz="2800" b="1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algn="ctr">
              <a:buNone/>
              <a:defRPr sz="1800"/>
            </a:pPr>
            <a:r>
              <a:rPr lang="fr-FR" sz="2800" b="1" dirty="0" smtClean="0">
                <a:solidFill>
                  <a:schemeClr val="accent1"/>
                </a:solidFill>
                <a:cs typeface="Times New Roman" pitchFamily="18" charset="0"/>
              </a:rPr>
              <a:t>Sébastien</a:t>
            </a:r>
          </a:p>
        </p:txBody>
      </p:sp>
      <p:cxnSp>
        <p:nvCxnSpPr>
          <p:cNvPr id="9" name="Connecteur droit 30"/>
          <p:cNvCxnSpPr/>
          <p:nvPr>
            <p:custDataLst>
              <p:tags r:id="rId7"/>
            </p:custDataLst>
          </p:nvPr>
        </p:nvCxnSpPr>
        <p:spPr>
          <a:xfrm flipV="1">
            <a:off x="-10440" y="7272000"/>
            <a:ext cx="10045080" cy="10079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pic>
        <p:nvPicPr>
          <p:cNvPr id="10" name="Imag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67904" y="7009158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1588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9832" y="179437"/>
            <a:ext cx="8640959" cy="43204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+mj-lt"/>
              </a:rPr>
              <a:t>Objectif et périmètre</a:t>
            </a:r>
            <a:endParaRPr lang="fr-FR" dirty="0">
              <a:latin typeface="+mj-lt"/>
            </a:endParaRPr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14814" y="6897667"/>
            <a:ext cx="3718984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800" b="1" dirty="0" err="1" smtClean="0"/>
              <a:t>Adapté</a:t>
            </a:r>
            <a:r>
              <a:rPr lang="en-US" sz="800" b="1" dirty="0" smtClean="0"/>
              <a:t> de : Beyond </a:t>
            </a:r>
            <a:r>
              <a:rPr lang="en-US" sz="800" b="1" dirty="0"/>
              <a:t>the Gene List: Exploring </a:t>
            </a:r>
            <a:r>
              <a:rPr lang="en-US" sz="800" b="1" dirty="0" err="1"/>
              <a:t>Transcriptomics</a:t>
            </a:r>
            <a:r>
              <a:rPr lang="en-US" sz="800" b="1" dirty="0"/>
              <a:t> Data in Search for Gene Function, Trait Mechanisms and Genetic </a:t>
            </a:r>
            <a:r>
              <a:rPr lang="en-US" sz="800" b="1" dirty="0" smtClean="0"/>
              <a:t>Architecture - </a:t>
            </a:r>
            <a:r>
              <a:rPr lang="en-US" sz="800" dirty="0" smtClean="0"/>
              <a:t>By </a:t>
            </a:r>
            <a:r>
              <a:rPr lang="en-US" sz="800" dirty="0" err="1"/>
              <a:t>Bregje</a:t>
            </a:r>
            <a:r>
              <a:rPr lang="en-US" sz="800" dirty="0"/>
              <a:t> Wertheim 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7994" y="1041798"/>
            <a:ext cx="6854824" cy="5737331"/>
          </a:xfrm>
        </p:spPr>
        <p:txBody>
          <a:bodyPr/>
          <a:lstStyle/>
          <a:p>
            <a:pPr algn="just"/>
            <a:r>
              <a:rPr lang="fr-FR" sz="2400" u="sng" dirty="0" smtClean="0">
                <a:solidFill>
                  <a:schemeClr val="tx1"/>
                </a:solidFill>
                <a:latin typeface="+mj-lt"/>
              </a:rPr>
              <a:t>Objectif</a:t>
            </a: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 : </a:t>
            </a: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Mesure de l’expression</a:t>
            </a:r>
          </a:p>
          <a:p>
            <a:pPr algn="just">
              <a:buNone/>
            </a:pPr>
            <a:endParaRPr lang="fr-F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fr-FR" sz="2400" u="sng" dirty="0" smtClean="0">
                <a:solidFill>
                  <a:schemeClr val="tx1"/>
                </a:solidFill>
                <a:latin typeface="+mj-lt"/>
              </a:rPr>
              <a:t>Périmètre du pipeline </a:t>
            </a: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: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  <a:p>
            <a:pPr lvl="1" algn="just"/>
            <a:r>
              <a:rPr lang="fr-FR" sz="2000" dirty="0" smtClean="0">
                <a:solidFill>
                  <a:schemeClr val="tx1"/>
                </a:solidFill>
                <a:latin typeface="+mj-lt"/>
              </a:rPr>
              <a:t>Comptage des lectures sur des gènes définis dans le fichier d’annotation (pas de découverte de nouveaux transcrits)</a:t>
            </a:r>
          </a:p>
          <a:p>
            <a:pPr lvl="1" algn="just"/>
            <a:r>
              <a:rPr lang="fr-FR" sz="2000" dirty="0" smtClean="0">
                <a:solidFill>
                  <a:schemeClr val="tx1"/>
                </a:solidFill>
                <a:latin typeface="+mj-lt"/>
              </a:rPr>
              <a:t>Pro /eucaryotes</a:t>
            </a:r>
          </a:p>
          <a:p>
            <a:pPr lvl="1" algn="just"/>
            <a:endParaRPr lang="fr-F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fr-FR" sz="2400" u="sng" dirty="0" smtClean="0">
                <a:solidFill>
                  <a:schemeClr val="tx1"/>
                </a:solidFill>
                <a:latin typeface="+mj-lt"/>
              </a:rPr>
              <a:t>Fichiers requis</a:t>
            </a: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 :</a:t>
            </a:r>
          </a:p>
          <a:p>
            <a:pPr lvl="1" algn="just"/>
            <a:r>
              <a:rPr lang="fr-FR" sz="2000" dirty="0" smtClean="0">
                <a:solidFill>
                  <a:schemeClr val="tx1"/>
                </a:solidFill>
                <a:latin typeface="+mj-lt"/>
              </a:rPr>
              <a:t>Librairies </a:t>
            </a:r>
            <a:r>
              <a:rPr lang="fr-FR" sz="2000" dirty="0" err="1" smtClean="0">
                <a:solidFill>
                  <a:schemeClr val="tx1"/>
                </a:solidFill>
                <a:latin typeface="+mj-lt"/>
              </a:rPr>
              <a:t>RNASeq</a:t>
            </a: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+mj-lt"/>
              </a:rPr>
              <a:t>paired</a:t>
            </a: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-end ou single-end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</a:rPr>
              <a:t>fastq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 ou 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</a:rPr>
              <a:t>fastqz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 algn="just"/>
            <a:r>
              <a:rPr lang="fr-FR" sz="2000" dirty="0" smtClean="0">
                <a:solidFill>
                  <a:schemeClr val="tx1"/>
                </a:solidFill>
                <a:latin typeface="+mj-lt"/>
              </a:rPr>
              <a:t>Génome ou </a:t>
            </a:r>
            <a:r>
              <a:rPr lang="fr-FR" sz="2000" dirty="0" err="1" smtClean="0">
                <a:solidFill>
                  <a:schemeClr val="tx1"/>
                </a:solidFill>
                <a:latin typeface="+mj-lt"/>
              </a:rPr>
              <a:t>transcriptome</a:t>
            </a: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</a:rPr>
              <a:t>fasta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 algn="just"/>
            <a:r>
              <a:rPr lang="fr-FR" sz="2000" dirty="0" smtClean="0">
                <a:solidFill>
                  <a:schemeClr val="tx1"/>
                </a:solidFill>
                <a:latin typeface="+mj-lt"/>
              </a:rPr>
              <a:t>Annotation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(GFF3)</a:t>
            </a:r>
            <a:endParaRPr lang="fr-FR" sz="24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" y="895939"/>
            <a:ext cx="3040158" cy="5962632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79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9833" y="179437"/>
            <a:ext cx="8640960" cy="466839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fr-FR" dirty="0" smtClean="0">
                <a:latin typeface="+mj-lt"/>
              </a:rPr>
              <a:t>Fonctionnement</a:t>
            </a:r>
            <a:endParaRPr lang="fr-FR" dirty="0">
              <a:latin typeface="+mj-lt"/>
            </a:endParaRPr>
          </a:p>
        </p:txBody>
      </p:sp>
      <p:pic>
        <p:nvPicPr>
          <p:cNvPr id="23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367904" y="7009158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Losange 24"/>
          <p:cNvSpPr/>
          <p:nvPr>
            <p:custDataLst>
              <p:tags r:id="rId4"/>
            </p:custDataLst>
          </p:nvPr>
        </p:nvSpPr>
        <p:spPr>
          <a:xfrm>
            <a:off x="4370565" y="1751939"/>
            <a:ext cx="1800200" cy="1080120"/>
          </a:xfrm>
          <a:prstGeom prst="diamond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26" name="ZoneTexte 25"/>
          <p:cNvSpPr txBox="1"/>
          <p:nvPr>
            <p:custDataLst>
              <p:tags r:id="rId5"/>
            </p:custDataLst>
          </p:nvPr>
        </p:nvSpPr>
        <p:spPr>
          <a:xfrm>
            <a:off x="4626355" y="2107333"/>
            <a:ext cx="12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Alignement</a:t>
            </a:r>
          </a:p>
        </p:txBody>
      </p:sp>
      <p:cxnSp>
        <p:nvCxnSpPr>
          <p:cNvPr id="27" name="Connecteur droit 26"/>
          <p:cNvCxnSpPr>
            <a:endCxn id="25" idx="0"/>
          </p:cNvCxnSpPr>
          <p:nvPr>
            <p:custDataLst>
              <p:tags r:id="rId6"/>
            </p:custDataLst>
          </p:nvPr>
        </p:nvCxnSpPr>
        <p:spPr>
          <a:xfrm>
            <a:off x="4779943" y="1074158"/>
            <a:ext cx="490722" cy="677781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25" idx="2"/>
            <a:endCxn id="30" idx="0"/>
          </p:cNvCxnSpPr>
          <p:nvPr>
            <p:custDataLst>
              <p:tags r:id="rId7"/>
            </p:custDataLst>
          </p:nvPr>
        </p:nvCxnSpPr>
        <p:spPr>
          <a:xfrm>
            <a:off x="5270665" y="2832059"/>
            <a:ext cx="0" cy="444707"/>
          </a:xfrm>
          <a:prstGeom prst="line">
            <a:avLst/>
          </a:prstGeom>
          <a:ln>
            <a:headEnd type="none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35" idx="1"/>
            <a:endCxn id="25" idx="0"/>
          </p:cNvCxnSpPr>
          <p:nvPr>
            <p:custDataLst>
              <p:tags r:id="rId8"/>
            </p:custDataLst>
          </p:nvPr>
        </p:nvCxnSpPr>
        <p:spPr>
          <a:xfrm flipH="1">
            <a:off x="5270665" y="1079833"/>
            <a:ext cx="589569" cy="67210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Losange 29"/>
          <p:cNvSpPr/>
          <p:nvPr>
            <p:custDataLst>
              <p:tags r:id="rId9"/>
            </p:custDataLst>
          </p:nvPr>
        </p:nvSpPr>
        <p:spPr>
          <a:xfrm>
            <a:off x="4370565" y="3276766"/>
            <a:ext cx="1800200" cy="1080120"/>
          </a:xfrm>
          <a:prstGeom prst="diamon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31" name="ZoneTexte 30"/>
          <p:cNvSpPr txBox="1"/>
          <p:nvPr>
            <p:custDataLst>
              <p:tags r:id="rId10"/>
            </p:custDataLst>
          </p:nvPr>
        </p:nvSpPr>
        <p:spPr>
          <a:xfrm>
            <a:off x="4779944" y="3632160"/>
            <a:ext cx="103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(Filtrage)</a:t>
            </a:r>
          </a:p>
        </p:txBody>
      </p:sp>
      <p:sp>
        <p:nvSpPr>
          <p:cNvPr id="32" name="Losange 31"/>
          <p:cNvSpPr/>
          <p:nvPr>
            <p:custDataLst>
              <p:tags r:id="rId11"/>
            </p:custDataLst>
          </p:nvPr>
        </p:nvSpPr>
        <p:spPr>
          <a:xfrm>
            <a:off x="4377278" y="4705184"/>
            <a:ext cx="1800200" cy="1080120"/>
          </a:xfrm>
          <a:prstGeom prst="diamon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33" name="ZoneTexte 32"/>
          <p:cNvSpPr txBox="1"/>
          <p:nvPr>
            <p:custDataLst>
              <p:tags r:id="rId12"/>
            </p:custDataLst>
          </p:nvPr>
        </p:nvSpPr>
        <p:spPr>
          <a:xfrm>
            <a:off x="4726285" y="5047076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Comptage </a:t>
            </a:r>
          </a:p>
        </p:txBody>
      </p:sp>
      <p:cxnSp>
        <p:nvCxnSpPr>
          <p:cNvPr id="34" name="Connecteur droit 33"/>
          <p:cNvCxnSpPr/>
          <p:nvPr>
            <p:custDataLst>
              <p:tags r:id="rId13"/>
            </p:custDataLst>
          </p:nvPr>
        </p:nvCxnSpPr>
        <p:spPr>
          <a:xfrm>
            <a:off x="5270665" y="4356886"/>
            <a:ext cx="13426" cy="348298"/>
          </a:xfrm>
          <a:prstGeom prst="line">
            <a:avLst/>
          </a:pr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rganigramme : Stockage interne 34"/>
          <p:cNvSpPr/>
          <p:nvPr>
            <p:custDataLst>
              <p:tags r:id="rId14"/>
            </p:custDataLst>
          </p:nvPr>
        </p:nvSpPr>
        <p:spPr>
          <a:xfrm>
            <a:off x="5860234" y="773834"/>
            <a:ext cx="2664296" cy="611998"/>
          </a:xfrm>
          <a:prstGeom prst="flowChartInternalStora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+mj-lt"/>
              </a:rPr>
              <a:t>Génome de </a:t>
            </a:r>
            <a:r>
              <a:rPr lang="fr-FR" b="1" dirty="0" smtClean="0">
                <a:latin typeface="+mj-lt"/>
              </a:rPr>
              <a:t>référence</a:t>
            </a:r>
          </a:p>
          <a:p>
            <a:pPr algn="ctr"/>
            <a:r>
              <a:rPr lang="fr-FR" sz="1400" b="1" dirty="0" err="1" smtClean="0">
                <a:latin typeface="+mj-lt"/>
              </a:rPr>
              <a:t>fasta</a:t>
            </a:r>
            <a:endParaRPr lang="fr-FR" sz="1400" b="1" dirty="0">
              <a:latin typeface="+mj-lt"/>
            </a:endParaRPr>
          </a:p>
        </p:txBody>
      </p:sp>
      <p:sp>
        <p:nvSpPr>
          <p:cNvPr id="36" name="Organigramme : Stockage interne 35"/>
          <p:cNvSpPr/>
          <p:nvPr>
            <p:custDataLst>
              <p:tags r:id="rId15"/>
            </p:custDataLst>
          </p:nvPr>
        </p:nvSpPr>
        <p:spPr>
          <a:xfrm>
            <a:off x="1062862" y="4843503"/>
            <a:ext cx="2952328" cy="611998"/>
          </a:xfrm>
          <a:prstGeom prst="flowChartInternalStorag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Annotation </a:t>
            </a:r>
            <a:r>
              <a:rPr lang="fr-FR" b="1" dirty="0">
                <a:latin typeface="+mj-lt"/>
              </a:rPr>
              <a:t>de </a:t>
            </a:r>
            <a:r>
              <a:rPr lang="fr-FR" b="1" dirty="0" smtClean="0">
                <a:latin typeface="+mj-lt"/>
              </a:rPr>
              <a:t>référence</a:t>
            </a:r>
          </a:p>
          <a:p>
            <a:pPr algn="ctr"/>
            <a:r>
              <a:rPr lang="fr-FR" sz="1400" b="1" dirty="0" smtClean="0">
                <a:latin typeface="+mj-lt"/>
              </a:rPr>
              <a:t>gff3</a:t>
            </a:r>
            <a:endParaRPr lang="fr-FR" sz="1400" b="1" dirty="0">
              <a:latin typeface="+mj-lt"/>
            </a:endParaRPr>
          </a:p>
        </p:txBody>
      </p:sp>
      <p:cxnSp>
        <p:nvCxnSpPr>
          <p:cNvPr id="37" name="Connecteur droit 36"/>
          <p:cNvCxnSpPr>
            <a:stCxn id="32" idx="1"/>
          </p:cNvCxnSpPr>
          <p:nvPr>
            <p:custDataLst>
              <p:tags r:id="rId16"/>
            </p:custDataLst>
          </p:nvPr>
        </p:nvCxnSpPr>
        <p:spPr>
          <a:xfrm flipH="1">
            <a:off x="4015190" y="5245244"/>
            <a:ext cx="3620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8" name="Organigramme : Stockage interne 37"/>
          <p:cNvSpPr/>
          <p:nvPr>
            <p:custDataLst>
              <p:tags r:id="rId17"/>
            </p:custDataLst>
          </p:nvPr>
        </p:nvSpPr>
        <p:spPr>
          <a:xfrm>
            <a:off x="5577930" y="5793771"/>
            <a:ext cx="3870869" cy="852568"/>
          </a:xfrm>
          <a:prstGeom prst="flowChartInternalStorag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Fichier de résultats</a:t>
            </a:r>
          </a:p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(comptage des lectures/gène</a:t>
            </a:r>
          </a:p>
          <a:p>
            <a:pPr algn="ctr"/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excel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Organigramme : Stockage interne 38"/>
          <p:cNvSpPr/>
          <p:nvPr>
            <p:custDataLst>
              <p:tags r:id="rId18"/>
            </p:custDataLst>
          </p:nvPr>
        </p:nvSpPr>
        <p:spPr>
          <a:xfrm>
            <a:off x="1822061" y="5879597"/>
            <a:ext cx="3397699" cy="852568"/>
          </a:xfrm>
          <a:prstGeom prst="flowChartInternalStorag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Fichier de statistiques des étapes d’alignement/filtrage</a:t>
            </a:r>
          </a:p>
          <a:p>
            <a:pPr algn="ctr"/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excel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0" name="Connecteur droit 39"/>
          <p:cNvCxnSpPr/>
          <p:nvPr>
            <p:custDataLst>
              <p:tags r:id="rId19"/>
            </p:custDataLst>
          </p:nvPr>
        </p:nvCxnSpPr>
        <p:spPr>
          <a:xfrm flipH="1" flipV="1">
            <a:off x="5270668" y="5785306"/>
            <a:ext cx="778832" cy="264403"/>
          </a:xfrm>
          <a:prstGeom prst="line">
            <a:avLst/>
          </a:prstGeom>
          <a:ln>
            <a:headEnd type="stealt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>
            <p:custDataLst>
              <p:tags r:id="rId20"/>
            </p:custDataLst>
          </p:nvPr>
        </p:nvCxnSpPr>
        <p:spPr>
          <a:xfrm flipV="1">
            <a:off x="4652500" y="5785304"/>
            <a:ext cx="624878" cy="264405"/>
          </a:xfrm>
          <a:prstGeom prst="line">
            <a:avLst/>
          </a:prstGeom>
          <a:ln>
            <a:headEnd type="stealt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30" idx="0"/>
            <a:endCxn id="30" idx="0"/>
          </p:cNvCxnSpPr>
          <p:nvPr>
            <p:custDataLst>
              <p:tags r:id="rId21"/>
            </p:custDataLst>
          </p:nvPr>
        </p:nvCxnSpPr>
        <p:spPr>
          <a:xfrm>
            <a:off x="5270665" y="3276766"/>
            <a:ext cx="0" cy="0"/>
          </a:xfrm>
          <a:prstGeom prst="straightConnector1">
            <a:avLst/>
          </a:prstGeom>
          <a:ln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rganigramme : Stockage interne 43"/>
          <p:cNvSpPr/>
          <p:nvPr>
            <p:custDataLst>
              <p:tags r:id="rId22"/>
            </p:custDataLst>
          </p:nvPr>
        </p:nvSpPr>
        <p:spPr>
          <a:xfrm>
            <a:off x="935856" y="768159"/>
            <a:ext cx="3844087" cy="791614"/>
          </a:xfrm>
          <a:prstGeom prst="flowChartInternalStora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Librairies</a:t>
            </a:r>
          </a:p>
          <a:p>
            <a:pPr algn="ctr"/>
            <a:r>
              <a:rPr lang="fr-FR" b="1" dirty="0" smtClean="0">
                <a:latin typeface="+mj-lt"/>
              </a:rPr>
              <a:t>(</a:t>
            </a:r>
            <a:r>
              <a:rPr lang="fr-FR" b="1" dirty="0" err="1" smtClean="0">
                <a:latin typeface="+mj-lt"/>
              </a:rPr>
              <a:t>reads</a:t>
            </a:r>
            <a:r>
              <a:rPr lang="fr-FR" b="1" dirty="0" smtClean="0">
                <a:latin typeface="+mj-lt"/>
              </a:rPr>
              <a:t> single-end </a:t>
            </a:r>
            <a:r>
              <a:rPr lang="fr-FR" b="1" u="sng" dirty="0" smtClean="0">
                <a:latin typeface="+mj-lt"/>
              </a:rPr>
              <a:t>OU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paired</a:t>
            </a:r>
            <a:r>
              <a:rPr lang="fr-FR" b="1" dirty="0" smtClean="0">
                <a:latin typeface="+mj-lt"/>
              </a:rPr>
              <a:t>-end)</a:t>
            </a:r>
          </a:p>
          <a:p>
            <a:pPr algn="ctr"/>
            <a:r>
              <a:rPr lang="fr-FR" sz="1400" b="1" dirty="0" err="1" smtClean="0">
                <a:latin typeface="+mj-lt"/>
              </a:rPr>
              <a:t>fastq</a:t>
            </a:r>
            <a:r>
              <a:rPr lang="fr-FR" sz="1400" b="1" dirty="0" smtClean="0">
                <a:latin typeface="+mj-lt"/>
              </a:rPr>
              <a:t>, </a:t>
            </a:r>
            <a:r>
              <a:rPr lang="fr-FR" sz="1400" b="1" dirty="0" err="1" smtClean="0">
                <a:latin typeface="+mj-lt"/>
              </a:rPr>
              <a:t>fasqz</a:t>
            </a:r>
            <a:endParaRPr lang="fr-FR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6642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Connecteur droit 110"/>
          <p:cNvCxnSpPr/>
          <p:nvPr>
            <p:custDataLst>
              <p:tags r:id="rId1"/>
            </p:custDataLst>
          </p:nvPr>
        </p:nvCxnSpPr>
        <p:spPr>
          <a:xfrm>
            <a:off x="5270665" y="2832059"/>
            <a:ext cx="0" cy="444707"/>
          </a:xfrm>
          <a:prstGeom prst="line">
            <a:avLst/>
          </a:prstGeom>
          <a:ln>
            <a:headEnd type="none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833" y="179438"/>
            <a:ext cx="8661230" cy="432047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fr-FR" dirty="0" smtClean="0">
                <a:latin typeface="+mj-lt"/>
              </a:rPr>
              <a:t>Alignement</a:t>
            </a:r>
            <a:endParaRPr lang="fr-FR" dirty="0">
              <a:latin typeface="+mj-lt"/>
            </a:endParaRPr>
          </a:p>
        </p:txBody>
      </p:sp>
      <p:pic>
        <p:nvPicPr>
          <p:cNvPr id="23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367904" y="7009158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Losange 24"/>
          <p:cNvSpPr/>
          <p:nvPr>
            <p:custDataLst>
              <p:tags r:id="rId5"/>
            </p:custDataLst>
          </p:nvPr>
        </p:nvSpPr>
        <p:spPr>
          <a:xfrm>
            <a:off x="4370565" y="1751939"/>
            <a:ext cx="1800200" cy="1080120"/>
          </a:xfrm>
          <a:prstGeom prst="diamond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26" name="ZoneTexte 25"/>
          <p:cNvSpPr txBox="1"/>
          <p:nvPr>
            <p:custDataLst>
              <p:tags r:id="rId6"/>
            </p:custDataLst>
          </p:nvPr>
        </p:nvSpPr>
        <p:spPr>
          <a:xfrm>
            <a:off x="4626355" y="2107333"/>
            <a:ext cx="12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Alignement</a:t>
            </a:r>
          </a:p>
        </p:txBody>
      </p:sp>
      <p:cxnSp>
        <p:nvCxnSpPr>
          <p:cNvPr id="27" name="Connecteur droit 26"/>
          <p:cNvCxnSpPr>
            <a:endCxn id="25" idx="0"/>
          </p:cNvCxnSpPr>
          <p:nvPr>
            <p:custDataLst>
              <p:tags r:id="rId7"/>
            </p:custDataLst>
          </p:nvPr>
        </p:nvCxnSpPr>
        <p:spPr>
          <a:xfrm>
            <a:off x="4779943" y="1074158"/>
            <a:ext cx="490722" cy="677781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35" idx="1"/>
            <a:endCxn id="25" idx="0"/>
          </p:cNvCxnSpPr>
          <p:nvPr>
            <p:custDataLst>
              <p:tags r:id="rId8"/>
            </p:custDataLst>
          </p:nvPr>
        </p:nvCxnSpPr>
        <p:spPr>
          <a:xfrm flipH="1">
            <a:off x="5270665" y="1079833"/>
            <a:ext cx="589569" cy="67210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Organigramme : Stockage interne 34"/>
          <p:cNvSpPr/>
          <p:nvPr>
            <p:custDataLst>
              <p:tags r:id="rId9"/>
            </p:custDataLst>
          </p:nvPr>
        </p:nvSpPr>
        <p:spPr>
          <a:xfrm>
            <a:off x="5860234" y="773834"/>
            <a:ext cx="2664296" cy="611998"/>
          </a:xfrm>
          <a:prstGeom prst="flowChartInternalStora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+mj-lt"/>
              </a:rPr>
              <a:t>Génome de </a:t>
            </a:r>
            <a:r>
              <a:rPr lang="fr-FR" b="1" dirty="0" smtClean="0">
                <a:latin typeface="+mj-lt"/>
              </a:rPr>
              <a:t>référence</a:t>
            </a:r>
          </a:p>
          <a:p>
            <a:pPr algn="ctr"/>
            <a:r>
              <a:rPr lang="fr-FR" sz="1400" b="1" dirty="0" err="1" smtClean="0">
                <a:latin typeface="+mj-lt"/>
              </a:rPr>
              <a:t>fasta</a:t>
            </a:r>
            <a:endParaRPr lang="fr-FR" sz="1400" b="1" dirty="0">
              <a:latin typeface="+mj-lt"/>
            </a:endParaRPr>
          </a:p>
        </p:txBody>
      </p:sp>
      <p:sp>
        <p:nvSpPr>
          <p:cNvPr id="44" name="Organigramme : Stockage interne 43"/>
          <p:cNvSpPr/>
          <p:nvPr>
            <p:custDataLst>
              <p:tags r:id="rId10"/>
            </p:custDataLst>
          </p:nvPr>
        </p:nvSpPr>
        <p:spPr>
          <a:xfrm>
            <a:off x="935856" y="768159"/>
            <a:ext cx="3844087" cy="791614"/>
          </a:xfrm>
          <a:prstGeom prst="flowChartInternalStora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Librairies</a:t>
            </a:r>
          </a:p>
          <a:p>
            <a:pPr algn="ctr"/>
            <a:r>
              <a:rPr lang="fr-FR" b="1" dirty="0" smtClean="0">
                <a:latin typeface="+mj-lt"/>
              </a:rPr>
              <a:t>(</a:t>
            </a:r>
            <a:r>
              <a:rPr lang="fr-FR" b="1" dirty="0" err="1" smtClean="0">
                <a:latin typeface="+mj-lt"/>
              </a:rPr>
              <a:t>reads</a:t>
            </a:r>
            <a:r>
              <a:rPr lang="fr-FR" b="1" dirty="0" smtClean="0">
                <a:latin typeface="+mj-lt"/>
              </a:rPr>
              <a:t> single-end </a:t>
            </a:r>
            <a:r>
              <a:rPr lang="fr-FR" b="1" u="sng" dirty="0" smtClean="0">
                <a:latin typeface="+mj-lt"/>
              </a:rPr>
              <a:t>OU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paired</a:t>
            </a:r>
            <a:r>
              <a:rPr lang="fr-FR" b="1" dirty="0" smtClean="0">
                <a:latin typeface="+mj-lt"/>
              </a:rPr>
              <a:t>-end)</a:t>
            </a:r>
          </a:p>
          <a:p>
            <a:pPr algn="ctr"/>
            <a:r>
              <a:rPr lang="fr-FR" sz="1400" b="1" dirty="0" err="1" smtClean="0">
                <a:latin typeface="+mj-lt"/>
              </a:rPr>
              <a:t>fastq</a:t>
            </a:r>
            <a:r>
              <a:rPr lang="fr-FR" sz="1400" b="1" dirty="0" smtClean="0">
                <a:latin typeface="+mj-lt"/>
              </a:rPr>
              <a:t>, </a:t>
            </a:r>
            <a:r>
              <a:rPr lang="fr-FR" sz="1400" b="1" dirty="0" err="1" smtClean="0">
                <a:latin typeface="+mj-lt"/>
              </a:rPr>
              <a:t>fasqz</a:t>
            </a:r>
            <a:endParaRPr lang="fr-FR" sz="1400" b="1" dirty="0">
              <a:latin typeface="+mj-lt"/>
            </a:endParaRPr>
          </a:p>
        </p:txBody>
      </p:sp>
      <p:sp>
        <p:nvSpPr>
          <p:cNvPr id="98" name="Losange 97"/>
          <p:cNvSpPr/>
          <p:nvPr>
            <p:custDataLst>
              <p:tags r:id="rId11"/>
            </p:custDataLst>
          </p:nvPr>
        </p:nvSpPr>
        <p:spPr>
          <a:xfrm>
            <a:off x="4370565" y="3276766"/>
            <a:ext cx="1800200" cy="1080120"/>
          </a:xfrm>
          <a:prstGeom prst="diamon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99" name="ZoneTexte 98"/>
          <p:cNvSpPr txBox="1"/>
          <p:nvPr>
            <p:custDataLst>
              <p:tags r:id="rId12"/>
            </p:custDataLst>
          </p:nvPr>
        </p:nvSpPr>
        <p:spPr>
          <a:xfrm>
            <a:off x="4779944" y="3632160"/>
            <a:ext cx="103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(Filtrage)</a:t>
            </a:r>
          </a:p>
        </p:txBody>
      </p:sp>
      <p:sp>
        <p:nvSpPr>
          <p:cNvPr id="100" name="Losange 99"/>
          <p:cNvSpPr/>
          <p:nvPr>
            <p:custDataLst>
              <p:tags r:id="rId13"/>
            </p:custDataLst>
          </p:nvPr>
        </p:nvSpPr>
        <p:spPr>
          <a:xfrm>
            <a:off x="4377278" y="4705184"/>
            <a:ext cx="1800200" cy="1080120"/>
          </a:xfrm>
          <a:prstGeom prst="diamon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101" name="ZoneTexte 100"/>
          <p:cNvSpPr txBox="1"/>
          <p:nvPr>
            <p:custDataLst>
              <p:tags r:id="rId14"/>
            </p:custDataLst>
          </p:nvPr>
        </p:nvSpPr>
        <p:spPr>
          <a:xfrm>
            <a:off x="4726285" y="5047076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Comptage </a:t>
            </a:r>
          </a:p>
        </p:txBody>
      </p:sp>
      <p:cxnSp>
        <p:nvCxnSpPr>
          <p:cNvPr id="102" name="Connecteur droit 101"/>
          <p:cNvCxnSpPr/>
          <p:nvPr>
            <p:custDataLst>
              <p:tags r:id="rId15"/>
            </p:custDataLst>
          </p:nvPr>
        </p:nvCxnSpPr>
        <p:spPr>
          <a:xfrm>
            <a:off x="5270665" y="4356886"/>
            <a:ext cx="13426" cy="348298"/>
          </a:xfrm>
          <a:prstGeom prst="line">
            <a:avLst/>
          </a:pr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Organigramme : Stockage interne 102"/>
          <p:cNvSpPr/>
          <p:nvPr>
            <p:custDataLst>
              <p:tags r:id="rId16"/>
            </p:custDataLst>
          </p:nvPr>
        </p:nvSpPr>
        <p:spPr>
          <a:xfrm>
            <a:off x="1062862" y="4843503"/>
            <a:ext cx="2952328" cy="611998"/>
          </a:xfrm>
          <a:prstGeom prst="flowChartInternalStorag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Annotation </a:t>
            </a:r>
            <a:r>
              <a:rPr lang="fr-FR" b="1" dirty="0">
                <a:latin typeface="+mj-lt"/>
              </a:rPr>
              <a:t>de </a:t>
            </a:r>
            <a:r>
              <a:rPr lang="fr-FR" b="1" dirty="0" smtClean="0">
                <a:latin typeface="+mj-lt"/>
              </a:rPr>
              <a:t>référence</a:t>
            </a:r>
          </a:p>
          <a:p>
            <a:pPr algn="ctr"/>
            <a:r>
              <a:rPr lang="fr-FR" sz="1400" b="1" dirty="0" smtClean="0">
                <a:latin typeface="+mj-lt"/>
              </a:rPr>
              <a:t>gff3</a:t>
            </a:r>
            <a:endParaRPr lang="fr-FR" sz="1400" b="1" dirty="0">
              <a:latin typeface="+mj-lt"/>
            </a:endParaRPr>
          </a:p>
        </p:txBody>
      </p:sp>
      <p:cxnSp>
        <p:nvCxnSpPr>
          <p:cNvPr id="104" name="Connecteur droit 103"/>
          <p:cNvCxnSpPr>
            <a:stCxn id="100" idx="1"/>
          </p:cNvCxnSpPr>
          <p:nvPr>
            <p:custDataLst>
              <p:tags r:id="rId17"/>
            </p:custDataLst>
          </p:nvPr>
        </p:nvCxnSpPr>
        <p:spPr>
          <a:xfrm flipH="1">
            <a:off x="4015190" y="5245244"/>
            <a:ext cx="3620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5" name="Organigramme : Stockage interne 104"/>
          <p:cNvSpPr/>
          <p:nvPr>
            <p:custDataLst>
              <p:tags r:id="rId18"/>
            </p:custDataLst>
          </p:nvPr>
        </p:nvSpPr>
        <p:spPr>
          <a:xfrm>
            <a:off x="1822061" y="5879597"/>
            <a:ext cx="3397699" cy="852568"/>
          </a:xfrm>
          <a:prstGeom prst="flowChartInternalStorag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Fichier de statistiques des étapes d’alignement/filtrage</a:t>
            </a:r>
          </a:p>
          <a:p>
            <a:pPr algn="ctr"/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excel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6" name="Connecteur droit 105"/>
          <p:cNvCxnSpPr/>
          <p:nvPr>
            <p:custDataLst>
              <p:tags r:id="rId19"/>
            </p:custDataLst>
          </p:nvPr>
        </p:nvCxnSpPr>
        <p:spPr>
          <a:xfrm flipH="1" flipV="1">
            <a:off x="5270668" y="5785306"/>
            <a:ext cx="778832" cy="264403"/>
          </a:xfrm>
          <a:prstGeom prst="line">
            <a:avLst/>
          </a:prstGeom>
          <a:ln>
            <a:headEnd type="stealt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>
            <p:custDataLst>
              <p:tags r:id="rId20"/>
            </p:custDataLst>
          </p:nvPr>
        </p:nvCxnSpPr>
        <p:spPr>
          <a:xfrm flipV="1">
            <a:off x="4652500" y="5785304"/>
            <a:ext cx="624878" cy="264405"/>
          </a:xfrm>
          <a:prstGeom prst="line">
            <a:avLst/>
          </a:prstGeom>
          <a:ln>
            <a:headEnd type="stealt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>
            <a:stCxn id="98" idx="0"/>
            <a:endCxn id="98" idx="0"/>
          </p:cNvCxnSpPr>
          <p:nvPr>
            <p:custDataLst>
              <p:tags r:id="rId21"/>
            </p:custDataLst>
          </p:nvPr>
        </p:nvCxnSpPr>
        <p:spPr>
          <a:xfrm>
            <a:off x="5270665" y="3276766"/>
            <a:ext cx="0" cy="0"/>
          </a:xfrm>
          <a:prstGeom prst="straightConnector1">
            <a:avLst/>
          </a:prstGeom>
          <a:ln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rganigramme : Stockage interne 108"/>
          <p:cNvSpPr/>
          <p:nvPr>
            <p:custDataLst>
              <p:tags r:id="rId22"/>
            </p:custDataLst>
          </p:nvPr>
        </p:nvSpPr>
        <p:spPr>
          <a:xfrm>
            <a:off x="5510194" y="5861507"/>
            <a:ext cx="3870869" cy="852568"/>
          </a:xfrm>
          <a:prstGeom prst="flowChartInternalStorag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Fichier de résultats</a:t>
            </a:r>
          </a:p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(comptage des lectures/gène</a:t>
            </a:r>
          </a:p>
          <a:p>
            <a:pPr algn="ctr"/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excel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0" name="Rectangle 109"/>
          <p:cNvSpPr/>
          <p:nvPr>
            <p:custDataLst>
              <p:tags r:id="rId23"/>
            </p:custDataLst>
          </p:nvPr>
        </p:nvSpPr>
        <p:spPr>
          <a:xfrm>
            <a:off x="935855" y="2832059"/>
            <a:ext cx="8733077" cy="4279941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8602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contenu 6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03999" y="3635820"/>
            <a:ext cx="9071640" cy="3122459"/>
          </a:xfrm>
        </p:spPr>
        <p:txBody>
          <a:bodyPr/>
          <a:lstStyle/>
          <a:p>
            <a:pPr>
              <a:buNone/>
            </a:pPr>
            <a:r>
              <a:rPr lang="fr-FR" u="sng" dirty="0" smtClean="0">
                <a:latin typeface="+mj-lt"/>
              </a:rPr>
              <a:t>Paramètres influant sur l’alignement </a:t>
            </a:r>
            <a:r>
              <a:rPr lang="fr-FR" dirty="0" smtClean="0">
                <a:latin typeface="+mj-lt"/>
              </a:rPr>
              <a:t>:</a:t>
            </a:r>
          </a:p>
          <a:p>
            <a:pPr lvl="1"/>
            <a:r>
              <a:rPr lang="fr-FR" dirty="0" smtClean="0">
                <a:latin typeface="+mj-lt"/>
              </a:rPr>
              <a:t>longueur minimale du hit</a:t>
            </a:r>
          </a:p>
          <a:p>
            <a:pPr lvl="1"/>
            <a:r>
              <a:rPr lang="fr-FR" dirty="0" smtClean="0">
                <a:latin typeface="+mj-lt"/>
              </a:rPr>
              <a:t>nombre maximal de </a:t>
            </a:r>
            <a:r>
              <a:rPr lang="fr-FR" dirty="0" err="1" smtClean="0">
                <a:latin typeface="+mj-lt"/>
              </a:rPr>
              <a:t>mismatches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distance maximale entre les paires</a:t>
            </a:r>
          </a:p>
          <a:p>
            <a:pPr lvl="1"/>
            <a:r>
              <a:rPr lang="fr-FR" dirty="0" smtClean="0">
                <a:latin typeface="+mj-lt"/>
              </a:rPr>
              <a:t>petit ARN non codant (</a:t>
            </a:r>
            <a:r>
              <a:rPr lang="fr-FR" dirty="0" err="1" smtClean="0">
                <a:latin typeface="+mj-lt"/>
              </a:rPr>
              <a:t>small</a:t>
            </a:r>
            <a:r>
              <a:rPr lang="fr-FR" dirty="0" smtClean="0">
                <a:latin typeface="+mj-lt"/>
              </a:rPr>
              <a:t> RNA)</a:t>
            </a:r>
            <a:endParaRPr lang="fr-FR" dirty="0">
              <a:latin typeface="+mj-lt"/>
            </a:endParaRPr>
          </a:p>
        </p:txBody>
      </p:sp>
      <p:sp>
        <p:nvSpPr>
          <p:cNvPr id="16" name="Rectangle 15"/>
          <p:cNvSpPr/>
          <p:nvPr>
            <p:custDataLst>
              <p:tags r:id="rId2"/>
            </p:custDataLst>
          </p:nvPr>
        </p:nvSpPr>
        <p:spPr>
          <a:xfrm>
            <a:off x="359792" y="755501"/>
            <a:ext cx="9361040" cy="36004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Contig/Chromosome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9" name="Flèche droite 18"/>
          <p:cNvSpPr/>
          <p:nvPr>
            <p:custDataLst>
              <p:tags r:id="rId3"/>
            </p:custDataLst>
          </p:nvPr>
        </p:nvSpPr>
        <p:spPr>
          <a:xfrm>
            <a:off x="791840" y="1475581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Read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0" name="Flèche droite 19"/>
          <p:cNvSpPr/>
          <p:nvPr>
            <p:custDataLst>
              <p:tags r:id="rId4"/>
            </p:custDataLst>
          </p:nvPr>
        </p:nvSpPr>
        <p:spPr>
          <a:xfrm>
            <a:off x="1079872" y="1979637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Read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Flèche droite 22"/>
          <p:cNvSpPr/>
          <p:nvPr>
            <p:custDataLst>
              <p:tags r:id="rId5"/>
            </p:custDataLst>
          </p:nvPr>
        </p:nvSpPr>
        <p:spPr>
          <a:xfrm>
            <a:off x="1583928" y="2411685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Read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4" name="Flèche droite 23"/>
          <p:cNvSpPr/>
          <p:nvPr>
            <p:custDataLst>
              <p:tags r:id="rId6"/>
            </p:custDataLst>
          </p:nvPr>
        </p:nvSpPr>
        <p:spPr>
          <a:xfrm>
            <a:off x="6192440" y="1475581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Read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5" name="Flèche droite 24"/>
          <p:cNvSpPr/>
          <p:nvPr>
            <p:custDataLst>
              <p:tags r:id="rId7"/>
            </p:custDataLst>
          </p:nvPr>
        </p:nvSpPr>
        <p:spPr>
          <a:xfrm>
            <a:off x="6408464" y="1979637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Read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6" name="Flèche droite 25"/>
          <p:cNvSpPr/>
          <p:nvPr>
            <p:custDataLst>
              <p:tags r:id="rId8"/>
            </p:custDataLst>
          </p:nvPr>
        </p:nvSpPr>
        <p:spPr>
          <a:xfrm>
            <a:off x="6912520" y="2411685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Read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7" name="Flèche droite 26"/>
          <p:cNvSpPr/>
          <p:nvPr>
            <p:custDataLst>
              <p:tags r:id="rId9"/>
            </p:custDataLst>
          </p:nvPr>
        </p:nvSpPr>
        <p:spPr>
          <a:xfrm rot="10800000">
            <a:off x="8064648" y="1475581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Read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4" name="Flèche droite 33"/>
          <p:cNvSpPr/>
          <p:nvPr>
            <p:custDataLst>
              <p:tags r:id="rId10"/>
            </p:custDataLst>
          </p:nvPr>
        </p:nvSpPr>
        <p:spPr>
          <a:xfrm rot="10800000">
            <a:off x="8280672" y="1979637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Read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5" name="Flèche droite 34"/>
          <p:cNvSpPr/>
          <p:nvPr>
            <p:custDataLst>
              <p:tags r:id="rId11"/>
            </p:custDataLst>
          </p:nvPr>
        </p:nvSpPr>
        <p:spPr>
          <a:xfrm rot="10800000">
            <a:off x="8784728" y="2411685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Read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>
            <p:custDataLst>
              <p:tags r:id="rId12"/>
            </p:custDataLst>
          </p:nvPr>
        </p:nvSpPr>
        <p:spPr>
          <a:xfrm>
            <a:off x="664604" y="2975090"/>
            <a:ext cx="2184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j-lt"/>
              </a:rPr>
              <a:t>Librairie Single-end</a:t>
            </a:r>
            <a:endParaRPr lang="fr-FR" sz="2000" dirty="0">
              <a:latin typeface="+mj-lt"/>
            </a:endParaRPr>
          </a:p>
        </p:txBody>
      </p:sp>
      <p:sp>
        <p:nvSpPr>
          <p:cNvPr id="37" name="ZoneTexte 36"/>
          <p:cNvSpPr txBox="1"/>
          <p:nvPr>
            <p:custDataLst>
              <p:tags r:id="rId13"/>
            </p:custDataLst>
          </p:nvPr>
        </p:nvSpPr>
        <p:spPr>
          <a:xfrm>
            <a:off x="6696496" y="2975090"/>
            <a:ext cx="2223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j-lt"/>
              </a:rPr>
              <a:t>Librairie </a:t>
            </a:r>
            <a:r>
              <a:rPr lang="fr-FR" sz="2000" dirty="0" err="1" smtClean="0">
                <a:latin typeface="+mj-lt"/>
              </a:rPr>
              <a:t>Paired</a:t>
            </a:r>
            <a:r>
              <a:rPr lang="fr-FR" sz="2000" dirty="0" smtClean="0">
                <a:latin typeface="+mj-lt"/>
              </a:rPr>
              <a:t>-end</a:t>
            </a:r>
            <a:endParaRPr lang="fr-FR" sz="2000" dirty="0">
              <a:latin typeface="+mj-lt"/>
            </a:endParaRPr>
          </a:p>
        </p:txBody>
      </p:sp>
      <p:cxnSp>
        <p:nvCxnSpPr>
          <p:cNvPr id="56" name="Connecteur droit 55"/>
          <p:cNvCxnSpPr/>
          <p:nvPr>
            <p:custDataLst>
              <p:tags r:id="rId14"/>
            </p:custDataLst>
          </p:nvPr>
        </p:nvCxnSpPr>
        <p:spPr>
          <a:xfrm>
            <a:off x="6984528" y="1619597"/>
            <a:ext cx="108012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>
            <p:custDataLst>
              <p:tags r:id="rId15"/>
            </p:custDataLst>
          </p:nvPr>
        </p:nvCxnSpPr>
        <p:spPr>
          <a:xfrm>
            <a:off x="7200552" y="2123653"/>
            <a:ext cx="108012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>
            <p:custDataLst>
              <p:tags r:id="rId16"/>
            </p:custDataLst>
          </p:nvPr>
        </p:nvCxnSpPr>
        <p:spPr>
          <a:xfrm>
            <a:off x="7704608" y="2555701"/>
            <a:ext cx="108012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>
            <p:custDataLst>
              <p:tags r:id="rId17"/>
            </p:custDataLst>
          </p:nvPr>
        </p:nvSpPr>
        <p:spPr>
          <a:xfrm>
            <a:off x="6912520" y="1187549"/>
            <a:ext cx="11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100-600nt</a:t>
            </a:r>
            <a:endParaRPr lang="fr-FR" dirty="0">
              <a:latin typeface="+mj-lt"/>
            </a:endParaRPr>
          </a:p>
        </p:txBody>
      </p:sp>
      <p:sp>
        <p:nvSpPr>
          <p:cNvPr id="21" name="Titre 1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719833" y="179438"/>
            <a:ext cx="8661230" cy="4320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75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None/>
              <a:tabLst/>
              <a:defRPr lang="fr-FR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smtClean="0">
                <a:solidFill>
                  <a:sysClr val="windowText" lastClr="000000"/>
                </a:solidFill>
                <a:latin typeface="+mj-lt"/>
              </a:rPr>
              <a:t>Alignement</a:t>
            </a:r>
            <a:endParaRPr lang="fr-FR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9189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9832" y="179436"/>
            <a:ext cx="8640960" cy="504057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fr-FR" dirty="0" smtClean="0">
                <a:latin typeface="+mj-lt"/>
              </a:rPr>
              <a:t>Alignement : influence des paramètres</a:t>
            </a:r>
            <a:endParaRPr lang="fr-FR" dirty="0">
              <a:latin typeface="+mj-lt"/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3999" y="1259557"/>
            <a:ext cx="9071640" cy="4989240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Longueur minimale du hit</a:t>
            </a:r>
          </a:p>
          <a:p>
            <a:pPr lvl="1"/>
            <a:r>
              <a:rPr lang="fr-FR" dirty="0" smtClean="0">
                <a:latin typeface="+mj-lt"/>
              </a:rPr>
              <a:t>compromis entre bruit et information</a:t>
            </a:r>
          </a:p>
          <a:p>
            <a:pPr lvl="1"/>
            <a:r>
              <a:rPr lang="fr-FR" dirty="0" smtClean="0">
                <a:latin typeface="+mj-lt"/>
              </a:rPr>
              <a:t>perte des exons plus petits que ce paramètre</a:t>
            </a:r>
          </a:p>
          <a:p>
            <a:pPr lvl="1"/>
            <a:r>
              <a:rPr lang="fr-FR" dirty="0">
                <a:latin typeface="+mj-lt"/>
              </a:rPr>
              <a:t>valeur par défaut : 18 nt</a:t>
            </a:r>
          </a:p>
          <a:p>
            <a:endParaRPr lang="fr-FR" dirty="0" smtClean="0"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0" y="3414370"/>
            <a:ext cx="1000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j-lt"/>
                <a:cs typeface="Courier New" pitchFamily="49" charset="0"/>
              </a:rPr>
              <a:t>Exemple    </a:t>
            </a:r>
            <a:r>
              <a:rPr lang="fr-FR" sz="2000" b="1" dirty="0" err="1" smtClean="0">
                <a:latin typeface="+mj-lt"/>
                <a:cs typeface="Courier New" pitchFamily="49" charset="0"/>
              </a:rPr>
              <a:t>reads</a:t>
            </a:r>
            <a:r>
              <a:rPr lang="fr-FR" sz="2000" b="1" dirty="0" smtClean="0">
                <a:latin typeface="+mj-lt"/>
                <a:cs typeface="Courier New" pitchFamily="49" charset="0"/>
              </a:rPr>
              <a:t> 25nt     </a:t>
            </a:r>
            <a:r>
              <a:rPr lang="fr-FR" sz="2000" b="1" dirty="0" err="1" smtClean="0">
                <a:latin typeface="+mj-lt"/>
                <a:cs typeface="Courier New" pitchFamily="49" charset="0"/>
              </a:rPr>
              <a:t>lmin</a:t>
            </a:r>
            <a:r>
              <a:rPr lang="fr-FR" sz="2000" b="1" dirty="0" smtClean="0">
                <a:latin typeface="+mj-lt"/>
                <a:cs typeface="Courier New" pitchFamily="49" charset="0"/>
              </a:rPr>
              <a:t>: 18nt</a:t>
            </a:r>
          </a:p>
          <a:p>
            <a:endParaRPr lang="fr-FR" sz="2000" b="1" dirty="0" smtClean="0">
              <a:latin typeface="+mj-lt"/>
              <a:cs typeface="Courier New" pitchFamily="49" charset="0"/>
            </a:endParaRPr>
          </a:p>
          <a:p>
            <a:endParaRPr lang="fr-FR" sz="2000" b="1" dirty="0" smtClean="0">
              <a:latin typeface="+mj-lt"/>
              <a:cs typeface="Courier New" pitchFamily="49" charset="0"/>
            </a:endParaRPr>
          </a:p>
          <a:p>
            <a:r>
              <a:rPr lang="fr-FR" sz="2000" b="1" dirty="0">
                <a:latin typeface="+mj-lt"/>
                <a:cs typeface="Courier New" pitchFamily="49" charset="0"/>
              </a:rPr>
              <a:t>A</a:t>
            </a:r>
            <a:r>
              <a:rPr lang="fr-FR" sz="2000" b="1" dirty="0" smtClean="0">
                <a:latin typeface="+mj-lt"/>
                <a:cs typeface="Courier New" pitchFamily="49" charset="0"/>
              </a:rPr>
              <a:t>TGGG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Courier New" pitchFamily="49" charset="0"/>
              </a:rPr>
              <a:t>CCAGAAGCAGCGGTGAGATC</a:t>
            </a:r>
            <a:r>
              <a:rPr lang="fr-FR" sz="2000" b="1" dirty="0" smtClean="0">
                <a:latin typeface="+mj-lt"/>
                <a:cs typeface="Courier New" pitchFamily="49" charset="0"/>
              </a:rPr>
              <a:t>CTGGCTGTTCCTGTGAGACGAGCG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Courier New" pitchFamily="49" charset="0"/>
              </a:rPr>
              <a:t>GATTTCCTGCTG</a:t>
            </a:r>
            <a:r>
              <a:rPr lang="fr-FR" sz="2000" b="1" dirty="0" smtClean="0">
                <a:latin typeface="+mj-lt"/>
                <a:cs typeface="Courier New" pitchFamily="49" charset="0"/>
              </a:rPr>
              <a:t>…</a:t>
            </a:r>
          </a:p>
        </p:txBody>
      </p:sp>
      <p:cxnSp>
        <p:nvCxnSpPr>
          <p:cNvPr id="17" name="Connecteur droit 16"/>
          <p:cNvCxnSpPr/>
          <p:nvPr>
            <p:custDataLst>
              <p:tags r:id="rId4"/>
            </p:custDataLst>
          </p:nvPr>
        </p:nvCxnSpPr>
        <p:spPr>
          <a:xfrm>
            <a:off x="863848" y="4392865"/>
            <a:ext cx="3024336" cy="0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>
            <p:custDataLst>
              <p:tags r:id="rId5"/>
            </p:custDataLst>
          </p:nvPr>
        </p:nvSpPr>
        <p:spPr>
          <a:xfrm>
            <a:off x="2358438" y="4032825"/>
            <a:ext cx="79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Exon</a:t>
            </a:r>
            <a:endParaRPr lang="fr-FR" sz="2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>
          <a:xfrm>
            <a:off x="7200552" y="4392865"/>
            <a:ext cx="1800201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>
            <p:custDataLst>
              <p:tags r:id="rId7"/>
            </p:custDataLst>
          </p:nvPr>
        </p:nvSpPr>
        <p:spPr>
          <a:xfrm>
            <a:off x="8135880" y="4032824"/>
            <a:ext cx="7995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Exon</a:t>
            </a:r>
            <a:endParaRPr lang="fr-F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6866639" y="5205278"/>
            <a:ext cx="191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+mj-lt"/>
              </a:rPr>
              <a:t>Alignement &lt; 18nt</a:t>
            </a:r>
            <a:endParaRPr lang="fr-FR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Connecteur droit avec flèche 10"/>
          <p:cNvCxnSpPr/>
          <p:nvPr>
            <p:custDataLst>
              <p:tags r:id="rId9"/>
            </p:custDataLst>
          </p:nvPr>
        </p:nvCxnSpPr>
        <p:spPr>
          <a:xfrm flipH="1">
            <a:off x="6362583" y="5430594"/>
            <a:ext cx="3332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>
            <p:custDataLst>
              <p:tags r:id="rId10"/>
            </p:custDataLst>
          </p:nvPr>
        </p:nvCxnSpPr>
        <p:spPr>
          <a:xfrm flipH="1">
            <a:off x="2015976" y="5362361"/>
            <a:ext cx="309634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>
            <p:custDataLst>
              <p:tags r:id="rId11"/>
            </p:custDataLst>
          </p:nvPr>
        </p:nvSpPr>
        <p:spPr>
          <a:xfrm>
            <a:off x="503808" y="4854530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  <a:cs typeface="Courier New" pitchFamily="49" charset="0"/>
              </a:rPr>
              <a:t> </a:t>
            </a:r>
            <a:r>
              <a:rPr lang="fr-FR" sz="2000" b="1" dirty="0" smtClean="0">
                <a:latin typeface="+mj-lt"/>
                <a:cs typeface="Courier New" pitchFamily="49" charset="0"/>
              </a:rPr>
              <a:t>        </a:t>
            </a:r>
            <a:r>
              <a:rPr lang="fr-FR" sz="20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cs typeface="Courier New" pitchFamily="49" charset="0"/>
              </a:rPr>
              <a:t>AGAAGCAGCGGTGAGATC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Courier New" pitchFamily="49" charset="0"/>
              </a:rPr>
              <a:t>gatttcc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Courier New" pitchFamily="49" charset="0"/>
              </a:rPr>
              <a:t>            </a:t>
            </a:r>
            <a:endParaRPr lang="fr-FR" sz="2000" b="1" dirty="0">
              <a:latin typeface="+mj-lt"/>
              <a:cs typeface="Courier New" pitchFamily="49" charset="0"/>
            </a:endParaRPr>
          </a:p>
          <a:p>
            <a:r>
              <a:rPr lang="fr-FR" sz="2000" b="1" dirty="0" smtClean="0">
                <a:latin typeface="+mj-lt"/>
                <a:cs typeface="Courier New" pitchFamily="49" charset="0"/>
              </a:rPr>
              <a:t>                       </a:t>
            </a:r>
            <a:r>
              <a:rPr lang="fr-FR" sz="20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cs typeface="Courier New" pitchFamily="49" charset="0"/>
              </a:rPr>
              <a:t>CAGCGGTGAGATC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Courier New" pitchFamily="49" charset="0"/>
              </a:rPr>
              <a:t>gatttcctgctg</a:t>
            </a:r>
            <a:endParaRPr lang="fr-FR" sz="2000" b="1" dirty="0" smtClean="0">
              <a:solidFill>
                <a:srgbClr val="0070C0"/>
              </a:solidFill>
              <a:latin typeface="+mj-lt"/>
              <a:cs typeface="Courier New" pitchFamily="49" charset="0"/>
            </a:endParaRPr>
          </a:p>
          <a:p>
            <a:r>
              <a:rPr lang="fr-FR" sz="2000" b="1" dirty="0" smtClean="0">
                <a:latin typeface="+mj-lt"/>
                <a:cs typeface="Courier New" pitchFamily="49" charset="0"/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Courier New" pitchFamily="49" charset="0"/>
              </a:rPr>
              <a:t>ct</a:t>
            </a:r>
            <a:r>
              <a:rPr lang="fr-FR" sz="20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cs typeface="Courier New" pitchFamily="49" charset="0"/>
              </a:rPr>
              <a:t>CCAGAAGCAGCGGTGAGATC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Courier New" pitchFamily="49" charset="0"/>
              </a:rPr>
              <a:t>gat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0045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03999" y="1115541"/>
            <a:ext cx="9071640" cy="4989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Nombre maximal de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mismatches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erreurs </a:t>
            </a:r>
            <a:r>
              <a:rPr lang="fr-FR" dirty="0">
                <a:latin typeface="+mj-lt"/>
              </a:rPr>
              <a:t>de séquençage (~1</a:t>
            </a:r>
            <a:r>
              <a:rPr lang="fr-FR" dirty="0" smtClean="0">
                <a:latin typeface="+mj-lt"/>
              </a:rPr>
              <a:t>%)</a:t>
            </a:r>
          </a:p>
          <a:p>
            <a:pPr lvl="1"/>
            <a:r>
              <a:rPr lang="fr-FR" dirty="0" smtClean="0">
                <a:latin typeface="+mj-lt"/>
              </a:rPr>
              <a:t>variabilité avec la référence</a:t>
            </a:r>
          </a:p>
          <a:p>
            <a:pPr lvl="1"/>
            <a:r>
              <a:rPr lang="fr-FR" dirty="0">
                <a:latin typeface="+mj-lt"/>
              </a:rPr>
              <a:t>h</a:t>
            </a:r>
            <a:r>
              <a:rPr lang="fr-FR" dirty="0" smtClean="0">
                <a:latin typeface="+mj-lt"/>
              </a:rPr>
              <a:t>étérozygotie</a:t>
            </a:r>
            <a:endParaRPr lang="fr-FR" dirty="0">
              <a:latin typeface="+mj-lt"/>
            </a:endParaRPr>
          </a:p>
          <a:p>
            <a:pPr lvl="1"/>
            <a:r>
              <a:rPr lang="fr-FR" dirty="0">
                <a:latin typeface="+mj-lt"/>
              </a:rPr>
              <a:t>valeur par défaut : 0</a:t>
            </a:r>
          </a:p>
          <a:p>
            <a:pPr lvl="1"/>
            <a:endParaRPr lang="fr-FR" sz="900" dirty="0" smtClean="0">
              <a:latin typeface="+mj-lt"/>
            </a:endParaRPr>
          </a:p>
          <a:p>
            <a:pPr>
              <a:buNone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Exemple: lecture de 100nt </a:t>
            </a:r>
            <a:r>
              <a:rPr lang="fr-F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paired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-end</a:t>
            </a:r>
          </a:p>
          <a:p>
            <a:pPr lvl="1"/>
            <a:r>
              <a:rPr lang="fr-FR" dirty="0" smtClean="0">
                <a:latin typeface="+mj-lt"/>
              </a:rPr>
              <a:t>5 </a:t>
            </a:r>
            <a:r>
              <a:rPr lang="fr-FR" dirty="0" err="1" smtClean="0">
                <a:latin typeface="+mj-lt"/>
              </a:rPr>
              <a:t>mismatches</a:t>
            </a:r>
            <a:r>
              <a:rPr lang="fr-FR" dirty="0" smtClean="0">
                <a:latin typeface="+mj-lt"/>
              </a:rPr>
              <a:t> autorisés</a:t>
            </a:r>
          </a:p>
          <a:p>
            <a:pPr lvl="2"/>
            <a:r>
              <a:rPr lang="fr-FR" dirty="0" smtClean="0">
                <a:latin typeface="+mj-lt"/>
              </a:rPr>
              <a:t>prise en compte des variations alléliques et des erreurs</a:t>
            </a:r>
          </a:p>
          <a:p>
            <a:pPr lvl="2"/>
            <a:r>
              <a:rPr lang="fr-FR" dirty="0" smtClean="0">
                <a:latin typeface="+mj-lt"/>
              </a:rPr>
              <a:t>perte de spécificité d’alignement sur les lectures compensée par l’alignement de la paire</a:t>
            </a:r>
          </a:p>
          <a:p>
            <a:endParaRPr lang="fr-FR" dirty="0">
              <a:latin typeface="+mj-lt"/>
            </a:endParaRPr>
          </a:p>
        </p:txBody>
      </p:sp>
      <p:sp>
        <p:nvSpPr>
          <p:cNvPr id="5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19832" y="179436"/>
            <a:ext cx="8640960" cy="5040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None/>
              <a:tabLst/>
              <a:defRPr lang="fr-FR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smtClean="0">
                <a:solidFill>
                  <a:sysClr val="windowText" lastClr="000000"/>
                </a:solidFill>
                <a:latin typeface="+mj-lt"/>
              </a:rPr>
              <a:t>Alignement : influence des paramètres</a:t>
            </a:r>
            <a:endParaRPr lang="fr-FR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2119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03999" y="1187549"/>
            <a:ext cx="9071640" cy="4989240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Distance maximale entre les paires</a:t>
            </a:r>
          </a:p>
          <a:p>
            <a:pPr lvl="1"/>
            <a:r>
              <a:rPr lang="fr-FR" dirty="0" smtClean="0">
                <a:latin typeface="+mj-lt"/>
              </a:rPr>
              <a:t>cohérence de l’alignement de 2 </a:t>
            </a:r>
            <a:r>
              <a:rPr lang="fr-FR" dirty="0" err="1" smtClean="0">
                <a:latin typeface="+mj-lt"/>
              </a:rPr>
              <a:t>reads</a:t>
            </a:r>
            <a:r>
              <a:rPr lang="fr-FR" dirty="0" smtClean="0">
                <a:latin typeface="+mj-lt"/>
              </a:rPr>
              <a:t> d’une paire</a:t>
            </a:r>
          </a:p>
          <a:p>
            <a:pPr lvl="1"/>
            <a:r>
              <a:rPr lang="fr-FR" dirty="0" smtClean="0">
                <a:latin typeface="+mj-lt"/>
              </a:rPr>
              <a:t>généralement entre 100 et 600 nt</a:t>
            </a:r>
          </a:p>
          <a:p>
            <a:pPr lvl="1"/>
            <a:endParaRPr lang="fr-FR" dirty="0" smtClean="0">
              <a:latin typeface="+mj-lt"/>
            </a:endParaRP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Petit ARN non codant (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small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RNA)</a:t>
            </a:r>
          </a:p>
          <a:p>
            <a:pPr lvl="1"/>
            <a:r>
              <a:rPr lang="fr-FR" dirty="0" smtClean="0">
                <a:latin typeface="+mj-lt"/>
              </a:rPr>
              <a:t>lecture entre 20 et 50 nt mais hits entre 18 et 30 nt</a:t>
            </a:r>
          </a:p>
          <a:p>
            <a:pPr lvl="1"/>
            <a:r>
              <a:rPr lang="fr-FR" dirty="0" smtClean="0">
                <a:latin typeface="+mj-lt"/>
              </a:rPr>
              <a:t>0 </a:t>
            </a:r>
            <a:r>
              <a:rPr lang="fr-FR" dirty="0" err="1" smtClean="0">
                <a:latin typeface="+mj-lt"/>
              </a:rPr>
              <a:t>mismatch</a:t>
            </a:r>
            <a:r>
              <a:rPr lang="fr-FR" dirty="0" smtClean="0">
                <a:latin typeface="+mj-lt"/>
              </a:rPr>
              <a:t> autorisé</a:t>
            </a:r>
          </a:p>
          <a:p>
            <a:pPr lvl="2"/>
            <a:r>
              <a:rPr lang="fr-FR" dirty="0" smtClean="0">
                <a:latin typeface="+mj-lt"/>
              </a:rPr>
              <a:t>pas d’informations complémentaires avec la paire</a:t>
            </a:r>
          </a:p>
          <a:p>
            <a:pPr lvl="2"/>
            <a:r>
              <a:rPr lang="fr-FR" dirty="0" smtClean="0">
                <a:latin typeface="+mj-lt"/>
              </a:rPr>
              <a:t>limite les </a:t>
            </a:r>
            <a:r>
              <a:rPr lang="fr-FR" smtClean="0">
                <a:latin typeface="+mj-lt"/>
              </a:rPr>
              <a:t>alignements dus </a:t>
            </a:r>
            <a:r>
              <a:rPr lang="fr-FR" dirty="0" smtClean="0">
                <a:latin typeface="+mj-lt"/>
              </a:rPr>
              <a:t>au hasard</a:t>
            </a:r>
          </a:p>
          <a:p>
            <a:pPr lvl="1"/>
            <a:r>
              <a:rPr lang="fr-FR" dirty="0" smtClean="0">
                <a:latin typeface="+mj-lt"/>
              </a:rPr>
              <a:t>adaptation des seuils pour les petits alignements</a:t>
            </a:r>
          </a:p>
          <a:p>
            <a:pPr>
              <a:buNone/>
            </a:pPr>
            <a:endParaRPr lang="fr-FR" dirty="0">
              <a:latin typeface="+mj-lt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832" y="179436"/>
            <a:ext cx="8640960" cy="504057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fr-FR" dirty="0" smtClean="0">
                <a:latin typeface="+mj-lt"/>
              </a:rPr>
              <a:t>Alignement : influence des paramètres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0211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>
            <p:custDataLst>
              <p:tags r:id="rId1"/>
            </p:custDataLst>
          </p:nvPr>
        </p:nvSpPr>
        <p:spPr>
          <a:xfrm>
            <a:off x="585825" y="420620"/>
            <a:ext cx="8280920" cy="2639137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38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832" y="179436"/>
            <a:ext cx="8640960" cy="504057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fr-FR" dirty="0" smtClean="0">
                <a:latin typeface="+mj-lt"/>
              </a:rPr>
              <a:t>Filtrage</a:t>
            </a:r>
            <a:endParaRPr lang="fr-FR" dirty="0">
              <a:latin typeface="+mj-lt"/>
            </a:endParaRPr>
          </a:p>
        </p:txBody>
      </p:sp>
      <p:cxnSp>
        <p:nvCxnSpPr>
          <p:cNvPr id="47" name="Connecteur droit 46"/>
          <p:cNvCxnSpPr/>
          <p:nvPr>
            <p:custDataLst>
              <p:tags r:id="rId3"/>
            </p:custDataLst>
          </p:nvPr>
        </p:nvCxnSpPr>
        <p:spPr>
          <a:xfrm>
            <a:off x="5270665" y="2832059"/>
            <a:ext cx="0" cy="444707"/>
          </a:xfrm>
          <a:prstGeom prst="line">
            <a:avLst/>
          </a:prstGeom>
          <a:ln>
            <a:headEnd type="none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Losange 47"/>
          <p:cNvSpPr/>
          <p:nvPr>
            <p:custDataLst>
              <p:tags r:id="rId4"/>
            </p:custDataLst>
          </p:nvPr>
        </p:nvSpPr>
        <p:spPr>
          <a:xfrm>
            <a:off x="4370565" y="1751939"/>
            <a:ext cx="1800200" cy="1080120"/>
          </a:xfrm>
          <a:prstGeom prst="diamond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49" name="ZoneTexte 48"/>
          <p:cNvSpPr txBox="1"/>
          <p:nvPr>
            <p:custDataLst>
              <p:tags r:id="rId5"/>
            </p:custDataLst>
          </p:nvPr>
        </p:nvSpPr>
        <p:spPr>
          <a:xfrm>
            <a:off x="4626355" y="2107333"/>
            <a:ext cx="12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Alignement</a:t>
            </a:r>
          </a:p>
        </p:txBody>
      </p:sp>
      <p:cxnSp>
        <p:nvCxnSpPr>
          <p:cNvPr id="50" name="Connecteur droit 49"/>
          <p:cNvCxnSpPr>
            <a:endCxn id="48" idx="0"/>
          </p:cNvCxnSpPr>
          <p:nvPr>
            <p:custDataLst>
              <p:tags r:id="rId6"/>
            </p:custDataLst>
          </p:nvPr>
        </p:nvCxnSpPr>
        <p:spPr>
          <a:xfrm>
            <a:off x="4779943" y="1074158"/>
            <a:ext cx="490722" cy="677781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52" idx="1"/>
            <a:endCxn id="48" idx="0"/>
          </p:cNvCxnSpPr>
          <p:nvPr>
            <p:custDataLst>
              <p:tags r:id="rId7"/>
            </p:custDataLst>
          </p:nvPr>
        </p:nvCxnSpPr>
        <p:spPr>
          <a:xfrm flipH="1">
            <a:off x="5270665" y="1079833"/>
            <a:ext cx="589569" cy="67210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2" name="Organigramme : Stockage interne 51"/>
          <p:cNvSpPr/>
          <p:nvPr>
            <p:custDataLst>
              <p:tags r:id="rId8"/>
            </p:custDataLst>
          </p:nvPr>
        </p:nvSpPr>
        <p:spPr>
          <a:xfrm>
            <a:off x="5860234" y="773834"/>
            <a:ext cx="2664296" cy="611998"/>
          </a:xfrm>
          <a:prstGeom prst="flowChartInternalStora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+mj-lt"/>
              </a:rPr>
              <a:t>Génome de </a:t>
            </a:r>
            <a:r>
              <a:rPr lang="fr-FR" b="1" dirty="0" smtClean="0">
                <a:latin typeface="+mj-lt"/>
              </a:rPr>
              <a:t>référence</a:t>
            </a:r>
          </a:p>
          <a:p>
            <a:pPr algn="ctr"/>
            <a:r>
              <a:rPr lang="fr-FR" sz="1400" b="1" dirty="0" err="1" smtClean="0">
                <a:latin typeface="+mj-lt"/>
              </a:rPr>
              <a:t>fasta</a:t>
            </a:r>
            <a:endParaRPr lang="fr-FR" sz="1400" b="1" dirty="0">
              <a:latin typeface="+mj-lt"/>
            </a:endParaRPr>
          </a:p>
        </p:txBody>
      </p:sp>
      <p:sp>
        <p:nvSpPr>
          <p:cNvPr id="53" name="Organigramme : Stockage interne 52"/>
          <p:cNvSpPr/>
          <p:nvPr>
            <p:custDataLst>
              <p:tags r:id="rId9"/>
            </p:custDataLst>
          </p:nvPr>
        </p:nvSpPr>
        <p:spPr>
          <a:xfrm>
            <a:off x="935856" y="768159"/>
            <a:ext cx="3844087" cy="791614"/>
          </a:xfrm>
          <a:prstGeom prst="flowChartInternalStora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Librairies</a:t>
            </a:r>
          </a:p>
          <a:p>
            <a:pPr algn="ctr"/>
            <a:r>
              <a:rPr lang="fr-FR" b="1" dirty="0" smtClean="0">
                <a:latin typeface="+mj-lt"/>
              </a:rPr>
              <a:t>(</a:t>
            </a:r>
            <a:r>
              <a:rPr lang="fr-FR" b="1" dirty="0" err="1" smtClean="0">
                <a:latin typeface="+mj-lt"/>
              </a:rPr>
              <a:t>reads</a:t>
            </a:r>
            <a:r>
              <a:rPr lang="fr-FR" b="1" dirty="0" smtClean="0">
                <a:latin typeface="+mj-lt"/>
              </a:rPr>
              <a:t> single-end </a:t>
            </a:r>
            <a:r>
              <a:rPr lang="fr-FR" b="1" u="sng" dirty="0" smtClean="0">
                <a:latin typeface="+mj-lt"/>
              </a:rPr>
              <a:t>OU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paired</a:t>
            </a:r>
            <a:r>
              <a:rPr lang="fr-FR" b="1" dirty="0" smtClean="0">
                <a:latin typeface="+mj-lt"/>
              </a:rPr>
              <a:t>-end)</a:t>
            </a:r>
          </a:p>
          <a:p>
            <a:pPr algn="ctr"/>
            <a:r>
              <a:rPr lang="fr-FR" sz="1400" b="1" dirty="0" err="1" smtClean="0">
                <a:latin typeface="+mj-lt"/>
              </a:rPr>
              <a:t>fastq</a:t>
            </a:r>
            <a:r>
              <a:rPr lang="fr-FR" sz="1400" b="1" dirty="0" smtClean="0">
                <a:latin typeface="+mj-lt"/>
              </a:rPr>
              <a:t>, </a:t>
            </a:r>
            <a:r>
              <a:rPr lang="fr-FR" sz="1400" b="1" dirty="0" err="1" smtClean="0">
                <a:latin typeface="+mj-lt"/>
              </a:rPr>
              <a:t>fasqz</a:t>
            </a:r>
            <a:endParaRPr lang="fr-FR" sz="1400" b="1" dirty="0">
              <a:latin typeface="+mj-lt"/>
            </a:endParaRPr>
          </a:p>
        </p:txBody>
      </p:sp>
      <p:sp>
        <p:nvSpPr>
          <p:cNvPr id="54" name="Losange 53"/>
          <p:cNvSpPr/>
          <p:nvPr>
            <p:custDataLst>
              <p:tags r:id="rId10"/>
            </p:custDataLst>
          </p:nvPr>
        </p:nvSpPr>
        <p:spPr>
          <a:xfrm>
            <a:off x="4370565" y="3276766"/>
            <a:ext cx="1800200" cy="1080120"/>
          </a:xfrm>
          <a:prstGeom prst="diamon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55" name="ZoneTexte 54"/>
          <p:cNvSpPr txBox="1"/>
          <p:nvPr>
            <p:custDataLst>
              <p:tags r:id="rId11"/>
            </p:custDataLst>
          </p:nvPr>
        </p:nvSpPr>
        <p:spPr>
          <a:xfrm>
            <a:off x="4779944" y="3632160"/>
            <a:ext cx="103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(Filtrage)</a:t>
            </a:r>
          </a:p>
        </p:txBody>
      </p:sp>
      <p:sp>
        <p:nvSpPr>
          <p:cNvPr id="56" name="Losange 55"/>
          <p:cNvSpPr/>
          <p:nvPr>
            <p:custDataLst>
              <p:tags r:id="rId12"/>
            </p:custDataLst>
          </p:nvPr>
        </p:nvSpPr>
        <p:spPr>
          <a:xfrm>
            <a:off x="4377278" y="4705184"/>
            <a:ext cx="1800200" cy="1080120"/>
          </a:xfrm>
          <a:prstGeom prst="diamon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57" name="ZoneTexte 56"/>
          <p:cNvSpPr txBox="1"/>
          <p:nvPr>
            <p:custDataLst>
              <p:tags r:id="rId13"/>
            </p:custDataLst>
          </p:nvPr>
        </p:nvSpPr>
        <p:spPr>
          <a:xfrm>
            <a:off x="4726285" y="5047076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Comptage </a:t>
            </a:r>
          </a:p>
        </p:txBody>
      </p:sp>
      <p:cxnSp>
        <p:nvCxnSpPr>
          <p:cNvPr id="58" name="Connecteur droit 57"/>
          <p:cNvCxnSpPr/>
          <p:nvPr>
            <p:custDataLst>
              <p:tags r:id="rId14"/>
            </p:custDataLst>
          </p:nvPr>
        </p:nvCxnSpPr>
        <p:spPr>
          <a:xfrm>
            <a:off x="5270665" y="4356886"/>
            <a:ext cx="13426" cy="348298"/>
          </a:xfrm>
          <a:prstGeom prst="line">
            <a:avLst/>
          </a:pr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Organigramme : Stockage interne 58"/>
          <p:cNvSpPr/>
          <p:nvPr>
            <p:custDataLst>
              <p:tags r:id="rId15"/>
            </p:custDataLst>
          </p:nvPr>
        </p:nvSpPr>
        <p:spPr>
          <a:xfrm>
            <a:off x="1062862" y="4843503"/>
            <a:ext cx="2952328" cy="611998"/>
          </a:xfrm>
          <a:prstGeom prst="flowChartInternalStorag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Annotation </a:t>
            </a:r>
            <a:r>
              <a:rPr lang="fr-FR" b="1" dirty="0">
                <a:latin typeface="+mj-lt"/>
              </a:rPr>
              <a:t>de </a:t>
            </a:r>
            <a:r>
              <a:rPr lang="fr-FR" b="1" dirty="0" smtClean="0">
                <a:latin typeface="+mj-lt"/>
              </a:rPr>
              <a:t>référence</a:t>
            </a:r>
          </a:p>
          <a:p>
            <a:pPr algn="ctr"/>
            <a:r>
              <a:rPr lang="fr-FR" sz="1400" b="1" dirty="0" smtClean="0">
                <a:latin typeface="+mj-lt"/>
              </a:rPr>
              <a:t>gff3</a:t>
            </a:r>
            <a:endParaRPr lang="fr-FR" sz="1400" b="1" dirty="0">
              <a:latin typeface="+mj-lt"/>
            </a:endParaRPr>
          </a:p>
        </p:txBody>
      </p:sp>
      <p:cxnSp>
        <p:nvCxnSpPr>
          <p:cNvPr id="60" name="Connecteur droit 59"/>
          <p:cNvCxnSpPr>
            <a:stCxn id="56" idx="1"/>
          </p:cNvCxnSpPr>
          <p:nvPr>
            <p:custDataLst>
              <p:tags r:id="rId16"/>
            </p:custDataLst>
          </p:nvPr>
        </p:nvCxnSpPr>
        <p:spPr>
          <a:xfrm flipH="1">
            <a:off x="4015190" y="5245244"/>
            <a:ext cx="3620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1" name="Organigramme : Stockage interne 60"/>
          <p:cNvSpPr/>
          <p:nvPr>
            <p:custDataLst>
              <p:tags r:id="rId17"/>
            </p:custDataLst>
          </p:nvPr>
        </p:nvSpPr>
        <p:spPr>
          <a:xfrm>
            <a:off x="1822061" y="5879597"/>
            <a:ext cx="3397699" cy="852568"/>
          </a:xfrm>
          <a:prstGeom prst="flowChartInternalStorag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Fichier de statistiques des étapes d’alignement/filtrage</a:t>
            </a:r>
          </a:p>
          <a:p>
            <a:pPr algn="ctr"/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excel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2" name="Connecteur droit 61"/>
          <p:cNvCxnSpPr/>
          <p:nvPr>
            <p:custDataLst>
              <p:tags r:id="rId18"/>
            </p:custDataLst>
          </p:nvPr>
        </p:nvCxnSpPr>
        <p:spPr>
          <a:xfrm flipH="1" flipV="1">
            <a:off x="5270668" y="5785306"/>
            <a:ext cx="778832" cy="264403"/>
          </a:xfrm>
          <a:prstGeom prst="line">
            <a:avLst/>
          </a:prstGeom>
          <a:ln>
            <a:headEnd type="stealt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>
            <p:custDataLst>
              <p:tags r:id="rId19"/>
            </p:custDataLst>
          </p:nvPr>
        </p:nvCxnSpPr>
        <p:spPr>
          <a:xfrm flipV="1">
            <a:off x="4652500" y="5785304"/>
            <a:ext cx="624878" cy="264405"/>
          </a:xfrm>
          <a:prstGeom prst="line">
            <a:avLst/>
          </a:prstGeom>
          <a:ln>
            <a:headEnd type="stealt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54" idx="0"/>
            <a:endCxn id="54" idx="0"/>
          </p:cNvCxnSpPr>
          <p:nvPr>
            <p:custDataLst>
              <p:tags r:id="rId20"/>
            </p:custDataLst>
          </p:nvPr>
        </p:nvCxnSpPr>
        <p:spPr>
          <a:xfrm>
            <a:off x="5270665" y="3276766"/>
            <a:ext cx="0" cy="0"/>
          </a:xfrm>
          <a:prstGeom prst="straightConnector1">
            <a:avLst/>
          </a:prstGeom>
          <a:ln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rganigramme : Stockage interne 64"/>
          <p:cNvSpPr/>
          <p:nvPr>
            <p:custDataLst>
              <p:tags r:id="rId21"/>
            </p:custDataLst>
          </p:nvPr>
        </p:nvSpPr>
        <p:spPr>
          <a:xfrm>
            <a:off x="5510194" y="5861507"/>
            <a:ext cx="3870869" cy="852568"/>
          </a:xfrm>
          <a:prstGeom prst="flowChartInternalStorag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Fichier de résultats</a:t>
            </a:r>
          </a:p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(comptage des lectures/gène</a:t>
            </a:r>
          </a:p>
          <a:p>
            <a:pPr algn="ctr"/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excel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6" name="Rectangle 65"/>
          <p:cNvSpPr/>
          <p:nvPr>
            <p:custDataLst>
              <p:tags r:id="rId22"/>
            </p:custDataLst>
          </p:nvPr>
        </p:nvSpPr>
        <p:spPr>
          <a:xfrm>
            <a:off x="935855" y="4356886"/>
            <a:ext cx="8733077" cy="2735319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pic>
        <p:nvPicPr>
          <p:cNvPr id="23" name="Image 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7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367904" y="7009158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Rectangle 66"/>
          <p:cNvSpPr/>
          <p:nvPr>
            <p:custDataLst>
              <p:tags r:id="rId25"/>
            </p:custDataLst>
          </p:nvPr>
        </p:nvSpPr>
        <p:spPr>
          <a:xfrm>
            <a:off x="624049" y="1740188"/>
            <a:ext cx="8733077" cy="1536578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4443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0" y="1768475"/>
            <a:ext cx="9072563" cy="4989513"/>
          </a:xfrm>
        </p:spPr>
        <p:txBody>
          <a:bodyPr/>
          <a:lstStyle/>
          <a:p>
            <a:r>
              <a:rPr lang="fr-FR" dirty="0" smtClean="0">
                <a:latin typeface="+mj-lt"/>
                <a:hlinkClick r:id="rId4"/>
              </a:rPr>
              <a:t>https://bbric.toulouse.inra.fr</a:t>
            </a:r>
            <a:r>
              <a:rPr lang="fr-FR" dirty="0" smtClean="0">
                <a:latin typeface="+mj-lt"/>
              </a:rPr>
              <a:t> </a:t>
            </a:r>
            <a:endParaRPr lang="fr-FR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1770" t="11437" r="6685" b="22494"/>
          <a:stretch>
            <a:fillRect/>
          </a:stretch>
        </p:blipFill>
        <p:spPr bwMode="auto">
          <a:xfrm>
            <a:off x="215776" y="1463275"/>
            <a:ext cx="9433048" cy="544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854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5776" y="1043533"/>
            <a:ext cx="9649071" cy="5760640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Filtrage des lectures non spécifiques (ambiguës)</a:t>
            </a:r>
          </a:p>
          <a:p>
            <a:pPr lvl="1"/>
            <a:r>
              <a:rPr lang="fr-FR" dirty="0" smtClean="0">
                <a:latin typeface="+mj-lt"/>
              </a:rPr>
              <a:t>alignement </a:t>
            </a:r>
            <a:r>
              <a:rPr lang="fr-FR" dirty="0">
                <a:latin typeface="+mj-lt"/>
              </a:rPr>
              <a:t>identique </a:t>
            </a:r>
            <a:r>
              <a:rPr lang="fr-FR" dirty="0" smtClean="0">
                <a:latin typeface="+mj-lt"/>
              </a:rPr>
              <a:t>de score maximum sur </a:t>
            </a:r>
            <a:r>
              <a:rPr lang="fr-FR" dirty="0">
                <a:latin typeface="+mj-lt"/>
              </a:rPr>
              <a:t>plusieurs positions</a:t>
            </a:r>
          </a:p>
          <a:p>
            <a:pPr lvl="1"/>
            <a:r>
              <a:rPr lang="fr-FR" dirty="0">
                <a:latin typeface="+mj-lt"/>
              </a:rPr>
              <a:t>duplication de </a:t>
            </a:r>
            <a:r>
              <a:rPr lang="fr-FR" dirty="0" smtClean="0">
                <a:latin typeface="+mj-lt"/>
              </a:rPr>
              <a:t>gènes, </a:t>
            </a:r>
            <a:r>
              <a:rPr lang="fr-FR" dirty="0">
                <a:latin typeface="+mj-lt"/>
              </a:rPr>
              <a:t>transposons, gènes </a:t>
            </a:r>
            <a:r>
              <a:rPr lang="fr-FR" dirty="0" smtClean="0">
                <a:latin typeface="+mj-lt"/>
              </a:rPr>
              <a:t>conservés</a:t>
            </a:r>
          </a:p>
          <a:p>
            <a:pPr lvl="1"/>
            <a:endParaRPr lang="fr-FR" dirty="0" smtClean="0">
              <a:latin typeface="+mj-lt"/>
            </a:endParaRPr>
          </a:p>
          <a:p>
            <a:pPr>
              <a:buFont typeface="Symbol"/>
              <a:buChar char="Þ"/>
            </a:pPr>
            <a:r>
              <a:rPr lang="fr-FR" dirty="0" smtClean="0">
                <a:latin typeface="+mj-lt"/>
              </a:rPr>
              <a:t>on préfère perdre de l’information en écartant les hits ambigus</a:t>
            </a:r>
          </a:p>
          <a:p>
            <a:pPr>
              <a:buFont typeface="Symbol"/>
              <a:buChar char="Þ"/>
            </a:pPr>
            <a:r>
              <a:rPr lang="fr-FR" dirty="0" smtClean="0">
                <a:latin typeface="+mj-lt"/>
              </a:rPr>
              <a:t>garder les hits ambigus, c’est additionner le niveau d’expression de N objets biologiques très probablement régulés différemment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832" y="179436"/>
            <a:ext cx="8640960" cy="504057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fr-FR" dirty="0" smtClean="0">
                <a:latin typeface="+mj-lt"/>
              </a:rPr>
              <a:t>Filtrage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502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367904" y="7009158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Losange 24"/>
          <p:cNvSpPr/>
          <p:nvPr>
            <p:custDataLst>
              <p:tags r:id="rId3"/>
            </p:custDataLst>
          </p:nvPr>
        </p:nvSpPr>
        <p:spPr>
          <a:xfrm>
            <a:off x="4370565" y="1751939"/>
            <a:ext cx="1800200" cy="1080120"/>
          </a:xfrm>
          <a:prstGeom prst="diamond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26" name="ZoneTexte 25"/>
          <p:cNvSpPr txBox="1"/>
          <p:nvPr>
            <p:custDataLst>
              <p:tags r:id="rId4"/>
            </p:custDataLst>
          </p:nvPr>
        </p:nvSpPr>
        <p:spPr>
          <a:xfrm>
            <a:off x="4626355" y="2107333"/>
            <a:ext cx="12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Alignement</a:t>
            </a:r>
          </a:p>
        </p:txBody>
      </p:sp>
      <p:cxnSp>
        <p:nvCxnSpPr>
          <p:cNvPr id="27" name="Connecteur droit 26"/>
          <p:cNvCxnSpPr>
            <a:endCxn id="25" idx="0"/>
          </p:cNvCxnSpPr>
          <p:nvPr>
            <p:custDataLst>
              <p:tags r:id="rId5"/>
            </p:custDataLst>
          </p:nvPr>
        </p:nvCxnSpPr>
        <p:spPr>
          <a:xfrm>
            <a:off x="4779943" y="1074158"/>
            <a:ext cx="490722" cy="677781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25" idx="2"/>
            <a:endCxn id="30" idx="0"/>
          </p:cNvCxnSpPr>
          <p:nvPr>
            <p:custDataLst>
              <p:tags r:id="rId6"/>
            </p:custDataLst>
          </p:nvPr>
        </p:nvCxnSpPr>
        <p:spPr>
          <a:xfrm>
            <a:off x="5270665" y="2832059"/>
            <a:ext cx="0" cy="444707"/>
          </a:xfrm>
          <a:prstGeom prst="line">
            <a:avLst/>
          </a:prstGeom>
          <a:ln>
            <a:headEnd type="none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35" idx="1"/>
            <a:endCxn id="25" idx="0"/>
          </p:cNvCxnSpPr>
          <p:nvPr>
            <p:custDataLst>
              <p:tags r:id="rId7"/>
            </p:custDataLst>
          </p:nvPr>
        </p:nvCxnSpPr>
        <p:spPr>
          <a:xfrm flipH="1">
            <a:off x="5270665" y="1079833"/>
            <a:ext cx="589569" cy="67210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Losange 29"/>
          <p:cNvSpPr/>
          <p:nvPr>
            <p:custDataLst>
              <p:tags r:id="rId8"/>
            </p:custDataLst>
          </p:nvPr>
        </p:nvSpPr>
        <p:spPr>
          <a:xfrm>
            <a:off x="4370565" y="3276766"/>
            <a:ext cx="1800200" cy="1080120"/>
          </a:xfrm>
          <a:prstGeom prst="diamon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31" name="ZoneTexte 30"/>
          <p:cNvSpPr txBox="1"/>
          <p:nvPr>
            <p:custDataLst>
              <p:tags r:id="rId9"/>
            </p:custDataLst>
          </p:nvPr>
        </p:nvSpPr>
        <p:spPr>
          <a:xfrm>
            <a:off x="4779944" y="3632160"/>
            <a:ext cx="103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(Filtrage)</a:t>
            </a:r>
          </a:p>
        </p:txBody>
      </p:sp>
      <p:sp>
        <p:nvSpPr>
          <p:cNvPr id="32" name="Losange 31"/>
          <p:cNvSpPr/>
          <p:nvPr>
            <p:custDataLst>
              <p:tags r:id="rId10"/>
            </p:custDataLst>
          </p:nvPr>
        </p:nvSpPr>
        <p:spPr>
          <a:xfrm>
            <a:off x="4377278" y="4705184"/>
            <a:ext cx="1800200" cy="1080120"/>
          </a:xfrm>
          <a:prstGeom prst="diamon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33" name="ZoneTexte 32"/>
          <p:cNvSpPr txBox="1"/>
          <p:nvPr>
            <p:custDataLst>
              <p:tags r:id="rId11"/>
            </p:custDataLst>
          </p:nvPr>
        </p:nvSpPr>
        <p:spPr>
          <a:xfrm>
            <a:off x="4726285" y="5047076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Comptage </a:t>
            </a:r>
          </a:p>
        </p:txBody>
      </p:sp>
      <p:cxnSp>
        <p:nvCxnSpPr>
          <p:cNvPr id="34" name="Connecteur droit 33"/>
          <p:cNvCxnSpPr/>
          <p:nvPr>
            <p:custDataLst>
              <p:tags r:id="rId12"/>
            </p:custDataLst>
          </p:nvPr>
        </p:nvCxnSpPr>
        <p:spPr>
          <a:xfrm>
            <a:off x="5270665" y="4356886"/>
            <a:ext cx="13426" cy="348298"/>
          </a:xfrm>
          <a:prstGeom prst="line">
            <a:avLst/>
          </a:pr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rganigramme : Stockage interne 34"/>
          <p:cNvSpPr/>
          <p:nvPr>
            <p:custDataLst>
              <p:tags r:id="rId13"/>
            </p:custDataLst>
          </p:nvPr>
        </p:nvSpPr>
        <p:spPr>
          <a:xfrm>
            <a:off x="5860234" y="773834"/>
            <a:ext cx="2664296" cy="611998"/>
          </a:xfrm>
          <a:prstGeom prst="flowChartInternalStora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+mj-lt"/>
              </a:rPr>
              <a:t>Génome de </a:t>
            </a:r>
            <a:r>
              <a:rPr lang="fr-FR" b="1" dirty="0" smtClean="0">
                <a:latin typeface="+mj-lt"/>
              </a:rPr>
              <a:t>référence</a:t>
            </a:r>
          </a:p>
          <a:p>
            <a:pPr algn="ctr"/>
            <a:r>
              <a:rPr lang="fr-FR" sz="1400" b="1" dirty="0" err="1" smtClean="0">
                <a:latin typeface="+mj-lt"/>
              </a:rPr>
              <a:t>fasta</a:t>
            </a:r>
            <a:endParaRPr lang="fr-FR" sz="1400" b="1" dirty="0">
              <a:latin typeface="+mj-lt"/>
            </a:endParaRPr>
          </a:p>
        </p:txBody>
      </p:sp>
      <p:sp>
        <p:nvSpPr>
          <p:cNvPr id="36" name="Organigramme : Stockage interne 35"/>
          <p:cNvSpPr/>
          <p:nvPr>
            <p:custDataLst>
              <p:tags r:id="rId14"/>
            </p:custDataLst>
          </p:nvPr>
        </p:nvSpPr>
        <p:spPr>
          <a:xfrm>
            <a:off x="1062862" y="4843503"/>
            <a:ext cx="2952328" cy="611998"/>
          </a:xfrm>
          <a:prstGeom prst="flowChartInternalStorag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Annotation </a:t>
            </a:r>
            <a:r>
              <a:rPr lang="fr-FR" b="1" dirty="0">
                <a:latin typeface="+mj-lt"/>
              </a:rPr>
              <a:t>de </a:t>
            </a:r>
            <a:r>
              <a:rPr lang="fr-FR" b="1" dirty="0" smtClean="0">
                <a:latin typeface="+mj-lt"/>
              </a:rPr>
              <a:t>référence</a:t>
            </a:r>
          </a:p>
          <a:p>
            <a:pPr algn="ctr"/>
            <a:r>
              <a:rPr lang="fr-FR" sz="1400" b="1" dirty="0" smtClean="0">
                <a:latin typeface="+mj-lt"/>
              </a:rPr>
              <a:t>gff3</a:t>
            </a:r>
            <a:endParaRPr lang="fr-FR" sz="1400" b="1" dirty="0">
              <a:latin typeface="+mj-lt"/>
            </a:endParaRPr>
          </a:p>
        </p:txBody>
      </p:sp>
      <p:cxnSp>
        <p:nvCxnSpPr>
          <p:cNvPr id="37" name="Connecteur droit 36"/>
          <p:cNvCxnSpPr>
            <a:stCxn id="32" idx="1"/>
          </p:cNvCxnSpPr>
          <p:nvPr>
            <p:custDataLst>
              <p:tags r:id="rId15"/>
            </p:custDataLst>
          </p:nvPr>
        </p:nvCxnSpPr>
        <p:spPr>
          <a:xfrm flipH="1">
            <a:off x="4015190" y="5245244"/>
            <a:ext cx="3620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Organigramme : Stockage interne 38"/>
          <p:cNvSpPr/>
          <p:nvPr>
            <p:custDataLst>
              <p:tags r:id="rId16"/>
            </p:custDataLst>
          </p:nvPr>
        </p:nvSpPr>
        <p:spPr>
          <a:xfrm>
            <a:off x="1822061" y="5879597"/>
            <a:ext cx="3397699" cy="852568"/>
          </a:xfrm>
          <a:prstGeom prst="flowChartInternalStorag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Fichier de statistiques des étapes d’alignement/filtrage</a:t>
            </a:r>
          </a:p>
          <a:p>
            <a:pPr algn="ctr"/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excel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0" name="Connecteur droit 39"/>
          <p:cNvCxnSpPr/>
          <p:nvPr>
            <p:custDataLst>
              <p:tags r:id="rId17"/>
            </p:custDataLst>
          </p:nvPr>
        </p:nvCxnSpPr>
        <p:spPr>
          <a:xfrm flipH="1" flipV="1">
            <a:off x="5270668" y="5785306"/>
            <a:ext cx="778832" cy="264403"/>
          </a:xfrm>
          <a:prstGeom prst="line">
            <a:avLst/>
          </a:prstGeom>
          <a:ln>
            <a:headEnd type="stealt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>
            <p:custDataLst>
              <p:tags r:id="rId18"/>
            </p:custDataLst>
          </p:nvPr>
        </p:nvCxnSpPr>
        <p:spPr>
          <a:xfrm flipV="1">
            <a:off x="4652500" y="5785304"/>
            <a:ext cx="624878" cy="264405"/>
          </a:xfrm>
          <a:prstGeom prst="line">
            <a:avLst/>
          </a:prstGeom>
          <a:ln>
            <a:headEnd type="stealt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30" idx="0"/>
            <a:endCxn id="30" idx="0"/>
          </p:cNvCxnSpPr>
          <p:nvPr>
            <p:custDataLst>
              <p:tags r:id="rId19"/>
            </p:custDataLst>
          </p:nvPr>
        </p:nvCxnSpPr>
        <p:spPr>
          <a:xfrm>
            <a:off x="5270665" y="3276766"/>
            <a:ext cx="0" cy="0"/>
          </a:xfrm>
          <a:prstGeom prst="straightConnector1">
            <a:avLst/>
          </a:prstGeom>
          <a:ln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rganigramme : Stockage interne 43"/>
          <p:cNvSpPr/>
          <p:nvPr>
            <p:custDataLst>
              <p:tags r:id="rId20"/>
            </p:custDataLst>
          </p:nvPr>
        </p:nvSpPr>
        <p:spPr>
          <a:xfrm>
            <a:off x="935856" y="768159"/>
            <a:ext cx="3844087" cy="791614"/>
          </a:xfrm>
          <a:prstGeom prst="flowChartInternalStora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Librairies</a:t>
            </a:r>
          </a:p>
          <a:p>
            <a:pPr algn="ctr"/>
            <a:r>
              <a:rPr lang="fr-FR" b="1" dirty="0" smtClean="0">
                <a:latin typeface="+mj-lt"/>
              </a:rPr>
              <a:t>(</a:t>
            </a:r>
            <a:r>
              <a:rPr lang="fr-FR" b="1" dirty="0" err="1" smtClean="0">
                <a:latin typeface="+mj-lt"/>
              </a:rPr>
              <a:t>reads</a:t>
            </a:r>
            <a:r>
              <a:rPr lang="fr-FR" b="1" dirty="0" smtClean="0">
                <a:latin typeface="+mj-lt"/>
              </a:rPr>
              <a:t> single-end </a:t>
            </a:r>
            <a:r>
              <a:rPr lang="fr-FR" b="1" u="sng" dirty="0" smtClean="0">
                <a:latin typeface="+mj-lt"/>
              </a:rPr>
              <a:t>OU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paired</a:t>
            </a:r>
            <a:r>
              <a:rPr lang="fr-FR" b="1" dirty="0" smtClean="0">
                <a:latin typeface="+mj-lt"/>
              </a:rPr>
              <a:t>-end)</a:t>
            </a:r>
          </a:p>
          <a:p>
            <a:pPr algn="ctr"/>
            <a:r>
              <a:rPr lang="fr-FR" sz="1400" b="1" dirty="0" err="1" smtClean="0">
                <a:latin typeface="+mj-lt"/>
              </a:rPr>
              <a:t>fastq</a:t>
            </a:r>
            <a:r>
              <a:rPr lang="fr-FR" sz="1400" b="1" dirty="0" smtClean="0">
                <a:latin typeface="+mj-lt"/>
              </a:rPr>
              <a:t>, </a:t>
            </a:r>
            <a:r>
              <a:rPr lang="fr-FR" sz="1400" b="1" dirty="0" err="1" smtClean="0">
                <a:latin typeface="+mj-lt"/>
              </a:rPr>
              <a:t>fasqz</a:t>
            </a:r>
            <a:endParaRPr lang="fr-FR" sz="1400" b="1" dirty="0">
              <a:latin typeface="+mj-lt"/>
            </a:endParaRPr>
          </a:p>
        </p:txBody>
      </p:sp>
      <p:sp>
        <p:nvSpPr>
          <p:cNvPr id="45" name="Rectangle 44"/>
          <p:cNvSpPr/>
          <p:nvPr>
            <p:custDataLst>
              <p:tags r:id="rId21"/>
            </p:custDataLst>
          </p:nvPr>
        </p:nvSpPr>
        <p:spPr>
          <a:xfrm>
            <a:off x="863848" y="611485"/>
            <a:ext cx="7848872" cy="4104456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42" name="Organigramme : Stockage interne 41"/>
          <p:cNvSpPr/>
          <p:nvPr>
            <p:custDataLst>
              <p:tags r:id="rId22"/>
            </p:custDataLst>
          </p:nvPr>
        </p:nvSpPr>
        <p:spPr>
          <a:xfrm>
            <a:off x="5565449" y="6005590"/>
            <a:ext cx="3870869" cy="852568"/>
          </a:xfrm>
          <a:prstGeom prst="flowChartInternalStorag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Fichier de résultats</a:t>
            </a:r>
          </a:p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(comptage des lectures/gène</a:t>
            </a:r>
          </a:p>
          <a:p>
            <a:pPr algn="ctr"/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excel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8" name="Titre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719832" y="179436"/>
            <a:ext cx="8640960" cy="504057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fr-FR" dirty="0" smtClean="0">
                <a:latin typeface="+mj-lt"/>
              </a:rPr>
              <a:t>Comptage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620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03999" y="1259557"/>
            <a:ext cx="9071640" cy="4989240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Comptage du nombre de lectures par objet biologique</a:t>
            </a:r>
            <a:endParaRPr lang="fr-FR" dirty="0" smtClean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4548766" y="2875597"/>
            <a:ext cx="1166677" cy="33500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Exon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Flèche droite 8"/>
          <p:cNvSpPr/>
          <p:nvPr>
            <p:custDataLst>
              <p:tags r:id="rId3"/>
            </p:custDataLst>
          </p:nvPr>
        </p:nvSpPr>
        <p:spPr>
          <a:xfrm>
            <a:off x="6065088" y="3848005"/>
            <a:ext cx="629937" cy="288032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Read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 21"/>
          <p:cNvSpPr/>
          <p:nvPr>
            <p:custDataLst>
              <p:tags r:id="rId4"/>
            </p:custDataLst>
          </p:nvPr>
        </p:nvSpPr>
        <p:spPr>
          <a:xfrm>
            <a:off x="7283530" y="2875597"/>
            <a:ext cx="1450124" cy="33500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Exon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3" name="Connecteur droit 22"/>
          <p:cNvCxnSpPr>
            <a:endCxn id="22" idx="1"/>
          </p:cNvCxnSpPr>
          <p:nvPr>
            <p:custDataLst>
              <p:tags r:id="rId5"/>
            </p:custDataLst>
          </p:nvPr>
        </p:nvCxnSpPr>
        <p:spPr>
          <a:xfrm flipV="1">
            <a:off x="5733479" y="3043101"/>
            <a:ext cx="1550051" cy="3792"/>
          </a:xfrm>
          <a:prstGeom prst="line">
            <a:avLst/>
          </a:prstGeom>
          <a:ln w="254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6"/>
            </p:custDataLst>
          </p:nvPr>
        </p:nvSpPr>
        <p:spPr>
          <a:xfrm>
            <a:off x="2924927" y="4505096"/>
            <a:ext cx="2782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indent="0">
              <a:buNone/>
            </a:pPr>
            <a:r>
              <a:rPr lang="fr-FR" sz="2000" dirty="0" smtClean="0">
                <a:latin typeface="+mj-lt"/>
              </a:rPr>
              <a:t>Objet biologique </a:t>
            </a:r>
            <a:r>
              <a:rPr lang="fr-FR" sz="2000" dirty="0">
                <a:latin typeface="+mj-lt"/>
              </a:rPr>
              <a:t>= </a:t>
            </a:r>
            <a:r>
              <a:rPr lang="fr-FR" sz="2000" dirty="0" smtClean="0">
                <a:latin typeface="+mj-lt"/>
              </a:rPr>
              <a:t>gène</a:t>
            </a:r>
            <a:endParaRPr lang="fr-FR" sz="2000" dirty="0">
              <a:latin typeface="+mj-lt"/>
            </a:endParaRPr>
          </a:p>
        </p:txBody>
      </p:sp>
      <p:sp>
        <p:nvSpPr>
          <p:cNvPr id="32" name="Rectangle 31"/>
          <p:cNvSpPr/>
          <p:nvPr>
            <p:custDataLst>
              <p:tags r:id="rId7"/>
            </p:custDataLst>
          </p:nvPr>
        </p:nvSpPr>
        <p:spPr>
          <a:xfrm>
            <a:off x="2924927" y="5370905"/>
            <a:ext cx="2318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indent="0">
              <a:buNone/>
            </a:pPr>
            <a:r>
              <a:rPr lang="fr-FR" sz="2000" dirty="0" smtClean="0">
                <a:latin typeface="+mj-lt"/>
              </a:rPr>
              <a:t>Gène A = 3 lectures</a:t>
            </a:r>
          </a:p>
        </p:txBody>
      </p:sp>
      <p:sp>
        <p:nvSpPr>
          <p:cNvPr id="33" name="Rectangle 32"/>
          <p:cNvSpPr/>
          <p:nvPr>
            <p:custDataLst>
              <p:tags r:id="rId8"/>
            </p:custDataLst>
          </p:nvPr>
        </p:nvSpPr>
        <p:spPr>
          <a:xfrm>
            <a:off x="6695025" y="4505096"/>
            <a:ext cx="2669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indent="0">
              <a:buNone/>
            </a:pPr>
            <a:r>
              <a:rPr lang="fr-FR" sz="2000" dirty="0" smtClean="0">
                <a:latin typeface="+mj-lt"/>
              </a:rPr>
              <a:t>Objet biologique= RNA</a:t>
            </a:r>
            <a:endParaRPr lang="fr-FR" sz="2000" dirty="0">
              <a:latin typeface="+mj-lt"/>
            </a:endParaRPr>
          </a:p>
        </p:txBody>
      </p:sp>
      <p:sp>
        <p:nvSpPr>
          <p:cNvPr id="34" name="Rectangle 33"/>
          <p:cNvSpPr/>
          <p:nvPr>
            <p:custDataLst>
              <p:tags r:id="rId9"/>
            </p:custDataLst>
          </p:nvPr>
        </p:nvSpPr>
        <p:spPr>
          <a:xfrm>
            <a:off x="4543210" y="3361047"/>
            <a:ext cx="1190269" cy="32201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Exon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>
            <p:custDataLst>
              <p:tags r:id="rId10"/>
            </p:custDataLst>
          </p:nvPr>
        </p:nvSpPr>
        <p:spPr>
          <a:xfrm>
            <a:off x="669038" y="1689120"/>
            <a:ext cx="3026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0">
              <a:buNone/>
            </a:pPr>
            <a:r>
              <a:rPr lang="fr-FR" sz="2000" i="1" dirty="0" smtClean="0">
                <a:latin typeface="+mj-lt"/>
              </a:rPr>
              <a:t>Exemple d’un gène A </a:t>
            </a:r>
            <a:endParaRPr lang="fr-FR" sz="2000" i="1" dirty="0">
              <a:latin typeface="+mj-lt"/>
            </a:endParaRPr>
          </a:p>
          <a:p>
            <a:pPr marL="108000" indent="0">
              <a:buNone/>
            </a:pPr>
            <a:r>
              <a:rPr lang="fr-FR" sz="2000" i="1" dirty="0" smtClean="0">
                <a:latin typeface="+mj-lt"/>
              </a:rPr>
              <a:t>avec épissage alternatif </a:t>
            </a:r>
            <a:endParaRPr lang="fr-FR" sz="2000" i="1" dirty="0">
              <a:latin typeface="+mj-lt"/>
            </a:endParaRPr>
          </a:p>
        </p:txBody>
      </p:sp>
      <p:cxnSp>
        <p:nvCxnSpPr>
          <p:cNvPr id="42" name="Connecteur droit avec flèche 41"/>
          <p:cNvCxnSpPr/>
          <p:nvPr>
            <p:custDataLst>
              <p:tags r:id="rId11"/>
            </p:custDataLst>
          </p:nvPr>
        </p:nvCxnSpPr>
        <p:spPr>
          <a:xfrm flipH="1">
            <a:off x="5264103" y="4413884"/>
            <a:ext cx="865764" cy="957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Flèche droite 46"/>
          <p:cNvSpPr/>
          <p:nvPr>
            <p:custDataLst>
              <p:tags r:id="rId12"/>
            </p:custDataLst>
          </p:nvPr>
        </p:nvSpPr>
        <p:spPr>
          <a:xfrm>
            <a:off x="7494093" y="3832460"/>
            <a:ext cx="629937" cy="288032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Read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Flèche droite 47"/>
          <p:cNvSpPr/>
          <p:nvPr>
            <p:custDataLst>
              <p:tags r:id="rId13"/>
            </p:custDataLst>
          </p:nvPr>
        </p:nvSpPr>
        <p:spPr>
          <a:xfrm>
            <a:off x="4567400" y="3848005"/>
            <a:ext cx="629937" cy="288032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Read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Rectangle 48"/>
          <p:cNvSpPr/>
          <p:nvPr>
            <p:custDataLst>
              <p:tags r:id="rId14"/>
            </p:custDataLst>
          </p:nvPr>
        </p:nvSpPr>
        <p:spPr>
          <a:xfrm>
            <a:off x="7287711" y="5370905"/>
            <a:ext cx="2553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indent="0">
              <a:buNone/>
            </a:pPr>
            <a:r>
              <a:rPr lang="fr-FR" sz="2000" dirty="0" err="1" smtClean="0">
                <a:latin typeface="+mj-lt"/>
              </a:rPr>
              <a:t>mRNA</a:t>
            </a:r>
            <a:r>
              <a:rPr lang="fr-FR" sz="2000" dirty="0" smtClean="0">
                <a:latin typeface="+mj-lt"/>
              </a:rPr>
              <a:t> A1 = 2 lectures</a:t>
            </a:r>
          </a:p>
          <a:p>
            <a:pPr marL="108000" indent="0">
              <a:buNone/>
            </a:pPr>
            <a:r>
              <a:rPr lang="fr-FR" sz="2000" dirty="0" err="1" smtClean="0">
                <a:latin typeface="+mj-lt"/>
              </a:rPr>
              <a:t>mRNA</a:t>
            </a:r>
            <a:r>
              <a:rPr lang="fr-FR" sz="2000" dirty="0" smtClean="0">
                <a:latin typeface="+mj-lt"/>
              </a:rPr>
              <a:t> A2 = 3 lectures</a:t>
            </a:r>
            <a:endParaRPr lang="fr-FR" sz="1600" dirty="0">
              <a:latin typeface="+mj-lt"/>
            </a:endParaRPr>
          </a:p>
        </p:txBody>
      </p:sp>
      <p:sp>
        <p:nvSpPr>
          <p:cNvPr id="50" name="Rectangle 49"/>
          <p:cNvSpPr/>
          <p:nvPr>
            <p:custDataLst>
              <p:tags r:id="rId15"/>
            </p:custDataLst>
          </p:nvPr>
        </p:nvSpPr>
        <p:spPr>
          <a:xfrm>
            <a:off x="2338576" y="2862227"/>
            <a:ext cx="2114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indent="0">
              <a:buNone/>
            </a:pPr>
            <a:r>
              <a:rPr lang="fr-FR" dirty="0" err="1" smtClean="0">
                <a:latin typeface="+mj-lt"/>
              </a:rPr>
              <a:t>Isoforme</a:t>
            </a:r>
            <a:r>
              <a:rPr lang="fr-FR" dirty="0" smtClean="0">
                <a:latin typeface="+mj-lt"/>
              </a:rPr>
              <a:t>/</a:t>
            </a:r>
            <a:r>
              <a:rPr lang="fr-FR" dirty="0" err="1" smtClean="0">
                <a:latin typeface="+mj-lt"/>
              </a:rPr>
              <a:t>mRNA</a:t>
            </a:r>
            <a:r>
              <a:rPr lang="fr-FR" dirty="0" smtClean="0">
                <a:latin typeface="+mj-lt"/>
              </a:rPr>
              <a:t> A1</a:t>
            </a:r>
            <a:endParaRPr lang="fr-FR" dirty="0">
              <a:latin typeface="+mj-lt"/>
            </a:endParaRPr>
          </a:p>
        </p:txBody>
      </p:sp>
      <p:sp>
        <p:nvSpPr>
          <p:cNvPr id="51" name="Rectangle 50"/>
          <p:cNvSpPr/>
          <p:nvPr>
            <p:custDataLst>
              <p:tags r:id="rId16"/>
            </p:custDataLst>
          </p:nvPr>
        </p:nvSpPr>
        <p:spPr>
          <a:xfrm>
            <a:off x="7283529" y="3348055"/>
            <a:ext cx="1450125" cy="33500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Exon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2" name="Connecteur droit 51"/>
          <p:cNvCxnSpPr>
            <a:stCxn id="34" idx="3"/>
            <a:endCxn id="51" idx="1"/>
          </p:cNvCxnSpPr>
          <p:nvPr>
            <p:custDataLst>
              <p:tags r:id="rId17"/>
            </p:custDataLst>
          </p:nvPr>
        </p:nvCxnSpPr>
        <p:spPr>
          <a:xfrm flipV="1">
            <a:off x="5733479" y="3515559"/>
            <a:ext cx="1550050" cy="6496"/>
          </a:xfrm>
          <a:prstGeom prst="line">
            <a:avLst/>
          </a:prstGeom>
          <a:ln w="254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>
            <p:custDataLst>
              <p:tags r:id="rId18"/>
            </p:custDataLst>
          </p:nvPr>
        </p:nvSpPr>
        <p:spPr>
          <a:xfrm>
            <a:off x="2325876" y="3360929"/>
            <a:ext cx="2114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indent="0">
              <a:buNone/>
            </a:pPr>
            <a:r>
              <a:rPr lang="fr-FR" dirty="0" err="1" smtClean="0">
                <a:latin typeface="+mj-lt"/>
              </a:rPr>
              <a:t>Isoforme</a:t>
            </a:r>
            <a:r>
              <a:rPr lang="fr-FR" dirty="0" smtClean="0">
                <a:latin typeface="+mj-lt"/>
              </a:rPr>
              <a:t>/</a:t>
            </a:r>
            <a:r>
              <a:rPr lang="fr-FR" dirty="0" err="1" smtClean="0">
                <a:latin typeface="+mj-lt"/>
              </a:rPr>
              <a:t>mRNA</a:t>
            </a:r>
            <a:r>
              <a:rPr lang="fr-FR" dirty="0" smtClean="0">
                <a:latin typeface="+mj-lt"/>
              </a:rPr>
              <a:t> A2</a:t>
            </a:r>
            <a:endParaRPr lang="fr-FR" dirty="0">
              <a:latin typeface="+mj-lt"/>
            </a:endParaRPr>
          </a:p>
        </p:txBody>
      </p:sp>
      <p:cxnSp>
        <p:nvCxnSpPr>
          <p:cNvPr id="55" name="Connecteur droit avec flèche 54"/>
          <p:cNvCxnSpPr/>
          <p:nvPr>
            <p:custDataLst>
              <p:tags r:id="rId19"/>
            </p:custDataLst>
          </p:nvPr>
        </p:nvCxnSpPr>
        <p:spPr>
          <a:xfrm>
            <a:off x="6260713" y="4418261"/>
            <a:ext cx="1046149" cy="952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>
            <p:custDataLst>
              <p:tags r:id="rId20"/>
            </p:custDataLst>
          </p:nvPr>
        </p:nvSpPr>
        <p:spPr>
          <a:xfrm>
            <a:off x="5992210" y="3361047"/>
            <a:ext cx="820823" cy="33500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Exon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Rectangle 24"/>
          <p:cNvSpPr/>
          <p:nvPr>
            <p:custDataLst>
              <p:tags r:id="rId21"/>
            </p:custDataLst>
          </p:nvPr>
        </p:nvSpPr>
        <p:spPr>
          <a:xfrm>
            <a:off x="4318000" y="2466022"/>
            <a:ext cx="4648200" cy="33500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Gène A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Titre 1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719832" y="179436"/>
            <a:ext cx="8640960" cy="5040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None/>
              <a:tabLst/>
              <a:defRPr lang="fr-FR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dirty="0" smtClean="0">
                <a:solidFill>
                  <a:sysClr val="windowText" lastClr="000000"/>
                </a:solidFill>
                <a:latin typeface="+mj-lt"/>
              </a:rPr>
              <a:t>Comptage : Choix de l’objet biologique</a:t>
            </a:r>
            <a:endParaRPr lang="fr-FR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2922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03999" y="1475581"/>
            <a:ext cx="9071640" cy="4989240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Comptage du nombre de lectures par gène</a:t>
            </a:r>
          </a:p>
          <a:p>
            <a:pPr lvl="1"/>
            <a:r>
              <a:rPr lang="fr-FR" dirty="0" smtClean="0">
                <a:latin typeface="+mj-lt"/>
              </a:rPr>
              <a:t>moins sensible à la qualité de l’annotation</a:t>
            </a:r>
          </a:p>
          <a:p>
            <a:pPr lvl="1"/>
            <a:r>
              <a:rPr lang="fr-FR" dirty="0" smtClean="0">
                <a:latin typeface="+mj-lt"/>
              </a:rPr>
              <a:t>ne tient pas compte de l’épissage alternatif	</a:t>
            </a:r>
          </a:p>
          <a:p>
            <a:endParaRPr lang="fr-FR" dirty="0" smtClean="0">
              <a:latin typeface="+mj-lt"/>
            </a:endParaRP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Comptage du nombre de lectures par RNA</a:t>
            </a:r>
          </a:p>
          <a:p>
            <a:pPr lvl="1"/>
            <a:r>
              <a:rPr lang="fr-FR" dirty="0" smtClean="0">
                <a:latin typeface="+mj-lt"/>
              </a:rPr>
              <a:t>sensible à l’annotation des exons</a:t>
            </a:r>
          </a:p>
          <a:p>
            <a:pPr lvl="1"/>
            <a:r>
              <a:rPr lang="fr-FR" dirty="0" smtClean="0">
                <a:latin typeface="+mj-lt"/>
              </a:rPr>
              <a:t>tient compte de l’épissage alternatif</a:t>
            </a:r>
          </a:p>
          <a:p>
            <a:endParaRPr lang="fr-FR" dirty="0" smtClean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5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19832" y="179436"/>
            <a:ext cx="8640960" cy="5040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None/>
              <a:tabLst/>
              <a:defRPr lang="fr-FR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dirty="0" smtClean="0">
                <a:solidFill>
                  <a:sysClr val="windowText" lastClr="000000"/>
                </a:solidFill>
                <a:latin typeface="+mj-lt"/>
              </a:rPr>
              <a:t>Comptage : Choix de l’objet biologique</a:t>
            </a:r>
            <a:endParaRPr lang="fr-FR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443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03999" y="1475581"/>
            <a:ext cx="9071640" cy="4989240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Couverture min de la lecture sur l’objet biologique</a:t>
            </a:r>
          </a:p>
          <a:p>
            <a:pPr lvl="1"/>
            <a:r>
              <a:rPr lang="fr-FR" dirty="0" smtClean="0">
                <a:latin typeface="+mj-lt"/>
              </a:rPr>
              <a:t>Valeur par défaut = 1 (</a:t>
            </a:r>
            <a:r>
              <a:rPr lang="fr-FR" sz="2000" dirty="0" smtClean="0">
                <a:latin typeface="+mj-lt"/>
              </a:rPr>
              <a:t>100%)</a:t>
            </a:r>
          </a:p>
          <a:p>
            <a:pPr lvl="2"/>
            <a:r>
              <a:rPr lang="fr-FR" dirty="0" smtClean="0">
                <a:latin typeface="+mj-lt"/>
              </a:rPr>
              <a:t>suppose une annotation de bonne qualité</a:t>
            </a:r>
          </a:p>
          <a:p>
            <a:pPr lvl="2"/>
            <a:endParaRPr lang="fr-FR" dirty="0">
              <a:latin typeface="+mj-lt"/>
            </a:endParaRPr>
          </a:p>
          <a:p>
            <a:pPr lvl="2"/>
            <a:endParaRPr lang="fr-FR" dirty="0" smtClean="0">
              <a:latin typeface="+mj-lt"/>
            </a:endParaRPr>
          </a:p>
          <a:p>
            <a:pPr lvl="2"/>
            <a:endParaRPr lang="fr-FR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diminuer la couverture</a:t>
            </a:r>
          </a:p>
          <a:p>
            <a:pPr lvl="2"/>
            <a:r>
              <a:rPr lang="fr-FR" dirty="0" smtClean="0">
                <a:latin typeface="+mj-lt"/>
              </a:rPr>
              <a:t>autoriser les hits partiels sur les objets</a:t>
            </a:r>
          </a:p>
          <a:p>
            <a:pPr lvl="2"/>
            <a:r>
              <a:rPr lang="fr-FR" dirty="0" smtClean="0">
                <a:latin typeface="+mj-lt"/>
              </a:rPr>
              <a:t>annotation de faible ou moyenne qualité</a:t>
            </a:r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618484" y="6198740"/>
            <a:ext cx="1557732" cy="32201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Gène/exon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Flèche droite 4"/>
          <p:cNvSpPr/>
          <p:nvPr>
            <p:custDataLst>
              <p:tags r:id="rId3"/>
            </p:custDataLst>
          </p:nvPr>
        </p:nvSpPr>
        <p:spPr>
          <a:xfrm>
            <a:off x="2327705" y="6673427"/>
            <a:ext cx="629937" cy="288032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Read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2548297" y="3234588"/>
            <a:ext cx="1652228" cy="32201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Gène/exon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Flèche droite 6"/>
          <p:cNvSpPr/>
          <p:nvPr>
            <p:custDataLst>
              <p:tags r:id="rId5"/>
            </p:custDataLst>
          </p:nvPr>
        </p:nvSpPr>
        <p:spPr>
          <a:xfrm>
            <a:off x="2677262" y="3635821"/>
            <a:ext cx="629937" cy="288032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Read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itre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19832" y="179436"/>
            <a:ext cx="8640960" cy="5040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None/>
              <a:tabLst/>
              <a:defRPr lang="fr-FR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dirty="0" smtClean="0">
                <a:solidFill>
                  <a:sysClr val="windowText" lastClr="000000"/>
                </a:solidFill>
                <a:latin typeface="+mj-lt"/>
              </a:rPr>
              <a:t>Comptage : influence des paramètres</a:t>
            </a:r>
            <a:endParaRPr lang="fr-FR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5060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sange 3"/>
          <p:cNvSpPr/>
          <p:nvPr>
            <p:custDataLst>
              <p:tags r:id="rId1"/>
            </p:custDataLst>
          </p:nvPr>
        </p:nvSpPr>
        <p:spPr>
          <a:xfrm>
            <a:off x="3511132" y="2020784"/>
            <a:ext cx="1800200" cy="1080120"/>
          </a:xfrm>
          <a:prstGeom prst="diamond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3766922" y="2376178"/>
            <a:ext cx="12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Alignement</a:t>
            </a:r>
          </a:p>
        </p:txBody>
      </p:sp>
      <p:cxnSp>
        <p:nvCxnSpPr>
          <p:cNvPr id="6" name="Connecteur droit 5"/>
          <p:cNvCxnSpPr>
            <a:stCxn id="29" idx="1"/>
            <a:endCxn id="4" idx="0"/>
          </p:cNvCxnSpPr>
          <p:nvPr>
            <p:custDataLst>
              <p:tags r:id="rId3"/>
            </p:custDataLst>
          </p:nvPr>
        </p:nvCxnSpPr>
        <p:spPr>
          <a:xfrm flipH="1">
            <a:off x="4411232" y="1295324"/>
            <a:ext cx="911281" cy="72546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4" idx="2"/>
            <a:endCxn id="9" idx="0"/>
          </p:cNvCxnSpPr>
          <p:nvPr>
            <p:custDataLst>
              <p:tags r:id="rId4"/>
            </p:custDataLst>
          </p:nvPr>
        </p:nvCxnSpPr>
        <p:spPr>
          <a:xfrm>
            <a:off x="4411232" y="3100904"/>
            <a:ext cx="0" cy="444707"/>
          </a:xfrm>
          <a:prstGeom prst="line">
            <a:avLst/>
          </a:prstGeom>
          <a:ln>
            <a:headEnd type="none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4" idx="3"/>
            <a:endCxn id="4" idx="0"/>
          </p:cNvCxnSpPr>
          <p:nvPr>
            <p:custDataLst>
              <p:tags r:id="rId5"/>
            </p:custDataLst>
          </p:nvPr>
        </p:nvCxnSpPr>
        <p:spPr>
          <a:xfrm>
            <a:off x="3670192" y="1295324"/>
            <a:ext cx="741040" cy="72546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Losange 8"/>
          <p:cNvSpPr/>
          <p:nvPr>
            <p:custDataLst>
              <p:tags r:id="rId6"/>
            </p:custDataLst>
          </p:nvPr>
        </p:nvSpPr>
        <p:spPr>
          <a:xfrm>
            <a:off x="3511132" y="3545611"/>
            <a:ext cx="1800200" cy="1080120"/>
          </a:xfrm>
          <a:prstGeom prst="diamon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3920511" y="3901005"/>
            <a:ext cx="103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(Filtrage)</a:t>
            </a:r>
          </a:p>
        </p:txBody>
      </p:sp>
      <p:sp>
        <p:nvSpPr>
          <p:cNvPr id="11" name="Losange 10"/>
          <p:cNvSpPr/>
          <p:nvPr>
            <p:custDataLst>
              <p:tags r:id="rId8"/>
            </p:custDataLst>
          </p:nvPr>
        </p:nvSpPr>
        <p:spPr>
          <a:xfrm>
            <a:off x="3517845" y="4974029"/>
            <a:ext cx="1800200" cy="1080120"/>
          </a:xfrm>
          <a:prstGeom prst="diamon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12" name="ZoneTexte 11"/>
          <p:cNvSpPr txBox="1"/>
          <p:nvPr>
            <p:custDataLst>
              <p:tags r:id="rId9"/>
            </p:custDataLst>
          </p:nvPr>
        </p:nvSpPr>
        <p:spPr>
          <a:xfrm>
            <a:off x="3866852" y="5315921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Comptage </a:t>
            </a:r>
          </a:p>
        </p:txBody>
      </p:sp>
      <p:cxnSp>
        <p:nvCxnSpPr>
          <p:cNvPr id="13" name="Connecteur droit 12"/>
          <p:cNvCxnSpPr/>
          <p:nvPr>
            <p:custDataLst>
              <p:tags r:id="rId10"/>
            </p:custDataLst>
          </p:nvPr>
        </p:nvCxnSpPr>
        <p:spPr>
          <a:xfrm>
            <a:off x="4411232" y="4625731"/>
            <a:ext cx="13426" cy="348298"/>
          </a:xfrm>
          <a:prstGeom prst="line">
            <a:avLst/>
          </a:pr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rganigramme : Stockage interne 13"/>
          <p:cNvSpPr/>
          <p:nvPr>
            <p:custDataLst>
              <p:tags r:id="rId11"/>
            </p:custDataLst>
          </p:nvPr>
        </p:nvSpPr>
        <p:spPr>
          <a:xfrm>
            <a:off x="1005896" y="989325"/>
            <a:ext cx="2664296" cy="611998"/>
          </a:xfrm>
          <a:prstGeom prst="flowChartInternalStora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+mj-lt"/>
              </a:rPr>
              <a:t>Génome de </a:t>
            </a:r>
            <a:r>
              <a:rPr lang="fr-FR" b="1" dirty="0" smtClean="0">
                <a:latin typeface="+mj-lt"/>
              </a:rPr>
              <a:t>référence</a:t>
            </a:r>
          </a:p>
          <a:p>
            <a:pPr algn="ctr"/>
            <a:r>
              <a:rPr lang="fr-FR" sz="1400" b="1" dirty="0" err="1" smtClean="0">
                <a:latin typeface="+mj-lt"/>
              </a:rPr>
              <a:t>fasta</a:t>
            </a:r>
            <a:endParaRPr lang="fr-FR" sz="1400" b="1" dirty="0">
              <a:latin typeface="+mj-lt"/>
            </a:endParaRPr>
          </a:p>
        </p:txBody>
      </p:sp>
      <p:sp>
        <p:nvSpPr>
          <p:cNvPr id="15" name="Organigramme : Stockage interne 14"/>
          <p:cNvSpPr/>
          <p:nvPr>
            <p:custDataLst>
              <p:tags r:id="rId12"/>
            </p:custDataLst>
          </p:nvPr>
        </p:nvSpPr>
        <p:spPr>
          <a:xfrm>
            <a:off x="203429" y="5112348"/>
            <a:ext cx="2952328" cy="611998"/>
          </a:xfrm>
          <a:prstGeom prst="flowChartInternalStorag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Annotation </a:t>
            </a:r>
            <a:r>
              <a:rPr lang="fr-FR" b="1" dirty="0">
                <a:latin typeface="+mj-lt"/>
              </a:rPr>
              <a:t>de </a:t>
            </a:r>
            <a:r>
              <a:rPr lang="fr-FR" b="1" dirty="0" smtClean="0">
                <a:latin typeface="+mj-lt"/>
              </a:rPr>
              <a:t>référence</a:t>
            </a:r>
          </a:p>
          <a:p>
            <a:pPr algn="ctr"/>
            <a:r>
              <a:rPr lang="fr-FR" sz="1400" b="1" dirty="0" smtClean="0">
                <a:latin typeface="+mj-lt"/>
              </a:rPr>
              <a:t>gff3</a:t>
            </a:r>
            <a:endParaRPr lang="fr-FR" sz="1400" b="1" dirty="0">
              <a:latin typeface="+mj-lt"/>
            </a:endParaRPr>
          </a:p>
        </p:txBody>
      </p:sp>
      <p:cxnSp>
        <p:nvCxnSpPr>
          <p:cNvPr id="16" name="Connecteur droit 15"/>
          <p:cNvCxnSpPr>
            <a:stCxn id="11" idx="1"/>
          </p:cNvCxnSpPr>
          <p:nvPr>
            <p:custDataLst>
              <p:tags r:id="rId13"/>
            </p:custDataLst>
          </p:nvPr>
        </p:nvCxnSpPr>
        <p:spPr>
          <a:xfrm flipH="1">
            <a:off x="3155757" y="5514089"/>
            <a:ext cx="3620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Organigramme : Stockage interne 17"/>
          <p:cNvSpPr/>
          <p:nvPr>
            <p:custDataLst>
              <p:tags r:id="rId14"/>
            </p:custDataLst>
          </p:nvPr>
        </p:nvSpPr>
        <p:spPr>
          <a:xfrm>
            <a:off x="962628" y="6148442"/>
            <a:ext cx="3397699" cy="852568"/>
          </a:xfrm>
          <a:prstGeom prst="flowChartInternalStorag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Fichier de statistiques des étapes d’alignement/filtrage</a:t>
            </a:r>
          </a:p>
          <a:p>
            <a:pPr algn="ctr"/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excel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9" name="Connecteur droit 18"/>
          <p:cNvCxnSpPr/>
          <p:nvPr>
            <p:custDataLst>
              <p:tags r:id="rId15"/>
            </p:custDataLst>
          </p:nvPr>
        </p:nvCxnSpPr>
        <p:spPr>
          <a:xfrm flipH="1" flipV="1">
            <a:off x="4411235" y="6054151"/>
            <a:ext cx="778832" cy="264403"/>
          </a:xfrm>
          <a:prstGeom prst="line">
            <a:avLst/>
          </a:prstGeom>
          <a:ln>
            <a:headEnd type="stealt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>
            <p:custDataLst>
              <p:tags r:id="rId16"/>
            </p:custDataLst>
          </p:nvPr>
        </p:nvCxnSpPr>
        <p:spPr>
          <a:xfrm flipV="1">
            <a:off x="3793067" y="6054149"/>
            <a:ext cx="624878" cy="264405"/>
          </a:xfrm>
          <a:prstGeom prst="line">
            <a:avLst/>
          </a:prstGeom>
          <a:ln>
            <a:headEnd type="stealt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5311332" y="2146797"/>
            <a:ext cx="3680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1400" b="1" dirty="0" smtClean="0">
                <a:latin typeface="+mj-lt"/>
              </a:rPr>
              <a:t>Longueur min du hit = 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18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400" b="1" dirty="0" smtClean="0">
                <a:latin typeface="+mj-lt"/>
              </a:rPr>
              <a:t>Nb de </a:t>
            </a:r>
            <a:r>
              <a:rPr lang="fr-FR" sz="1400" b="1" dirty="0" err="1" smtClean="0">
                <a:latin typeface="+mj-lt"/>
              </a:rPr>
              <a:t>mismatches</a:t>
            </a:r>
            <a:r>
              <a:rPr lang="fr-FR" sz="1400" b="1" dirty="0" smtClean="0">
                <a:latin typeface="+mj-lt"/>
              </a:rPr>
              <a:t> = 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0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400" b="1" dirty="0" smtClean="0">
                <a:latin typeface="+mj-lt"/>
              </a:rPr>
              <a:t>Petits </a:t>
            </a:r>
            <a:r>
              <a:rPr lang="fr-FR" sz="1400" b="1" dirty="0" err="1" smtClean="0">
                <a:latin typeface="+mj-lt"/>
              </a:rPr>
              <a:t>ARNs</a:t>
            </a:r>
            <a:r>
              <a:rPr lang="fr-FR" sz="1400" b="1" dirty="0" smtClean="0">
                <a:latin typeface="+mj-lt"/>
              </a:rPr>
              <a:t> non codants = 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non</a:t>
            </a:r>
            <a:r>
              <a:rPr lang="fr-FR" sz="1400" b="1" dirty="0" smtClean="0">
                <a:latin typeface="+mj-lt"/>
              </a:rPr>
              <a:t>/oui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400" b="1" dirty="0" smtClean="0">
                <a:latin typeface="+mj-lt"/>
              </a:rPr>
              <a:t>Distance max entre </a:t>
            </a:r>
            <a:r>
              <a:rPr lang="fr-FR" sz="1400" b="1" dirty="0" err="1" smtClean="0">
                <a:latin typeface="+mj-lt"/>
              </a:rPr>
              <a:t>reads</a:t>
            </a:r>
            <a:r>
              <a:rPr lang="fr-FR" sz="1400" b="1" dirty="0" smtClean="0">
                <a:latin typeface="+mj-lt"/>
              </a:rPr>
              <a:t> </a:t>
            </a:r>
            <a:r>
              <a:rPr lang="fr-FR" sz="1400" b="1" dirty="0" err="1" smtClean="0">
                <a:latin typeface="+mj-lt"/>
              </a:rPr>
              <a:t>pairés</a:t>
            </a:r>
            <a:r>
              <a:rPr lang="fr-FR" sz="1400" b="1" dirty="0" smtClean="0">
                <a:latin typeface="+mj-lt"/>
              </a:rPr>
              <a:t> =</a:t>
            </a:r>
          </a:p>
        </p:txBody>
      </p:sp>
      <p:sp>
        <p:nvSpPr>
          <p:cNvPr id="24" name="Rectangle 23"/>
          <p:cNvSpPr/>
          <p:nvPr>
            <p:custDataLst>
              <p:tags r:id="rId18"/>
            </p:custDataLst>
          </p:nvPr>
        </p:nvSpPr>
        <p:spPr>
          <a:xfrm>
            <a:off x="5340367" y="3895169"/>
            <a:ext cx="4404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1400" b="1" dirty="0" smtClean="0">
                <a:latin typeface="+mj-lt"/>
              </a:rPr>
              <a:t>Elimination des lectures ambiguës = </a:t>
            </a:r>
            <a:r>
              <a:rPr lang="fr-FR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oui</a:t>
            </a:r>
            <a:r>
              <a:rPr lang="fr-FR" sz="1400" b="1" dirty="0" smtClean="0">
                <a:latin typeface="+mj-lt"/>
              </a:rPr>
              <a:t>/non</a:t>
            </a:r>
          </a:p>
        </p:txBody>
      </p:sp>
      <p:sp>
        <p:nvSpPr>
          <p:cNvPr id="25" name="Rectangle 24"/>
          <p:cNvSpPr/>
          <p:nvPr>
            <p:custDataLst>
              <p:tags r:id="rId19"/>
            </p:custDataLst>
          </p:nvPr>
        </p:nvSpPr>
        <p:spPr>
          <a:xfrm>
            <a:off x="5386509" y="5167812"/>
            <a:ext cx="4404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1400" b="1" dirty="0" smtClean="0">
                <a:latin typeface="+mj-lt"/>
              </a:rPr>
              <a:t>Objet biologique </a:t>
            </a:r>
            <a:r>
              <a:rPr lang="fr-FR" sz="1400" b="1" dirty="0">
                <a:latin typeface="+mj-lt"/>
              </a:rPr>
              <a:t>= 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Gene</a:t>
            </a:r>
            <a:r>
              <a:rPr lang="fr-FR" sz="1400" b="1" dirty="0">
                <a:latin typeface="+mj-lt"/>
              </a:rPr>
              <a:t> / </a:t>
            </a:r>
            <a:r>
              <a:rPr lang="fr-FR" sz="1400" b="1" dirty="0" err="1" smtClean="0">
                <a:latin typeface="+mj-lt"/>
              </a:rPr>
              <a:t>mRNA</a:t>
            </a:r>
            <a:endParaRPr lang="fr-FR" sz="1400" b="1" dirty="0" smtClean="0">
              <a:latin typeface="+mj-lt"/>
            </a:endParaRPr>
          </a:p>
          <a:p>
            <a:pPr marL="285750" indent="-285750">
              <a:buFont typeface="Arial" charset="0"/>
              <a:buChar char="•"/>
            </a:pPr>
            <a:r>
              <a:rPr lang="fr-FR" sz="1400" b="1" dirty="0" smtClean="0">
                <a:latin typeface="+mj-lt"/>
              </a:rPr>
              <a:t>Couverture min entre lecture et objet = 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</a:t>
            </a:r>
          </a:p>
        </p:txBody>
      </p:sp>
      <p:cxnSp>
        <p:nvCxnSpPr>
          <p:cNvPr id="28" name="Connecteur droit avec flèche 27"/>
          <p:cNvCxnSpPr>
            <a:stCxn id="9" idx="0"/>
            <a:endCxn id="9" idx="0"/>
          </p:cNvCxnSpPr>
          <p:nvPr>
            <p:custDataLst>
              <p:tags r:id="rId20"/>
            </p:custDataLst>
          </p:nvPr>
        </p:nvCxnSpPr>
        <p:spPr>
          <a:xfrm>
            <a:off x="4411232" y="3545611"/>
            <a:ext cx="0" cy="0"/>
          </a:xfrm>
          <a:prstGeom prst="straightConnector1">
            <a:avLst/>
          </a:prstGeom>
          <a:ln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rganigramme : Stockage interne 28"/>
          <p:cNvSpPr/>
          <p:nvPr>
            <p:custDataLst>
              <p:tags r:id="rId21"/>
            </p:custDataLst>
          </p:nvPr>
        </p:nvSpPr>
        <p:spPr>
          <a:xfrm>
            <a:off x="5322513" y="899517"/>
            <a:ext cx="3844087" cy="791614"/>
          </a:xfrm>
          <a:prstGeom prst="flowChartInternalStora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Librairies </a:t>
            </a:r>
            <a:r>
              <a:rPr lang="fr-FR" b="1" dirty="0" err="1" smtClean="0">
                <a:latin typeface="+mj-lt"/>
              </a:rPr>
              <a:t>RNASeq</a:t>
            </a:r>
            <a:endParaRPr lang="fr-FR" b="1" dirty="0" smtClean="0">
              <a:latin typeface="+mj-lt"/>
            </a:endParaRPr>
          </a:p>
          <a:p>
            <a:pPr algn="ctr"/>
            <a:r>
              <a:rPr lang="fr-FR" b="1" dirty="0" smtClean="0">
                <a:latin typeface="+mj-lt"/>
              </a:rPr>
              <a:t>(</a:t>
            </a:r>
            <a:r>
              <a:rPr lang="fr-FR" b="1" dirty="0" err="1" smtClean="0">
                <a:latin typeface="+mj-lt"/>
              </a:rPr>
              <a:t>reads</a:t>
            </a:r>
            <a:r>
              <a:rPr lang="fr-FR" b="1" dirty="0" smtClean="0">
                <a:latin typeface="+mj-lt"/>
              </a:rPr>
              <a:t> single-end </a:t>
            </a:r>
            <a:r>
              <a:rPr lang="fr-FR" b="1" u="sng" dirty="0" smtClean="0">
                <a:latin typeface="+mj-lt"/>
              </a:rPr>
              <a:t>OU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paired</a:t>
            </a:r>
            <a:r>
              <a:rPr lang="fr-FR" b="1" dirty="0" smtClean="0">
                <a:latin typeface="+mj-lt"/>
              </a:rPr>
              <a:t>-end)</a:t>
            </a:r>
          </a:p>
          <a:p>
            <a:pPr algn="ctr"/>
            <a:r>
              <a:rPr lang="fr-FR" sz="1400" b="1" dirty="0" err="1" smtClean="0">
                <a:latin typeface="+mj-lt"/>
              </a:rPr>
              <a:t>fastq</a:t>
            </a:r>
            <a:r>
              <a:rPr lang="fr-FR" sz="1400" b="1" dirty="0" smtClean="0">
                <a:latin typeface="+mj-lt"/>
              </a:rPr>
              <a:t>, </a:t>
            </a:r>
            <a:r>
              <a:rPr lang="fr-FR" sz="1400" b="1" dirty="0" err="1" smtClean="0">
                <a:latin typeface="+mj-lt"/>
              </a:rPr>
              <a:t>fasqz</a:t>
            </a:r>
            <a:endParaRPr lang="fr-FR" sz="1400" b="1" dirty="0">
              <a:latin typeface="+mj-lt"/>
            </a:endParaRPr>
          </a:p>
        </p:txBody>
      </p:sp>
      <p:sp>
        <p:nvSpPr>
          <p:cNvPr id="34" name="Organigramme : Stockage interne 33"/>
          <p:cNvSpPr/>
          <p:nvPr>
            <p:custDataLst>
              <p:tags r:id="rId22"/>
            </p:custDataLst>
          </p:nvPr>
        </p:nvSpPr>
        <p:spPr>
          <a:xfrm>
            <a:off x="4749848" y="6145843"/>
            <a:ext cx="3870869" cy="852568"/>
          </a:xfrm>
          <a:prstGeom prst="flowChartInternalStorag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Fichier de résultats</a:t>
            </a:r>
          </a:p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(comptage des lectures/gène</a:t>
            </a:r>
          </a:p>
          <a:p>
            <a:pPr algn="ctr"/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excel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Titre 1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719832" y="179436"/>
            <a:ext cx="8640960" cy="5040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None/>
              <a:tabLst/>
              <a:defRPr lang="fr-FR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sz="2800" dirty="0">
                <a:solidFill>
                  <a:sysClr val="windowText" lastClr="000000"/>
                </a:solidFill>
                <a:latin typeface="+mj-lt"/>
              </a:rPr>
              <a:t>Fonctionnement : résumé étapes + paramètres modifiables</a:t>
            </a:r>
          </a:p>
        </p:txBody>
      </p:sp>
    </p:spTree>
    <p:extLst>
      <p:ext uri="{BB962C8B-B14F-4D97-AF65-F5344CB8AC3E}">
        <p14:creationId xmlns:p14="http://schemas.microsoft.com/office/powerpoint/2010/main" val="2518525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0" y="792265"/>
            <a:ext cx="5811813" cy="658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19832" y="179436"/>
            <a:ext cx="8640960" cy="5040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None/>
              <a:tabLst/>
              <a:defRPr lang="fr-FR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dirty="0" smtClean="0">
                <a:solidFill>
                  <a:sysClr val="windowText" lastClr="000000"/>
                </a:solidFill>
                <a:latin typeface="+mj-lt"/>
              </a:rPr>
              <a:t>Interface Galaxy</a:t>
            </a:r>
            <a:endParaRPr lang="fr-FR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2569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0" y="720257"/>
            <a:ext cx="5811813" cy="658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2311029" y="4521428"/>
            <a:ext cx="368026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1400" b="1" dirty="0" smtClean="0">
                <a:latin typeface="+mj-lt"/>
              </a:rPr>
              <a:t>Petits </a:t>
            </a:r>
            <a:r>
              <a:rPr lang="fr-FR" sz="1400" b="1" dirty="0" err="1" smtClean="0">
                <a:latin typeface="+mj-lt"/>
              </a:rPr>
              <a:t>ARNs</a:t>
            </a:r>
            <a:r>
              <a:rPr lang="fr-FR" sz="1400" b="1" dirty="0" smtClean="0">
                <a:latin typeface="+mj-lt"/>
              </a:rPr>
              <a:t> non codants = 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non</a:t>
            </a:r>
            <a:r>
              <a:rPr lang="fr-FR" sz="1400" b="1" dirty="0" smtClean="0">
                <a:latin typeface="+mj-lt"/>
              </a:rPr>
              <a:t>/oui</a:t>
            </a: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2311029" y="5987084"/>
            <a:ext cx="440477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1400" b="1" dirty="0" smtClean="0">
                <a:latin typeface="+mj-lt"/>
              </a:rPr>
              <a:t>Elimination des lectures ambiguës = </a:t>
            </a:r>
            <a:r>
              <a:rPr lang="fr-FR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oui</a:t>
            </a:r>
            <a:r>
              <a:rPr lang="fr-FR" sz="1400" b="1" dirty="0" smtClean="0">
                <a:latin typeface="+mj-lt"/>
              </a:rPr>
              <a:t>/non</a:t>
            </a: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2311029" y="4050393"/>
            <a:ext cx="2480046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1400" b="1" dirty="0" smtClean="0">
                <a:latin typeface="+mj-lt"/>
              </a:rPr>
              <a:t>Objet </a:t>
            </a:r>
            <a:r>
              <a:rPr lang="fr-FR" sz="1400" b="1" dirty="0">
                <a:latin typeface="+mj-lt"/>
              </a:rPr>
              <a:t>=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Gene </a:t>
            </a:r>
            <a:r>
              <a:rPr lang="fr-FR" sz="1400" b="1" dirty="0">
                <a:latin typeface="+mj-lt"/>
              </a:rPr>
              <a:t>/ </a:t>
            </a:r>
            <a:r>
              <a:rPr lang="fr-FR" sz="1400" b="1" dirty="0" smtClean="0">
                <a:latin typeface="+mj-lt"/>
              </a:rPr>
              <a:t>RNA</a:t>
            </a: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2311029" y="3109565"/>
            <a:ext cx="2931325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1400" b="1" dirty="0" smtClean="0">
                <a:latin typeface="+mj-lt"/>
              </a:rPr>
              <a:t>Distance max entre </a:t>
            </a:r>
            <a:r>
              <a:rPr lang="fr-FR" sz="1400" b="1" dirty="0" err="1" smtClean="0">
                <a:latin typeface="+mj-lt"/>
              </a:rPr>
              <a:t>reads</a:t>
            </a:r>
            <a:r>
              <a:rPr lang="fr-FR" sz="1400" b="1" dirty="0" smtClean="0">
                <a:latin typeface="+mj-lt"/>
              </a:rPr>
              <a:t> </a:t>
            </a:r>
            <a:r>
              <a:rPr lang="fr-FR" sz="1400" b="1" dirty="0" err="1" smtClean="0">
                <a:latin typeface="+mj-lt"/>
              </a:rPr>
              <a:t>pairés</a:t>
            </a:r>
            <a:endParaRPr lang="fr-FR" sz="1400" b="1" dirty="0" smtClean="0">
              <a:latin typeface="+mj-lt"/>
            </a:endParaRPr>
          </a:p>
        </p:txBody>
      </p:sp>
      <p:sp>
        <p:nvSpPr>
          <p:cNvPr id="12" name="Rectangle 11"/>
          <p:cNvSpPr/>
          <p:nvPr>
            <p:custDataLst>
              <p:tags r:id="rId6"/>
            </p:custDataLst>
          </p:nvPr>
        </p:nvSpPr>
        <p:spPr>
          <a:xfrm>
            <a:off x="2307188" y="4994183"/>
            <a:ext cx="232870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1400" b="1" dirty="0" smtClean="0">
                <a:latin typeface="+mj-lt"/>
              </a:rPr>
              <a:t>Longueur min du hit = 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18</a:t>
            </a:r>
          </a:p>
        </p:txBody>
      </p:sp>
      <p:sp>
        <p:nvSpPr>
          <p:cNvPr id="13" name="Organigramme : Stockage interne 12"/>
          <p:cNvSpPr/>
          <p:nvPr>
            <p:custDataLst>
              <p:tags r:id="rId7"/>
            </p:custDataLst>
          </p:nvPr>
        </p:nvSpPr>
        <p:spPr>
          <a:xfrm>
            <a:off x="5832400" y="3247001"/>
            <a:ext cx="2664296" cy="444381"/>
          </a:xfrm>
          <a:prstGeom prst="flowChartInternalStora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+mj-lt"/>
              </a:rPr>
              <a:t>Génome de </a:t>
            </a:r>
            <a:r>
              <a:rPr lang="fr-FR" sz="1600" b="1" dirty="0" smtClean="0">
                <a:latin typeface="+mj-lt"/>
              </a:rPr>
              <a:t>référence</a:t>
            </a:r>
          </a:p>
          <a:p>
            <a:pPr algn="ctr"/>
            <a:r>
              <a:rPr lang="fr-FR" sz="1200" b="1" dirty="0" err="1" smtClean="0">
                <a:latin typeface="+mj-lt"/>
              </a:rPr>
              <a:t>fasta</a:t>
            </a:r>
            <a:endParaRPr lang="fr-FR" sz="1200" b="1" dirty="0">
              <a:latin typeface="+mj-lt"/>
            </a:endParaRPr>
          </a:p>
        </p:txBody>
      </p:sp>
      <p:sp>
        <p:nvSpPr>
          <p:cNvPr id="14" name="Organigramme : Stockage interne 13"/>
          <p:cNvSpPr/>
          <p:nvPr>
            <p:custDataLst>
              <p:tags r:id="rId8"/>
            </p:custDataLst>
          </p:nvPr>
        </p:nvSpPr>
        <p:spPr>
          <a:xfrm>
            <a:off x="5828184" y="3708316"/>
            <a:ext cx="2308472" cy="392879"/>
          </a:xfrm>
          <a:prstGeom prst="flowChartInternalStorag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+mj-lt"/>
              </a:rPr>
              <a:t>Annotation </a:t>
            </a:r>
            <a:r>
              <a:rPr lang="fr-FR" sz="1400" b="1" dirty="0">
                <a:latin typeface="+mj-lt"/>
              </a:rPr>
              <a:t>de </a:t>
            </a:r>
            <a:r>
              <a:rPr lang="fr-FR" sz="1400" b="1" dirty="0" smtClean="0">
                <a:latin typeface="+mj-lt"/>
              </a:rPr>
              <a:t>référence</a:t>
            </a:r>
          </a:p>
          <a:p>
            <a:pPr algn="ctr"/>
            <a:r>
              <a:rPr lang="fr-FR" sz="1200" b="1" dirty="0" smtClean="0">
                <a:latin typeface="+mj-lt"/>
              </a:rPr>
              <a:t>gff3</a:t>
            </a:r>
            <a:endParaRPr lang="fr-FR" sz="1200" b="1" dirty="0">
              <a:latin typeface="+mj-lt"/>
            </a:endParaRPr>
          </a:p>
        </p:txBody>
      </p:sp>
      <p:sp>
        <p:nvSpPr>
          <p:cNvPr id="15" name="Rectangle 14"/>
          <p:cNvSpPr/>
          <p:nvPr>
            <p:custDataLst>
              <p:tags r:id="rId9"/>
            </p:custDataLst>
          </p:nvPr>
        </p:nvSpPr>
        <p:spPr>
          <a:xfrm>
            <a:off x="2319497" y="5495311"/>
            <a:ext cx="232023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1400" b="1" dirty="0" smtClean="0">
                <a:latin typeface="+mj-lt"/>
              </a:rPr>
              <a:t>Nb de </a:t>
            </a:r>
            <a:r>
              <a:rPr lang="fr-FR" sz="1400" b="1" dirty="0" err="1" smtClean="0">
                <a:latin typeface="+mj-lt"/>
              </a:rPr>
              <a:t>mismatches</a:t>
            </a:r>
            <a:r>
              <a:rPr lang="fr-FR" sz="1400" b="1" dirty="0" smtClean="0">
                <a:latin typeface="+mj-lt"/>
              </a:rPr>
              <a:t> = 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16" name="Organigramme : Stockage interne 15"/>
          <p:cNvSpPr/>
          <p:nvPr>
            <p:custDataLst>
              <p:tags r:id="rId10"/>
            </p:custDataLst>
          </p:nvPr>
        </p:nvSpPr>
        <p:spPr>
          <a:xfrm>
            <a:off x="5832400" y="1794619"/>
            <a:ext cx="3844087" cy="711199"/>
          </a:xfrm>
          <a:prstGeom prst="flowChartInternalStora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+mj-lt"/>
              </a:rPr>
              <a:t>Librairies</a:t>
            </a:r>
          </a:p>
          <a:p>
            <a:pPr algn="ctr"/>
            <a:r>
              <a:rPr lang="fr-FR" sz="1600" b="1" dirty="0" smtClean="0">
                <a:latin typeface="+mj-lt"/>
              </a:rPr>
              <a:t>(</a:t>
            </a:r>
            <a:r>
              <a:rPr lang="fr-FR" sz="1600" b="1" dirty="0" err="1" smtClean="0">
                <a:latin typeface="+mj-lt"/>
              </a:rPr>
              <a:t>reads</a:t>
            </a:r>
            <a:r>
              <a:rPr lang="fr-FR" sz="1600" b="1" dirty="0" smtClean="0">
                <a:latin typeface="+mj-lt"/>
              </a:rPr>
              <a:t> single-end </a:t>
            </a:r>
            <a:r>
              <a:rPr lang="fr-FR" sz="1600" b="1" u="sng" dirty="0" smtClean="0">
                <a:latin typeface="+mj-lt"/>
              </a:rPr>
              <a:t>OU</a:t>
            </a:r>
            <a:r>
              <a:rPr lang="fr-FR" sz="1600" b="1" dirty="0" smtClean="0">
                <a:latin typeface="+mj-lt"/>
              </a:rPr>
              <a:t> </a:t>
            </a:r>
            <a:r>
              <a:rPr lang="fr-FR" sz="1600" b="1" dirty="0" err="1" smtClean="0">
                <a:latin typeface="+mj-lt"/>
              </a:rPr>
              <a:t>paired</a:t>
            </a:r>
            <a:r>
              <a:rPr lang="fr-FR" sz="1600" b="1" dirty="0" smtClean="0">
                <a:latin typeface="+mj-lt"/>
              </a:rPr>
              <a:t>-end)</a:t>
            </a:r>
          </a:p>
          <a:p>
            <a:pPr algn="ctr"/>
            <a:r>
              <a:rPr lang="fr-FR" sz="1200" b="1" dirty="0" err="1" smtClean="0">
                <a:latin typeface="+mj-lt"/>
              </a:rPr>
              <a:t>fastq</a:t>
            </a:r>
            <a:r>
              <a:rPr lang="fr-FR" sz="1200" b="1" dirty="0" smtClean="0">
                <a:latin typeface="+mj-lt"/>
              </a:rPr>
              <a:t>, </a:t>
            </a:r>
            <a:r>
              <a:rPr lang="fr-FR" sz="1200" b="1" dirty="0" err="1" smtClean="0">
                <a:latin typeface="+mj-lt"/>
              </a:rPr>
              <a:t>fasqz</a:t>
            </a:r>
            <a:endParaRPr lang="fr-FR" sz="1200" b="1" dirty="0">
              <a:latin typeface="+mj-lt"/>
            </a:endParaRPr>
          </a:p>
        </p:txBody>
      </p:sp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2311028" y="6501493"/>
            <a:ext cx="4508871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1400" b="1" dirty="0" smtClean="0">
                <a:latin typeface="+mj-lt"/>
              </a:rPr>
              <a:t>Couverture min entre lecture et objet = 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</a:t>
            </a:r>
            <a:r>
              <a:rPr lang="fr-FR" sz="1400" b="1" dirty="0" smtClean="0">
                <a:latin typeface="+mj-lt"/>
              </a:rPr>
              <a:t> (100%)</a:t>
            </a:r>
          </a:p>
        </p:txBody>
      </p:sp>
      <p:sp>
        <p:nvSpPr>
          <p:cNvPr id="18" name="Titre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719832" y="179436"/>
            <a:ext cx="8640960" cy="5040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None/>
              <a:tabLst/>
              <a:defRPr lang="fr-FR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dirty="0" smtClean="0">
                <a:solidFill>
                  <a:sysClr val="windowText" lastClr="000000"/>
                </a:solidFill>
                <a:latin typeface="+mj-lt"/>
              </a:rPr>
              <a:t>Interface Galaxy</a:t>
            </a:r>
            <a:endParaRPr lang="fr-FR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147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5836437"/>
              </p:ext>
            </p:extLst>
          </p:nvPr>
        </p:nvGraphicFramePr>
        <p:xfrm>
          <a:off x="98427" y="2701748"/>
          <a:ext cx="9601200" cy="2356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911223"/>
                <a:gridCol w="1285875"/>
                <a:gridCol w="1066800"/>
                <a:gridCol w="1419225"/>
                <a:gridCol w="1476375"/>
                <a:gridCol w="2070102"/>
              </a:tblGrid>
              <a:tr h="52816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lib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specific_hits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mapping_hits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raw_reads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pairs_count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mapped_reads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pairs_count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feature_overlapping_hits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feature_overlapping_hits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specific_hits_percent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167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S.bbric_RbmLong_GGK21.ope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1178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/>
                        <a:t>1181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9697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1179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1153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97.88</a:t>
                      </a:r>
                      <a:endParaRPr lang="fr-FR" dirty="0"/>
                    </a:p>
                  </a:txBody>
                  <a:tcPr/>
                </a:tc>
              </a:tr>
              <a:tr h="528167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S.bbric_RbmSmall_GGK36.ope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24405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24411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64272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24407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20674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84.71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 rot="-2700000">
            <a:off x="3986833" y="1646093"/>
            <a:ext cx="2253253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Nombre de lectures brutes</a:t>
            </a:r>
            <a:endParaRPr lang="fr-FR" sz="1400" b="1" dirty="0">
              <a:latin typeface="+mj-lt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 rot="-2700000">
            <a:off x="5169769" y="1369710"/>
            <a:ext cx="251486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Nombre de lectures alignées sur le génome </a:t>
            </a:r>
            <a:endParaRPr lang="fr-F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 rot="-2700000">
            <a:off x="2719975" y="1508972"/>
            <a:ext cx="212096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Nombre d’alignements sur génome</a:t>
            </a:r>
            <a:endParaRPr lang="fr-FR" sz="1400" b="1" dirty="0">
              <a:latin typeface="+mj-lt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 rot="-2700000">
            <a:off x="1445396" y="1477808"/>
            <a:ext cx="220911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Nombre d’alignements spécifiques sur génome</a:t>
            </a:r>
            <a:endParaRPr lang="fr-FR" sz="1400" b="1" dirty="0">
              <a:latin typeface="+mj-lt"/>
            </a:endParaRPr>
          </a:p>
        </p:txBody>
      </p:sp>
      <p:sp>
        <p:nvSpPr>
          <p:cNvPr id="14" name="Rectangle 13"/>
          <p:cNvSpPr/>
          <p:nvPr>
            <p:custDataLst>
              <p:tags r:id="rId6"/>
            </p:custDataLst>
          </p:nvPr>
        </p:nvSpPr>
        <p:spPr>
          <a:xfrm rot="-2700000">
            <a:off x="6552193" y="1352327"/>
            <a:ext cx="251486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Nombre d’alignements sur objet biologique</a:t>
            </a:r>
            <a:endParaRPr lang="fr-FR" sz="1400" b="1" dirty="0">
              <a:latin typeface="+mj-lt"/>
            </a:endParaRPr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 rot="-2700000">
            <a:off x="7982375" y="1297413"/>
            <a:ext cx="2150050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alignements sur objet biologique / alignements spécifiques sur génome</a:t>
            </a:r>
            <a:endParaRPr lang="fr-FR" sz="1400" b="1" dirty="0">
              <a:latin typeface="+mj-lt"/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50242" y="5394176"/>
            <a:ext cx="9361040" cy="36004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+mj-lt"/>
              </a:rPr>
              <a:t>Contig/Chromosome</a:t>
            </a:r>
            <a:endParaRPr lang="fr-FR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Flèche droite 12"/>
          <p:cNvSpPr/>
          <p:nvPr>
            <p:custDataLst>
              <p:tags r:id="rId9"/>
            </p:custDataLst>
          </p:nvPr>
        </p:nvSpPr>
        <p:spPr>
          <a:xfrm>
            <a:off x="420365" y="6114256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Read 1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Flèche droite 15"/>
          <p:cNvSpPr/>
          <p:nvPr>
            <p:custDataLst>
              <p:tags r:id="rId10"/>
            </p:custDataLst>
          </p:nvPr>
        </p:nvSpPr>
        <p:spPr>
          <a:xfrm>
            <a:off x="1521784" y="6127050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Read 2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1" name="Connecteur droit 10"/>
          <p:cNvCxnSpPr>
            <a:endCxn id="13" idx="1"/>
          </p:cNvCxnSpPr>
          <p:nvPr>
            <p:custDataLst>
              <p:tags r:id="rId11"/>
            </p:custDataLst>
          </p:nvPr>
        </p:nvCxnSpPr>
        <p:spPr>
          <a:xfrm>
            <a:off x="420365" y="5754216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>
            <p:custDataLst>
              <p:tags r:id="rId12"/>
            </p:custDataLst>
          </p:nvPr>
        </p:nvCxnSpPr>
        <p:spPr>
          <a:xfrm>
            <a:off x="1212452" y="5778760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>
            <p:custDataLst>
              <p:tags r:id="rId13"/>
            </p:custDataLst>
          </p:nvPr>
        </p:nvCxnSpPr>
        <p:spPr>
          <a:xfrm>
            <a:off x="1505512" y="5761516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>
            <p:custDataLst>
              <p:tags r:id="rId14"/>
            </p:custDataLst>
          </p:nvPr>
        </p:nvCxnSpPr>
        <p:spPr>
          <a:xfrm>
            <a:off x="2297599" y="5786060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>
            <p:custDataLst>
              <p:tags r:id="rId15"/>
            </p:custDataLst>
          </p:nvPr>
        </p:nvSpPr>
        <p:spPr>
          <a:xfrm>
            <a:off x="6630439" y="5815322"/>
            <a:ext cx="1755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j-lt"/>
              </a:rPr>
              <a:t>1181 hits totaux</a:t>
            </a:r>
            <a:endParaRPr lang="fr-FR" dirty="0">
              <a:latin typeface="+mj-lt"/>
            </a:endParaRPr>
          </a:p>
        </p:txBody>
      </p:sp>
      <p:sp>
        <p:nvSpPr>
          <p:cNvPr id="23" name="Flèche droite 22"/>
          <p:cNvSpPr/>
          <p:nvPr>
            <p:custDataLst>
              <p:tags r:id="rId16"/>
            </p:custDataLst>
          </p:nvPr>
        </p:nvSpPr>
        <p:spPr>
          <a:xfrm>
            <a:off x="3440479" y="6127050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Read 2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Connecteur droit 23"/>
          <p:cNvCxnSpPr/>
          <p:nvPr>
            <p:custDataLst>
              <p:tags r:id="rId17"/>
            </p:custDataLst>
          </p:nvPr>
        </p:nvCxnSpPr>
        <p:spPr>
          <a:xfrm>
            <a:off x="3424207" y="5761516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>
            <p:custDataLst>
              <p:tags r:id="rId18"/>
            </p:custDataLst>
          </p:nvPr>
        </p:nvCxnSpPr>
        <p:spPr>
          <a:xfrm>
            <a:off x="4216294" y="5786060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19"/>
            </p:custDataLst>
          </p:nvPr>
        </p:nvSpPr>
        <p:spPr>
          <a:xfrm>
            <a:off x="6626278" y="6108000"/>
            <a:ext cx="2844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j-lt"/>
              </a:rPr>
              <a:t>1179 lectures qui s’alignent</a:t>
            </a:r>
            <a:endParaRPr lang="fr-FR" dirty="0">
              <a:latin typeface="+mj-lt"/>
            </a:endParaRPr>
          </a:p>
        </p:txBody>
      </p:sp>
      <p:sp>
        <p:nvSpPr>
          <p:cNvPr id="22" name="Flèche droite 21"/>
          <p:cNvSpPr/>
          <p:nvPr>
            <p:custDataLst>
              <p:tags r:id="rId20"/>
            </p:custDataLst>
          </p:nvPr>
        </p:nvSpPr>
        <p:spPr>
          <a:xfrm>
            <a:off x="2477588" y="6116384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Read 2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Connecteur droit 25"/>
          <p:cNvCxnSpPr/>
          <p:nvPr>
            <p:custDataLst>
              <p:tags r:id="rId21"/>
            </p:custDataLst>
          </p:nvPr>
        </p:nvCxnSpPr>
        <p:spPr>
          <a:xfrm>
            <a:off x="2461316" y="5750850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>
            <p:custDataLst>
              <p:tags r:id="rId22"/>
            </p:custDataLst>
          </p:nvPr>
        </p:nvCxnSpPr>
        <p:spPr>
          <a:xfrm>
            <a:off x="3253403" y="5775394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èche droite 27"/>
          <p:cNvSpPr/>
          <p:nvPr>
            <p:custDataLst>
              <p:tags r:id="rId23"/>
            </p:custDataLst>
          </p:nvPr>
        </p:nvSpPr>
        <p:spPr>
          <a:xfrm>
            <a:off x="4425020" y="6127050"/>
            <a:ext cx="1619635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… </a:t>
            </a:r>
            <a:r>
              <a:rPr lang="fr-FR" sz="1400" b="1" dirty="0" err="1" smtClean="0">
                <a:solidFill>
                  <a:schemeClr val="tx1"/>
                </a:solidFill>
                <a:latin typeface="+mj-lt"/>
              </a:rPr>
              <a:t>Reads</a:t>
            </a:r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 3-1179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Titre 1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719832" y="179436"/>
            <a:ext cx="8640960" cy="5040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None/>
              <a:tabLst/>
              <a:defRPr lang="fr-FR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dirty="0" smtClean="0">
                <a:solidFill>
                  <a:sysClr val="windowText" lastClr="000000"/>
                </a:solidFill>
                <a:latin typeface="+mj-lt"/>
              </a:rPr>
              <a:t>Fichier de statistiques</a:t>
            </a:r>
            <a:endParaRPr lang="fr-FR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8994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 rot="-2700000">
            <a:off x="3986833" y="1646093"/>
            <a:ext cx="2253253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Nombre de lectures brutes</a:t>
            </a:r>
            <a:endParaRPr lang="fr-FR" sz="1400" b="1" dirty="0">
              <a:latin typeface="+mj-lt"/>
            </a:endParaRP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 rot="-2700000">
            <a:off x="5169769" y="1369710"/>
            <a:ext cx="251486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Nombre de lectures alignées sur le génome</a:t>
            </a:r>
            <a:endParaRPr lang="fr-F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 rot="-2700000">
            <a:off x="2719975" y="1508972"/>
            <a:ext cx="212096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Nombre d’alignements sur génome</a:t>
            </a:r>
            <a:endParaRPr lang="fr-FR" sz="1400" b="1" dirty="0">
              <a:latin typeface="+mj-lt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 rot="-2700000">
            <a:off x="1445396" y="1477808"/>
            <a:ext cx="220911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Nombre d’alignements spécifiques sur génome</a:t>
            </a:r>
            <a:endParaRPr lang="fr-FR" sz="1400" b="1" dirty="0">
              <a:latin typeface="+mj-lt"/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 rot="-2700000">
            <a:off x="6552193" y="1352327"/>
            <a:ext cx="251486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Nombre d’alignements sur objet biologique</a:t>
            </a:r>
            <a:endParaRPr lang="fr-FR" sz="1400" b="1" dirty="0">
              <a:latin typeface="+mj-lt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 rot="-2700000">
            <a:off x="7982375" y="1297413"/>
            <a:ext cx="2150050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alignements sur objet biologique / alignements spécifiques sur génome</a:t>
            </a:r>
            <a:endParaRPr lang="fr-FR" sz="1400" b="1" dirty="0">
              <a:latin typeface="+mj-lt"/>
            </a:endParaRP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150242" y="5394176"/>
            <a:ext cx="9361040" cy="36004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+mj-lt"/>
              </a:rPr>
              <a:t>Contig/Chromosome</a:t>
            </a:r>
            <a:endParaRPr lang="fr-FR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Flèche droite 12"/>
          <p:cNvSpPr/>
          <p:nvPr>
            <p:custDataLst>
              <p:tags r:id="rId8"/>
            </p:custDataLst>
          </p:nvPr>
        </p:nvSpPr>
        <p:spPr>
          <a:xfrm>
            <a:off x="420365" y="6114256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Read 1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1" name="Connecteur droit 10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420365" y="5754216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>
            <p:custDataLst>
              <p:tags r:id="rId10"/>
            </p:custDataLst>
          </p:nvPr>
        </p:nvCxnSpPr>
        <p:spPr>
          <a:xfrm>
            <a:off x="1212452" y="5778760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11"/>
            </p:custDataLst>
          </p:nvPr>
        </p:nvSpPr>
        <p:spPr>
          <a:xfrm>
            <a:off x="6114632" y="5805205"/>
            <a:ext cx="4052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+mj-lt"/>
              </a:rPr>
              <a:t>1178 hits spécifiques      =</a:t>
            </a:r>
          </a:p>
          <a:p>
            <a:r>
              <a:rPr lang="fr-FR" dirty="0" smtClean="0">
                <a:latin typeface="+mj-lt"/>
              </a:rPr>
              <a:t>1178 lectures avec alignement spécifique</a:t>
            </a:r>
            <a:endParaRPr lang="fr-FR" dirty="0">
              <a:latin typeface="+mj-lt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649440331"/>
              </p:ext>
            </p:extLst>
          </p:nvPr>
        </p:nvGraphicFramePr>
        <p:xfrm>
          <a:off x="98427" y="2701748"/>
          <a:ext cx="9601200" cy="2356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911223"/>
                <a:gridCol w="1285875"/>
                <a:gridCol w="1066800"/>
                <a:gridCol w="1419225"/>
                <a:gridCol w="1476375"/>
                <a:gridCol w="2070102"/>
              </a:tblGrid>
              <a:tr h="52816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lib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specific_hits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mapping_hits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raw_reads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pairs_count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mapped_reads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pairs_count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feature_overlapping_hits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feature_overlapping_hits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specific_hits_percent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167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S.bbric_RbmLong_GGK21.ope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1178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1181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9697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1179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1153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97.88</a:t>
                      </a:r>
                      <a:endParaRPr lang="fr-FR" dirty="0"/>
                    </a:p>
                  </a:txBody>
                  <a:tcPr/>
                </a:tc>
              </a:tr>
              <a:tr h="528167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S.bbric_RbmSmall_GGK36.ope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24405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24411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64272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24407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20674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84.71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Flèche droite 28"/>
          <p:cNvSpPr/>
          <p:nvPr>
            <p:custDataLst>
              <p:tags r:id="rId13"/>
            </p:custDataLst>
          </p:nvPr>
        </p:nvSpPr>
        <p:spPr>
          <a:xfrm>
            <a:off x="1521784" y="6127050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Read 2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Connecteur droit 30"/>
          <p:cNvCxnSpPr/>
          <p:nvPr>
            <p:custDataLst>
              <p:tags r:id="rId14"/>
            </p:custDataLst>
          </p:nvPr>
        </p:nvCxnSpPr>
        <p:spPr>
          <a:xfrm>
            <a:off x="1505512" y="5761516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>
            <p:custDataLst>
              <p:tags r:id="rId15"/>
            </p:custDataLst>
          </p:nvPr>
        </p:nvCxnSpPr>
        <p:spPr>
          <a:xfrm>
            <a:off x="2297599" y="5786060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èche droite 34"/>
          <p:cNvSpPr/>
          <p:nvPr>
            <p:custDataLst>
              <p:tags r:id="rId16"/>
            </p:custDataLst>
          </p:nvPr>
        </p:nvSpPr>
        <p:spPr>
          <a:xfrm>
            <a:off x="3440479" y="6127050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Read 2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17"/>
            </p:custDataLst>
          </p:nvPr>
        </p:nvCxnSpPr>
        <p:spPr>
          <a:xfrm>
            <a:off x="3424207" y="5761516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>
            <p:custDataLst>
              <p:tags r:id="rId18"/>
            </p:custDataLst>
          </p:nvPr>
        </p:nvCxnSpPr>
        <p:spPr>
          <a:xfrm>
            <a:off x="4216294" y="5786060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èche droite 37"/>
          <p:cNvSpPr/>
          <p:nvPr>
            <p:custDataLst>
              <p:tags r:id="rId19"/>
            </p:custDataLst>
          </p:nvPr>
        </p:nvSpPr>
        <p:spPr>
          <a:xfrm>
            <a:off x="2477588" y="6116384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Read 2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9" name="Connecteur droit 38"/>
          <p:cNvCxnSpPr/>
          <p:nvPr>
            <p:custDataLst>
              <p:tags r:id="rId20"/>
            </p:custDataLst>
          </p:nvPr>
        </p:nvCxnSpPr>
        <p:spPr>
          <a:xfrm>
            <a:off x="2461316" y="5750850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>
            <p:custDataLst>
              <p:tags r:id="rId21"/>
            </p:custDataLst>
          </p:nvPr>
        </p:nvCxnSpPr>
        <p:spPr>
          <a:xfrm>
            <a:off x="3253403" y="5775394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èche droite 40"/>
          <p:cNvSpPr/>
          <p:nvPr>
            <p:custDataLst>
              <p:tags r:id="rId22"/>
            </p:custDataLst>
          </p:nvPr>
        </p:nvSpPr>
        <p:spPr>
          <a:xfrm>
            <a:off x="4425020" y="6127050"/>
            <a:ext cx="1619635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… </a:t>
            </a:r>
            <a:r>
              <a:rPr lang="fr-FR" sz="1400" b="1" dirty="0" err="1" smtClean="0">
                <a:solidFill>
                  <a:schemeClr val="tx1"/>
                </a:solidFill>
                <a:latin typeface="+mj-lt"/>
              </a:rPr>
              <a:t>Reads</a:t>
            </a:r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 3-1179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23"/>
            </p:custDataLst>
          </p:nvPr>
        </p:nvCxnSpPr>
        <p:spPr>
          <a:xfrm flipV="1">
            <a:off x="1521784" y="5732179"/>
            <a:ext cx="775815" cy="640404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>
            <p:custDataLst>
              <p:tags r:id="rId24"/>
            </p:custDataLst>
          </p:nvPr>
        </p:nvCxnSpPr>
        <p:spPr>
          <a:xfrm flipV="1">
            <a:off x="2493861" y="5732179"/>
            <a:ext cx="775815" cy="640404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>
            <p:custDataLst>
              <p:tags r:id="rId25"/>
            </p:custDataLst>
          </p:nvPr>
        </p:nvCxnSpPr>
        <p:spPr>
          <a:xfrm flipV="1">
            <a:off x="3456752" y="5710586"/>
            <a:ext cx="775815" cy="640404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>
            <p:custDataLst>
              <p:tags r:id="rId26"/>
            </p:custDataLst>
          </p:nvPr>
        </p:nvCxnSpPr>
        <p:spPr>
          <a:xfrm flipH="1" flipV="1">
            <a:off x="3456752" y="5782365"/>
            <a:ext cx="637352" cy="51144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>
            <p:custDataLst>
              <p:tags r:id="rId27"/>
            </p:custDataLst>
          </p:nvPr>
        </p:nvCxnSpPr>
        <p:spPr>
          <a:xfrm flipH="1" flipV="1">
            <a:off x="2494186" y="5764320"/>
            <a:ext cx="637352" cy="51144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>
            <p:custDataLst>
              <p:tags r:id="rId28"/>
            </p:custDataLst>
          </p:nvPr>
        </p:nvCxnSpPr>
        <p:spPr>
          <a:xfrm flipH="1" flipV="1">
            <a:off x="1573229" y="5796658"/>
            <a:ext cx="637352" cy="51144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re 1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719832" y="179436"/>
            <a:ext cx="8640960" cy="5040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None/>
              <a:tabLst/>
              <a:defRPr lang="fr-FR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dirty="0" smtClean="0">
                <a:solidFill>
                  <a:sysClr val="windowText" lastClr="000000"/>
                </a:solidFill>
                <a:latin typeface="+mj-lt"/>
              </a:rPr>
              <a:t>Fichier de statistiques</a:t>
            </a:r>
            <a:endParaRPr lang="fr-FR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157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49213"/>
            <a:ext cx="9882726" cy="1579562"/>
          </a:xfrm>
        </p:spPr>
        <p:txBody>
          <a:bodyPr/>
          <a:lstStyle/>
          <a:p>
            <a:pPr>
              <a:buNone/>
            </a:pPr>
            <a:r>
              <a:rPr lang="fr-FR" sz="2400" dirty="0" smtClean="0">
                <a:latin typeface="+mn-lt"/>
              </a:rPr>
              <a:t>BBRIC Archive : 275 espèces ; 7298 fiches/échantillons  (quelques centaines de publiés!) ; 133 projets ; 22 Tb compressées  (octobre 2018)</a:t>
            </a:r>
            <a:r>
              <a:rPr lang="fr-FR" sz="3100" dirty="0" smtClean="0"/>
              <a:t/>
            </a:r>
            <a:br>
              <a:rPr lang="fr-FR" sz="3100" dirty="0" smtClean="0"/>
            </a:br>
            <a:endParaRPr lang="fr-FR" sz="3100" dirty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4107" r="30000" b="27322"/>
          <a:stretch/>
        </p:blipFill>
        <p:spPr bwMode="auto">
          <a:xfrm>
            <a:off x="359792" y="1115541"/>
            <a:ext cx="928244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 txBox="1"/>
          <p:nvPr>
            <p:custDataLst>
              <p:tags r:id="rId1"/>
            </p:custDataLst>
          </p:nvPr>
        </p:nvSpPr>
        <p:spPr>
          <a:xfrm>
            <a:off x="3240112" y="7308229"/>
            <a:ext cx="6768168" cy="2514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lnSpc>
                <a:spcPct val="90000"/>
              </a:lnSpc>
              <a:buNone/>
              <a:defRPr sz="1800"/>
            </a:pP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D0D0D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fr-FR" sz="1200" dirty="0">
                <a:solidFill>
                  <a:srgbClr val="0D0D0D"/>
                </a:solidFill>
                <a:latin typeface="+mj-lt"/>
                <a:ea typeface="DejaVu Sans" pitchFamily="2"/>
                <a:cs typeface="DejaVu Sans" pitchFamily="2"/>
              </a:rPr>
              <a:t>Formation analyse de données : génomes &amp; </a:t>
            </a:r>
            <a:r>
              <a:rPr lang="fr-FR" sz="1200" dirty="0" err="1" smtClean="0">
                <a:solidFill>
                  <a:srgbClr val="0D0D0D"/>
                </a:solidFill>
                <a:latin typeface="+mj-lt"/>
                <a:ea typeface="DejaVu Sans" pitchFamily="2"/>
                <a:cs typeface="DejaVu Sans" pitchFamily="2"/>
              </a:rPr>
              <a:t>transcriptomes</a:t>
            </a:r>
            <a:endParaRPr lang="fr-FR" sz="1200" dirty="0">
              <a:solidFill>
                <a:srgbClr val="0D0D0D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numéro de diapositive 5"/>
          <p:cNvSpPr txBox="1"/>
          <p:nvPr>
            <p:custDataLst>
              <p:tags r:id="rId3"/>
            </p:custDataLst>
          </p:nvPr>
        </p:nvSpPr>
        <p:spPr>
          <a:xfrm>
            <a:off x="9721169" y="7291475"/>
            <a:ext cx="359456" cy="26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F1C2063F-E3C5-40FD-8C2E-C52A295D96AD}" type="slidenum">
              <a:rPr lang="fr-FR" sz="1200" b="0" i="0" u="none" strike="noStrike" kern="1200" spc="0" baseline="0" smtClean="0">
                <a:ln>
                  <a:noFill/>
                </a:ln>
                <a:solidFill>
                  <a:srgbClr val="0D0D0D"/>
                </a:solidFill>
                <a:latin typeface="+mj-lt"/>
                <a:ea typeface="DejaVu Sans" pitchFamily="2"/>
                <a:cs typeface="DejaVu Sans" pitchFamily="2"/>
              </a:rPr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t>60</a:t>
            </a:fld>
            <a:endParaRPr lang="fr-FR" sz="1200" b="0" i="0" u="none" strike="noStrike" kern="1200" spc="0" baseline="0" dirty="0">
              <a:ln>
                <a:noFill/>
              </a:ln>
              <a:solidFill>
                <a:srgbClr val="0D0D0D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67904" y="7009158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0" name="Tableau 3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45186952"/>
              </p:ext>
            </p:extLst>
          </p:nvPr>
        </p:nvGraphicFramePr>
        <p:xfrm>
          <a:off x="108247" y="2709335"/>
          <a:ext cx="9861933" cy="29921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9353"/>
                <a:gridCol w="787400"/>
                <a:gridCol w="786625"/>
                <a:gridCol w="756047"/>
                <a:gridCol w="667128"/>
                <a:gridCol w="844966"/>
                <a:gridCol w="756047"/>
                <a:gridCol w="756047"/>
                <a:gridCol w="756047"/>
                <a:gridCol w="756047"/>
                <a:gridCol w="756047"/>
                <a:gridCol w="1230179"/>
              </a:tblGrid>
              <a:tr h="136007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id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0_seqid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1_start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2_end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3_strand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4_length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5_type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6_Note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S.bbric_RbmLong_GGK21.ope-count</a:t>
                      </a:r>
                      <a:endParaRPr lang="fr-FR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S.bbric_RbmLong_GGK21.ope-</a:t>
                      </a:r>
                      <a:r>
                        <a:rPr lang="fr-FR" sz="1400" b="1" dirty="0" err="1"/>
                        <a:t>rpkm</a:t>
                      </a:r>
                      <a:endParaRPr lang="fr-FR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S.bbric_RbmSmall_GGK36.ope-count</a:t>
                      </a:r>
                      <a:endParaRPr lang="fr-FR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S.bbric_RbmSmall_GGK36.ope-</a:t>
                      </a:r>
                      <a:r>
                        <a:rPr lang="fr-FR" sz="1400" b="1" dirty="0" err="1" smtClean="0"/>
                        <a:t>rpkm</a:t>
                      </a:r>
                      <a:endParaRPr lang="fr-FR" sz="1400" b="1" dirty="0"/>
                    </a:p>
                  </a:txBody>
                  <a:tcPr marL="0" marR="0" marT="0" marB="0" anchor="ctr"/>
                </a:tc>
              </a:tr>
              <a:tr h="5440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SBBRIC1.1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SBBRIC1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685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gene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14054.58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mtClean="0"/>
                        <a:t>2</a:t>
                      </a:r>
                      <a:endParaRPr lang="fr-FR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260.41</a:t>
                      </a:r>
                      <a:endParaRPr lang="fr-FR" sz="1400" dirty="0"/>
                    </a:p>
                  </a:txBody>
                  <a:tcPr marL="0" marR="0" marT="0" marB="0" anchor="ctr"/>
                </a:tc>
              </a:tr>
              <a:tr h="544029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SBBRIC1.10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SBBRIC1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9162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gene</a:t>
                      </a:r>
                      <a:endParaRPr lang="fr-F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5936.34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107</a:t>
                      </a:r>
                      <a:endParaRPr lang="fr-F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2101.63</a:t>
                      </a:r>
                      <a:endParaRPr lang="fr-FR" sz="1400" dirty="0"/>
                    </a:p>
                  </a:txBody>
                  <a:tcPr marL="0" marR="0" marT="0" marB="0" anchor="ctr"/>
                </a:tc>
              </a:tr>
              <a:tr h="544029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SBBRIC1.100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SBBRIC1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90298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90594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gene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</a:t>
                      </a:r>
                      <a:endParaRPr lang="fr-F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1191.58</a:t>
                      </a:r>
                      <a:endParaRPr lang="fr-FR" sz="14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1" name="Rectangle 40"/>
          <p:cNvSpPr/>
          <p:nvPr>
            <p:custDataLst>
              <p:tags r:id="rId6"/>
            </p:custDataLst>
          </p:nvPr>
        </p:nvSpPr>
        <p:spPr>
          <a:xfrm rot="-2700000" flipH="1">
            <a:off x="306921" y="2079766"/>
            <a:ext cx="1259486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Gene/RNA ID</a:t>
            </a:r>
          </a:p>
        </p:txBody>
      </p:sp>
      <p:sp>
        <p:nvSpPr>
          <p:cNvPr id="43" name="Rectangle 42"/>
          <p:cNvSpPr/>
          <p:nvPr>
            <p:custDataLst>
              <p:tags r:id="rId7"/>
            </p:custDataLst>
          </p:nvPr>
        </p:nvSpPr>
        <p:spPr>
          <a:xfrm rot="-2700000">
            <a:off x="5041616" y="1976450"/>
            <a:ext cx="155464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Type (Gène/RNA)</a:t>
            </a:r>
          </a:p>
        </p:txBody>
      </p:sp>
      <p:sp>
        <p:nvSpPr>
          <p:cNvPr id="45" name="Rectangle 44"/>
          <p:cNvSpPr/>
          <p:nvPr>
            <p:custDataLst>
              <p:tags r:id="rId8"/>
            </p:custDataLst>
          </p:nvPr>
        </p:nvSpPr>
        <p:spPr>
          <a:xfrm rot="-2700000">
            <a:off x="1248194" y="2203888"/>
            <a:ext cx="90868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Contig Id</a:t>
            </a:r>
            <a:endParaRPr lang="fr-FR" sz="14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Rectangle 46"/>
          <p:cNvSpPr/>
          <p:nvPr>
            <p:custDataLst>
              <p:tags r:id="rId9"/>
            </p:custDataLst>
          </p:nvPr>
        </p:nvSpPr>
        <p:spPr>
          <a:xfrm rot="-2700000">
            <a:off x="6343522" y="1531287"/>
            <a:ext cx="282175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Comptage brut  (Lectures/Objet)</a:t>
            </a:r>
          </a:p>
        </p:txBody>
      </p:sp>
      <p:sp>
        <p:nvSpPr>
          <p:cNvPr id="48" name="Rectangle 47"/>
          <p:cNvSpPr/>
          <p:nvPr>
            <p:custDataLst>
              <p:tags r:id="rId10"/>
            </p:custDataLst>
          </p:nvPr>
        </p:nvSpPr>
        <p:spPr>
          <a:xfrm rot="-2700000">
            <a:off x="7157503" y="1699846"/>
            <a:ext cx="2371233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Comptage normalisé (RPKM)</a:t>
            </a:r>
          </a:p>
        </p:txBody>
      </p:sp>
      <p:sp>
        <p:nvSpPr>
          <p:cNvPr id="51" name="Rectangle 50"/>
          <p:cNvSpPr/>
          <p:nvPr>
            <p:custDataLst>
              <p:tags r:id="rId11"/>
            </p:custDataLst>
          </p:nvPr>
        </p:nvSpPr>
        <p:spPr>
          <a:xfrm>
            <a:off x="2249511" y="1542224"/>
            <a:ext cx="2015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Positionnement du gène/RNA sur le contig </a:t>
            </a:r>
          </a:p>
        </p:txBody>
      </p:sp>
      <p:sp>
        <p:nvSpPr>
          <p:cNvPr id="53" name="Rectangle 52"/>
          <p:cNvSpPr/>
          <p:nvPr>
            <p:custDataLst>
              <p:tags r:id="rId12"/>
            </p:custDataLst>
          </p:nvPr>
        </p:nvSpPr>
        <p:spPr>
          <a:xfrm rot="-2700000">
            <a:off x="2887538" y="2361721"/>
            <a:ext cx="461031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Fin</a:t>
            </a:r>
            <a:endParaRPr lang="fr-FR" sz="1400" b="1" dirty="0">
              <a:latin typeface="+mj-lt"/>
            </a:endParaRPr>
          </a:p>
        </p:txBody>
      </p:sp>
      <p:sp>
        <p:nvSpPr>
          <p:cNvPr id="64" name="Rectangle 63"/>
          <p:cNvSpPr/>
          <p:nvPr>
            <p:custDataLst>
              <p:tags r:id="rId13"/>
            </p:custDataLst>
          </p:nvPr>
        </p:nvSpPr>
        <p:spPr>
          <a:xfrm rot="-2700000">
            <a:off x="3610418" y="2336321"/>
            <a:ext cx="529781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Brin</a:t>
            </a:r>
            <a:endParaRPr lang="fr-FR" sz="1400" b="1" dirty="0">
              <a:latin typeface="+mj-lt"/>
            </a:endParaRPr>
          </a:p>
        </p:txBody>
      </p:sp>
      <p:sp>
        <p:nvSpPr>
          <p:cNvPr id="65" name="Rectangle 64"/>
          <p:cNvSpPr/>
          <p:nvPr>
            <p:custDataLst>
              <p:tags r:id="rId14"/>
            </p:custDataLst>
          </p:nvPr>
        </p:nvSpPr>
        <p:spPr>
          <a:xfrm rot="-2700000">
            <a:off x="4210115" y="1925016"/>
            <a:ext cx="1677035" cy="3131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Taille du Gène/RNA</a:t>
            </a:r>
            <a:endParaRPr lang="fr-FR" sz="1400" b="1" dirty="0">
              <a:latin typeface="+mj-lt"/>
            </a:endParaRPr>
          </a:p>
        </p:txBody>
      </p:sp>
      <p:sp>
        <p:nvSpPr>
          <p:cNvPr id="67" name="Rectangle 66"/>
          <p:cNvSpPr/>
          <p:nvPr>
            <p:custDataLst>
              <p:tags r:id="rId15"/>
            </p:custDataLst>
          </p:nvPr>
        </p:nvSpPr>
        <p:spPr>
          <a:xfrm rot="-2700000">
            <a:off x="2076943" y="2285521"/>
            <a:ext cx="67094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+mj-lt"/>
              </a:rPr>
              <a:t>Début</a:t>
            </a:r>
            <a:endParaRPr lang="fr-FR" sz="1400" b="1" dirty="0">
              <a:latin typeface="+mj-lt"/>
            </a:endParaRPr>
          </a:p>
        </p:txBody>
      </p:sp>
      <p:sp>
        <p:nvSpPr>
          <p:cNvPr id="19" name="Titre 1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719832" y="179436"/>
            <a:ext cx="8640960" cy="5040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None/>
              <a:tabLst/>
              <a:defRPr lang="fr-FR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dirty="0" smtClean="0">
                <a:solidFill>
                  <a:sysClr val="windowText" lastClr="000000"/>
                </a:solidFill>
                <a:latin typeface="+mj-lt"/>
              </a:rPr>
              <a:t>Fichier de résultats</a:t>
            </a:r>
            <a:endParaRPr lang="fr-FR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7051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03999" y="1259557"/>
            <a:ext cx="9071640" cy="4989240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Comptage</a:t>
            </a:r>
          </a:p>
          <a:p>
            <a:pPr lvl="1"/>
            <a:r>
              <a:rPr lang="fr-FR" dirty="0" smtClean="0">
                <a:latin typeface="+mj-lt"/>
              </a:rPr>
              <a:t>nombre de lectures alignées par objet</a:t>
            </a:r>
          </a:p>
          <a:p>
            <a:pPr lvl="1"/>
            <a:r>
              <a:rPr lang="fr-FR" dirty="0" smtClean="0">
                <a:latin typeface="+mj-lt"/>
              </a:rPr>
              <a:t>utilisé pour les analyses d’expression différentielle après normalisation</a:t>
            </a:r>
          </a:p>
          <a:p>
            <a:pPr lvl="1"/>
            <a:endPara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Normalisation RPKM</a:t>
            </a:r>
          </a:p>
          <a:p>
            <a:pPr lvl="1"/>
            <a:r>
              <a:rPr lang="fr-FR" b="1" dirty="0" smtClean="0">
                <a:latin typeface="+mj-lt"/>
              </a:rPr>
              <a:t>R</a:t>
            </a:r>
            <a:r>
              <a:rPr lang="fr-FR" dirty="0" smtClean="0">
                <a:latin typeface="+mj-lt"/>
              </a:rPr>
              <a:t>ead </a:t>
            </a:r>
            <a:r>
              <a:rPr lang="fr-FR" b="1" dirty="0" smtClean="0">
                <a:latin typeface="+mj-lt"/>
              </a:rPr>
              <a:t>P</a:t>
            </a:r>
            <a:r>
              <a:rPr lang="fr-FR" dirty="0" smtClean="0">
                <a:latin typeface="+mj-lt"/>
              </a:rPr>
              <a:t>er </a:t>
            </a:r>
            <a:r>
              <a:rPr lang="fr-FR" b="1" dirty="0" err="1" smtClean="0">
                <a:latin typeface="+mj-lt"/>
              </a:rPr>
              <a:t>K</a:t>
            </a:r>
            <a:r>
              <a:rPr lang="fr-FR" dirty="0" err="1" smtClean="0">
                <a:latin typeface="+mj-lt"/>
              </a:rPr>
              <a:t>ilobase</a:t>
            </a:r>
            <a:r>
              <a:rPr lang="fr-FR" dirty="0" smtClean="0">
                <a:latin typeface="+mj-lt"/>
              </a:rPr>
              <a:t> per </a:t>
            </a:r>
            <a:r>
              <a:rPr lang="fr-FR" b="1" dirty="0" smtClean="0">
                <a:latin typeface="+mj-lt"/>
              </a:rPr>
              <a:t>M</a:t>
            </a:r>
            <a:r>
              <a:rPr lang="fr-FR" dirty="0" smtClean="0">
                <a:latin typeface="+mj-lt"/>
              </a:rPr>
              <a:t>illion </a:t>
            </a:r>
            <a:r>
              <a:rPr lang="fr-FR" dirty="0" err="1" smtClean="0">
                <a:latin typeface="+mj-lt"/>
              </a:rPr>
              <a:t>mapped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reads</a:t>
            </a:r>
            <a:endParaRPr lang="fr-FR" dirty="0" smtClean="0">
              <a:latin typeface="+mj-lt"/>
            </a:endParaRPr>
          </a:p>
          <a:p>
            <a:pPr lvl="1"/>
            <a:endParaRPr lang="fr-FR" dirty="0">
              <a:latin typeface="+mj-lt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711200" y="5297193"/>
            <a:ext cx="789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RPKM (X) = 	</a:t>
            </a:r>
            <a:r>
              <a:rPr lang="en-US" sz="2000" dirty="0" err="1" smtClean="0">
                <a:latin typeface="+mj-lt"/>
              </a:rPr>
              <a:t>Nb</a:t>
            </a:r>
            <a:r>
              <a:rPr lang="en-US" sz="2000" dirty="0" smtClean="0">
                <a:latin typeface="+mj-lt"/>
              </a:rPr>
              <a:t> de lectures/</a:t>
            </a:r>
            <a:r>
              <a:rPr lang="en-US" sz="2000" dirty="0" err="1" smtClean="0">
                <a:latin typeface="+mj-lt"/>
              </a:rPr>
              <a:t>gène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comptage</a:t>
            </a:r>
            <a:r>
              <a:rPr lang="en-US" sz="2000" dirty="0" smtClean="0">
                <a:latin typeface="+mj-lt"/>
              </a:rPr>
              <a:t> brut)</a:t>
            </a:r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	     million lectures </a:t>
            </a:r>
            <a:r>
              <a:rPr lang="en-US" sz="2000" dirty="0" err="1" smtClean="0">
                <a:latin typeface="+mj-lt"/>
              </a:rPr>
              <a:t>alignées</a:t>
            </a:r>
            <a:r>
              <a:rPr lang="en-US" sz="2000" dirty="0" smtClean="0">
                <a:latin typeface="+mj-lt"/>
              </a:rPr>
              <a:t> x </a:t>
            </a:r>
            <a:r>
              <a:rPr lang="en-US" sz="2000" dirty="0" err="1" smtClean="0">
                <a:latin typeface="+mj-lt"/>
              </a:rPr>
              <a:t>taille</a:t>
            </a:r>
            <a:r>
              <a:rPr lang="en-US" sz="2000" dirty="0" smtClean="0">
                <a:latin typeface="+mj-lt"/>
              </a:rPr>
              <a:t> objet </a:t>
            </a:r>
            <a:r>
              <a:rPr lang="en-US" sz="2000" dirty="0" err="1" smtClean="0">
                <a:latin typeface="+mj-lt"/>
              </a:rPr>
              <a:t>biologique</a:t>
            </a:r>
            <a:r>
              <a:rPr lang="en-US" sz="2000" dirty="0" smtClean="0">
                <a:latin typeface="+mj-lt"/>
              </a:rPr>
              <a:t>(kb)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1562100" y="6490969"/>
            <a:ext cx="24384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+mj-lt"/>
              </a:rPr>
              <a:t>Normalisation entre  librairies</a:t>
            </a:r>
          </a:p>
        </p:txBody>
      </p:sp>
      <p:cxnSp>
        <p:nvCxnSpPr>
          <p:cNvPr id="10" name="Connecteur droit avec flèche 9"/>
          <p:cNvCxnSpPr>
            <a:stCxn id="9" idx="0"/>
          </p:cNvCxnSpPr>
          <p:nvPr>
            <p:custDataLst>
              <p:tags r:id="rId4"/>
            </p:custDataLst>
          </p:nvPr>
        </p:nvCxnSpPr>
        <p:spPr>
          <a:xfrm flipV="1">
            <a:off x="2781300" y="6011953"/>
            <a:ext cx="622300" cy="479016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5501676" y="6483159"/>
            <a:ext cx="2418956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+mj-lt"/>
              </a:rPr>
              <a:t>Normalisation entre objets</a:t>
            </a:r>
          </a:p>
        </p:txBody>
      </p:sp>
      <p:cxnSp>
        <p:nvCxnSpPr>
          <p:cNvPr id="12" name="Connecteur droit avec flèche 11"/>
          <p:cNvCxnSpPr>
            <a:stCxn id="11" idx="0"/>
          </p:cNvCxnSpPr>
          <p:nvPr>
            <p:custDataLst>
              <p:tags r:id="rId6"/>
            </p:custDataLst>
          </p:nvPr>
        </p:nvCxnSpPr>
        <p:spPr>
          <a:xfrm flipH="1" flipV="1">
            <a:off x="5702300" y="5986553"/>
            <a:ext cx="1008854" cy="496606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3307880"/>
            <a:ext cx="4933950" cy="60960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1" name="Connecteur droit 30"/>
          <p:cNvCxnSpPr/>
          <p:nvPr>
            <p:custDataLst>
              <p:tags r:id="rId8"/>
            </p:custDataLst>
          </p:nvPr>
        </p:nvCxnSpPr>
        <p:spPr>
          <a:xfrm>
            <a:off x="2032000" y="5646618"/>
            <a:ext cx="5321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19832" y="179436"/>
            <a:ext cx="8640960" cy="5040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None/>
              <a:tabLst/>
              <a:defRPr lang="fr-FR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dirty="0" smtClean="0">
                <a:solidFill>
                  <a:sysClr val="windowText" lastClr="000000"/>
                </a:solidFill>
                <a:latin typeface="+mj-lt"/>
              </a:rPr>
              <a:t>Fichier de résultats</a:t>
            </a:r>
            <a:endParaRPr lang="fr-FR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328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6" y="4205758"/>
            <a:ext cx="7086600" cy="2238375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10" y="1117599"/>
            <a:ext cx="3914487" cy="237308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3" y="971525"/>
            <a:ext cx="5479916" cy="256506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631454" y="5324945"/>
            <a:ext cx="6094120" cy="259689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647824" y="5776829"/>
            <a:ext cx="6094120" cy="146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19832" y="179436"/>
            <a:ext cx="8640960" cy="5040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None/>
              <a:tabLst/>
              <a:defRPr lang="fr-FR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dirty="0" smtClean="0">
                <a:solidFill>
                  <a:sysClr val="windowText" lastClr="000000"/>
                </a:solidFill>
                <a:latin typeface="+mj-lt"/>
              </a:rPr>
              <a:t>Limites : normalisation RPKM</a:t>
            </a:r>
            <a:endParaRPr lang="fr-FR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2537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Normalisation et analyses statistiques pour identifier les gènes </a:t>
            </a:r>
            <a:r>
              <a:rPr lang="fr-FR" dirty="0" err="1" smtClean="0">
                <a:latin typeface="+mj-lt"/>
              </a:rPr>
              <a:t>différentiellement</a:t>
            </a:r>
            <a:r>
              <a:rPr lang="fr-FR" dirty="0" smtClean="0">
                <a:latin typeface="+mj-lt"/>
              </a:rPr>
              <a:t> exprimés avec R</a:t>
            </a:r>
          </a:p>
          <a:p>
            <a:pPr lvl="1"/>
            <a:r>
              <a:rPr lang="fr-FR" dirty="0" err="1" smtClean="0">
                <a:latin typeface="+mj-lt"/>
              </a:rPr>
              <a:t>DESeq</a:t>
            </a:r>
            <a:r>
              <a:rPr lang="fr-FR" dirty="0" smtClean="0">
                <a:latin typeface="+mj-lt"/>
              </a:rPr>
              <a:t> ou DESeq2 (</a:t>
            </a:r>
            <a:r>
              <a:rPr lang="fr-FR" dirty="0" err="1" smtClean="0">
                <a:latin typeface="+mj-lt"/>
              </a:rPr>
              <a:t>bioconductor</a:t>
            </a:r>
            <a:r>
              <a:rPr lang="fr-FR" dirty="0" smtClean="0">
                <a:latin typeface="+mj-lt"/>
              </a:rPr>
              <a:t>)</a:t>
            </a:r>
          </a:p>
          <a:p>
            <a:pPr lvl="1"/>
            <a:r>
              <a:rPr lang="fr-FR" dirty="0" smtClean="0">
                <a:latin typeface="+mj-lt"/>
              </a:rPr>
              <a:t>TMM (</a:t>
            </a:r>
            <a:r>
              <a:rPr lang="fr-FR" dirty="0" err="1" smtClean="0">
                <a:latin typeface="+mj-lt"/>
              </a:rPr>
              <a:t>edgeR</a:t>
            </a:r>
            <a:r>
              <a:rPr lang="fr-FR" dirty="0" smtClean="0">
                <a:latin typeface="+mj-lt"/>
              </a:rPr>
              <a:t>)</a:t>
            </a:r>
          </a:p>
          <a:p>
            <a:pPr lvl="1"/>
            <a:endParaRPr lang="fr-FR" dirty="0" smtClean="0">
              <a:latin typeface="+mj-lt"/>
            </a:endParaRPr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19832" y="179436"/>
            <a:ext cx="8640960" cy="5040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None/>
              <a:tabLst/>
              <a:defRPr lang="fr-FR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dirty="0" smtClean="0">
                <a:solidFill>
                  <a:sysClr val="windowText" lastClr="000000"/>
                </a:solidFill>
                <a:latin typeface="+mj-lt"/>
              </a:rPr>
              <a:t>Aller plus loin…</a:t>
            </a:r>
            <a:endParaRPr lang="fr-FR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136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55650" y="2347913"/>
            <a:ext cx="8965182" cy="16208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>
                <a:solidFill>
                  <a:srgbClr val="004586"/>
                </a:solidFill>
                <a:latin typeface="+mj-lt"/>
              </a:rPr>
              <a:t>CONTRÔLE DE QUALITÉ DE MESURES DE L'EXPRESSION</a:t>
            </a:r>
            <a:endParaRPr lang="fr-FR" sz="2800" dirty="0">
              <a:latin typeface="+mj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75816" y="3995861"/>
            <a:ext cx="9073008" cy="1931988"/>
          </a:xfrm>
        </p:spPr>
        <p:txBody>
          <a:bodyPr/>
          <a:lstStyle/>
          <a:p>
            <a:r>
              <a:rPr lang="fr-FR" dirty="0" smtClean="0">
                <a:solidFill>
                  <a:srgbClr val="004586"/>
                </a:solidFill>
                <a:latin typeface="+mj-lt"/>
              </a:rPr>
              <a:t>Sébastien</a:t>
            </a:r>
            <a:endParaRPr lang="fr-FR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6920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1800" dirty="0" smtClean="0">
                <a:latin typeface="Arial"/>
              </a:rPr>
              <a:t>Rappel : pipeline Mesures de l'expression</a:t>
            </a:r>
            <a:endParaRPr lang="fr-FR" sz="1800" dirty="0"/>
          </a:p>
        </p:txBody>
      </p:sp>
      <p:pic>
        <p:nvPicPr>
          <p:cNvPr id="6" name="Image 5"/>
          <p:cNvPicPr/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2000" y="1115541"/>
            <a:ext cx="8254440" cy="5579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696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Arial"/>
              </a:rPr>
              <a:t>Objectif et périmètre du pipeline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3999" y="1835621"/>
            <a:ext cx="9071640" cy="3816424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Objectif : identifier facilement des problèmes de qualité dans les résultats issus d'une mesure d'expression</a:t>
            </a:r>
          </a:p>
          <a:p>
            <a:pPr>
              <a:buNone/>
            </a:pPr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Périmètre : sortie du pipeline BBRIC ou pipelines externes équivalents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656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Description du </a:t>
            </a:r>
            <a:r>
              <a:rPr lang="fr-FR" dirty="0" err="1" smtClean="0"/>
              <a:t>Workflow</a:t>
            </a:r>
            <a:endParaRPr lang="fr-FR" dirty="0"/>
          </a:p>
        </p:txBody>
      </p:sp>
      <p:pic>
        <p:nvPicPr>
          <p:cNvPr id="5" name="Image 4" descr="workflow.t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75816" y="1146175"/>
            <a:ext cx="6410325" cy="526732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>
            <p:custDataLst>
              <p:tags r:id="rId3"/>
            </p:custDataLst>
          </p:nvPr>
        </p:nvCxnSpPr>
        <p:spPr>
          <a:xfrm flipH="1">
            <a:off x="4285728" y="2987749"/>
            <a:ext cx="1512168" cy="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 l="13386" t="11544" r="68108" b="54856"/>
          <a:stretch>
            <a:fillRect/>
          </a:stretch>
        </p:blipFill>
        <p:spPr bwMode="auto">
          <a:xfrm>
            <a:off x="6765504" y="1187549"/>
            <a:ext cx="32433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96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workflow.t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75816" y="1146175"/>
            <a:ext cx="6410325" cy="52673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 l="13386" t="11544" r="68108" b="54856"/>
          <a:stretch>
            <a:fillRect/>
          </a:stretch>
        </p:blipFill>
        <p:spPr bwMode="auto">
          <a:xfrm>
            <a:off x="6765504" y="1187549"/>
            <a:ext cx="32433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Description du </a:t>
            </a:r>
            <a:r>
              <a:rPr lang="fr-FR" dirty="0" err="1" smtClean="0"/>
              <a:t>Workflow</a:t>
            </a:r>
            <a:endParaRPr lang="fr-FR" dirty="0"/>
          </a:p>
        </p:txBody>
      </p:sp>
      <p:sp>
        <p:nvSpPr>
          <p:cNvPr id="6" name="Ellipse 5"/>
          <p:cNvSpPr/>
          <p:nvPr>
            <p:custDataLst>
              <p:tags r:id="rId4"/>
            </p:custDataLst>
          </p:nvPr>
        </p:nvSpPr>
        <p:spPr>
          <a:xfrm>
            <a:off x="4680272" y="899517"/>
            <a:ext cx="208823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llipse 6"/>
          <p:cNvSpPr/>
          <p:nvPr>
            <p:custDataLst>
              <p:tags r:id="rId5"/>
            </p:custDataLst>
          </p:nvPr>
        </p:nvSpPr>
        <p:spPr>
          <a:xfrm>
            <a:off x="6696496" y="3491805"/>
            <a:ext cx="30963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8" name="Connecteur droit avec flèche 7"/>
          <p:cNvCxnSpPr/>
          <p:nvPr>
            <p:custDataLst>
              <p:tags r:id="rId6"/>
            </p:custDataLst>
          </p:nvPr>
        </p:nvCxnSpPr>
        <p:spPr>
          <a:xfrm flipH="1">
            <a:off x="4285728" y="2987749"/>
            <a:ext cx="1512168" cy="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2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rcRect l="24033" t="32844" r="27861" b="19049"/>
          <a:stretch>
            <a:fillRect/>
          </a:stretch>
        </p:blipFill>
        <p:spPr bwMode="auto">
          <a:xfrm>
            <a:off x="4104207" y="3995861"/>
            <a:ext cx="597641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Format du fichier design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15118" t="13224" r="73794" b="55025"/>
          <a:stretch>
            <a:fillRect/>
          </a:stretch>
        </p:blipFill>
        <p:spPr bwMode="auto">
          <a:xfrm>
            <a:off x="287784" y="755501"/>
            <a:ext cx="2808312" cy="536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 l="25808" t="19760" r="27824" b="30344"/>
          <a:stretch>
            <a:fillRect/>
          </a:stretch>
        </p:blipFill>
        <p:spPr bwMode="auto">
          <a:xfrm>
            <a:off x="4182762" y="683493"/>
            <a:ext cx="481799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vers le bas 6"/>
          <p:cNvSpPr/>
          <p:nvPr>
            <p:custDataLst>
              <p:tags r:id="rId5"/>
            </p:custDataLst>
          </p:nvPr>
        </p:nvSpPr>
        <p:spPr>
          <a:xfrm>
            <a:off x="4032200" y="3347789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92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144213" y="899517"/>
            <a:ext cx="9072563" cy="4989513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latin typeface="+mj-lt"/>
                <a:sym typeface="Wingdings" pitchFamily="2" charset="2"/>
              </a:rPr>
              <a:t>En termes d’analyse de données </a:t>
            </a:r>
          </a:p>
          <a:p>
            <a:pPr>
              <a:buFont typeface="Wingdings"/>
              <a:buChar char="è"/>
            </a:pPr>
            <a:r>
              <a:rPr lang="fr-FR" dirty="0" smtClean="0">
                <a:latin typeface="+mj-lt"/>
                <a:sym typeface="Wingdings" pitchFamily="2" charset="2"/>
              </a:rPr>
              <a:t>Il n’y a pas UNE façon de faire les choses</a:t>
            </a:r>
          </a:p>
          <a:p>
            <a:pPr>
              <a:buFont typeface="Wingdings"/>
              <a:buChar char="è"/>
            </a:pPr>
            <a:r>
              <a:rPr lang="fr-FR" dirty="0" smtClean="0">
                <a:latin typeface="+mj-lt"/>
                <a:sym typeface="Wingdings" pitchFamily="2" charset="2"/>
              </a:rPr>
              <a:t>Pour répondre à une question, les données et les programmes changent au fil du temps</a:t>
            </a:r>
          </a:p>
          <a:p>
            <a:pPr>
              <a:buFont typeface="Wingdings"/>
              <a:buChar char="è"/>
            </a:pPr>
            <a:r>
              <a:rPr lang="fr-FR" dirty="0" smtClean="0">
                <a:latin typeface="+mj-lt"/>
                <a:sym typeface="Wingdings" pitchFamily="2" charset="2"/>
              </a:rPr>
              <a:t>On n’a pas forcément  </a:t>
            </a:r>
            <a:r>
              <a:rPr lang="fr-FR" i="1" dirty="0" smtClean="0">
                <a:latin typeface="+mj-lt"/>
                <a:sym typeface="Wingdings" pitchFamily="2" charset="2"/>
              </a:rPr>
              <a:t>a priori </a:t>
            </a:r>
            <a:r>
              <a:rPr lang="fr-FR" dirty="0" smtClean="0">
                <a:latin typeface="+mj-lt"/>
                <a:sym typeface="Wingdings" pitchFamily="2" charset="2"/>
              </a:rPr>
              <a:t>connaissance de là où se  trouve l’outil qui va permettre de répondre à une question</a:t>
            </a:r>
          </a:p>
          <a:p>
            <a:pPr>
              <a:buFont typeface="Wingdings"/>
              <a:buChar char="è"/>
            </a:pPr>
            <a:endParaRPr lang="fr-FR" sz="1200" dirty="0" smtClean="0">
              <a:latin typeface="+mj-lt"/>
              <a:sym typeface="Wingdings" pitchFamily="2" charset="2"/>
            </a:endParaRPr>
          </a:p>
          <a:p>
            <a:pPr>
              <a:buNone/>
            </a:pPr>
            <a:r>
              <a:rPr lang="fr-FR" dirty="0" smtClean="0">
                <a:latin typeface="+mj-lt"/>
                <a:sym typeface="Wingdings" pitchFamily="2" charset="2"/>
              </a:rPr>
              <a:t> O</a:t>
            </a:r>
            <a:r>
              <a:rPr lang="fr-FR" dirty="0" smtClean="0">
                <a:latin typeface="+mj-lt"/>
              </a:rPr>
              <a:t>n interroge le système BBRIC a partir d’un problème (ex: Bactérie/Assemblage)</a:t>
            </a:r>
            <a:endParaRPr lang="fr-FR" dirty="0">
              <a:latin typeface="+mj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008063" y="107950"/>
            <a:ext cx="9072562" cy="3746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3600" dirty="0" smtClean="0">
                <a:latin typeface="+mj-lt"/>
              </a:rPr>
              <a:t>https://bbric.toulouse.inra.fr</a:t>
            </a:r>
            <a:endParaRPr lang="fr-F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91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workflow.t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65529" y="1146174"/>
            <a:ext cx="6410325" cy="526732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 l="13386" t="11544" r="68108" b="54856"/>
          <a:stretch>
            <a:fillRect/>
          </a:stretch>
        </p:blipFill>
        <p:spPr bwMode="auto">
          <a:xfrm>
            <a:off x="6765504" y="1187549"/>
            <a:ext cx="32433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>
            <p:custDataLst>
              <p:tags r:id="rId3"/>
            </p:custDataLst>
          </p:nvPr>
        </p:nvSpPr>
        <p:spPr>
          <a:xfrm>
            <a:off x="2424155" y="962690"/>
            <a:ext cx="208823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Description du </a:t>
            </a:r>
            <a:r>
              <a:rPr lang="fr-FR" dirty="0" err="1" smtClean="0"/>
              <a:t>Workflow</a:t>
            </a:r>
            <a:endParaRPr lang="fr-FR" dirty="0"/>
          </a:p>
        </p:txBody>
      </p:sp>
      <p:sp>
        <p:nvSpPr>
          <p:cNvPr id="8" name="Ellipse 7"/>
          <p:cNvSpPr/>
          <p:nvPr>
            <p:custDataLst>
              <p:tags r:id="rId5"/>
            </p:custDataLst>
          </p:nvPr>
        </p:nvSpPr>
        <p:spPr>
          <a:xfrm>
            <a:off x="6696496" y="2771725"/>
            <a:ext cx="30963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9" name="Connecteur droit avec flèche 8"/>
          <p:cNvCxnSpPr/>
          <p:nvPr>
            <p:custDataLst>
              <p:tags r:id="rId6"/>
            </p:custDataLst>
          </p:nvPr>
        </p:nvCxnSpPr>
        <p:spPr>
          <a:xfrm flipH="1">
            <a:off x="4285728" y="2987749"/>
            <a:ext cx="1512168" cy="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710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Fichier de comptage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 l="21166" t="23808" r="8779" b="13445"/>
          <a:stretch>
            <a:fillRect/>
          </a:stretch>
        </p:blipFill>
        <p:spPr bwMode="auto">
          <a:xfrm>
            <a:off x="71513" y="827509"/>
            <a:ext cx="100091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336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workflow.t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75816" y="1146175"/>
            <a:ext cx="6410325" cy="52673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 l="13386" t="11544" r="68108" b="54856"/>
          <a:stretch>
            <a:fillRect/>
          </a:stretch>
        </p:blipFill>
        <p:spPr bwMode="auto">
          <a:xfrm>
            <a:off x="6765504" y="1187549"/>
            <a:ext cx="32433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Description du </a:t>
            </a:r>
            <a:r>
              <a:rPr lang="fr-FR" dirty="0" err="1" smtClean="0"/>
              <a:t>Workflow</a:t>
            </a:r>
            <a:endParaRPr lang="fr-FR" dirty="0"/>
          </a:p>
        </p:txBody>
      </p:sp>
      <p:sp>
        <p:nvSpPr>
          <p:cNvPr id="6" name="Ellipse 5"/>
          <p:cNvSpPr/>
          <p:nvPr>
            <p:custDataLst>
              <p:tags r:id="rId4"/>
            </p:custDataLst>
          </p:nvPr>
        </p:nvSpPr>
        <p:spPr>
          <a:xfrm>
            <a:off x="2304008" y="5003973"/>
            <a:ext cx="208823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llipse 7"/>
          <p:cNvSpPr/>
          <p:nvPr>
            <p:custDataLst>
              <p:tags r:id="rId5"/>
            </p:custDataLst>
          </p:nvPr>
        </p:nvSpPr>
        <p:spPr>
          <a:xfrm>
            <a:off x="2448024" y="971525"/>
            <a:ext cx="208823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Ellipse 9"/>
          <p:cNvSpPr/>
          <p:nvPr>
            <p:custDataLst>
              <p:tags r:id="rId6"/>
            </p:custDataLst>
          </p:nvPr>
        </p:nvSpPr>
        <p:spPr>
          <a:xfrm>
            <a:off x="6696496" y="2771725"/>
            <a:ext cx="30963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avec flèche 10"/>
          <p:cNvCxnSpPr/>
          <p:nvPr>
            <p:custDataLst>
              <p:tags r:id="rId7"/>
            </p:custDataLst>
          </p:nvPr>
        </p:nvCxnSpPr>
        <p:spPr>
          <a:xfrm flipH="1">
            <a:off x="4285728" y="2987749"/>
            <a:ext cx="1512168" cy="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95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Plots à partir du fichier de comptage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 l="18142" t="10200" b="13672"/>
          <a:stretch>
            <a:fillRect/>
          </a:stretch>
        </p:blipFill>
        <p:spPr bwMode="auto">
          <a:xfrm>
            <a:off x="359792" y="827509"/>
            <a:ext cx="91751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962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Nombre de lectures brutes par librairie</a:t>
            </a:r>
            <a:endParaRPr lang="fr-FR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/>
          <a:srcRect l="24033" t="26011" r="27861" b="19049"/>
          <a:stretch>
            <a:fillRect/>
          </a:stretch>
        </p:blipFill>
        <p:spPr bwMode="auto">
          <a:xfrm>
            <a:off x="143768" y="683493"/>
            <a:ext cx="63367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21166" t="19272" r="8779" b="31589"/>
          <a:stretch>
            <a:fillRect/>
          </a:stretch>
        </p:blipFill>
        <p:spPr bwMode="auto">
          <a:xfrm>
            <a:off x="4320232" y="4283893"/>
            <a:ext cx="5544616" cy="259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6336456" y="5292005"/>
            <a:ext cx="576064" cy="1656184"/>
          </a:xfrm>
          <a:prstGeom prst="rect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6624488" y="1115541"/>
            <a:ext cx="3236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Objectif : </a:t>
            </a:r>
          </a:p>
          <a:p>
            <a:r>
              <a:rPr lang="fr-FR" dirty="0" smtClean="0"/>
              <a:t>Vérifie que le nombre de </a:t>
            </a:r>
          </a:p>
          <a:p>
            <a:r>
              <a:rPr lang="fr-FR" dirty="0" err="1" smtClean="0"/>
              <a:t>reads</a:t>
            </a:r>
            <a:r>
              <a:rPr lang="fr-FR" dirty="0" smtClean="0"/>
              <a:t> est équivalent entre les</a:t>
            </a:r>
          </a:p>
          <a:p>
            <a:r>
              <a:rPr lang="fr-FR" dirty="0" smtClean="0"/>
              <a:t>échantillons pour repérer les</a:t>
            </a:r>
          </a:p>
          <a:p>
            <a:r>
              <a:rPr lang="fr-FR" dirty="0" smtClean="0"/>
              <a:t>problèmes expérimentaux</a:t>
            </a:r>
          </a:p>
          <a:p>
            <a:endParaRPr lang="fr-FR" dirty="0" smtClean="0"/>
          </a:p>
          <a:p>
            <a:r>
              <a:rPr lang="fr-FR" b="1" dirty="0" smtClean="0"/>
              <a:t>Question :</a:t>
            </a:r>
          </a:p>
          <a:p>
            <a:r>
              <a:rPr lang="fr-FR" dirty="0" smtClean="0"/>
              <a:t>Le prestataire a-t-il bien fourni le nombre de </a:t>
            </a:r>
            <a:r>
              <a:rPr lang="fr-FR" dirty="0" err="1" smtClean="0"/>
              <a:t>reads</a:t>
            </a:r>
            <a:r>
              <a:rPr lang="fr-FR" dirty="0" smtClean="0"/>
              <a:t> « garanti » pour tous les échantillons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5665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 l="25702" t="24564" r="25993" b="18737"/>
          <a:stretch>
            <a:fillRect/>
          </a:stretch>
        </p:blipFill>
        <p:spPr bwMode="auto">
          <a:xfrm>
            <a:off x="215776" y="539477"/>
            <a:ext cx="6048672" cy="473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Proportion de lectures mappées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21166" t="19272" r="8779" b="31589"/>
          <a:stretch>
            <a:fillRect/>
          </a:stretch>
        </p:blipFill>
        <p:spPr bwMode="auto">
          <a:xfrm>
            <a:off x="4320232" y="4283893"/>
            <a:ext cx="5544616" cy="259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6264448" y="5292005"/>
            <a:ext cx="1440160" cy="1656184"/>
          </a:xfrm>
          <a:prstGeom prst="rect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6326377" y="867573"/>
            <a:ext cx="36424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Objectif : </a:t>
            </a:r>
          </a:p>
          <a:p>
            <a:r>
              <a:rPr lang="fr-FR" dirty="0" smtClean="0"/>
              <a:t>Vérifie que la qualité du </a:t>
            </a:r>
            <a:r>
              <a:rPr lang="fr-FR" dirty="0" err="1" smtClean="0"/>
              <a:t>mapping</a:t>
            </a:r>
            <a:endParaRPr lang="fr-FR" dirty="0" smtClean="0"/>
          </a:p>
          <a:p>
            <a:r>
              <a:rPr lang="fr-FR" dirty="0" smtClean="0"/>
              <a:t>est la même pour toutes les</a:t>
            </a:r>
          </a:p>
          <a:p>
            <a:r>
              <a:rPr lang="fr-FR" dirty="0" smtClean="0"/>
              <a:t>librairies.</a:t>
            </a:r>
          </a:p>
          <a:p>
            <a:r>
              <a:rPr lang="fr-FR" dirty="0" smtClean="0"/>
              <a:t>Si le pourcentage est trop bas, peut</a:t>
            </a:r>
          </a:p>
          <a:p>
            <a:r>
              <a:rPr lang="fr-FR" dirty="0" smtClean="0"/>
              <a:t>être la preuve d’une contamination</a:t>
            </a:r>
          </a:p>
          <a:p>
            <a:endParaRPr lang="fr-FR" dirty="0"/>
          </a:p>
          <a:p>
            <a:r>
              <a:rPr lang="fr-FR" b="1" dirty="0"/>
              <a:t>Questions </a:t>
            </a:r>
            <a:r>
              <a:rPr lang="fr-FR" b="1" dirty="0" smtClean="0"/>
              <a:t>:</a:t>
            </a:r>
            <a:endParaRPr lang="fr-FR" b="1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 Un échantillon </a:t>
            </a:r>
            <a:r>
              <a:rPr lang="fr-FR" dirty="0" smtClean="0"/>
              <a:t>est-il contaminé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/>
              <a:t>par un autre</a:t>
            </a:r>
            <a:r>
              <a:rPr lang="fr-FR" dirty="0"/>
              <a:t> </a:t>
            </a:r>
            <a:r>
              <a:rPr lang="fr-FR" dirty="0" smtClean="0"/>
              <a:t>organisme ?</a:t>
            </a:r>
            <a:endParaRPr lang="fr-FR" b="1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Les paramètres de </a:t>
            </a:r>
            <a:r>
              <a:rPr lang="fr-FR" dirty="0" err="1" smtClean="0"/>
              <a:t>mapping</a:t>
            </a:r>
            <a:r>
              <a:rPr lang="fr-FR" dirty="0" smtClean="0"/>
              <a:t> sont-ils</a:t>
            </a:r>
          </a:p>
          <a:p>
            <a:r>
              <a:rPr lang="fr-FR" dirty="0" smtClean="0"/>
              <a:t>corrects pour tous les échantillons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742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4" y="683493"/>
            <a:ext cx="61341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3999" y="179437"/>
            <a:ext cx="5904465" cy="238157"/>
          </a:xfrm>
        </p:spPr>
        <p:txBody>
          <a:bodyPr>
            <a:noAutofit/>
          </a:bodyPr>
          <a:lstStyle/>
          <a:p>
            <a:r>
              <a:rPr lang="fr-FR" sz="2000" dirty="0" smtClean="0"/>
              <a:t>Proportion de hits avec alignement spécifique</a:t>
            </a:r>
            <a:endParaRPr lang="fr-F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21166" t="19272" r="8779" b="31589"/>
          <a:stretch>
            <a:fillRect/>
          </a:stretch>
        </p:blipFill>
        <p:spPr bwMode="auto">
          <a:xfrm>
            <a:off x="4320232" y="4283893"/>
            <a:ext cx="5544616" cy="259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5112320" y="5292005"/>
            <a:ext cx="1224136" cy="1656184"/>
          </a:xfrm>
          <a:prstGeom prst="rect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6408464" y="683493"/>
            <a:ext cx="36721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Objectif : </a:t>
            </a:r>
            <a:endParaRPr lang="fr-FR" dirty="0" smtClean="0"/>
          </a:p>
          <a:p>
            <a:r>
              <a:rPr lang="fr-FR" dirty="0" smtClean="0"/>
              <a:t>Déterminer la proportion de hits spécifiques (qui ne s’alignent qu’à un seul endroit dans le génome) par rapport à l’ensemble des hits mappant sur le génome</a:t>
            </a:r>
          </a:p>
          <a:p>
            <a:endParaRPr lang="fr-FR" dirty="0" smtClean="0"/>
          </a:p>
          <a:p>
            <a:r>
              <a:rPr lang="fr-FR" b="1" dirty="0" smtClean="0"/>
              <a:t>Questions </a:t>
            </a:r>
            <a:r>
              <a:rPr lang="fr-FR" b="1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Les paramètres de </a:t>
            </a:r>
            <a:r>
              <a:rPr lang="fr-FR" dirty="0" err="1" smtClean="0"/>
              <a:t>mapping</a:t>
            </a:r>
            <a:r>
              <a:rPr lang="fr-FR" dirty="0" smtClean="0"/>
              <a:t> permettent-ils d’assurer des hits spécifiques ?</a:t>
            </a:r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 échantillon est-il contaminé </a:t>
            </a:r>
          </a:p>
          <a:p>
            <a:r>
              <a:rPr lang="fr-FR" dirty="0" smtClean="0"/>
              <a:t>(ARN ribosomique par exemple) ?</a:t>
            </a:r>
          </a:p>
        </p:txBody>
      </p:sp>
    </p:spTree>
    <p:extLst>
      <p:ext uri="{BB962C8B-B14F-4D97-AF65-F5344CB8AC3E}">
        <p14:creationId xmlns:p14="http://schemas.microsoft.com/office/powerpoint/2010/main" val="1145760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/>
          <a:srcRect l="25198" t="29767" r="20371" b="22517"/>
          <a:stretch/>
        </p:blipFill>
        <p:spPr bwMode="auto">
          <a:xfrm>
            <a:off x="0" y="1331565"/>
            <a:ext cx="714630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Proportion de hits recouvrant une </a:t>
            </a:r>
            <a:r>
              <a:rPr lang="fr-FR" sz="2000" dirty="0" err="1" smtClean="0"/>
              <a:t>feature</a:t>
            </a:r>
            <a:endParaRPr lang="fr-F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21166" t="19272" r="8779" b="31589"/>
          <a:stretch>
            <a:fillRect/>
          </a:stretch>
        </p:blipFill>
        <p:spPr bwMode="auto">
          <a:xfrm>
            <a:off x="4320232" y="4283893"/>
            <a:ext cx="5544616" cy="259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8496696" y="5292005"/>
            <a:ext cx="1224136" cy="1656184"/>
          </a:xfrm>
          <a:prstGeom prst="rect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709587"/>
            <a:ext cx="6438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>
            <p:custDataLst>
              <p:tags r:id="rId6"/>
            </p:custDataLst>
          </p:nvPr>
        </p:nvSpPr>
        <p:spPr>
          <a:xfrm>
            <a:off x="5904408" y="971525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Objectif : </a:t>
            </a:r>
            <a:endParaRPr lang="fr-FR" dirty="0"/>
          </a:p>
          <a:p>
            <a:r>
              <a:rPr lang="fr-FR" dirty="0" smtClean="0"/>
              <a:t>Vérifie que la qualité du </a:t>
            </a:r>
            <a:r>
              <a:rPr lang="fr-FR" dirty="0" err="1" smtClean="0"/>
              <a:t>mapping</a:t>
            </a:r>
            <a:endParaRPr lang="fr-FR" dirty="0" smtClean="0"/>
          </a:p>
          <a:p>
            <a:r>
              <a:rPr lang="fr-FR" dirty="0" smtClean="0"/>
              <a:t>est la même pour toutes les</a:t>
            </a:r>
          </a:p>
          <a:p>
            <a:r>
              <a:rPr lang="fr-FR" dirty="0" smtClean="0"/>
              <a:t>librairies</a:t>
            </a:r>
          </a:p>
          <a:p>
            <a:endParaRPr lang="fr-FR" dirty="0" smtClean="0"/>
          </a:p>
          <a:p>
            <a:r>
              <a:rPr lang="fr-FR" b="1" dirty="0"/>
              <a:t>Questions </a:t>
            </a:r>
            <a:r>
              <a:rPr lang="fr-FR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L’annotation structurale est-elle valide ?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/>
              <a:t>Les fichiers pair-end sont-ils utilisés dans la bonne orientation 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0926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workflow.t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75816" y="1146175"/>
            <a:ext cx="6410325" cy="526732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 l="13386" t="11544" r="68108" b="54856"/>
          <a:stretch>
            <a:fillRect/>
          </a:stretch>
        </p:blipFill>
        <p:spPr bwMode="auto">
          <a:xfrm>
            <a:off x="6765504" y="1187549"/>
            <a:ext cx="32433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>
            <p:custDataLst>
              <p:tags r:id="rId3"/>
            </p:custDataLst>
          </p:nvPr>
        </p:nvSpPr>
        <p:spPr>
          <a:xfrm>
            <a:off x="359792" y="971525"/>
            <a:ext cx="208823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Description du </a:t>
            </a:r>
            <a:r>
              <a:rPr lang="fr-FR" dirty="0" err="1" smtClean="0"/>
              <a:t>Workflow</a:t>
            </a:r>
            <a:endParaRPr lang="fr-FR" dirty="0"/>
          </a:p>
        </p:txBody>
      </p:sp>
      <p:sp>
        <p:nvSpPr>
          <p:cNvPr id="8" name="Ellipse 7"/>
          <p:cNvSpPr/>
          <p:nvPr>
            <p:custDataLst>
              <p:tags r:id="rId5"/>
            </p:custDataLst>
          </p:nvPr>
        </p:nvSpPr>
        <p:spPr>
          <a:xfrm>
            <a:off x="6696496" y="1619597"/>
            <a:ext cx="30963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9" name="Connecteur droit avec flèche 8"/>
          <p:cNvCxnSpPr/>
          <p:nvPr>
            <p:custDataLst>
              <p:tags r:id="rId6"/>
            </p:custDataLst>
          </p:nvPr>
        </p:nvCxnSpPr>
        <p:spPr>
          <a:xfrm flipH="1">
            <a:off x="4285728" y="2987749"/>
            <a:ext cx="1512168" cy="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5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Fichier de comptage (format BBRIC)</a:t>
            </a:r>
            <a:endParaRPr lang="fr-FR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 l="21166" t="17004" r="8779" b="27053"/>
          <a:stretch>
            <a:fillRect/>
          </a:stretch>
        </p:blipFill>
        <p:spPr bwMode="auto">
          <a:xfrm>
            <a:off x="-248" y="1043533"/>
            <a:ext cx="100091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954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-1512416" y="-396627"/>
            <a:ext cx="9072563" cy="1262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200" dirty="0" smtClean="0">
                <a:latin typeface="+mj-lt"/>
              </a:rPr>
              <a:t>Protocoles d’analyses BBRIC</a:t>
            </a:r>
            <a:endParaRPr lang="fr-FR" sz="32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 l="1179" t="12914" r="13181" b="30239"/>
          <a:stretch>
            <a:fillRect/>
          </a:stretch>
        </p:blipFill>
        <p:spPr bwMode="auto">
          <a:xfrm>
            <a:off x="101685" y="971525"/>
            <a:ext cx="976316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896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FR" sz="2000" dirty="0" smtClean="0">
                <a:latin typeface="+mj-lt"/>
              </a:rPr>
              <a:t>Fichier de comptage (format générique)</a:t>
            </a:r>
            <a:endParaRPr lang="fr-FR" sz="2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 l="13780" t="69643" r="79526" b="22657"/>
          <a:stretch>
            <a:fillRect/>
          </a:stretch>
        </p:blipFill>
        <p:spPr bwMode="auto">
          <a:xfrm>
            <a:off x="2736056" y="2987749"/>
            <a:ext cx="3384376" cy="218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3918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workflow.t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75816" y="1146175"/>
            <a:ext cx="6410325" cy="526732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 l="13386" t="11544" r="68108" b="54856"/>
          <a:stretch>
            <a:fillRect/>
          </a:stretch>
        </p:blipFill>
        <p:spPr bwMode="auto">
          <a:xfrm>
            <a:off x="6765504" y="1187549"/>
            <a:ext cx="32433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>
            <p:custDataLst>
              <p:tags r:id="rId3"/>
            </p:custDataLst>
          </p:nvPr>
        </p:nvSpPr>
        <p:spPr>
          <a:xfrm>
            <a:off x="431800" y="827509"/>
            <a:ext cx="208823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Description du </a:t>
            </a:r>
            <a:r>
              <a:rPr lang="fr-FR" dirty="0" err="1" smtClean="0"/>
              <a:t>Workflow</a:t>
            </a:r>
            <a:endParaRPr lang="fr-FR" dirty="0"/>
          </a:p>
        </p:txBody>
      </p:sp>
      <p:sp>
        <p:nvSpPr>
          <p:cNvPr id="8" name="Ellipse 7"/>
          <p:cNvSpPr/>
          <p:nvPr>
            <p:custDataLst>
              <p:tags r:id="rId5"/>
            </p:custDataLst>
          </p:nvPr>
        </p:nvSpPr>
        <p:spPr>
          <a:xfrm>
            <a:off x="6696496" y="1547589"/>
            <a:ext cx="30963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>
            <p:custDataLst>
              <p:tags r:id="rId6"/>
            </p:custDataLst>
          </p:nvPr>
        </p:nvSpPr>
        <p:spPr>
          <a:xfrm>
            <a:off x="359792" y="5075981"/>
            <a:ext cx="208823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0" name="Connecteur droit avec flèche 9"/>
          <p:cNvCxnSpPr/>
          <p:nvPr>
            <p:custDataLst>
              <p:tags r:id="rId7"/>
            </p:custDataLst>
          </p:nvPr>
        </p:nvCxnSpPr>
        <p:spPr>
          <a:xfrm flipH="1">
            <a:off x="4285728" y="2987749"/>
            <a:ext cx="1512168" cy="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494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Résultats de comptage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264" y="971525"/>
            <a:ext cx="10151344" cy="571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4855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Clustering</a:t>
            </a:r>
            <a:r>
              <a:rPr lang="fr-FR" dirty="0" smtClean="0"/>
              <a:t> hiérarchique des librairies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31498" t="17844" r="33459" b="31057"/>
          <a:stretch>
            <a:fillRect/>
          </a:stretch>
        </p:blipFill>
        <p:spPr bwMode="auto">
          <a:xfrm>
            <a:off x="71760" y="1331565"/>
            <a:ext cx="64087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>
            <p:custDataLst>
              <p:tags r:id="rId3"/>
            </p:custDataLst>
          </p:nvPr>
        </p:nvSpPr>
        <p:spPr>
          <a:xfrm>
            <a:off x="6552480" y="2771725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Objectif: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 Vérifier que les </a:t>
            </a:r>
            <a:r>
              <a:rPr lang="fr-FR" dirty="0" err="1" smtClean="0">
                <a:solidFill>
                  <a:prstClr val="black"/>
                </a:solidFill>
              </a:rPr>
              <a:t>duplicats</a:t>
            </a:r>
            <a:r>
              <a:rPr lang="fr-FR" dirty="0" smtClean="0">
                <a:solidFill>
                  <a:prstClr val="black"/>
                </a:solidFill>
              </a:rPr>
              <a:t> sont bien dans le même groupe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 Classification des conditions entre elles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prstClr val="black"/>
              </a:solidFill>
            </a:endParaRPr>
          </a:p>
          <a:p>
            <a:r>
              <a:rPr lang="fr-FR" b="1" dirty="0" smtClean="0">
                <a:solidFill>
                  <a:prstClr val="black"/>
                </a:solidFill>
              </a:rPr>
              <a:t>Question: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Y-a-t-il une inversion des échantillons ?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22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FR" sz="1600" dirty="0" err="1" smtClean="0"/>
              <a:t>Barplot</a:t>
            </a:r>
            <a:r>
              <a:rPr lang="fr-FR" sz="1600" dirty="0" smtClean="0"/>
              <a:t> </a:t>
            </a:r>
            <a:r>
              <a:rPr lang="fr-FR" sz="1600" dirty="0" err="1" smtClean="0"/>
              <a:t>representing</a:t>
            </a:r>
            <a:r>
              <a:rPr lang="fr-FR" sz="1600" dirty="0" smtClean="0"/>
              <a:t> the </a:t>
            </a:r>
            <a:r>
              <a:rPr lang="fr-FR" sz="1600" dirty="0" err="1" smtClean="0"/>
              <a:t>number</a:t>
            </a:r>
            <a:r>
              <a:rPr lang="fr-FR" sz="1600" dirty="0" smtClean="0"/>
              <a:t> of </a:t>
            </a:r>
            <a:r>
              <a:rPr lang="fr-FR" sz="1600" dirty="0" err="1" smtClean="0"/>
              <a:t>features</a:t>
            </a:r>
            <a:r>
              <a:rPr lang="fr-FR" sz="1600" dirty="0" smtClean="0"/>
              <a:t> </a:t>
            </a:r>
            <a:r>
              <a:rPr lang="fr-FR" sz="1600" dirty="0" err="1" smtClean="0"/>
              <a:t>mapped</a:t>
            </a:r>
            <a:endParaRPr lang="fr-F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l="40554" t="7344" r="29127" b="24057"/>
          <a:stretch>
            <a:fillRect/>
          </a:stretch>
        </p:blipFill>
        <p:spPr bwMode="auto">
          <a:xfrm>
            <a:off x="287784" y="683493"/>
            <a:ext cx="4680520" cy="595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5688384" y="2051645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Objectifs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 Permet de connaître le nombre de transcrits exploitables par librairie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 Permet de valider la prédiction des transcrits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 Permet de repérer un problème expérimental si l’histogramme est déséquilibré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prstClr val="black"/>
              </a:solidFill>
            </a:endParaRPr>
          </a:p>
          <a:p>
            <a:r>
              <a:rPr lang="fr-FR" b="1" dirty="0" smtClean="0">
                <a:solidFill>
                  <a:prstClr val="black"/>
                </a:solidFill>
              </a:rPr>
              <a:t>Question :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Y-a-t-il des soucis avec l’annotation structurale?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287784" y="6372125"/>
            <a:ext cx="40324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4311609" y="6280372"/>
            <a:ext cx="373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prstClr val="black"/>
                </a:solidFill>
              </a:rPr>
              <a:t>Trancrits</a:t>
            </a:r>
            <a:r>
              <a:rPr lang="fr-FR" sz="1400" dirty="0" smtClean="0">
                <a:solidFill>
                  <a:prstClr val="black"/>
                </a:solidFill>
              </a:rPr>
              <a:t> prédits sans </a:t>
            </a:r>
            <a:r>
              <a:rPr lang="fr-FR" sz="1400" dirty="0" err="1" smtClean="0">
                <a:solidFill>
                  <a:prstClr val="black"/>
                </a:solidFill>
              </a:rPr>
              <a:t>reads</a:t>
            </a:r>
            <a:r>
              <a:rPr lang="fr-FR" sz="1400" dirty="0" smtClean="0">
                <a:solidFill>
                  <a:prstClr val="black"/>
                </a:solidFill>
              </a:rPr>
              <a:t> : 10345 – 9563 = 782</a:t>
            </a:r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87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Box plot du nombre de </a:t>
            </a:r>
            <a:r>
              <a:rPr lang="fr-FR" sz="2000" dirty="0" err="1" smtClean="0"/>
              <a:t>reads</a:t>
            </a:r>
            <a:r>
              <a:rPr lang="fr-FR" sz="2000" dirty="0" smtClean="0"/>
              <a:t> par </a:t>
            </a:r>
            <a:r>
              <a:rPr lang="fr-FR" sz="2000" dirty="0" err="1" smtClean="0"/>
              <a:t>feature</a:t>
            </a:r>
            <a:endParaRPr lang="fr-F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864" y="1115541"/>
            <a:ext cx="53721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5688384" y="2051645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Objectifs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 Vérifier que la distribution des valeurs de comptage est homogène à travers les librairies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 Permet de vérifier que le regroupement par la classification hiérarchique n’est pas dû à une ressemblance de la distribution des valeurs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prstClr val="black"/>
              </a:solidFill>
            </a:endParaRPr>
          </a:p>
          <a:p>
            <a:r>
              <a:rPr lang="fr-FR" b="1" dirty="0" smtClean="0">
                <a:solidFill>
                  <a:prstClr val="black"/>
                </a:solidFill>
              </a:rPr>
              <a:t>Question :</a:t>
            </a:r>
            <a:endParaRPr lang="fr-FR" strike="dblStrike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 La distribution des valeurs de comptage nous permet-elle de lancer une analyse statistique efficace ?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49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>
            <p:custDataLst>
              <p:tags r:id="rId1"/>
            </p:custDataLst>
          </p:nvPr>
        </p:nvGrpSpPr>
        <p:grpSpPr>
          <a:xfrm>
            <a:off x="610651" y="1595806"/>
            <a:ext cx="2889030" cy="2500526"/>
            <a:chOff x="514853" y="1639351"/>
            <a:chExt cx="2889029" cy="2500526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522992" y="2051645"/>
              <a:ext cx="2880890" cy="2088232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Je vais sur</a:t>
              </a:r>
              <a:endParaRPr lang="fr-FR" dirty="0"/>
            </a:p>
          </p:txBody>
        </p:sp>
      </p:grpSp>
      <p:grpSp>
        <p:nvGrpSpPr>
          <p:cNvPr id="5" name="Groupe 4"/>
          <p:cNvGrpSpPr/>
          <p:nvPr>
            <p:custDataLst>
              <p:tags r:id="rId2"/>
            </p:custDataLst>
          </p:nvPr>
        </p:nvGrpSpPr>
        <p:grpSpPr>
          <a:xfrm>
            <a:off x="3615234" y="1602179"/>
            <a:ext cx="2889030" cy="2500526"/>
            <a:chOff x="514853" y="1639351"/>
            <a:chExt cx="2889029" cy="2500526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522992" y="2062690"/>
              <a:ext cx="2880890" cy="2077187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L’outil permet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>
            <p:custDataLst>
              <p:tags r:id="rId3"/>
            </p:custDataLst>
          </p:nvPr>
        </p:nvGrpSpPr>
        <p:grpSpPr>
          <a:xfrm>
            <a:off x="6567562" y="1602179"/>
            <a:ext cx="2889030" cy="2500526"/>
            <a:chOff x="514853" y="1639351"/>
            <a:chExt cx="2889029" cy="2500526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522992" y="2071399"/>
              <a:ext cx="2880890" cy="2068478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L’outil ne permet pas</a:t>
              </a:r>
              <a:endParaRPr lang="fr-FR" dirty="0"/>
            </a:p>
          </p:txBody>
        </p:sp>
      </p:grpSp>
      <p:grpSp>
        <p:nvGrpSpPr>
          <p:cNvPr id="11" name="Groupe 10"/>
          <p:cNvGrpSpPr/>
          <p:nvPr>
            <p:custDataLst>
              <p:tags r:id="rId4"/>
            </p:custDataLst>
          </p:nvPr>
        </p:nvGrpSpPr>
        <p:grpSpPr>
          <a:xfrm>
            <a:off x="610651" y="4297274"/>
            <a:ext cx="2889030" cy="2500526"/>
            <a:chOff x="514853" y="1639351"/>
            <a:chExt cx="2889029" cy="2500526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522992" y="2051645"/>
              <a:ext cx="2880890" cy="2088232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Paramètres clés</a:t>
              </a:r>
              <a:endParaRPr lang="fr-FR" dirty="0"/>
            </a:p>
          </p:txBody>
        </p:sp>
      </p:grpSp>
      <p:grpSp>
        <p:nvGrpSpPr>
          <p:cNvPr id="14" name="Groupe 13"/>
          <p:cNvGrpSpPr/>
          <p:nvPr>
            <p:custDataLst>
              <p:tags r:id="rId5"/>
            </p:custDataLst>
          </p:nvPr>
        </p:nvGrpSpPr>
        <p:grpSpPr>
          <a:xfrm>
            <a:off x="3615234" y="4303647"/>
            <a:ext cx="2889030" cy="2500526"/>
            <a:chOff x="514853" y="1639351"/>
            <a:chExt cx="2889029" cy="2500526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522992" y="2062690"/>
              <a:ext cx="2880890" cy="2077187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Pièges</a:t>
              </a:r>
              <a:endParaRPr lang="fr-FR" dirty="0"/>
            </a:p>
          </p:txBody>
        </p:sp>
      </p:grpSp>
      <p:grpSp>
        <p:nvGrpSpPr>
          <p:cNvPr id="17" name="Groupe 16"/>
          <p:cNvGrpSpPr/>
          <p:nvPr>
            <p:custDataLst>
              <p:tags r:id="rId6"/>
            </p:custDataLst>
          </p:nvPr>
        </p:nvGrpSpPr>
        <p:grpSpPr>
          <a:xfrm>
            <a:off x="6567562" y="4303647"/>
            <a:ext cx="2889030" cy="2500526"/>
            <a:chOff x="514853" y="1639351"/>
            <a:chExt cx="2889029" cy="2500526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522992" y="2071399"/>
              <a:ext cx="2880890" cy="2068478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Formats et fichiers</a:t>
              </a:r>
              <a:endParaRPr lang="fr-FR" dirty="0"/>
            </a:p>
          </p:txBody>
        </p:sp>
      </p:grpSp>
      <p:sp>
        <p:nvSpPr>
          <p:cNvPr id="23" name="Text Box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5841" y="539477"/>
            <a:ext cx="9070975" cy="7344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27212" rIns="0" bIns="0" anchor="ctr"/>
          <a:lstStyle/>
          <a:p>
            <a:pPr algn="ctr"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</a:pPr>
            <a:r>
              <a:rPr lang="fr-FR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Je veux mesurer l'expression de gènes connus à partir de données de séquençage</a:t>
            </a:r>
            <a:endParaRPr lang="fr-FR" b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25" name="ZoneTexte 24"/>
          <p:cNvSpPr txBox="1"/>
          <p:nvPr>
            <p:custDataLst>
              <p:tags r:id="rId8"/>
            </p:custDataLst>
          </p:nvPr>
        </p:nvSpPr>
        <p:spPr>
          <a:xfrm>
            <a:off x="2159993" y="7099521"/>
            <a:ext cx="5760640" cy="369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fr-FR" dirty="0" smtClean="0"/>
              <a:t>BBRIC Portal - https://bbric.toulouse.inra.fr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6689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>
            <p:custDataLst>
              <p:tags r:id="rId1"/>
            </p:custDataLst>
          </p:nvPr>
        </p:nvGrpSpPr>
        <p:grpSpPr>
          <a:xfrm>
            <a:off x="610651" y="1595806"/>
            <a:ext cx="2889030" cy="2500526"/>
            <a:chOff x="514853" y="1639351"/>
            <a:chExt cx="2889029" cy="2500526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522992" y="2051645"/>
              <a:ext cx="2880890" cy="2088232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Je vais sur</a:t>
              </a:r>
              <a:endParaRPr lang="fr-FR" dirty="0"/>
            </a:p>
          </p:txBody>
        </p:sp>
      </p:grpSp>
      <p:grpSp>
        <p:nvGrpSpPr>
          <p:cNvPr id="5" name="Groupe 4"/>
          <p:cNvGrpSpPr/>
          <p:nvPr>
            <p:custDataLst>
              <p:tags r:id="rId2"/>
            </p:custDataLst>
          </p:nvPr>
        </p:nvGrpSpPr>
        <p:grpSpPr>
          <a:xfrm>
            <a:off x="3615234" y="1602179"/>
            <a:ext cx="2889030" cy="2500526"/>
            <a:chOff x="514853" y="1639351"/>
            <a:chExt cx="2889029" cy="2500526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522992" y="2062690"/>
              <a:ext cx="2880890" cy="2077187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L’outil permet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>
            <p:custDataLst>
              <p:tags r:id="rId3"/>
            </p:custDataLst>
          </p:nvPr>
        </p:nvGrpSpPr>
        <p:grpSpPr>
          <a:xfrm>
            <a:off x="6567562" y="1602179"/>
            <a:ext cx="2889030" cy="2500526"/>
            <a:chOff x="514853" y="1639351"/>
            <a:chExt cx="2889029" cy="2500526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522992" y="2071399"/>
              <a:ext cx="2880890" cy="2068478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L’outil ne permet pas</a:t>
              </a:r>
              <a:endParaRPr lang="fr-FR" dirty="0"/>
            </a:p>
          </p:txBody>
        </p:sp>
      </p:grpSp>
      <p:grpSp>
        <p:nvGrpSpPr>
          <p:cNvPr id="11" name="Groupe 10"/>
          <p:cNvGrpSpPr/>
          <p:nvPr>
            <p:custDataLst>
              <p:tags r:id="rId4"/>
            </p:custDataLst>
          </p:nvPr>
        </p:nvGrpSpPr>
        <p:grpSpPr>
          <a:xfrm>
            <a:off x="610651" y="4297274"/>
            <a:ext cx="2889030" cy="2500526"/>
            <a:chOff x="514853" y="1639351"/>
            <a:chExt cx="2889029" cy="2500526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522992" y="2051645"/>
              <a:ext cx="2880890" cy="2088232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Paramètres clés</a:t>
              </a:r>
              <a:endParaRPr lang="fr-FR" dirty="0"/>
            </a:p>
          </p:txBody>
        </p:sp>
      </p:grpSp>
      <p:grpSp>
        <p:nvGrpSpPr>
          <p:cNvPr id="14" name="Groupe 13"/>
          <p:cNvGrpSpPr/>
          <p:nvPr>
            <p:custDataLst>
              <p:tags r:id="rId5"/>
            </p:custDataLst>
          </p:nvPr>
        </p:nvGrpSpPr>
        <p:grpSpPr>
          <a:xfrm>
            <a:off x="3615234" y="4303647"/>
            <a:ext cx="2889030" cy="2500526"/>
            <a:chOff x="514853" y="1639351"/>
            <a:chExt cx="2889029" cy="2500526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522992" y="2062690"/>
              <a:ext cx="2880890" cy="2077187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Pièges</a:t>
              </a:r>
              <a:endParaRPr lang="fr-FR" dirty="0"/>
            </a:p>
          </p:txBody>
        </p:sp>
      </p:grpSp>
      <p:grpSp>
        <p:nvGrpSpPr>
          <p:cNvPr id="17" name="Groupe 16"/>
          <p:cNvGrpSpPr/>
          <p:nvPr>
            <p:custDataLst>
              <p:tags r:id="rId6"/>
            </p:custDataLst>
          </p:nvPr>
        </p:nvGrpSpPr>
        <p:grpSpPr>
          <a:xfrm>
            <a:off x="6567562" y="4303647"/>
            <a:ext cx="2889030" cy="2500526"/>
            <a:chOff x="514853" y="1639351"/>
            <a:chExt cx="2889029" cy="2500526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522992" y="2071399"/>
              <a:ext cx="2880890" cy="2068478"/>
            </a:xfrm>
            <a:prstGeom prst="rect">
              <a:avLst/>
            </a:prstGeom>
            <a:noFill/>
            <a:ln w="9525" cap="flat">
              <a:solidFill>
                <a:srgbClr val="3465A4"/>
              </a:solidFill>
              <a:round/>
              <a:headEnd/>
              <a:tailEnd/>
            </a:ln>
            <a:effectLst/>
          </p:spPr>
          <p:txBody>
            <a:bodyPr lIns="0" tIns="24192" rIns="0" bIns="0"/>
            <a:lstStyle/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  <a:p>
              <a:pPr marL="431755" indent="-323816">
                <a:spcAft>
                  <a:spcPts val="1425"/>
                </a:spcAft>
                <a:buSzPct val="45000"/>
                <a:tabLst>
                  <a:tab pos="449216" algn="l"/>
                  <a:tab pos="898432" algn="l"/>
                  <a:tab pos="1347648" algn="l"/>
                  <a:tab pos="1796864" algn="l"/>
                  <a:tab pos="2246081" algn="l"/>
                  <a:tab pos="2695295" algn="l"/>
                </a:tabLst>
              </a:pPr>
              <a:endParaRPr lang="fr-FR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14853" y="1639351"/>
              <a:ext cx="28803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Formats et fichiers</a:t>
              </a:r>
              <a:endParaRPr lang="fr-FR" dirty="0"/>
            </a:p>
          </p:txBody>
        </p:sp>
      </p:grpSp>
      <p:sp>
        <p:nvSpPr>
          <p:cNvPr id="23" name="Text Box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5841" y="539477"/>
            <a:ext cx="9070975" cy="7344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27212" rIns="0" bIns="0" anchor="ctr"/>
          <a:lstStyle/>
          <a:p>
            <a:pPr algn="ctr"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</a:pPr>
            <a:r>
              <a:rPr lang="fr-FR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Je veux mesurer l'expression de gènes connus à partir de données de séquençage</a:t>
            </a:r>
            <a:endParaRPr lang="fr-FR" b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24" name="Rectangle 23"/>
          <p:cNvSpPr/>
          <p:nvPr>
            <p:custDataLst>
              <p:tags r:id="rId8"/>
            </p:custDataLst>
          </p:nvPr>
        </p:nvSpPr>
        <p:spPr>
          <a:xfrm>
            <a:off x="791840" y="2195661"/>
            <a:ext cx="2448272" cy="1161015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fr-FR" b="1" dirty="0"/>
              <a:t>BBRIC portal</a:t>
            </a:r>
          </a:p>
          <a:p>
            <a:pPr algn="ctr"/>
            <a:r>
              <a:rPr lang="fr-FR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Je cherche «  </a:t>
            </a:r>
            <a:r>
              <a:rPr lang="fr-FR" dirty="0" err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RNASeq</a:t>
            </a:r>
            <a:r>
              <a:rPr lang="fr-FR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» </a:t>
            </a:r>
            <a:br>
              <a:rPr lang="fr-FR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r>
              <a:rPr lang="fr-FR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et je sélectionne </a:t>
            </a:r>
            <a:br>
              <a:rPr lang="fr-FR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r>
              <a:rPr lang="fr-FR" sz="15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« Expression </a:t>
            </a:r>
            <a:r>
              <a:rPr lang="fr-FR" sz="1500" dirty="0" err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measure</a:t>
            </a:r>
            <a:r>
              <a:rPr lang="fr-FR" sz="15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 »</a:t>
            </a:r>
            <a:endParaRPr lang="fr-FR" dirty="0"/>
          </a:p>
        </p:txBody>
      </p:sp>
      <p:sp>
        <p:nvSpPr>
          <p:cNvPr id="25" name="ZoneTexte 24"/>
          <p:cNvSpPr txBox="1"/>
          <p:nvPr>
            <p:custDataLst>
              <p:tags r:id="rId9"/>
            </p:custDataLst>
          </p:nvPr>
        </p:nvSpPr>
        <p:spPr>
          <a:xfrm>
            <a:off x="2159993" y="7099521"/>
            <a:ext cx="5760640" cy="369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fr-FR" dirty="0" smtClean="0"/>
              <a:t>BBRIC Portal - https://bbric.toulouse.inra.fr</a:t>
            </a:r>
            <a:endParaRPr lang="fr-FR" dirty="0"/>
          </a:p>
        </p:txBody>
      </p:sp>
      <p:sp>
        <p:nvSpPr>
          <p:cNvPr id="26" name="Rectangle 25"/>
          <p:cNvSpPr/>
          <p:nvPr>
            <p:custDataLst>
              <p:tags r:id="rId10"/>
            </p:custDataLst>
          </p:nvPr>
        </p:nvSpPr>
        <p:spPr>
          <a:xfrm>
            <a:off x="3744169" y="2195662"/>
            <a:ext cx="2736304" cy="1924365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0" lvl="1"/>
            <a:r>
              <a:rPr lang="fr-FR" sz="17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De mesurer l'expression de gènes ou transcrits dans différentes conditions biologiques</a:t>
            </a:r>
          </a:p>
          <a:p>
            <a:pPr marL="0" lvl="1"/>
            <a:endParaRPr lang="fr-FR" sz="1700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0" lvl="1"/>
            <a:r>
              <a:rPr lang="fr-FR" sz="17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De calculer le RPKM pour chaque gène/transcrit</a:t>
            </a:r>
          </a:p>
        </p:txBody>
      </p:sp>
      <p:sp>
        <p:nvSpPr>
          <p:cNvPr id="29" name="Rectangle 28"/>
          <p:cNvSpPr/>
          <p:nvPr>
            <p:custDataLst>
              <p:tags r:id="rId11"/>
            </p:custDataLst>
          </p:nvPr>
        </p:nvSpPr>
        <p:spPr>
          <a:xfrm>
            <a:off x="6552480" y="4787950"/>
            <a:ext cx="2880320" cy="2185206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r>
              <a:rPr lang="fr-FR" sz="1700" b="1" dirty="0"/>
              <a:t>Entrées</a:t>
            </a:r>
            <a:r>
              <a:rPr lang="fr-FR" sz="1700" dirty="0"/>
              <a:t> : génome (</a:t>
            </a:r>
            <a:r>
              <a:rPr lang="fr-FR" sz="1700" dirty="0" err="1"/>
              <a:t>fasta</a:t>
            </a:r>
            <a:r>
              <a:rPr lang="fr-FR" sz="1700" dirty="0"/>
              <a:t>), librairies de RNA-</a:t>
            </a:r>
            <a:r>
              <a:rPr lang="fr-FR" sz="1700" dirty="0" err="1"/>
              <a:t>seq</a:t>
            </a:r>
            <a:r>
              <a:rPr lang="fr-FR" sz="1700" dirty="0"/>
              <a:t>( </a:t>
            </a:r>
            <a:r>
              <a:rPr lang="fr-FR" sz="1700" dirty="0" err="1"/>
              <a:t>fastq</a:t>
            </a:r>
            <a:r>
              <a:rPr lang="fr-FR" sz="1700" dirty="0"/>
              <a:t>), annotation (gff3)</a:t>
            </a:r>
            <a:br>
              <a:rPr lang="fr-FR" sz="1700" dirty="0"/>
            </a:br>
            <a:endParaRPr lang="fr-FR" sz="1700" dirty="0"/>
          </a:p>
          <a:p>
            <a:r>
              <a:rPr lang="fr-FR" sz="1700" b="1" dirty="0"/>
              <a:t>Sorties</a:t>
            </a:r>
            <a:r>
              <a:rPr lang="fr-FR" sz="1700" dirty="0"/>
              <a:t> : matrice de comptage et RPKM par </a:t>
            </a:r>
            <a:r>
              <a:rPr lang="fr-FR" sz="1700" dirty="0" err="1"/>
              <a:t>gene</a:t>
            </a:r>
            <a:r>
              <a:rPr lang="fr-FR" sz="1700" dirty="0"/>
              <a:t>/transcrit (</a:t>
            </a:r>
            <a:r>
              <a:rPr lang="fr-FR" sz="1700" dirty="0" err="1"/>
              <a:t>tsv</a:t>
            </a:r>
            <a:r>
              <a:rPr lang="fr-FR" sz="1700" dirty="0"/>
              <a:t>), statistiques globales (</a:t>
            </a:r>
            <a:r>
              <a:rPr lang="fr-FR" sz="1700" dirty="0" err="1"/>
              <a:t>tsv</a:t>
            </a:r>
            <a:r>
              <a:rPr lang="fr-FR" sz="1700" dirty="0"/>
              <a:t>)</a:t>
            </a:r>
          </a:p>
        </p:txBody>
      </p:sp>
      <p:sp>
        <p:nvSpPr>
          <p:cNvPr id="31" name="ZoneTexte 30"/>
          <p:cNvSpPr txBox="1"/>
          <p:nvPr>
            <p:custDataLst>
              <p:tags r:id="rId12"/>
            </p:custDataLst>
          </p:nvPr>
        </p:nvSpPr>
        <p:spPr>
          <a:xfrm>
            <a:off x="3672160" y="4817089"/>
            <a:ext cx="2808312" cy="165295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700" dirty="0"/>
              <a:t>Cas des banques </a:t>
            </a:r>
            <a:r>
              <a:rPr lang="fr-FR" sz="1700" dirty="0" err="1"/>
              <a:t>paired</a:t>
            </a:r>
            <a:r>
              <a:rPr lang="fr-FR" sz="1700" dirty="0"/>
              <a:t>-end: erreur dans le choix du </a:t>
            </a:r>
            <a:r>
              <a:rPr lang="fr-FR" sz="1700" dirty="0" err="1"/>
              <a:t>read</a:t>
            </a:r>
            <a:r>
              <a:rPr lang="fr-FR" sz="1700" dirty="0"/>
              <a:t> qui donne l'orientation</a:t>
            </a:r>
          </a:p>
          <a:p>
            <a:endParaRPr lang="fr-FR" sz="1700" dirty="0"/>
          </a:p>
          <a:p>
            <a:r>
              <a:rPr lang="fr-FR" sz="1700" dirty="0"/>
              <a:t>Mauvaise annotation structurale</a:t>
            </a:r>
          </a:p>
        </p:txBody>
      </p:sp>
      <p:sp>
        <p:nvSpPr>
          <p:cNvPr id="30" name="ZoneTexte 29"/>
          <p:cNvSpPr txBox="1"/>
          <p:nvPr>
            <p:custDataLst>
              <p:tags r:id="rId13"/>
            </p:custDataLst>
          </p:nvPr>
        </p:nvSpPr>
        <p:spPr>
          <a:xfrm>
            <a:off x="6624488" y="2123654"/>
            <a:ext cx="2736304" cy="147731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dirty="0" smtClean="0"/>
              <a:t>De découvrir de nouveaux gènes</a:t>
            </a:r>
          </a:p>
          <a:p>
            <a:endParaRPr lang="fr-FR" dirty="0" smtClean="0"/>
          </a:p>
          <a:p>
            <a:r>
              <a:rPr lang="fr-FR" dirty="0" smtClean="0"/>
              <a:t>De faire l’analyse différentielle</a:t>
            </a:r>
            <a:endParaRPr lang="fr-FR" dirty="0"/>
          </a:p>
        </p:txBody>
      </p:sp>
      <p:sp>
        <p:nvSpPr>
          <p:cNvPr id="32" name="ZoneTexte 31"/>
          <p:cNvSpPr txBox="1"/>
          <p:nvPr>
            <p:custDataLst>
              <p:tags r:id="rId14"/>
            </p:custDataLst>
          </p:nvPr>
        </p:nvSpPr>
        <p:spPr>
          <a:xfrm>
            <a:off x="647824" y="4859959"/>
            <a:ext cx="2808312" cy="199221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500" dirty="0"/>
              <a:t>La longueur minimale du hit (fonction de la librairie)</a:t>
            </a:r>
            <a:br>
              <a:rPr lang="fr-FR" sz="1500" dirty="0"/>
            </a:br>
            <a:endParaRPr lang="fr-FR" sz="1500" dirty="0"/>
          </a:p>
          <a:p>
            <a:r>
              <a:rPr lang="fr-FR" sz="1500" dirty="0"/>
              <a:t>Le nombre maximal de </a:t>
            </a:r>
            <a:r>
              <a:rPr lang="fr-FR" sz="1500" dirty="0" err="1"/>
              <a:t>mismatches</a:t>
            </a:r>
            <a:r>
              <a:rPr lang="fr-FR" sz="1500" dirty="0"/>
              <a:t> (erreurs de séquences, polymorphisme)</a:t>
            </a:r>
            <a:br>
              <a:rPr lang="fr-FR" sz="1500" dirty="0"/>
            </a:br>
            <a:endParaRPr lang="fr-FR" sz="1500" dirty="0"/>
          </a:p>
          <a:p>
            <a:r>
              <a:rPr lang="fr-FR" sz="1500" dirty="0"/>
              <a:t>Banques de </a:t>
            </a:r>
            <a:r>
              <a:rPr lang="fr-FR" sz="1500" dirty="0" err="1"/>
              <a:t>smallRNA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127191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7" name="AutoShape 1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 flipV="1">
            <a:off x="457200" y="450851"/>
            <a:ext cx="9610725" cy="12700"/>
          </a:xfrm>
          <a:prstGeom prst="straightConnector1">
            <a:avLst/>
          </a:prstGeom>
          <a:noFill/>
          <a:ln w="19080" cap="flat">
            <a:solidFill>
              <a:srgbClr val="DDD9C3"/>
            </a:solidFill>
            <a:round/>
            <a:headEnd/>
            <a:tailEnd/>
          </a:ln>
          <a:effectLst/>
        </p:spPr>
      </p:cxnSp>
      <p:cxnSp>
        <p:nvCxnSpPr>
          <p:cNvPr id="4098" name="AutoShape 2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-9525" y="522288"/>
            <a:ext cx="9801225" cy="12700"/>
          </a:xfrm>
          <a:prstGeom prst="straightConnector1">
            <a:avLst/>
          </a:prstGeom>
          <a:noFill/>
          <a:ln w="19080" cap="flat">
            <a:solidFill>
              <a:srgbClr val="DDD9C3"/>
            </a:solidFill>
            <a:round/>
            <a:headEnd/>
            <a:tailEnd/>
          </a:ln>
          <a:effectLst/>
        </p:spPr>
      </p:cxnSp>
      <p:sp>
        <p:nvSpPr>
          <p:cNvPr id="4099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8425" y="103188"/>
            <a:ext cx="287338" cy="215900"/>
          </a:xfrm>
          <a:custGeom>
            <a:avLst/>
            <a:gdLst>
              <a:gd name="G0" fmla="+- 798 0 0"/>
              <a:gd name="G1" fmla="+- 600 0 0"/>
              <a:gd name="G2" fmla="*/ 1 0 0"/>
              <a:gd name="G3" fmla="+- 1 0 0"/>
              <a:gd name="G4" fmla="+- G3 0 G2"/>
              <a:gd name="G5" fmla="*/ G2 1 G4"/>
              <a:gd name="G6" fmla="*/ G3 1 G4"/>
              <a:gd name="G7" fmla="*/ G5 G3 1"/>
              <a:gd name="G8" fmla="*/ G6 G3 1"/>
              <a:gd name="G9" fmla="*/ G6 G3 1"/>
              <a:gd name="G10" fmla="*/ G5 G3 1"/>
              <a:gd name="G11" fmla="+- 399 0 0"/>
              <a:gd name="G12" fmla="+- 798 0 0"/>
              <a:gd name="G13" fmla="+- 300 0 0"/>
              <a:gd name="G14" fmla="+- 6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FC000"/>
          </a:solidFill>
          <a:ln w="25560" cap="flat">
            <a:solidFill>
              <a:srgbClr val="EEECE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00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1300" y="211138"/>
            <a:ext cx="215900" cy="252412"/>
          </a:xfrm>
          <a:custGeom>
            <a:avLst/>
            <a:gdLst>
              <a:gd name="G0" fmla="+- 300 0 0"/>
              <a:gd name="G1" fmla="*/ 1 701 2"/>
              <a:gd name="G2" fmla="+- 701 0 0"/>
              <a:gd name="G3" fmla="+- 6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600" y="0"/>
                </a:lnTo>
                <a:lnTo>
                  <a:pt x="600" y="701"/>
                </a:lnTo>
                <a:lnTo>
                  <a:pt x="0" y="701"/>
                </a:lnTo>
                <a:close/>
              </a:path>
            </a:pathLst>
          </a:custGeom>
          <a:solidFill>
            <a:srgbClr val="C3D69B"/>
          </a:solidFill>
          <a:ln w="25560" cap="flat">
            <a:solidFill>
              <a:srgbClr val="EEECE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01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1800" y="1893888"/>
            <a:ext cx="9242425" cy="3778250"/>
          </a:xfrm>
          <a:custGeom>
            <a:avLst/>
            <a:gdLst>
              <a:gd name="G0" fmla="*/ 1 25673 2"/>
              <a:gd name="G1" fmla="+- 5247 0 0"/>
              <a:gd name="G2" fmla="+- 10494 0 0"/>
              <a:gd name="G3" fmla="+- 25673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673" y="0"/>
                </a:lnTo>
                <a:lnTo>
                  <a:pt x="25673" y="10494"/>
                </a:lnTo>
                <a:lnTo>
                  <a:pt x="0" y="1049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4996" rIns="89991" bIns="44996">
            <a:spAutoFit/>
          </a:bodyPr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endParaRPr lang="fr-FR" sz="2800" b="1" dirty="0">
              <a:solidFill>
                <a:srgbClr val="4F81BD"/>
              </a:solidFill>
              <a:latin typeface="Times New Roman" pitchFamily="16" charset="0"/>
              <a:ea typeface="WenQuanYi Zen Hei Sharp" charset="0"/>
              <a:cs typeface="WenQuanYi Zen Hei Sharp" charset="0"/>
            </a:endParaRPr>
          </a:p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b="1" dirty="0">
                <a:solidFill>
                  <a:srgbClr val="4F81BD"/>
                </a:solidFill>
                <a:cs typeface="DejaVu Sans" pitchFamily="48" charset="0"/>
              </a:rPr>
              <a:t> </a:t>
            </a:r>
          </a:p>
        </p:txBody>
      </p:sp>
      <p:cxnSp>
        <p:nvCxnSpPr>
          <p:cNvPr id="4102" name="AutoShape 6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359793" y="7380239"/>
            <a:ext cx="10045701" cy="9525"/>
          </a:xfrm>
          <a:prstGeom prst="straightConnector1">
            <a:avLst/>
          </a:prstGeom>
          <a:noFill/>
          <a:ln w="19080" cap="flat">
            <a:solidFill>
              <a:srgbClr val="DDD9C3"/>
            </a:solidFill>
            <a:round/>
            <a:headEnd/>
            <a:tailEnd/>
          </a:ln>
          <a:effectLst/>
        </p:spPr>
      </p:cxnSp>
      <p:pic>
        <p:nvPicPr>
          <p:cNvPr id="4103" name="Picture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956426"/>
            <a:ext cx="1365250" cy="60324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68425" y="7008813"/>
            <a:ext cx="1341438" cy="550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" name="ZoneTexte 9"/>
          <p:cNvSpPr txBox="1"/>
          <p:nvPr>
            <p:custDataLst>
              <p:tags r:id="rId9"/>
            </p:custDataLst>
          </p:nvPr>
        </p:nvSpPr>
        <p:spPr>
          <a:xfrm>
            <a:off x="1782376" y="2195662"/>
            <a:ext cx="6647056" cy="193898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4F81BD"/>
                </a:solidFill>
                <a:ea typeface="WenQuanYi Zen Hei Sharp" charset="0"/>
                <a:cs typeface="WenQuanYi Zen Hei Sharp" charset="0"/>
              </a:rPr>
              <a:t>Prédiction de l’effet d’un polymorphisme</a:t>
            </a:r>
          </a:p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endParaRPr lang="fr-FR" sz="2400" b="1" dirty="0">
              <a:solidFill>
                <a:srgbClr val="4F81BD"/>
              </a:solidFill>
              <a:ea typeface="WenQuanYi Zen Hei Sharp" charset="0"/>
              <a:cs typeface="WenQuanYi Zen Hei Sharp" charset="0"/>
            </a:endParaRPr>
          </a:p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endParaRPr lang="fr-FR" sz="2400" b="1" dirty="0">
              <a:solidFill>
                <a:srgbClr val="4F81BD"/>
              </a:solidFill>
              <a:ea typeface="WenQuanYi Zen Hei Sharp" charset="0"/>
              <a:cs typeface="WenQuanYi Zen Hei Sharp" charset="0"/>
            </a:endParaRPr>
          </a:p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 smtClean="0">
                <a:solidFill>
                  <a:srgbClr val="4F81BD"/>
                </a:solidFill>
                <a:ea typeface="WenQuanYi Zen Hei Sharp" charset="0"/>
                <a:cs typeface="WenQuanYi Zen Hei Sharp" charset="0"/>
              </a:rPr>
              <a:t>Ludovic </a:t>
            </a:r>
            <a:r>
              <a:rPr lang="fr-FR" sz="2400" b="1" dirty="0">
                <a:solidFill>
                  <a:srgbClr val="4F81BD"/>
                </a:solidFill>
                <a:ea typeface="WenQuanYi Zen Hei Sharp" charset="0"/>
                <a:cs typeface="WenQuanYi Zen Hei Sharp" charset="0"/>
              </a:rPr>
              <a:t>Legrand</a:t>
            </a:r>
          </a:p>
          <a:p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76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22"/>
          <p:cNvCxnSpPr/>
          <p:nvPr>
            <p:custDataLst>
              <p:tags r:id="rId1"/>
            </p:custDataLst>
          </p:nvPr>
        </p:nvCxnSpPr>
        <p:spPr>
          <a:xfrm flipV="1">
            <a:off x="457920" y="450721"/>
            <a:ext cx="9609840" cy="12960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cxnSp>
        <p:nvCxnSpPr>
          <p:cNvPr id="3" name="Connecteur droit 24"/>
          <p:cNvCxnSpPr/>
          <p:nvPr>
            <p:custDataLst>
              <p:tags r:id="rId2"/>
            </p:custDataLst>
          </p:nvPr>
        </p:nvCxnSpPr>
        <p:spPr>
          <a:xfrm flipV="1">
            <a:off x="-9720" y="522360"/>
            <a:ext cx="9801000" cy="13321"/>
          </a:xfrm>
          <a:prstGeom prst="straightConnector1">
            <a:avLst/>
          </a:prstGeom>
          <a:noFill/>
          <a:ln w="19080">
            <a:solidFill>
              <a:srgbClr val="DDD9C3"/>
            </a:solidFill>
            <a:prstDash val="solid"/>
          </a:ln>
        </p:spPr>
      </p:cxnSp>
      <p:sp>
        <p:nvSpPr>
          <p:cNvPr id="4" name="Organigramme : Processus 28"/>
          <p:cNvSpPr/>
          <p:nvPr>
            <p:custDataLst>
              <p:tags r:id="rId3"/>
            </p:custDataLst>
          </p:nvPr>
        </p:nvSpPr>
        <p:spPr>
          <a:xfrm>
            <a:off x="97921" y="103681"/>
            <a:ext cx="288000" cy="2160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30" tIns="45716" rIns="91430" bIns="457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Rectangle 29"/>
          <p:cNvSpPr/>
          <p:nvPr>
            <p:custDataLst>
              <p:tags r:id="rId4"/>
            </p:custDataLst>
          </p:nvPr>
        </p:nvSpPr>
        <p:spPr>
          <a:xfrm>
            <a:off x="241920" y="211680"/>
            <a:ext cx="216000" cy="252000"/>
          </a:xfrm>
          <a:prstGeom prst="rect">
            <a:avLst/>
          </a:prstGeom>
          <a:solidFill>
            <a:srgbClr val="C3D69B"/>
          </a:solidFill>
          <a:ln w="25560">
            <a:solidFill>
              <a:srgbClr val="EEECE1"/>
            </a:solidFill>
            <a:prstDash val="solid"/>
          </a:ln>
        </p:spPr>
        <p:txBody>
          <a:bodyPr vert="horz" wrap="square" lIns="91430" tIns="45716" rIns="91430" bIns="457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fr-FR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ZoneTexte 16"/>
          <p:cNvSpPr txBox="1"/>
          <p:nvPr>
            <p:custDataLst>
              <p:tags r:id="rId5"/>
            </p:custDataLst>
          </p:nvPr>
        </p:nvSpPr>
        <p:spPr>
          <a:xfrm>
            <a:off x="503808" y="62038"/>
            <a:ext cx="6958664" cy="4680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6" rIns="91430" bIns="45716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Font typeface="StarSymbol"/>
              <a:buNone/>
              <a:defRPr sz="1800"/>
            </a:pP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SNPs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 : single-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nucleotide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polymorphism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  <p:pic>
        <p:nvPicPr>
          <p:cNvPr id="10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6957035"/>
            <a:ext cx="1365840" cy="6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67904" y="7009159"/>
            <a:ext cx="1341884" cy="5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40"/>
          <p:cNvSpPr txBox="1"/>
          <p:nvPr>
            <p:custDataLst>
              <p:tags r:id="rId8"/>
            </p:custDataLst>
          </p:nvPr>
        </p:nvSpPr>
        <p:spPr>
          <a:xfrm>
            <a:off x="457921" y="994950"/>
            <a:ext cx="9072817" cy="11749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6" rIns="91430" bIns="45716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Font typeface="StarSymbol"/>
              <a:buNone/>
              <a:defRPr sz="1800"/>
            </a:pPr>
            <a:r>
              <a:rPr lang="fr-FR" b="1" u="sng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Définitions : </a:t>
            </a:r>
          </a:p>
          <a:p>
            <a:pPr>
              <a:buFont typeface="StarSymbol"/>
              <a:buNone/>
              <a:defRPr sz="1800"/>
            </a:pPr>
            <a:r>
              <a:rPr lang="fr-FR" dirty="0">
                <a:solidFill>
                  <a:prstClr val="black"/>
                </a:solidFill>
              </a:rPr>
              <a:t>Un </a:t>
            </a:r>
            <a:r>
              <a:rPr lang="fr-FR" b="1" dirty="0">
                <a:solidFill>
                  <a:prstClr val="black"/>
                </a:solidFill>
              </a:rPr>
              <a:t>SNP</a:t>
            </a:r>
            <a:r>
              <a:rPr lang="fr-FR" dirty="0">
                <a:solidFill>
                  <a:prstClr val="black"/>
                </a:solidFill>
              </a:rPr>
              <a:t> (Single </a:t>
            </a:r>
            <a:r>
              <a:rPr lang="fr-FR" dirty="0" err="1">
                <a:solidFill>
                  <a:prstClr val="black"/>
                </a:solidFill>
              </a:rPr>
              <a:t>Nucleotide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Polymorphism</a:t>
            </a:r>
            <a:r>
              <a:rPr lang="fr-FR" dirty="0">
                <a:solidFill>
                  <a:prstClr val="black"/>
                </a:solidFill>
              </a:rPr>
              <a:t>) est un type de polymorphisme de l'ADN constitué par la variation d'une seule paire de base du génome entre individus d'une même espèce.  </a:t>
            </a:r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>
            <p:custDataLst>
              <p:tags r:id="rId9"/>
            </p:custDataLst>
          </p:nvPr>
        </p:nvSpPr>
        <p:spPr>
          <a:xfrm>
            <a:off x="3024089" y="2195662"/>
            <a:ext cx="4225602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Individus 1 : …..CATAT</a:t>
            </a:r>
            <a:r>
              <a:rPr lang="fr-FR" b="1" dirty="0">
                <a:solidFill>
                  <a:srgbClr val="1F497D">
                    <a:lumMod val="75000"/>
                  </a:srgbClr>
                </a:solidFill>
              </a:rPr>
              <a:t>G</a:t>
            </a:r>
            <a:r>
              <a:rPr lang="fr-FR" b="1" dirty="0">
                <a:solidFill>
                  <a:prstClr val="black"/>
                </a:solidFill>
              </a:rPr>
              <a:t>CGCATA…..</a:t>
            </a:r>
          </a:p>
          <a:p>
            <a:r>
              <a:rPr lang="fr-FR" b="1" dirty="0">
                <a:solidFill>
                  <a:prstClr val="black"/>
                </a:solidFill>
              </a:rPr>
              <a:t>Individus 2 : …..CATAT</a:t>
            </a:r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b="1" dirty="0">
                <a:solidFill>
                  <a:prstClr val="black"/>
                </a:solidFill>
              </a:rPr>
              <a:t>CGCATA…..</a:t>
            </a:r>
          </a:p>
        </p:txBody>
      </p:sp>
      <p:sp>
        <p:nvSpPr>
          <p:cNvPr id="17" name="ZoneTexte 40"/>
          <p:cNvSpPr txBox="1"/>
          <p:nvPr>
            <p:custDataLst>
              <p:tags r:id="rId10"/>
            </p:custDataLst>
          </p:nvPr>
        </p:nvSpPr>
        <p:spPr>
          <a:xfrm>
            <a:off x="503809" y="3059758"/>
            <a:ext cx="9072817" cy="34740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6" rIns="91430" bIns="45716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Font typeface="StarSymbol"/>
              <a:buNone/>
              <a:defRPr sz="1800"/>
            </a:pPr>
            <a:r>
              <a:rPr lang="fr-FR" dirty="0">
                <a:solidFill>
                  <a:prstClr val="black"/>
                </a:solidFill>
              </a:rPr>
              <a:t>Un</a:t>
            </a:r>
            <a:r>
              <a:rPr lang="fr-FR" b="1" dirty="0">
                <a:solidFill>
                  <a:prstClr val="black"/>
                </a:solidFill>
              </a:rPr>
              <a:t> allèle </a:t>
            </a:r>
            <a:r>
              <a:rPr lang="fr-FR" dirty="0">
                <a:solidFill>
                  <a:prstClr val="black"/>
                </a:solidFill>
              </a:rPr>
              <a:t>représente l’une des formes que peut prendre le polymorphisme (G ou A dans le cas précédent).</a:t>
            </a:r>
          </a:p>
          <a:p>
            <a:pPr>
              <a:buFont typeface="StarSymbol"/>
              <a:buNone/>
              <a:defRPr sz="1800"/>
            </a:pPr>
            <a:endParaRPr lang="fr-FR" dirty="0">
              <a:solidFill>
                <a:prstClr val="black"/>
              </a:solidFill>
            </a:endParaRPr>
          </a:p>
          <a:p>
            <a:pPr>
              <a:buFont typeface="StarSymbol"/>
              <a:buNone/>
              <a:defRPr sz="1800"/>
            </a:pPr>
            <a:r>
              <a:rPr lang="fr-FR" dirty="0">
                <a:solidFill>
                  <a:prstClr val="black"/>
                </a:solidFill>
              </a:rPr>
              <a:t>Un polymorphisme est dit </a:t>
            </a:r>
            <a:r>
              <a:rPr lang="fr-FR" b="1" dirty="0">
                <a:solidFill>
                  <a:prstClr val="black"/>
                </a:solidFill>
              </a:rPr>
              <a:t>hétérozygote </a:t>
            </a:r>
            <a:r>
              <a:rPr lang="fr-FR" dirty="0">
                <a:solidFill>
                  <a:prstClr val="black"/>
                </a:solidFill>
              </a:rPr>
              <a:t>chez un </a:t>
            </a:r>
            <a:r>
              <a:rPr lang="fr-FR" dirty="0" smtClean="0">
                <a:solidFill>
                  <a:prstClr val="black"/>
                </a:solidFill>
              </a:rPr>
              <a:t>individu </a:t>
            </a:r>
            <a:r>
              <a:rPr lang="fr-FR" dirty="0">
                <a:solidFill>
                  <a:prstClr val="black"/>
                </a:solidFill>
              </a:rPr>
              <a:t>ou dans une population lorsque plusieurs allèles y sont présents.</a:t>
            </a:r>
          </a:p>
          <a:p>
            <a:pPr>
              <a:buFont typeface="StarSymbol"/>
              <a:buNone/>
              <a:defRPr sz="1800"/>
            </a:pPr>
            <a:r>
              <a:rPr lang="fr-FR" dirty="0">
                <a:solidFill>
                  <a:prstClr val="black"/>
                </a:solidFill>
              </a:rPr>
              <a:t>Un polymorphisme est dit </a:t>
            </a:r>
            <a:r>
              <a:rPr lang="fr-FR" b="1" dirty="0">
                <a:solidFill>
                  <a:prstClr val="black"/>
                </a:solidFill>
              </a:rPr>
              <a:t>homozygote </a:t>
            </a:r>
            <a:r>
              <a:rPr lang="fr-FR" dirty="0">
                <a:solidFill>
                  <a:prstClr val="black"/>
                </a:solidFill>
              </a:rPr>
              <a:t>chez un </a:t>
            </a:r>
            <a:r>
              <a:rPr lang="fr-FR" dirty="0" smtClean="0">
                <a:solidFill>
                  <a:prstClr val="black"/>
                </a:solidFill>
              </a:rPr>
              <a:t>individu </a:t>
            </a:r>
            <a:r>
              <a:rPr lang="fr-FR" dirty="0">
                <a:solidFill>
                  <a:prstClr val="black"/>
                </a:solidFill>
              </a:rPr>
              <a:t>ou dans une population lorsque un unique allèle y est présent.</a:t>
            </a:r>
          </a:p>
          <a:p>
            <a:pPr>
              <a:buFont typeface="StarSymbol"/>
              <a:buNone/>
              <a:defRPr sz="1800"/>
            </a:pPr>
            <a:endParaRPr lang="fr-FR" dirty="0">
              <a:solidFill>
                <a:prstClr val="black"/>
              </a:solidFill>
            </a:endParaRPr>
          </a:p>
          <a:p>
            <a:pPr>
              <a:buFont typeface="StarSymbol"/>
              <a:buNone/>
              <a:defRPr sz="1800"/>
            </a:pPr>
            <a:r>
              <a:rPr lang="fr-FR" dirty="0">
                <a:solidFill>
                  <a:prstClr val="black"/>
                </a:solidFill>
              </a:rPr>
              <a:t>Un </a:t>
            </a:r>
            <a:r>
              <a:rPr lang="fr-FR" b="1" dirty="0">
                <a:solidFill>
                  <a:prstClr val="black"/>
                </a:solidFill>
              </a:rPr>
              <a:t>génotype</a:t>
            </a:r>
            <a:r>
              <a:rPr lang="fr-FR" dirty="0">
                <a:solidFill>
                  <a:prstClr val="black"/>
                </a:solidFill>
              </a:rPr>
              <a:t> est </a:t>
            </a:r>
            <a:r>
              <a:rPr lang="fr-FR" dirty="0" smtClean="0">
                <a:solidFill>
                  <a:prstClr val="black"/>
                </a:solidFill>
              </a:rPr>
              <a:t>un ensemble d’allèles </a:t>
            </a:r>
            <a:r>
              <a:rPr lang="fr-FR" dirty="0">
                <a:solidFill>
                  <a:prstClr val="black"/>
                </a:solidFill>
              </a:rPr>
              <a:t>identifiés chez un individu</a:t>
            </a:r>
          </a:p>
          <a:p>
            <a:pPr>
              <a:buFont typeface="StarSymbol"/>
              <a:buNone/>
              <a:defRPr sz="1800"/>
            </a:pPr>
            <a:endParaRPr lang="fr-FR" dirty="0">
              <a:solidFill>
                <a:prstClr val="black"/>
              </a:solidFill>
            </a:endParaRPr>
          </a:p>
          <a:p>
            <a:pPr>
              <a:buFont typeface="StarSymbol"/>
              <a:buNone/>
              <a:defRPr sz="1800"/>
            </a:pPr>
            <a:r>
              <a:rPr lang="fr-FR" dirty="0">
                <a:solidFill>
                  <a:prstClr val="black"/>
                </a:solidFill>
              </a:rPr>
              <a:t>Un </a:t>
            </a:r>
            <a:r>
              <a:rPr lang="fr-FR" b="1" dirty="0" err="1">
                <a:solidFill>
                  <a:prstClr val="black"/>
                </a:solidFill>
              </a:rPr>
              <a:t>haplotype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est un ensemble d’allèles situés sur </a:t>
            </a:r>
            <a:r>
              <a:rPr lang="fr-FR" dirty="0" smtClean="0">
                <a:solidFill>
                  <a:prstClr val="black"/>
                </a:solidFill>
              </a:rPr>
              <a:t>un même chromosome. </a:t>
            </a:r>
            <a:r>
              <a:rPr lang="fr-FR" dirty="0">
                <a:solidFill>
                  <a:prstClr val="black"/>
                </a:solidFill>
              </a:rPr>
              <a:t>Un individu diploïde comporte 2 </a:t>
            </a:r>
            <a:r>
              <a:rPr lang="fr-FR" dirty="0" err="1">
                <a:solidFill>
                  <a:prstClr val="black"/>
                </a:solidFill>
              </a:rPr>
              <a:t>haplotypes</a:t>
            </a:r>
            <a:r>
              <a:rPr lang="fr-FR" dirty="0">
                <a:solidFill>
                  <a:prstClr val="black"/>
                </a:solidFill>
              </a:rPr>
              <a:t>. </a:t>
            </a:r>
            <a:endParaRPr lang="fr-F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-1368400" y="-396627"/>
            <a:ext cx="9072563" cy="1262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600" dirty="0" smtClean="0">
                <a:latin typeface="Calibri"/>
              </a:rPr>
              <a:t>Protocoles d’analyses BBRIC</a:t>
            </a:r>
            <a:endParaRPr lang="fr-FR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t="12175" r="13181" b="54603"/>
          <a:stretch>
            <a:fillRect/>
          </a:stretch>
        </p:blipFill>
        <p:spPr bwMode="auto">
          <a:xfrm>
            <a:off x="-248" y="827509"/>
            <a:ext cx="9865096" cy="301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t="11437" r="19088" b="30239"/>
          <a:stretch>
            <a:fillRect/>
          </a:stretch>
        </p:blipFill>
        <p:spPr bwMode="auto">
          <a:xfrm>
            <a:off x="3600152" y="3911673"/>
            <a:ext cx="6264696" cy="361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>
            <p:custDataLst>
              <p:tags r:id="rId4"/>
            </p:custDataLst>
          </p:nvPr>
        </p:nvCxnSpPr>
        <p:spPr>
          <a:xfrm>
            <a:off x="3672160" y="3635821"/>
            <a:ext cx="79208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431800" y="4008635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système propose la liste des programmes potentiellement pertinents avec un lien hypertexte qui renvoie vers le formulaire permettant de faire l’analyse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66370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Impact des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SNPs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6994" indent="-320641" algn="just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Impact de chaque SNP variable selon sa position et son environnement :</a:t>
            </a:r>
          </a:p>
          <a:p>
            <a:pPr marL="739698" lvl="1" indent="-282546" algn="just">
              <a:spcAft>
                <a:spcPts val="1413"/>
              </a:spcAft>
              <a:buFont typeface="Times New Roman" pitchFamily="16" charset="0"/>
              <a:buChar char="–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Aucun effet</a:t>
            </a:r>
          </a:p>
          <a:p>
            <a:pPr marL="739698" lvl="1" indent="-282546" algn="just">
              <a:spcAft>
                <a:spcPts val="1413"/>
              </a:spcAft>
              <a:buFont typeface="Times New Roman" pitchFamily="16" charset="0"/>
              <a:buChar char="–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Modification de la protéine produite</a:t>
            </a:r>
          </a:p>
          <a:p>
            <a:pPr marL="739698" lvl="1" indent="-282546" algn="just">
              <a:spcAft>
                <a:spcPts val="1413"/>
              </a:spcAft>
              <a:buFont typeface="Times New Roman" pitchFamily="16" charset="0"/>
              <a:buChar char="–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Effet sur la régulation de l'expression (« </a:t>
            </a:r>
            <a:r>
              <a:rPr lang="fr-FR" dirty="0" err="1">
                <a:solidFill>
                  <a:srgbClr val="000000"/>
                </a:solidFill>
                <a:cs typeface="DejaVu Sans" pitchFamily="48" charset="0"/>
              </a:rPr>
              <a:t>eSNP</a:t>
            </a: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 » = expression SNP)</a:t>
            </a:r>
          </a:p>
          <a:p>
            <a:pPr lvl="2" algn="just">
              <a:spcAft>
                <a:spcPts val="1413"/>
              </a:spcAft>
              <a:buFont typeface="Times New Roman" pitchFamily="16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 smtClean="0">
                <a:solidFill>
                  <a:srgbClr val="000000"/>
                </a:solidFill>
                <a:cs typeface="DejaVu Sans" pitchFamily="48" charset="0"/>
              </a:rPr>
              <a:t> Sites </a:t>
            </a: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de fixation de facteurs de transcription</a:t>
            </a:r>
          </a:p>
          <a:p>
            <a:pPr lvl="2" algn="just">
              <a:spcAft>
                <a:spcPts val="1413"/>
              </a:spcAft>
              <a:buFont typeface="Times New Roman" pitchFamily="16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 smtClean="0">
                <a:solidFill>
                  <a:srgbClr val="000000"/>
                </a:solidFill>
                <a:cs typeface="DejaVu Sans" pitchFamily="48" charset="0"/>
              </a:rPr>
              <a:t> Sites </a:t>
            </a: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d'épissage</a:t>
            </a:r>
          </a:p>
          <a:p>
            <a:pPr lvl="2" algn="just">
              <a:spcAft>
                <a:spcPts val="1413"/>
              </a:spcAft>
              <a:buFont typeface="Times New Roman" pitchFamily="16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 smtClean="0">
                <a:solidFill>
                  <a:srgbClr val="000000"/>
                </a:solidFill>
                <a:cs typeface="DejaVu Sans" pitchFamily="48" charset="0"/>
              </a:rPr>
              <a:t> Dégradation </a:t>
            </a: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des </a:t>
            </a:r>
            <a:r>
              <a:rPr lang="fr-FR" dirty="0" err="1">
                <a:solidFill>
                  <a:srgbClr val="000000"/>
                </a:solidFill>
                <a:cs typeface="DejaVu Sans" pitchFamily="48" charset="0"/>
              </a:rPr>
              <a:t>mRNA</a:t>
            </a:r>
            <a:endParaRPr lang="fr-FR" dirty="0">
              <a:solidFill>
                <a:srgbClr val="000000"/>
              </a:solidFill>
              <a:cs typeface="DejaVu Sans" pitchFamily="48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3989" y="5219701"/>
            <a:ext cx="9864725" cy="1588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grpSp>
        <p:nvGrpSpPr>
          <p:cNvPr id="18" name="Groupe 17"/>
          <p:cNvGrpSpPr/>
          <p:nvPr>
            <p:custDataLst>
              <p:tags r:id="rId4"/>
            </p:custDataLst>
          </p:nvPr>
        </p:nvGrpSpPr>
        <p:grpSpPr>
          <a:xfrm>
            <a:off x="88900" y="5075239"/>
            <a:ext cx="9920289" cy="617538"/>
            <a:chOff x="80640" y="4604164"/>
            <a:chExt cx="8998561" cy="560219"/>
          </a:xfrm>
        </p:grpSpPr>
        <p:sp>
          <p:nvSpPr>
            <p:cNvPr id="19" name="Line 3"/>
            <p:cNvSpPr>
              <a:spLocks noChangeShapeType="1"/>
            </p:cNvSpPr>
            <p:nvPr/>
          </p:nvSpPr>
          <p:spPr bwMode="auto">
            <a:xfrm>
              <a:off x="131041" y="4735217"/>
              <a:ext cx="8948160" cy="1441"/>
            </a:xfrm>
            <a:prstGeom prst="line">
              <a:avLst/>
            </a:prstGeom>
            <a:noFill/>
            <a:ln w="3600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2905920" y="4604164"/>
              <a:ext cx="124128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4474081" y="4604164"/>
              <a:ext cx="75168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6073921" y="4604164"/>
              <a:ext cx="101232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383200" y="4604164"/>
              <a:ext cx="522720" cy="260667"/>
            </a:xfrm>
            <a:prstGeom prst="rect">
              <a:avLst/>
            </a:prstGeom>
            <a:solidFill>
              <a:srgbClr val="6666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sz="1400" dirty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UTR</a:t>
              </a: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7086240" y="4604164"/>
              <a:ext cx="489600" cy="260667"/>
            </a:xfrm>
            <a:prstGeom prst="rect">
              <a:avLst/>
            </a:prstGeom>
            <a:solidFill>
              <a:srgbClr val="6666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sz="1400" dirty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UTR</a:t>
              </a: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1501920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538848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800064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431360" y="4833148"/>
              <a:ext cx="659520" cy="33123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err="1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Prom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5290560" y="4833148"/>
              <a:ext cx="702720" cy="33123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err="1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Régul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7902720" y="4828828"/>
              <a:ext cx="702720" cy="33123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err="1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Régul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19584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80640" y="4828828"/>
              <a:ext cx="702720" cy="33123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err="1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Régul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447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Impact des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SNPs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6994" indent="-320641" algn="just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Impact de chaque SNP variable selon sa position et son environnement :</a:t>
            </a:r>
          </a:p>
          <a:p>
            <a:pPr marL="739698" lvl="1" indent="-282546" algn="just">
              <a:spcAft>
                <a:spcPts val="1413"/>
              </a:spcAft>
              <a:buFont typeface="Times New Roman" pitchFamily="16" charset="0"/>
              <a:buChar char="–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Aucun </a:t>
            </a:r>
            <a:r>
              <a:rPr lang="fr-FR" dirty="0" smtClean="0">
                <a:solidFill>
                  <a:srgbClr val="000000"/>
                </a:solidFill>
                <a:cs typeface="DejaVu Sans" pitchFamily="48" charset="0"/>
              </a:rPr>
              <a:t>effet (prédit)</a:t>
            </a: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 : zones </a:t>
            </a:r>
            <a:r>
              <a:rPr lang="fr-FR" dirty="0" err="1">
                <a:solidFill>
                  <a:srgbClr val="000000"/>
                </a:solidFill>
                <a:cs typeface="DejaVu Sans" pitchFamily="48" charset="0"/>
              </a:rPr>
              <a:t>intergéniques</a:t>
            </a:r>
            <a:endParaRPr lang="fr-FR" dirty="0">
              <a:solidFill>
                <a:srgbClr val="000000"/>
              </a:solidFill>
              <a:cs typeface="DejaVu Sans" pitchFamily="48" charset="0"/>
            </a:endParaRPr>
          </a:p>
        </p:txBody>
      </p:sp>
      <p:grpSp>
        <p:nvGrpSpPr>
          <p:cNvPr id="20" name="Groupe 19"/>
          <p:cNvGrpSpPr/>
          <p:nvPr>
            <p:custDataLst>
              <p:tags r:id="rId3"/>
            </p:custDataLst>
          </p:nvPr>
        </p:nvGrpSpPr>
        <p:grpSpPr>
          <a:xfrm>
            <a:off x="88900" y="5075239"/>
            <a:ext cx="9920289" cy="617538"/>
            <a:chOff x="80640" y="4604164"/>
            <a:chExt cx="8998561" cy="560219"/>
          </a:xfrm>
        </p:grpSpPr>
        <p:sp>
          <p:nvSpPr>
            <p:cNvPr id="7171" name="Line 3"/>
            <p:cNvSpPr>
              <a:spLocks noChangeShapeType="1"/>
            </p:cNvSpPr>
            <p:nvPr/>
          </p:nvSpPr>
          <p:spPr bwMode="auto">
            <a:xfrm>
              <a:off x="131041" y="4735217"/>
              <a:ext cx="8948160" cy="1441"/>
            </a:xfrm>
            <a:prstGeom prst="line">
              <a:avLst/>
            </a:prstGeom>
            <a:noFill/>
            <a:ln w="3600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2905920" y="4604164"/>
              <a:ext cx="124128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4474081" y="4604164"/>
              <a:ext cx="75168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6073921" y="4604164"/>
              <a:ext cx="101232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383200" y="4604164"/>
              <a:ext cx="522720" cy="260667"/>
            </a:xfrm>
            <a:prstGeom prst="rect">
              <a:avLst/>
            </a:prstGeom>
            <a:solidFill>
              <a:srgbClr val="6666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sz="1400" dirty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UTR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7086240" y="4604164"/>
              <a:ext cx="489600" cy="260667"/>
            </a:xfrm>
            <a:prstGeom prst="rect">
              <a:avLst/>
            </a:prstGeom>
            <a:solidFill>
              <a:srgbClr val="6666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sz="1400" dirty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UTR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1501920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538848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800064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1431360" y="4833148"/>
              <a:ext cx="659520" cy="33123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err="1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Prom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5290560" y="4833148"/>
              <a:ext cx="702720" cy="33123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err="1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Régul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7902720" y="4828828"/>
              <a:ext cx="702720" cy="33123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err="1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Régul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19584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80640" y="4828828"/>
              <a:ext cx="702720" cy="33123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err="1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Régul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</p:grpSp>
      <p:sp>
        <p:nvSpPr>
          <p:cNvPr id="7185" name="Line 1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220789" y="1655764"/>
            <a:ext cx="1806575" cy="352742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186" name="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024189" y="1655763"/>
            <a:ext cx="6911975" cy="3529012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80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Impact des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SNPs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6994" indent="-320641" algn="just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Impact de chaque SNP variable selon sa position et son environnement :</a:t>
            </a:r>
          </a:p>
          <a:p>
            <a:pPr marL="739698" lvl="1" indent="-282546" algn="just">
              <a:spcAft>
                <a:spcPts val="1413"/>
              </a:spcAft>
              <a:buFont typeface="Times New Roman" pitchFamily="16" charset="0"/>
              <a:buChar char="–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Modification de la protéine produite (nonsense, </a:t>
            </a:r>
            <a:r>
              <a:rPr lang="fr-FR" dirty="0" err="1">
                <a:solidFill>
                  <a:srgbClr val="000000"/>
                </a:solidFill>
                <a:cs typeface="DejaVu Sans" pitchFamily="48" charset="0"/>
              </a:rPr>
              <a:t>missense</a:t>
            </a: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)</a:t>
            </a:r>
          </a:p>
          <a:p>
            <a:pPr lvl="2" indent="-226989" algn="just">
              <a:spcAft>
                <a:spcPts val="1413"/>
              </a:spcAft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endParaRPr lang="fr-FR" dirty="0">
              <a:solidFill>
                <a:srgbClr val="000000"/>
              </a:solidFill>
              <a:cs typeface="DejaVu Sans" pitchFamily="4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3989" y="5219701"/>
            <a:ext cx="9864725" cy="1588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3100" y="5076825"/>
            <a:ext cx="1368425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1</a:t>
            </a:r>
          </a:p>
        </p:txBody>
      </p:sp>
      <p:sp>
        <p:nvSpPr>
          <p:cNvPr id="81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41889" y="5076825"/>
            <a:ext cx="828675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2</a:t>
            </a:r>
          </a:p>
        </p:txBody>
      </p:sp>
      <p:sp>
        <p:nvSpPr>
          <p:cNvPr id="819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5601" y="5076825"/>
            <a:ext cx="1116013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3</a:t>
            </a:r>
          </a:p>
        </p:txBody>
      </p:sp>
      <p:sp>
        <p:nvSpPr>
          <p:cNvPr id="8199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36837" y="5076825"/>
            <a:ext cx="576263" cy="287338"/>
          </a:xfrm>
          <a:prstGeom prst="rect">
            <a:avLst/>
          </a:prstGeom>
          <a:solidFill>
            <a:srgbClr val="6666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UTR</a:t>
            </a:r>
          </a:p>
        </p:txBody>
      </p:sp>
      <p:sp>
        <p:nvSpPr>
          <p:cNvPr id="820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21613" y="5076825"/>
            <a:ext cx="539750" cy="287338"/>
          </a:xfrm>
          <a:prstGeom prst="rect">
            <a:avLst/>
          </a:prstGeom>
          <a:solidFill>
            <a:srgbClr val="6666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UTR</a:t>
            </a:r>
          </a:p>
        </p:txBody>
      </p:sp>
      <p:sp>
        <p:nvSpPr>
          <p:cNvPr id="820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65287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202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49951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203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829676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87500" y="5327651"/>
            <a:ext cx="727075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Prom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42000" y="5327651"/>
            <a:ext cx="774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Régul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721725" y="5322889"/>
            <a:ext cx="774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Régul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5426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425" y="5322889"/>
            <a:ext cx="774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Régul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76375" y="1979615"/>
            <a:ext cx="1511300" cy="5032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Synonyme</a:t>
            </a:r>
          </a:p>
        </p:txBody>
      </p:sp>
      <p:sp>
        <p:nvSpPr>
          <p:cNvPr id="8210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48488" y="1979615"/>
            <a:ext cx="1511300" cy="5032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Codon Stop</a:t>
            </a:r>
          </a:p>
        </p:txBody>
      </p:sp>
      <p:sp>
        <p:nvSpPr>
          <p:cNvPr id="8211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03688" y="1979615"/>
            <a:ext cx="1728788" cy="5032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Non synonyme</a:t>
            </a:r>
          </a:p>
        </p:txBody>
      </p:sp>
      <p:sp>
        <p:nvSpPr>
          <p:cNvPr id="8212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76375" y="3095626"/>
            <a:ext cx="1511300" cy="576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Protéine OK</a:t>
            </a:r>
          </a:p>
        </p:txBody>
      </p:sp>
      <p:sp>
        <p:nvSpPr>
          <p:cNvPr id="8213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87788" y="3095626"/>
            <a:ext cx="2160588" cy="576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Changement d'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a.a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.</a:t>
            </a:r>
          </a:p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« 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missense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 »</a:t>
            </a:r>
          </a:p>
        </p:txBody>
      </p:sp>
      <p:sp>
        <p:nvSpPr>
          <p:cNvPr id="8214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96075" y="3095626"/>
            <a:ext cx="2016125" cy="576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Protéine tronquée</a:t>
            </a:r>
          </a:p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« nonsense »</a:t>
            </a:r>
          </a:p>
        </p:txBody>
      </p:sp>
      <p:sp>
        <p:nvSpPr>
          <p:cNvPr id="8215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71888" y="4608514"/>
            <a:ext cx="1588" cy="503236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216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327650" y="4608514"/>
            <a:ext cx="1588" cy="503236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217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7056438" y="4608514"/>
            <a:ext cx="1588" cy="503236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218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232025" y="2592388"/>
            <a:ext cx="1588" cy="431800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219" name="Line 2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967288" y="2573339"/>
            <a:ext cx="1588" cy="431800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220" name="Line 2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704138" y="2573339"/>
            <a:ext cx="1588" cy="431800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grpSp>
        <p:nvGrpSpPr>
          <p:cNvPr id="30" name="Groupe 29"/>
          <p:cNvGrpSpPr/>
          <p:nvPr>
            <p:custDataLst>
              <p:tags r:id="rId29"/>
            </p:custDataLst>
          </p:nvPr>
        </p:nvGrpSpPr>
        <p:grpSpPr>
          <a:xfrm>
            <a:off x="144464" y="5075235"/>
            <a:ext cx="9864725" cy="287337"/>
            <a:chOff x="131041" y="4604164"/>
            <a:chExt cx="8948160" cy="260667"/>
          </a:xfrm>
        </p:grpSpPr>
        <p:sp>
          <p:nvSpPr>
            <p:cNvPr id="31" name="Line 3"/>
            <p:cNvSpPr>
              <a:spLocks noChangeShapeType="1"/>
            </p:cNvSpPr>
            <p:nvPr/>
          </p:nvSpPr>
          <p:spPr bwMode="auto">
            <a:xfrm>
              <a:off x="131041" y="4735217"/>
              <a:ext cx="8948160" cy="1441"/>
            </a:xfrm>
            <a:prstGeom prst="line">
              <a:avLst/>
            </a:prstGeom>
            <a:noFill/>
            <a:ln w="3600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2905920" y="4604164"/>
              <a:ext cx="124128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4474081" y="4604164"/>
              <a:ext cx="75168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6073921" y="4604164"/>
              <a:ext cx="101232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2383200" y="4604164"/>
              <a:ext cx="522720" cy="260667"/>
            </a:xfrm>
            <a:prstGeom prst="rect">
              <a:avLst/>
            </a:prstGeom>
            <a:solidFill>
              <a:srgbClr val="6666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sz="1400" dirty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UTR</a:t>
              </a: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7086240" y="4604164"/>
              <a:ext cx="489600" cy="260667"/>
            </a:xfrm>
            <a:prstGeom prst="rect">
              <a:avLst/>
            </a:prstGeom>
            <a:solidFill>
              <a:srgbClr val="6666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sz="1400" dirty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UTR</a:t>
              </a:r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1501920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538848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800064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19584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307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Impact des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SNPs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6994" indent="-320641" algn="just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Impact de chaque SNP variable selon sa position et son environnement :</a:t>
            </a:r>
          </a:p>
          <a:p>
            <a:pPr marL="739698" lvl="1" indent="-282546" algn="just">
              <a:spcAft>
                <a:spcPts val="1413"/>
              </a:spcAft>
              <a:buFont typeface="Times New Roman" pitchFamily="16" charset="0"/>
              <a:buChar char="–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Effet sur la régulation de l'expression (« </a:t>
            </a:r>
            <a:r>
              <a:rPr lang="fr-FR" dirty="0" err="1">
                <a:solidFill>
                  <a:srgbClr val="000000"/>
                </a:solidFill>
                <a:cs typeface="DejaVu Sans" pitchFamily="48" charset="0"/>
              </a:rPr>
              <a:t>eSNP</a:t>
            </a: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 » = expression SNP)</a:t>
            </a:r>
          </a:p>
        </p:txBody>
      </p:sp>
      <p:sp>
        <p:nvSpPr>
          <p:cNvPr id="9219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3989" y="5219701"/>
            <a:ext cx="9864725" cy="1588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3100" y="5076825"/>
            <a:ext cx="1368425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1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41889" y="5076825"/>
            <a:ext cx="828675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2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5601" y="5076825"/>
            <a:ext cx="1116013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3</a:t>
            </a:r>
          </a:p>
        </p:txBody>
      </p:sp>
      <p:sp>
        <p:nvSpPr>
          <p:cNvPr id="922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36837" y="5076825"/>
            <a:ext cx="576263" cy="287338"/>
          </a:xfrm>
          <a:prstGeom prst="rect">
            <a:avLst/>
          </a:prstGeom>
          <a:solidFill>
            <a:srgbClr val="6666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UTR</a:t>
            </a:r>
          </a:p>
        </p:txBody>
      </p:sp>
      <p:sp>
        <p:nvSpPr>
          <p:cNvPr id="9224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21613" y="5076825"/>
            <a:ext cx="539750" cy="287338"/>
          </a:xfrm>
          <a:prstGeom prst="rect">
            <a:avLst/>
          </a:prstGeom>
          <a:solidFill>
            <a:srgbClr val="6666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UTR</a:t>
            </a:r>
          </a:p>
        </p:txBody>
      </p:sp>
      <p:sp>
        <p:nvSpPr>
          <p:cNvPr id="9225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65287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49951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227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829676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87500" y="5327651"/>
            <a:ext cx="727075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Prom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42000" y="5327651"/>
            <a:ext cx="774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Régul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721725" y="5322889"/>
            <a:ext cx="774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Régul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5426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425" y="5322889"/>
            <a:ext cx="774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Régul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52525" y="1979615"/>
            <a:ext cx="2232025" cy="503236"/>
          </a:xfrm>
          <a:prstGeom prst="rect">
            <a:avLst/>
          </a:prstGeom>
          <a:solidFill>
            <a:srgbClr val="FF99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Sites de régulation</a:t>
            </a:r>
          </a:p>
        </p:txBody>
      </p:sp>
      <p:sp>
        <p:nvSpPr>
          <p:cNvPr id="9234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6076" y="1979615"/>
            <a:ext cx="2087563" cy="503236"/>
          </a:xfrm>
          <a:prstGeom prst="rect">
            <a:avLst/>
          </a:prstGeom>
          <a:solidFill>
            <a:srgbClr val="FF99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Dégradation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mRNA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03688" y="1979615"/>
            <a:ext cx="1728788" cy="503236"/>
          </a:xfrm>
          <a:prstGeom prst="rect">
            <a:avLst/>
          </a:prstGeom>
          <a:solidFill>
            <a:srgbClr val="FF99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Épissage</a:t>
            </a:r>
          </a:p>
        </p:txBody>
      </p:sp>
      <p:sp>
        <p:nvSpPr>
          <p:cNvPr id="9236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573087" y="2447925"/>
            <a:ext cx="1662113" cy="266382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237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232025" y="2447925"/>
            <a:ext cx="3959225" cy="266382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96076" y="1979615"/>
            <a:ext cx="2087563" cy="503236"/>
          </a:xfrm>
          <a:prstGeom prst="rect">
            <a:avLst/>
          </a:prstGeom>
          <a:solidFill>
            <a:srgbClr val="E6E6E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B3B3B3"/>
                </a:solidFill>
                <a:ea typeface="WenQuanYi Zen Hei Sharp" charset="0"/>
                <a:cs typeface="WenQuanYi Zen Hei Sharp" charset="0"/>
              </a:rPr>
              <a:t>Stabilité </a:t>
            </a:r>
            <a:r>
              <a:rPr lang="fr-FR" dirty="0" err="1">
                <a:solidFill>
                  <a:srgbClr val="B3B3B3"/>
                </a:solidFill>
                <a:ea typeface="WenQuanYi Zen Hei Sharp" charset="0"/>
                <a:cs typeface="WenQuanYi Zen Hei Sharp" charset="0"/>
              </a:rPr>
              <a:t>mRNA</a:t>
            </a:r>
            <a:endParaRPr lang="fr-FR" dirty="0">
              <a:solidFill>
                <a:srgbClr val="B3B3B3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9239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03688" y="1979615"/>
            <a:ext cx="1728788" cy="503236"/>
          </a:xfrm>
          <a:prstGeom prst="rect">
            <a:avLst/>
          </a:prstGeom>
          <a:solidFill>
            <a:srgbClr val="E6E6E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CCCCCC"/>
                </a:solidFill>
                <a:ea typeface="WenQuanYi Zen Hei Sharp" charset="0"/>
                <a:cs typeface="WenQuanYi Zen Hei Sharp" charset="0"/>
              </a:rPr>
              <a:t>Épissage</a:t>
            </a:r>
          </a:p>
        </p:txBody>
      </p:sp>
      <p:sp>
        <p:nvSpPr>
          <p:cNvPr id="9240" name="Text Box 2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760912" y="2808289"/>
            <a:ext cx="4456113" cy="619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Empêche ou permet la fixation de facteurs</a:t>
            </a: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de transcription</a:t>
            </a:r>
          </a:p>
        </p:txBody>
      </p:sp>
      <p:grpSp>
        <p:nvGrpSpPr>
          <p:cNvPr id="26" name="Groupe 25"/>
          <p:cNvGrpSpPr/>
          <p:nvPr>
            <p:custDataLst>
              <p:tags r:id="rId25"/>
            </p:custDataLst>
          </p:nvPr>
        </p:nvGrpSpPr>
        <p:grpSpPr>
          <a:xfrm>
            <a:off x="144464" y="5075235"/>
            <a:ext cx="9864725" cy="287337"/>
            <a:chOff x="131041" y="4604164"/>
            <a:chExt cx="8948160" cy="260667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131041" y="4735217"/>
              <a:ext cx="8948160" cy="1441"/>
            </a:xfrm>
            <a:prstGeom prst="line">
              <a:avLst/>
            </a:prstGeom>
            <a:noFill/>
            <a:ln w="3600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2905920" y="4604164"/>
              <a:ext cx="124128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4474081" y="4604164"/>
              <a:ext cx="75168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6073921" y="4604164"/>
              <a:ext cx="101232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2383200" y="4604164"/>
              <a:ext cx="522720" cy="260667"/>
            </a:xfrm>
            <a:prstGeom prst="rect">
              <a:avLst/>
            </a:prstGeom>
            <a:solidFill>
              <a:srgbClr val="6666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sz="1400" dirty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UTR</a:t>
              </a: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7086240" y="4604164"/>
              <a:ext cx="489600" cy="260667"/>
            </a:xfrm>
            <a:prstGeom prst="rect">
              <a:avLst/>
            </a:prstGeom>
            <a:solidFill>
              <a:srgbClr val="6666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sz="1400" dirty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UTR</a:t>
              </a: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501920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538848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800064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19584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612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Impact des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SNPs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6994" indent="-320641" algn="just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Impact de chaque SNP variable selon sa position et son environnement :</a:t>
            </a:r>
          </a:p>
          <a:p>
            <a:pPr marL="739698" lvl="1" indent="-282546" algn="just">
              <a:spcAft>
                <a:spcPts val="1413"/>
              </a:spcAft>
              <a:buFont typeface="Times New Roman" pitchFamily="16" charset="0"/>
              <a:buChar char="–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Effet sur la régulation de l'expression (« </a:t>
            </a:r>
            <a:r>
              <a:rPr lang="fr-FR" dirty="0" err="1">
                <a:solidFill>
                  <a:srgbClr val="000000"/>
                </a:solidFill>
                <a:cs typeface="DejaVu Sans" pitchFamily="48" charset="0"/>
              </a:rPr>
              <a:t>eSNP</a:t>
            </a: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 » = expression SNP)</a:t>
            </a:r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3989" y="5219701"/>
            <a:ext cx="9864725" cy="1588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3100" y="5076825"/>
            <a:ext cx="1368425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1</a:t>
            </a:r>
          </a:p>
        </p:txBody>
      </p:sp>
      <p:sp>
        <p:nvSpPr>
          <p:cNvPr id="1024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41889" y="5076825"/>
            <a:ext cx="828675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2</a:t>
            </a:r>
          </a:p>
        </p:txBody>
      </p:sp>
      <p:sp>
        <p:nvSpPr>
          <p:cNvPr id="1024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5601" y="5076825"/>
            <a:ext cx="1116013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3</a:t>
            </a:r>
          </a:p>
        </p:txBody>
      </p:sp>
      <p:sp>
        <p:nvSpPr>
          <p:cNvPr id="10247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36837" y="5076825"/>
            <a:ext cx="576263" cy="287338"/>
          </a:xfrm>
          <a:prstGeom prst="rect">
            <a:avLst/>
          </a:prstGeom>
          <a:solidFill>
            <a:srgbClr val="6666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UTR</a:t>
            </a:r>
          </a:p>
        </p:txBody>
      </p:sp>
      <p:sp>
        <p:nvSpPr>
          <p:cNvPr id="10248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21613" y="5076825"/>
            <a:ext cx="539750" cy="287338"/>
          </a:xfrm>
          <a:prstGeom prst="rect">
            <a:avLst/>
          </a:prstGeom>
          <a:solidFill>
            <a:srgbClr val="6666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UTR</a:t>
            </a:r>
          </a:p>
        </p:txBody>
      </p:sp>
      <p:sp>
        <p:nvSpPr>
          <p:cNvPr id="10249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65287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0250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49951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0251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829676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87500" y="5327651"/>
            <a:ext cx="727075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Prom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42000" y="5327651"/>
            <a:ext cx="774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Régul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721725" y="5322889"/>
            <a:ext cx="774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Régul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5426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425" y="5322889"/>
            <a:ext cx="774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Régul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52525" y="1979615"/>
            <a:ext cx="2232025" cy="503236"/>
          </a:xfrm>
          <a:prstGeom prst="rect">
            <a:avLst/>
          </a:prstGeom>
          <a:solidFill>
            <a:srgbClr val="E6E6E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B3B3B3"/>
                </a:solidFill>
                <a:ea typeface="WenQuanYi Zen Hei Sharp" charset="0"/>
                <a:cs typeface="WenQuanYi Zen Hei Sharp" charset="0"/>
              </a:rPr>
              <a:t>Sites de régulation</a:t>
            </a:r>
          </a:p>
        </p:txBody>
      </p:sp>
      <p:sp>
        <p:nvSpPr>
          <p:cNvPr id="10258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6076" y="1979615"/>
            <a:ext cx="2087563" cy="503236"/>
          </a:xfrm>
          <a:prstGeom prst="rect">
            <a:avLst/>
          </a:prstGeom>
          <a:solidFill>
            <a:srgbClr val="FF99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Dégradation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mRNA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03688" y="1979615"/>
            <a:ext cx="1728788" cy="503236"/>
          </a:xfrm>
          <a:prstGeom prst="rect">
            <a:avLst/>
          </a:prstGeom>
          <a:solidFill>
            <a:srgbClr val="FF99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Épissage</a:t>
            </a:r>
          </a:p>
        </p:txBody>
      </p:sp>
      <p:sp>
        <p:nvSpPr>
          <p:cNvPr id="10260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96076" y="1979615"/>
            <a:ext cx="2087563" cy="503236"/>
          </a:xfrm>
          <a:prstGeom prst="rect">
            <a:avLst/>
          </a:prstGeom>
          <a:solidFill>
            <a:srgbClr val="E6E6E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B3B3B3"/>
                </a:solidFill>
                <a:ea typeface="WenQuanYi Zen Hei Sharp" charset="0"/>
                <a:cs typeface="WenQuanYi Zen Hei Sharp" charset="0"/>
              </a:rPr>
              <a:t>Stabilité </a:t>
            </a:r>
            <a:r>
              <a:rPr lang="fr-FR" dirty="0" err="1">
                <a:solidFill>
                  <a:srgbClr val="B3B3B3"/>
                </a:solidFill>
                <a:ea typeface="WenQuanYi Zen Hei Sharp" charset="0"/>
                <a:cs typeface="WenQuanYi Zen Hei Sharp" charset="0"/>
              </a:rPr>
              <a:t>mRNA</a:t>
            </a:r>
            <a:endParaRPr lang="fr-FR" dirty="0">
              <a:solidFill>
                <a:srgbClr val="B3B3B3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44462" y="3052763"/>
            <a:ext cx="4297363" cy="874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Épissage = sites donneurs et accepteurs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Supprime 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ou crée ces </a:t>
            </a: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sites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Effets 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sur sites de </a:t>
            </a:r>
            <a:r>
              <a:rPr lang="fr-FR" dirty="0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régulation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 smtClean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Isoforme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571999" y="2447926"/>
            <a:ext cx="398463" cy="2592388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0263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967288" y="2447925"/>
            <a:ext cx="1728788" cy="2592388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grpSp>
        <p:nvGrpSpPr>
          <p:cNvPr id="26" name="Groupe 25"/>
          <p:cNvGrpSpPr/>
          <p:nvPr>
            <p:custDataLst>
              <p:tags r:id="rId24"/>
            </p:custDataLst>
          </p:nvPr>
        </p:nvGrpSpPr>
        <p:grpSpPr>
          <a:xfrm>
            <a:off x="144464" y="5075235"/>
            <a:ext cx="9864725" cy="287337"/>
            <a:chOff x="131041" y="4604164"/>
            <a:chExt cx="8948160" cy="260667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131041" y="4735217"/>
              <a:ext cx="8948160" cy="1441"/>
            </a:xfrm>
            <a:prstGeom prst="line">
              <a:avLst/>
            </a:prstGeom>
            <a:noFill/>
            <a:ln w="3600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2905920" y="4604164"/>
              <a:ext cx="124128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4474081" y="4604164"/>
              <a:ext cx="75168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6073921" y="4604164"/>
              <a:ext cx="101232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2383200" y="4604164"/>
              <a:ext cx="522720" cy="260667"/>
            </a:xfrm>
            <a:prstGeom prst="rect">
              <a:avLst/>
            </a:prstGeom>
            <a:solidFill>
              <a:srgbClr val="6666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sz="1400" dirty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UTR</a:t>
              </a: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7086240" y="4604164"/>
              <a:ext cx="489600" cy="260667"/>
            </a:xfrm>
            <a:prstGeom prst="rect">
              <a:avLst/>
            </a:prstGeom>
            <a:solidFill>
              <a:srgbClr val="6666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sz="1400" dirty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UTR</a:t>
              </a: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501920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538848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800064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19584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039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Impact des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SNPs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6994" indent="-320641" algn="just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Impact de chaque SNP variable selon sa position et son environnement :</a:t>
            </a:r>
          </a:p>
          <a:p>
            <a:pPr marL="739698" lvl="1" indent="-282546" algn="just">
              <a:spcAft>
                <a:spcPts val="1413"/>
              </a:spcAft>
              <a:buFont typeface="Times New Roman" pitchFamily="16" charset="0"/>
              <a:buChar char="–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Effet sur la régulation de l'expression (« </a:t>
            </a:r>
            <a:r>
              <a:rPr lang="fr-FR" dirty="0" err="1">
                <a:solidFill>
                  <a:srgbClr val="000000"/>
                </a:solidFill>
                <a:cs typeface="DejaVu Sans" pitchFamily="48" charset="0"/>
              </a:rPr>
              <a:t>eSNP</a:t>
            </a:r>
            <a:r>
              <a:rPr lang="fr-FR" dirty="0">
                <a:solidFill>
                  <a:srgbClr val="000000"/>
                </a:solidFill>
                <a:cs typeface="DejaVu Sans" pitchFamily="48" charset="0"/>
              </a:rPr>
              <a:t> » = expression SNP)</a:t>
            </a:r>
          </a:p>
        </p:txBody>
      </p:sp>
      <p:sp>
        <p:nvSpPr>
          <p:cNvPr id="11267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3989" y="5219701"/>
            <a:ext cx="9864725" cy="1588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3100" y="5076825"/>
            <a:ext cx="1368425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1</a:t>
            </a:r>
          </a:p>
        </p:txBody>
      </p:sp>
      <p:sp>
        <p:nvSpPr>
          <p:cNvPr id="112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41889" y="5076825"/>
            <a:ext cx="828675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2</a:t>
            </a:r>
          </a:p>
        </p:txBody>
      </p:sp>
      <p:sp>
        <p:nvSpPr>
          <p:cNvPr id="1127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5601" y="5076825"/>
            <a:ext cx="1116013" cy="287338"/>
          </a:xfrm>
          <a:prstGeom prst="rect">
            <a:avLst/>
          </a:prstGeom>
          <a:solidFill>
            <a:srgbClr val="729FC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Exon 3</a:t>
            </a:r>
          </a:p>
        </p:txBody>
      </p:sp>
      <p:sp>
        <p:nvSpPr>
          <p:cNvPr id="1127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36837" y="5076825"/>
            <a:ext cx="576263" cy="287338"/>
          </a:xfrm>
          <a:prstGeom prst="rect">
            <a:avLst/>
          </a:prstGeom>
          <a:solidFill>
            <a:srgbClr val="6666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UTR</a:t>
            </a:r>
          </a:p>
        </p:txBody>
      </p:sp>
      <p:sp>
        <p:nvSpPr>
          <p:cNvPr id="11272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21613" y="5076825"/>
            <a:ext cx="539750" cy="287338"/>
          </a:xfrm>
          <a:prstGeom prst="rect">
            <a:avLst/>
          </a:prstGeom>
          <a:solidFill>
            <a:srgbClr val="6666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sz="1400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UTR</a:t>
            </a:r>
          </a:p>
        </p:txBody>
      </p:sp>
      <p:sp>
        <p:nvSpPr>
          <p:cNvPr id="1127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65287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274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49951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275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829676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87500" y="5327651"/>
            <a:ext cx="727075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Prom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42000" y="5327651"/>
            <a:ext cx="774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Régul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721725" y="5322889"/>
            <a:ext cx="774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Régul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5426" y="5111750"/>
            <a:ext cx="576263" cy="107950"/>
          </a:xfrm>
          <a:prstGeom prst="rect">
            <a:avLst/>
          </a:prstGeom>
          <a:solidFill>
            <a:srgbClr val="B847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425" y="5322889"/>
            <a:ext cx="7747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Régul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52525" y="1979615"/>
            <a:ext cx="2232025" cy="503236"/>
          </a:xfrm>
          <a:prstGeom prst="rect">
            <a:avLst/>
          </a:prstGeom>
          <a:solidFill>
            <a:srgbClr val="E6E6E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B3B3B3"/>
                </a:solidFill>
                <a:ea typeface="WenQuanYi Zen Hei Sharp" charset="0"/>
                <a:cs typeface="WenQuanYi Zen Hei Sharp" charset="0"/>
              </a:rPr>
              <a:t>Sites de régulation</a:t>
            </a:r>
          </a:p>
        </p:txBody>
      </p:sp>
      <p:sp>
        <p:nvSpPr>
          <p:cNvPr id="11282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6076" y="1979615"/>
            <a:ext cx="2087563" cy="503236"/>
          </a:xfrm>
          <a:prstGeom prst="rect">
            <a:avLst/>
          </a:prstGeom>
          <a:solidFill>
            <a:srgbClr val="FF99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Stabilité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mRNA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03688" y="1979615"/>
            <a:ext cx="1728788" cy="503236"/>
          </a:xfrm>
          <a:prstGeom prst="rect">
            <a:avLst/>
          </a:prstGeom>
          <a:solidFill>
            <a:srgbClr val="FF99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Épissage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4463" y="3052764"/>
            <a:ext cx="3752850" cy="619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Durée de vie des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mRNA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Liaison à des RNA-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binding</a:t>
            </a: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proteins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024087" y="2447926"/>
            <a:ext cx="4611787" cy="2627309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286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632700" y="2447926"/>
            <a:ext cx="431800" cy="2627310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288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03688" y="1979615"/>
            <a:ext cx="1728788" cy="503236"/>
          </a:xfrm>
          <a:prstGeom prst="rect">
            <a:avLst/>
          </a:prstGeom>
          <a:solidFill>
            <a:srgbClr val="E6E6E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CCCCCC"/>
                </a:solidFill>
                <a:ea typeface="WenQuanYi Zen Hei Sharp" charset="0"/>
                <a:cs typeface="WenQuanYi Zen Hei Sharp" charset="0"/>
              </a:rPr>
              <a:t>Épissage</a:t>
            </a:r>
          </a:p>
        </p:txBody>
      </p:sp>
      <p:grpSp>
        <p:nvGrpSpPr>
          <p:cNvPr id="26" name="Groupe 25"/>
          <p:cNvGrpSpPr/>
          <p:nvPr>
            <p:custDataLst>
              <p:tags r:id="rId24"/>
            </p:custDataLst>
          </p:nvPr>
        </p:nvGrpSpPr>
        <p:grpSpPr>
          <a:xfrm>
            <a:off x="144464" y="5075235"/>
            <a:ext cx="9864725" cy="287337"/>
            <a:chOff x="131041" y="4604164"/>
            <a:chExt cx="8948160" cy="260667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131041" y="4735217"/>
              <a:ext cx="8948160" cy="1441"/>
            </a:xfrm>
            <a:prstGeom prst="line">
              <a:avLst/>
            </a:prstGeom>
            <a:noFill/>
            <a:ln w="3600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2905920" y="4604164"/>
              <a:ext cx="124128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4474081" y="4604164"/>
              <a:ext cx="75168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6073921" y="4604164"/>
              <a:ext cx="1012320" cy="260667"/>
            </a:xfrm>
            <a:prstGeom prst="rect">
              <a:avLst/>
            </a:prstGeom>
            <a:solidFill>
              <a:srgbClr val="729FC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dirty="0" smtClean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CDS</a:t>
              </a:r>
              <a:endPara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2383200" y="4604164"/>
              <a:ext cx="522720" cy="260667"/>
            </a:xfrm>
            <a:prstGeom prst="rect">
              <a:avLst/>
            </a:prstGeom>
            <a:solidFill>
              <a:srgbClr val="6666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sz="1400" dirty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UTR</a:t>
              </a: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7086240" y="4604164"/>
              <a:ext cx="489600" cy="260667"/>
            </a:xfrm>
            <a:prstGeom prst="rect">
              <a:avLst/>
            </a:prstGeom>
            <a:solidFill>
              <a:srgbClr val="6666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fr-FR" sz="1400" dirty="0">
                  <a:solidFill>
                    <a:srgbClr val="000000"/>
                  </a:solidFill>
                  <a:ea typeface="WenQuanYi Zen Hei Sharp" charset="0"/>
                  <a:cs typeface="WenQuanYi Zen Hei Sharp" charset="0"/>
                </a:rPr>
                <a:t>UTR</a:t>
              </a: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501920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538848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800064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195841" y="4637287"/>
              <a:ext cx="522720" cy="97930"/>
            </a:xfrm>
            <a:prstGeom prst="rect">
              <a:avLst/>
            </a:prstGeom>
            <a:solidFill>
              <a:srgbClr val="B847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352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Le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workflow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7" y="900113"/>
            <a:ext cx="9072563" cy="5759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06353" algn="just">
              <a:spcAft>
                <a:spcPts val="1413"/>
              </a:spcAft>
              <a:buSzPct val="45000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b="1" dirty="0"/>
              <a:t>Entrées</a:t>
            </a:r>
          </a:p>
          <a:p>
            <a:pPr marL="896074" lvl="1" indent="-285750" algn="just">
              <a:spcAft>
                <a:spcPts val="1413"/>
              </a:spcAft>
              <a:buSzPct val="100000"/>
              <a:buFont typeface="Arial" panose="020B0604020202020204" pitchFamily="34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/>
              <a:t>Génome de référence connu et annotation structurale disponible</a:t>
            </a:r>
          </a:p>
          <a:p>
            <a:pPr marL="896074" lvl="1" indent="-285750" algn="just">
              <a:spcAft>
                <a:spcPts val="1413"/>
              </a:spcAft>
              <a:buSzPct val="100000"/>
              <a:buFont typeface="Arial" panose="020B0604020202020204" pitchFamily="34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 err="1"/>
              <a:t>Re</a:t>
            </a:r>
            <a:r>
              <a:rPr lang="fr-FR" dirty="0"/>
              <a:t>-séquençage du génome de plusieurs individus : Illumina </a:t>
            </a:r>
            <a:r>
              <a:rPr lang="fr-FR" dirty="0" err="1"/>
              <a:t>pairé</a:t>
            </a:r>
            <a:r>
              <a:rPr lang="fr-FR" dirty="0"/>
              <a:t> (ou single)</a:t>
            </a:r>
          </a:p>
          <a:p>
            <a:pPr marL="106353" algn="just">
              <a:spcAft>
                <a:spcPts val="1413"/>
              </a:spcAft>
              <a:buSzPct val="45000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b="1" dirty="0"/>
              <a:t>Etapes</a:t>
            </a:r>
          </a:p>
          <a:p>
            <a:pPr marL="896074" lvl="1" indent="-285750" algn="just">
              <a:spcAft>
                <a:spcPts val="1413"/>
              </a:spcAft>
              <a:buSzPct val="100000"/>
              <a:buFont typeface="Arial" panose="020B0604020202020204" pitchFamily="34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 err="1"/>
              <a:t>Mapping</a:t>
            </a:r>
            <a:endParaRPr lang="fr-FR" dirty="0"/>
          </a:p>
          <a:p>
            <a:pPr marL="896074" lvl="1" indent="-285750" algn="just">
              <a:spcAft>
                <a:spcPts val="1413"/>
              </a:spcAft>
              <a:buSzPct val="100000"/>
              <a:buFont typeface="Arial" panose="020B0604020202020204" pitchFamily="34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 err="1"/>
              <a:t>Calling</a:t>
            </a:r>
            <a:r>
              <a:rPr lang="fr-FR" dirty="0"/>
              <a:t> de </a:t>
            </a:r>
            <a:r>
              <a:rPr lang="fr-FR" dirty="0" err="1"/>
              <a:t>SNPs</a:t>
            </a:r>
            <a:r>
              <a:rPr lang="fr-FR" dirty="0"/>
              <a:t> pour chaque échantillon</a:t>
            </a:r>
          </a:p>
          <a:p>
            <a:pPr marL="896074" lvl="1" indent="-285750" algn="just">
              <a:spcAft>
                <a:spcPts val="1413"/>
              </a:spcAft>
              <a:buSzPct val="100000"/>
              <a:buFont typeface="Arial" panose="020B0604020202020204" pitchFamily="34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 err="1"/>
              <a:t>Génotypage</a:t>
            </a:r>
            <a:r>
              <a:rPr lang="fr-FR" dirty="0"/>
              <a:t> de tous les individus pour tous les </a:t>
            </a:r>
            <a:r>
              <a:rPr lang="fr-FR" dirty="0" err="1"/>
              <a:t>SNPs</a:t>
            </a:r>
            <a:endParaRPr lang="fr-FR" dirty="0"/>
          </a:p>
          <a:p>
            <a:pPr marL="896074" lvl="1" indent="-285750" algn="just">
              <a:spcAft>
                <a:spcPts val="1413"/>
              </a:spcAft>
              <a:buSzPct val="100000"/>
              <a:buFont typeface="Arial" panose="020B0604020202020204" pitchFamily="34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/>
              <a:t>Prédiction des effets induits par ces </a:t>
            </a:r>
            <a:r>
              <a:rPr lang="fr-FR" dirty="0" err="1"/>
              <a:t>SNPs</a:t>
            </a:r>
            <a:endParaRPr lang="fr-FR" dirty="0"/>
          </a:p>
          <a:p>
            <a:pPr marL="106353" algn="just">
              <a:spcAft>
                <a:spcPts val="1413"/>
              </a:spcAft>
              <a:buSzPct val="45000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b="1" dirty="0"/>
              <a:t>But</a:t>
            </a:r>
          </a:p>
          <a:p>
            <a:pPr marL="849303" lvl="1" indent="-285750" algn="just">
              <a:spcAft>
                <a:spcPts val="1413"/>
              </a:spcAft>
              <a:buSzPct val="100000"/>
              <a:buFont typeface="Arial" panose="020B0604020202020204" pitchFamily="34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/>
              <a:t>Trouver des </a:t>
            </a:r>
            <a:r>
              <a:rPr lang="fr-FR" dirty="0" err="1"/>
              <a:t>SNPs</a:t>
            </a:r>
            <a:r>
              <a:rPr lang="fr-FR" dirty="0"/>
              <a:t> pouvant expliquer les différences de phénotypes observées</a:t>
            </a:r>
          </a:p>
          <a:p>
            <a:pPr marL="106353" algn="just">
              <a:spcAft>
                <a:spcPts val="1413"/>
              </a:spcAft>
              <a:buSzPct val="45000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b="1" dirty="0"/>
              <a:t>Limites</a:t>
            </a:r>
          </a:p>
          <a:p>
            <a:pPr marL="742902" lvl="1" indent="-285750" algn="just">
              <a:spcAft>
                <a:spcPts val="1413"/>
              </a:spcAft>
              <a:buFont typeface="Arial" panose="020B0604020202020204" pitchFamily="34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/>
              <a:t>Importance de l'annotation de référence</a:t>
            </a:r>
          </a:p>
          <a:p>
            <a:pPr marL="742902" lvl="1" indent="-285750" algn="just">
              <a:spcAft>
                <a:spcPts val="1413"/>
              </a:spcAft>
              <a:buFont typeface="Arial" panose="020B0604020202020204" pitchFamily="34" charset="0"/>
              <a:buChar char="•"/>
              <a:tabLst>
                <a:tab pos="426994" algn="l"/>
                <a:tab pos="874622" algn="l"/>
                <a:tab pos="1323838" algn="l"/>
                <a:tab pos="1773054" algn="l"/>
                <a:tab pos="2222270" algn="l"/>
                <a:tab pos="2671486" algn="l"/>
                <a:tab pos="3120702" algn="l"/>
                <a:tab pos="3569918" algn="l"/>
                <a:tab pos="4019134" algn="l"/>
                <a:tab pos="4468349" algn="l"/>
                <a:tab pos="4917565" algn="l"/>
                <a:tab pos="5366781" algn="l"/>
                <a:tab pos="5815997" algn="l"/>
                <a:tab pos="6265213" algn="l"/>
                <a:tab pos="6714429" algn="l"/>
                <a:tab pos="7163645" algn="l"/>
                <a:tab pos="7612861" algn="l"/>
                <a:tab pos="8062077" algn="l"/>
                <a:tab pos="8511293" algn="l"/>
                <a:tab pos="8960509" algn="l"/>
                <a:tab pos="9409724" algn="l"/>
              </a:tabLst>
            </a:pPr>
            <a:r>
              <a:rPr lang="fr-FR" dirty="0"/>
              <a:t>Effets cachés des </a:t>
            </a:r>
            <a:r>
              <a:rPr lang="fr-FR" dirty="0" err="1"/>
              <a:t>SNPs</a:t>
            </a:r>
            <a:r>
              <a:rPr lang="fr-FR" dirty="0"/>
              <a:t> : SNP </a:t>
            </a:r>
            <a:r>
              <a:rPr lang="fr-FR" dirty="0" err="1"/>
              <a:t>intergénique</a:t>
            </a:r>
            <a:r>
              <a:rPr lang="fr-FR" dirty="0"/>
              <a:t> ou synonyme peut avoir un fort impact</a:t>
            </a:r>
          </a:p>
        </p:txBody>
      </p:sp>
    </p:spTree>
    <p:extLst>
      <p:ext uri="{BB962C8B-B14F-4D97-AF65-F5344CB8AC3E}">
        <p14:creationId xmlns:p14="http://schemas.microsoft.com/office/powerpoint/2010/main" val="1746012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ument 5"/>
          <p:cNvSpPr/>
          <p:nvPr>
            <p:custDataLst>
              <p:tags r:id="rId1"/>
            </p:custDataLst>
          </p:nvPr>
        </p:nvSpPr>
        <p:spPr>
          <a:xfrm>
            <a:off x="1799952" y="650650"/>
            <a:ext cx="1584176" cy="936104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Banque de séquençage R1</a:t>
            </a:r>
          </a:p>
        </p:txBody>
      </p:sp>
      <p:sp>
        <p:nvSpPr>
          <p:cNvPr id="3" name="Document 7"/>
          <p:cNvSpPr/>
          <p:nvPr>
            <p:custDataLst>
              <p:tags r:id="rId2"/>
            </p:custDataLst>
          </p:nvPr>
        </p:nvSpPr>
        <p:spPr>
          <a:xfrm>
            <a:off x="3780172" y="650650"/>
            <a:ext cx="1584176" cy="936104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Banque de séquençage R2</a:t>
            </a:r>
          </a:p>
        </p:txBody>
      </p:sp>
      <p:sp>
        <p:nvSpPr>
          <p:cNvPr id="4" name="Document 8"/>
          <p:cNvSpPr/>
          <p:nvPr>
            <p:custDataLst>
              <p:tags r:id="rId3"/>
            </p:custDataLst>
          </p:nvPr>
        </p:nvSpPr>
        <p:spPr>
          <a:xfrm>
            <a:off x="5832399" y="650650"/>
            <a:ext cx="1584176" cy="936104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Génome de référence</a:t>
            </a:r>
          </a:p>
        </p:txBody>
      </p:sp>
      <p:sp>
        <p:nvSpPr>
          <p:cNvPr id="5" name="Processus 9"/>
          <p:cNvSpPr/>
          <p:nvPr>
            <p:custDataLst>
              <p:tags r:id="rId4"/>
            </p:custDataLst>
          </p:nvPr>
        </p:nvSpPr>
        <p:spPr>
          <a:xfrm>
            <a:off x="3924188" y="1946792"/>
            <a:ext cx="1296144" cy="72008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Mapping</a:t>
            </a:r>
            <a:r>
              <a:rPr lang="fr-FR" sz="1700" dirty="0">
                <a:solidFill>
                  <a:prstClr val="white"/>
                </a:solidFill>
              </a:rPr>
              <a:t> et SNP </a:t>
            </a:r>
            <a:r>
              <a:rPr lang="fr-FR" sz="1700" dirty="0" err="1">
                <a:solidFill>
                  <a:prstClr val="white"/>
                </a:solidFill>
              </a:rPr>
              <a:t>Calling</a:t>
            </a:r>
            <a:endParaRPr lang="fr-FR" sz="1700" dirty="0">
              <a:solidFill>
                <a:prstClr val="white"/>
              </a:solidFill>
            </a:endParaRPr>
          </a:p>
        </p:txBody>
      </p:sp>
      <p:cxnSp>
        <p:nvCxnSpPr>
          <p:cNvPr id="6" name="Connecteur en angle 5"/>
          <p:cNvCxnSpPr>
            <a:stCxn id="2" idx="2"/>
            <a:endCxn id="5" idx="0"/>
          </p:cNvCxnSpPr>
          <p:nvPr>
            <p:custDataLst>
              <p:tags r:id="rId5"/>
            </p:custDataLst>
          </p:nvPr>
        </p:nvCxnSpPr>
        <p:spPr>
          <a:xfrm rot="16200000" flipH="1">
            <a:off x="3371186" y="745719"/>
            <a:ext cx="421928" cy="198022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en angle 6"/>
          <p:cNvCxnSpPr>
            <a:stCxn id="4" idx="2"/>
            <a:endCxn id="5" idx="0"/>
          </p:cNvCxnSpPr>
          <p:nvPr>
            <p:custDataLst>
              <p:tags r:id="rId6"/>
            </p:custDataLst>
          </p:nvPr>
        </p:nvCxnSpPr>
        <p:spPr>
          <a:xfrm rot="5400000">
            <a:off x="5387410" y="709715"/>
            <a:ext cx="421928" cy="20522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3" idx="2"/>
            <a:endCxn id="5" idx="0"/>
          </p:cNvCxnSpPr>
          <p:nvPr>
            <p:custDataLst>
              <p:tags r:id="rId7"/>
            </p:custDataLst>
          </p:nvPr>
        </p:nvCxnSpPr>
        <p:spPr>
          <a:xfrm>
            <a:off x="4572259" y="1524867"/>
            <a:ext cx="0" cy="421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renthèse ouvrante 8"/>
          <p:cNvSpPr/>
          <p:nvPr>
            <p:custDataLst>
              <p:tags r:id="rId8"/>
            </p:custDataLst>
          </p:nvPr>
        </p:nvSpPr>
        <p:spPr>
          <a:xfrm>
            <a:off x="1511920" y="578642"/>
            <a:ext cx="144016" cy="345638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Parenthèse ouvrante 9"/>
          <p:cNvSpPr/>
          <p:nvPr>
            <p:custDataLst>
              <p:tags r:id="rId9"/>
            </p:custDataLst>
          </p:nvPr>
        </p:nvSpPr>
        <p:spPr>
          <a:xfrm flipH="1" flipV="1">
            <a:off x="7632599" y="578642"/>
            <a:ext cx="216023" cy="345638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>
            <p:custDataLst>
              <p:tags r:id="rId10"/>
            </p:custDataLst>
          </p:nvPr>
        </p:nvSpPr>
        <p:spPr>
          <a:xfrm>
            <a:off x="7920632" y="3674986"/>
            <a:ext cx="1872608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x</a:t>
            </a:r>
            <a:r>
              <a:rPr lang="fr-FR" b="1" dirty="0" smtClean="0">
                <a:solidFill>
                  <a:prstClr val="black"/>
                </a:solidFill>
              </a:rPr>
              <a:t> N échantillons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2" name="Document 20"/>
          <p:cNvSpPr/>
          <p:nvPr>
            <p:custDataLst>
              <p:tags r:id="rId11"/>
            </p:custDataLst>
          </p:nvPr>
        </p:nvSpPr>
        <p:spPr>
          <a:xfrm>
            <a:off x="2376015" y="3026913"/>
            <a:ext cx="1656184" cy="680916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Fichier </a:t>
            </a:r>
            <a:r>
              <a:rPr lang="fr-FR" sz="1700" dirty="0" err="1">
                <a:solidFill>
                  <a:srgbClr val="4F81BD"/>
                </a:solidFill>
              </a:rPr>
              <a:t>mapping</a:t>
            </a:r>
            <a:endParaRPr lang="fr-FR" sz="1700" dirty="0">
              <a:solidFill>
                <a:srgbClr val="4F81BD"/>
              </a:solidFill>
            </a:endParaRPr>
          </a:p>
          <a:p>
            <a:pPr algn="ctr"/>
            <a:r>
              <a:rPr lang="fr-FR" sz="1700" dirty="0">
                <a:solidFill>
                  <a:srgbClr val="4F81BD"/>
                </a:solidFill>
              </a:rPr>
              <a:t>BAM</a:t>
            </a:r>
          </a:p>
        </p:txBody>
      </p:sp>
      <p:sp>
        <p:nvSpPr>
          <p:cNvPr id="13" name="Document 22"/>
          <p:cNvSpPr/>
          <p:nvPr>
            <p:custDataLst>
              <p:tags r:id="rId12"/>
            </p:custDataLst>
          </p:nvPr>
        </p:nvSpPr>
        <p:spPr>
          <a:xfrm>
            <a:off x="5112319" y="3026913"/>
            <a:ext cx="1656184" cy="680916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Fichier SNP</a:t>
            </a:r>
          </a:p>
          <a:p>
            <a:pPr algn="ctr"/>
            <a:r>
              <a:rPr lang="fr-FR" sz="1700" dirty="0">
                <a:solidFill>
                  <a:srgbClr val="4F81BD"/>
                </a:solidFill>
              </a:rPr>
              <a:t>VCF</a:t>
            </a:r>
          </a:p>
        </p:txBody>
      </p:sp>
      <p:cxnSp>
        <p:nvCxnSpPr>
          <p:cNvPr id="14" name="Connecteur en angle 13"/>
          <p:cNvCxnSpPr>
            <a:stCxn id="5" idx="2"/>
            <a:endCxn id="12" idx="0"/>
          </p:cNvCxnSpPr>
          <p:nvPr>
            <p:custDataLst>
              <p:tags r:id="rId13"/>
            </p:custDataLst>
          </p:nvPr>
        </p:nvCxnSpPr>
        <p:spPr>
          <a:xfrm rot="5400000">
            <a:off x="3708163" y="2162817"/>
            <a:ext cx="360040" cy="1368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>
            <a:stCxn id="5" idx="2"/>
            <a:endCxn id="13" idx="0"/>
          </p:cNvCxnSpPr>
          <p:nvPr>
            <p:custDataLst>
              <p:tags r:id="rId14"/>
            </p:custDataLst>
          </p:nvPr>
        </p:nvCxnSpPr>
        <p:spPr>
          <a:xfrm rot="16200000" flipH="1">
            <a:off x="5076315" y="2162817"/>
            <a:ext cx="360040" cy="1368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rocessus 35"/>
          <p:cNvSpPr/>
          <p:nvPr>
            <p:custDataLst>
              <p:tags r:id="rId15"/>
            </p:custDataLst>
          </p:nvPr>
        </p:nvSpPr>
        <p:spPr>
          <a:xfrm>
            <a:off x="3924188" y="4107033"/>
            <a:ext cx="1296144" cy="72008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SNPs</a:t>
            </a:r>
            <a:r>
              <a:rPr lang="fr-FR" sz="1700" dirty="0">
                <a:solidFill>
                  <a:prstClr val="white"/>
                </a:solidFill>
              </a:rPr>
              <a:t> </a:t>
            </a:r>
            <a:r>
              <a:rPr lang="fr-FR" sz="1700" dirty="0" err="1">
                <a:solidFill>
                  <a:prstClr val="white"/>
                </a:solidFill>
              </a:rPr>
              <a:t>pooling</a:t>
            </a:r>
            <a:endParaRPr lang="fr-FR" sz="1700" dirty="0">
              <a:solidFill>
                <a:prstClr val="white"/>
              </a:solidFill>
            </a:endParaRPr>
          </a:p>
        </p:txBody>
      </p:sp>
      <p:cxnSp>
        <p:nvCxnSpPr>
          <p:cNvPr id="17" name="Connecteur en angle 16"/>
          <p:cNvCxnSpPr>
            <a:stCxn id="12" idx="2"/>
            <a:endCxn id="16" idx="0"/>
          </p:cNvCxnSpPr>
          <p:nvPr>
            <p:custDataLst>
              <p:tags r:id="rId16"/>
            </p:custDataLst>
          </p:nvPr>
        </p:nvCxnSpPr>
        <p:spPr>
          <a:xfrm rot="16200000" flipH="1">
            <a:off x="3666073" y="3200847"/>
            <a:ext cx="444220" cy="1368152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stCxn id="13" idx="2"/>
            <a:endCxn id="16" idx="0"/>
          </p:cNvCxnSpPr>
          <p:nvPr>
            <p:custDataLst>
              <p:tags r:id="rId17"/>
            </p:custDataLst>
          </p:nvPr>
        </p:nvCxnSpPr>
        <p:spPr>
          <a:xfrm rot="5400000">
            <a:off x="5034225" y="3200847"/>
            <a:ext cx="444220" cy="1368152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ocument 42"/>
          <p:cNvSpPr/>
          <p:nvPr>
            <p:custDataLst>
              <p:tags r:id="rId18"/>
            </p:custDataLst>
          </p:nvPr>
        </p:nvSpPr>
        <p:spPr>
          <a:xfrm>
            <a:off x="3563071" y="5043137"/>
            <a:ext cx="2016224" cy="752924"/>
          </a:xfrm>
          <a:prstGeom prst="flowChartDocumen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300" dirty="0">
                <a:solidFill>
                  <a:prstClr val="black"/>
                </a:solidFill>
              </a:rPr>
              <a:t>Fichier SNP consensus</a:t>
            </a:r>
          </a:p>
          <a:p>
            <a:pPr algn="ctr"/>
            <a:r>
              <a:rPr lang="fr-FR" sz="1300" dirty="0">
                <a:solidFill>
                  <a:prstClr val="black"/>
                </a:solidFill>
              </a:rPr>
              <a:t>VCF</a:t>
            </a:r>
          </a:p>
        </p:txBody>
      </p:sp>
      <p:cxnSp>
        <p:nvCxnSpPr>
          <p:cNvPr id="20" name="Connecteur droit avec flèche 19"/>
          <p:cNvCxnSpPr>
            <a:stCxn id="16" idx="2"/>
            <a:endCxn id="19" idx="0"/>
          </p:cNvCxnSpPr>
          <p:nvPr>
            <p:custDataLst>
              <p:tags r:id="rId19"/>
            </p:custDataLst>
          </p:nvPr>
        </p:nvCxnSpPr>
        <p:spPr>
          <a:xfrm flipH="1">
            <a:off x="4571183" y="4827113"/>
            <a:ext cx="107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rocessus 51"/>
          <p:cNvSpPr/>
          <p:nvPr>
            <p:custDataLst>
              <p:tags r:id="rId20"/>
            </p:custDataLst>
          </p:nvPr>
        </p:nvSpPr>
        <p:spPr>
          <a:xfrm>
            <a:off x="3816176" y="5940078"/>
            <a:ext cx="1512168" cy="100811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500" dirty="0">
                <a:solidFill>
                  <a:prstClr val="white"/>
                </a:solidFill>
              </a:rPr>
              <a:t>Calcul de l’effet</a:t>
            </a:r>
          </a:p>
        </p:txBody>
      </p:sp>
      <p:cxnSp>
        <p:nvCxnSpPr>
          <p:cNvPr id="22" name="Connecteur droit avec flèche 21"/>
          <p:cNvCxnSpPr>
            <a:stCxn id="19" idx="2"/>
            <a:endCxn id="21" idx="0"/>
          </p:cNvCxnSpPr>
          <p:nvPr>
            <p:custDataLst>
              <p:tags r:id="rId21"/>
            </p:custDataLst>
          </p:nvPr>
        </p:nvCxnSpPr>
        <p:spPr>
          <a:xfrm>
            <a:off x="4571183" y="5746285"/>
            <a:ext cx="1076" cy="193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cument 60"/>
          <p:cNvSpPr/>
          <p:nvPr>
            <p:custDataLst>
              <p:tags r:id="rId22"/>
            </p:custDataLst>
          </p:nvPr>
        </p:nvSpPr>
        <p:spPr>
          <a:xfrm>
            <a:off x="6264447" y="6067672"/>
            <a:ext cx="2160240" cy="752924"/>
          </a:xfrm>
          <a:prstGeom prst="flowChartDocumen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000000"/>
                </a:solidFill>
              </a:rPr>
              <a:t>Synthèses</a:t>
            </a:r>
          </a:p>
        </p:txBody>
      </p:sp>
      <p:cxnSp>
        <p:nvCxnSpPr>
          <p:cNvPr id="24" name="Connecteur droit avec flèche 23"/>
          <p:cNvCxnSpPr>
            <a:stCxn id="21" idx="3"/>
            <a:endCxn id="23" idx="1"/>
          </p:cNvCxnSpPr>
          <p:nvPr>
            <p:custDataLst>
              <p:tags r:id="rId23"/>
            </p:custDataLst>
          </p:nvPr>
        </p:nvCxnSpPr>
        <p:spPr>
          <a:xfrm>
            <a:off x="5328343" y="644413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ocument 18"/>
          <p:cNvSpPr/>
          <p:nvPr>
            <p:custDataLst>
              <p:tags r:id="rId24"/>
            </p:custDataLst>
          </p:nvPr>
        </p:nvSpPr>
        <p:spPr>
          <a:xfrm>
            <a:off x="1595554" y="5984328"/>
            <a:ext cx="1584176" cy="936104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>
                <a:solidFill>
                  <a:srgbClr val="4F81BD"/>
                </a:solidFill>
              </a:rPr>
              <a:t>Annotation de référence</a:t>
            </a:r>
          </a:p>
        </p:txBody>
      </p:sp>
      <p:cxnSp>
        <p:nvCxnSpPr>
          <p:cNvPr id="26" name="Connecteur droit avec flèche 25"/>
          <p:cNvCxnSpPr>
            <a:stCxn id="25" idx="3"/>
            <a:endCxn id="21" idx="1"/>
          </p:cNvCxnSpPr>
          <p:nvPr>
            <p:custDataLst>
              <p:tags r:id="rId25"/>
            </p:custDataLst>
          </p:nvPr>
        </p:nvCxnSpPr>
        <p:spPr>
          <a:xfrm flipV="1">
            <a:off x="3179731" y="6444134"/>
            <a:ext cx="636445" cy="8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Fonctionnement du pipeline</a:t>
            </a:r>
          </a:p>
        </p:txBody>
      </p:sp>
    </p:spTree>
    <p:extLst>
      <p:ext uri="{BB962C8B-B14F-4D97-AF65-F5344CB8AC3E}">
        <p14:creationId xmlns:p14="http://schemas.microsoft.com/office/powerpoint/2010/main" val="379845874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359792" y="1397835"/>
            <a:ext cx="9361040" cy="36004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2400" b="1" dirty="0">
                <a:solidFill>
                  <a:prstClr val="black"/>
                </a:solidFill>
              </a:rPr>
              <a:t>Chromosome</a:t>
            </a:r>
          </a:p>
        </p:txBody>
      </p:sp>
      <p:sp>
        <p:nvSpPr>
          <p:cNvPr id="3" name="Flèche droite 18"/>
          <p:cNvSpPr/>
          <p:nvPr>
            <p:custDataLst>
              <p:tags r:id="rId2"/>
            </p:custDataLst>
          </p:nvPr>
        </p:nvSpPr>
        <p:spPr>
          <a:xfrm>
            <a:off x="791839" y="2117916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4" name="Flèche droite 19"/>
          <p:cNvSpPr/>
          <p:nvPr>
            <p:custDataLst>
              <p:tags r:id="rId3"/>
            </p:custDataLst>
          </p:nvPr>
        </p:nvSpPr>
        <p:spPr>
          <a:xfrm>
            <a:off x="1079871" y="2621971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5" name="Flèche droite 23"/>
          <p:cNvSpPr/>
          <p:nvPr>
            <p:custDataLst>
              <p:tags r:id="rId4"/>
            </p:custDataLst>
          </p:nvPr>
        </p:nvSpPr>
        <p:spPr>
          <a:xfrm>
            <a:off x="6192439" y="2117916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6" name="Flèche droite 24"/>
          <p:cNvSpPr/>
          <p:nvPr>
            <p:custDataLst>
              <p:tags r:id="rId5"/>
            </p:custDataLst>
          </p:nvPr>
        </p:nvSpPr>
        <p:spPr>
          <a:xfrm>
            <a:off x="6408463" y="2621971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7" name="Flèche droite 25"/>
          <p:cNvSpPr/>
          <p:nvPr>
            <p:custDataLst>
              <p:tags r:id="rId6"/>
            </p:custDataLst>
          </p:nvPr>
        </p:nvSpPr>
        <p:spPr>
          <a:xfrm>
            <a:off x="6912519" y="3054019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8" name="Flèche droite 26"/>
          <p:cNvSpPr/>
          <p:nvPr>
            <p:custDataLst>
              <p:tags r:id="rId7"/>
            </p:custDataLst>
          </p:nvPr>
        </p:nvSpPr>
        <p:spPr>
          <a:xfrm rot="10800000">
            <a:off x="8064646" y="2117916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9" name="Flèche droite 33"/>
          <p:cNvSpPr/>
          <p:nvPr>
            <p:custDataLst>
              <p:tags r:id="rId8"/>
            </p:custDataLst>
          </p:nvPr>
        </p:nvSpPr>
        <p:spPr>
          <a:xfrm rot="10800000">
            <a:off x="8280671" y="2621971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10" name="Flèche droite 34"/>
          <p:cNvSpPr/>
          <p:nvPr>
            <p:custDataLst>
              <p:tags r:id="rId9"/>
            </p:custDataLst>
          </p:nvPr>
        </p:nvSpPr>
        <p:spPr>
          <a:xfrm rot="10800000">
            <a:off x="8784727" y="3054019"/>
            <a:ext cx="792088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11" name="ZoneTexte 10"/>
          <p:cNvSpPr txBox="1"/>
          <p:nvPr>
            <p:custDataLst>
              <p:tags r:id="rId10"/>
            </p:custDataLst>
          </p:nvPr>
        </p:nvSpPr>
        <p:spPr>
          <a:xfrm>
            <a:off x="664604" y="3419797"/>
            <a:ext cx="2129922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Librairie Single-end</a:t>
            </a:r>
          </a:p>
        </p:txBody>
      </p:sp>
      <p:sp>
        <p:nvSpPr>
          <p:cNvPr id="12" name="ZoneTexte 11"/>
          <p:cNvSpPr txBox="1"/>
          <p:nvPr>
            <p:custDataLst>
              <p:tags r:id="rId11"/>
            </p:custDataLst>
          </p:nvPr>
        </p:nvSpPr>
        <p:spPr>
          <a:xfrm>
            <a:off x="6696495" y="3419797"/>
            <a:ext cx="2173332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Librairie </a:t>
            </a:r>
            <a:r>
              <a:rPr lang="fr-FR" dirty="0" err="1">
                <a:solidFill>
                  <a:prstClr val="black"/>
                </a:solidFill>
              </a:rPr>
              <a:t>Paired</a:t>
            </a:r>
            <a:r>
              <a:rPr lang="fr-FR" dirty="0">
                <a:solidFill>
                  <a:prstClr val="black"/>
                </a:solidFill>
              </a:rPr>
              <a:t>-end</a:t>
            </a:r>
          </a:p>
        </p:txBody>
      </p:sp>
      <p:cxnSp>
        <p:nvCxnSpPr>
          <p:cNvPr id="13" name="Connecteur droit 12"/>
          <p:cNvCxnSpPr/>
          <p:nvPr>
            <p:custDataLst>
              <p:tags r:id="rId12"/>
            </p:custDataLst>
          </p:nvPr>
        </p:nvCxnSpPr>
        <p:spPr>
          <a:xfrm>
            <a:off x="7200552" y="2765987"/>
            <a:ext cx="108012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>
            <p:custDataLst>
              <p:tags r:id="rId13"/>
            </p:custDataLst>
          </p:nvPr>
        </p:nvCxnSpPr>
        <p:spPr>
          <a:xfrm>
            <a:off x="7704607" y="3198035"/>
            <a:ext cx="108012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>
            <p:custDataLst>
              <p:tags r:id="rId14"/>
            </p:custDataLst>
          </p:nvPr>
        </p:nvSpPr>
        <p:spPr>
          <a:xfrm>
            <a:off x="6912519" y="1829883"/>
            <a:ext cx="1237819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100-600nt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6" name="Connecteur droit 15"/>
          <p:cNvCxnSpPr/>
          <p:nvPr>
            <p:custDataLst>
              <p:tags r:id="rId15"/>
            </p:custDataLst>
          </p:nvPr>
        </p:nvCxnSpPr>
        <p:spPr>
          <a:xfrm>
            <a:off x="6984527" y="2261931"/>
            <a:ext cx="108012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cessus 29"/>
          <p:cNvSpPr/>
          <p:nvPr>
            <p:custDataLst>
              <p:tags r:id="rId16"/>
            </p:custDataLst>
          </p:nvPr>
        </p:nvSpPr>
        <p:spPr>
          <a:xfrm>
            <a:off x="346628" y="633158"/>
            <a:ext cx="1116124" cy="6152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700" dirty="0" err="1">
                <a:solidFill>
                  <a:prstClr val="white"/>
                </a:solidFill>
              </a:rPr>
              <a:t>Mapping</a:t>
            </a:r>
            <a:endParaRPr lang="fr-FR" sz="17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7"/>
            </p:custDataLst>
          </p:nvPr>
        </p:nvSpPr>
        <p:spPr>
          <a:xfrm>
            <a:off x="359792" y="4571925"/>
            <a:ext cx="9361040" cy="21602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18"/>
            </p:custDataLst>
          </p:nvPr>
        </p:nvSpPr>
        <p:spPr>
          <a:xfrm>
            <a:off x="1583927" y="4859956"/>
            <a:ext cx="1728192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&gt;= 80 matchs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Flèche droite 22"/>
          <p:cNvSpPr/>
          <p:nvPr>
            <p:custDataLst>
              <p:tags r:id="rId19"/>
            </p:custDataLst>
          </p:nvPr>
        </p:nvSpPr>
        <p:spPr>
          <a:xfrm>
            <a:off x="4752280" y="5219996"/>
            <a:ext cx="2088232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21" name="Flèche droite 22"/>
          <p:cNvSpPr/>
          <p:nvPr>
            <p:custDataLst>
              <p:tags r:id="rId20"/>
            </p:custDataLst>
          </p:nvPr>
        </p:nvSpPr>
        <p:spPr>
          <a:xfrm>
            <a:off x="7200551" y="5219996"/>
            <a:ext cx="2088232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22" name="Flèche droite 22"/>
          <p:cNvSpPr/>
          <p:nvPr>
            <p:custDataLst>
              <p:tags r:id="rId21"/>
            </p:custDataLst>
          </p:nvPr>
        </p:nvSpPr>
        <p:spPr>
          <a:xfrm>
            <a:off x="1583928" y="5219996"/>
            <a:ext cx="2088232" cy="2880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23" name="Rectangle 22"/>
          <p:cNvSpPr/>
          <p:nvPr>
            <p:custDataLst>
              <p:tags r:id="rId22"/>
            </p:custDataLst>
          </p:nvPr>
        </p:nvSpPr>
        <p:spPr>
          <a:xfrm>
            <a:off x="4752279" y="4859956"/>
            <a:ext cx="1652309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&lt;</a:t>
            </a:r>
            <a:r>
              <a:rPr lang="fr-FR" dirty="0" smtClean="0">
                <a:solidFill>
                  <a:prstClr val="white"/>
                </a:solidFill>
              </a:rPr>
              <a:t> 80 matchs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Étoile à 4 branches 23"/>
          <p:cNvSpPr>
            <a:spLocks noChangeAspect="1"/>
          </p:cNvSpPr>
          <p:nvPr>
            <p:custDataLst>
              <p:tags r:id="rId23"/>
            </p:custDataLst>
          </p:nvPr>
        </p:nvSpPr>
        <p:spPr>
          <a:xfrm>
            <a:off x="7272560" y="4931966"/>
            <a:ext cx="179997" cy="179997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Étoile à 4 branches 24"/>
          <p:cNvSpPr>
            <a:spLocks noChangeAspect="1"/>
          </p:cNvSpPr>
          <p:nvPr>
            <p:custDataLst>
              <p:tags r:id="rId24"/>
            </p:custDataLst>
          </p:nvPr>
        </p:nvSpPr>
        <p:spPr>
          <a:xfrm>
            <a:off x="7704608" y="4931966"/>
            <a:ext cx="179997" cy="179997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Étoile à 4 branches 25"/>
          <p:cNvSpPr>
            <a:spLocks noChangeAspect="1"/>
          </p:cNvSpPr>
          <p:nvPr>
            <p:custDataLst>
              <p:tags r:id="rId25"/>
            </p:custDataLst>
          </p:nvPr>
        </p:nvSpPr>
        <p:spPr>
          <a:xfrm>
            <a:off x="8640714" y="4931966"/>
            <a:ext cx="179997" cy="179997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7" name="Étoile à 4 branches 26"/>
          <p:cNvSpPr>
            <a:spLocks noChangeAspect="1"/>
          </p:cNvSpPr>
          <p:nvPr>
            <p:custDataLst>
              <p:tags r:id="rId26"/>
            </p:custDataLst>
          </p:nvPr>
        </p:nvSpPr>
        <p:spPr>
          <a:xfrm>
            <a:off x="8280672" y="4931966"/>
            <a:ext cx="179997" cy="179997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8" name="Étoile à 4 branches 27"/>
          <p:cNvSpPr>
            <a:spLocks noChangeAspect="1"/>
          </p:cNvSpPr>
          <p:nvPr>
            <p:custDataLst>
              <p:tags r:id="rId27"/>
            </p:custDataLst>
          </p:nvPr>
        </p:nvSpPr>
        <p:spPr>
          <a:xfrm>
            <a:off x="9000752" y="4931966"/>
            <a:ext cx="179997" cy="179997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Multiplication 43"/>
          <p:cNvSpPr>
            <a:spLocks noChangeAspect="1"/>
          </p:cNvSpPr>
          <p:nvPr>
            <p:custDataLst>
              <p:tags r:id="rId28"/>
            </p:custDataLst>
          </p:nvPr>
        </p:nvSpPr>
        <p:spPr>
          <a:xfrm>
            <a:off x="5400351" y="5436020"/>
            <a:ext cx="830862" cy="72008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0" name="Multiplication 44"/>
          <p:cNvSpPr>
            <a:spLocks noChangeAspect="1"/>
          </p:cNvSpPr>
          <p:nvPr>
            <p:custDataLst>
              <p:tags r:id="rId29"/>
            </p:custDataLst>
          </p:nvPr>
        </p:nvSpPr>
        <p:spPr>
          <a:xfrm>
            <a:off x="7920631" y="5436020"/>
            <a:ext cx="830862" cy="72008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Sourire 45"/>
          <p:cNvSpPr>
            <a:spLocks noChangeAspect="1"/>
          </p:cNvSpPr>
          <p:nvPr>
            <p:custDataLst>
              <p:tags r:id="rId30"/>
            </p:custDataLst>
          </p:nvPr>
        </p:nvSpPr>
        <p:spPr>
          <a:xfrm>
            <a:off x="2376016" y="5580085"/>
            <a:ext cx="432000" cy="43199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ZoneTexte 31"/>
          <p:cNvSpPr txBox="1"/>
          <p:nvPr>
            <p:custDataLst>
              <p:tags r:id="rId31"/>
            </p:custDataLst>
          </p:nvPr>
        </p:nvSpPr>
        <p:spPr>
          <a:xfrm>
            <a:off x="1642772" y="633158"/>
            <a:ext cx="1669348" cy="369324"/>
          </a:xfrm>
          <a:prstGeom prst="rect">
            <a:avLst/>
          </a:prstGeom>
          <a:solidFill>
            <a:schemeClr val="accent6"/>
          </a:solidFill>
        </p:spPr>
        <p:txBody>
          <a:bodyPr wrap="none" lIns="91430" tIns="45716" rIns="91430" bIns="45716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Par échantillon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3" name="ZoneTexte 32"/>
          <p:cNvSpPr txBox="1"/>
          <p:nvPr>
            <p:custDataLst>
              <p:tags r:id="rId32"/>
            </p:custDataLst>
          </p:nvPr>
        </p:nvSpPr>
        <p:spPr>
          <a:xfrm>
            <a:off x="311778" y="6269159"/>
            <a:ext cx="9725739" cy="36932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cs typeface="Calibri"/>
              </a:rPr>
              <a:t>Paramètres par défaut de </a:t>
            </a:r>
            <a:r>
              <a:rPr lang="fr-FR" b="1" dirty="0" err="1">
                <a:solidFill>
                  <a:prstClr val="black"/>
                </a:solidFill>
                <a:cs typeface="Calibri"/>
              </a:rPr>
              <a:t>glint</a:t>
            </a:r>
            <a:r>
              <a:rPr lang="fr-FR" b="1" dirty="0">
                <a:solidFill>
                  <a:prstClr val="black"/>
                </a:solidFill>
                <a:cs typeface="Calibri"/>
              </a:rPr>
              <a:t>:    </a:t>
            </a:r>
            <a:r>
              <a:rPr lang="fr-FR" b="1" dirty="0" smtClean="0">
                <a:solidFill>
                  <a:prstClr val="black"/>
                </a:solidFill>
                <a:cs typeface="Calibri"/>
              </a:rPr>
              <a:t>		-</a:t>
            </a:r>
            <a:r>
              <a:rPr lang="fr-FR" b="1" dirty="0" err="1" smtClean="0">
                <a:solidFill>
                  <a:prstClr val="black"/>
                </a:solidFill>
                <a:cs typeface="Calibri"/>
              </a:rPr>
              <a:t>lmin</a:t>
            </a:r>
            <a:r>
              <a:rPr lang="fr-FR" b="1" dirty="0" smtClean="0">
                <a:solidFill>
                  <a:prstClr val="black"/>
                </a:solidFill>
                <a:cs typeface="Calibri"/>
              </a:rPr>
              <a:t>=80nt 	        –</a:t>
            </a:r>
            <a:r>
              <a:rPr lang="fr-FR" b="1" dirty="0" err="1">
                <a:solidFill>
                  <a:prstClr val="black"/>
                </a:solidFill>
                <a:cs typeface="Calibri"/>
              </a:rPr>
              <a:t>mmis</a:t>
            </a:r>
            <a:r>
              <a:rPr lang="fr-FR" b="1" dirty="0">
                <a:solidFill>
                  <a:prstClr val="black"/>
                </a:solidFill>
                <a:cs typeface="Calibri"/>
              </a:rPr>
              <a:t>=4</a:t>
            </a:r>
          </a:p>
        </p:txBody>
      </p:sp>
      <p:sp>
        <p:nvSpPr>
          <p:cNvPr id="34" name="Text Box 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Fonctionnement du pipeline: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mapping</a:t>
            </a: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 et SNP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calling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96916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44440" y="1042392"/>
            <a:ext cx="6227763" cy="2171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3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826" y="107950"/>
            <a:ext cx="9072563" cy="374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  <a:tab pos="8984318" algn="l"/>
              </a:tabLst>
            </a:pPr>
            <a:r>
              <a:rPr lang="fr-FR" sz="2400" b="1" dirty="0">
                <a:solidFill>
                  <a:srgbClr val="1F497D"/>
                </a:solidFill>
                <a:cs typeface="DejaVu Sans" pitchFamily="48" charset="0"/>
              </a:rPr>
              <a:t>SNP </a:t>
            </a:r>
            <a:r>
              <a:rPr lang="fr-FR" sz="2400" b="1" dirty="0" err="1">
                <a:solidFill>
                  <a:srgbClr val="1F497D"/>
                </a:solidFill>
                <a:cs typeface="DejaVu Sans" pitchFamily="48" charset="0"/>
              </a:rPr>
              <a:t>calling</a:t>
            </a:r>
            <a:endParaRPr lang="fr-FR" sz="2400" b="1" dirty="0">
              <a:solidFill>
                <a:srgbClr val="1F497D"/>
              </a:solidFill>
              <a:cs typeface="DejaVu Sans" pitchFamily="48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44439" y="1115416"/>
            <a:ext cx="6191250" cy="1587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2852" y="1402754"/>
            <a:ext cx="83978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Reads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-248" y="2658467"/>
            <a:ext cx="139858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 err="1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Mismatches</a:t>
            </a:r>
            <a:endParaRPr lang="fr-FR" dirty="0">
              <a:solidFill>
                <a:srgbClr val="000000"/>
              </a:solidFill>
              <a:ea typeface="WenQuanYi Zen Hei Sharp" charset="0"/>
              <a:cs typeface="WenQuanYi Zen Hei Sharp" charset="0"/>
            </a:endParaRPr>
          </a:p>
        </p:txBody>
      </p:sp>
      <p:sp>
        <p:nvSpPr>
          <p:cNvPr id="1434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512641" y="2120302"/>
            <a:ext cx="1727199" cy="762000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512641" y="2839441"/>
            <a:ext cx="3367085" cy="42862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35689" y="899517"/>
            <a:ext cx="12319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Référence</a:t>
            </a:r>
          </a:p>
        </p:txBody>
      </p:sp>
      <p:sp>
        <p:nvSpPr>
          <p:cNvPr id="1434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512641" y="1767878"/>
            <a:ext cx="3816348" cy="111442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434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300291" y="3274415"/>
            <a:ext cx="1313" cy="431800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968304" y="3274417"/>
            <a:ext cx="1588" cy="431800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434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70772" y="3274415"/>
            <a:ext cx="1588" cy="1369517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61953" y="4643932"/>
            <a:ext cx="1420813" cy="619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Erreur de</a:t>
            </a:r>
          </a:p>
          <a:p>
            <a:pPr algn="ctr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séquençage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14155" y="3707829"/>
            <a:ext cx="50829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SNP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31728" y="3708819"/>
            <a:ext cx="539751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fr-FR" dirty="0">
                <a:solidFill>
                  <a:srgbClr val="000000"/>
                </a:solidFill>
                <a:ea typeface="WenQuanYi Zen Hei Sharp" charset="0"/>
                <a:cs typeface="WenQuanYi Zen Hei Sharp" charset="0"/>
              </a:rPr>
              <a:t>SNP</a:t>
            </a:r>
          </a:p>
        </p:txBody>
      </p:sp>
    </p:spTree>
    <p:extLst>
      <p:ext uri="{BB962C8B-B14F-4D97-AF65-F5344CB8AC3E}">
        <p14:creationId xmlns:p14="http://schemas.microsoft.com/office/powerpoint/2010/main" val="1432384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11258</TotalTime>
  <Words>4601</Words>
  <Application>Microsoft Office PowerPoint</Application>
  <PresentationFormat>Personnalisé</PresentationFormat>
  <Paragraphs>1423</Paragraphs>
  <Slides>135</Slides>
  <Notes>53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135</vt:i4>
      </vt:variant>
    </vt:vector>
  </HeadingPairs>
  <TitlesOfParts>
    <vt:vector size="136" baseType="lpstr">
      <vt:lpstr>Standard</vt:lpstr>
      <vt:lpstr>Présentation PowerPoint</vt:lpstr>
      <vt:lpstr>Présentation PowerPoint</vt:lpstr>
      <vt:lpstr>Présentation PowerPoint</vt:lpstr>
      <vt:lpstr>Architecture bioinformatique cible </vt:lpstr>
      <vt:lpstr>Présentation PowerPoint</vt:lpstr>
      <vt:lpstr>BBRIC Archive : 275 espèces ; 7298 fiches/échantillons  (quelques centaines de publiés!) ; 133 projets ; 22 Tb compressées  (octobre 2018) </vt:lpstr>
      <vt:lpstr>https://bbric.toulouse.inra.fr</vt:lpstr>
      <vt:lpstr>Protocoles d’analyses BBRIC</vt:lpstr>
      <vt:lpstr>Protocoles d’analyses BBRIC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Objectif et périmètre</vt:lpstr>
      <vt:lpstr>Fonctionnement</vt:lpstr>
      <vt:lpstr>Alignement</vt:lpstr>
      <vt:lpstr>Présentation PowerPoint</vt:lpstr>
      <vt:lpstr>Alignement : influence des paramètres</vt:lpstr>
      <vt:lpstr>Présentation PowerPoint</vt:lpstr>
      <vt:lpstr>Alignement : influence des paramètres</vt:lpstr>
      <vt:lpstr>Filtrage</vt:lpstr>
      <vt:lpstr>Filtrage</vt:lpstr>
      <vt:lpstr>Comptage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CONTRÔLE DE QUALITÉ DE MESURES DE L'EXPRESSION</vt:lpstr>
      <vt:lpstr>Rappel : pipeline Mesures de l'expression</vt:lpstr>
      <vt:lpstr>Objectif et périmètre du pipeline</vt:lpstr>
      <vt:lpstr>Description du Workflow</vt:lpstr>
      <vt:lpstr>Description du Workflow</vt:lpstr>
      <vt:lpstr>Format du fichier design</vt:lpstr>
      <vt:lpstr>Description du Workflow</vt:lpstr>
      <vt:lpstr>Fichier de comptage</vt:lpstr>
      <vt:lpstr>Description du Workflow</vt:lpstr>
      <vt:lpstr>Plots à partir du fichier de comptage</vt:lpstr>
      <vt:lpstr>Nombre de lectures brutes par librairie</vt:lpstr>
      <vt:lpstr>Proportion de lectures mappées</vt:lpstr>
      <vt:lpstr>Proportion de hits avec alignement spécifique</vt:lpstr>
      <vt:lpstr>Proportion de hits recouvrant une feature</vt:lpstr>
      <vt:lpstr>Description du Workflow</vt:lpstr>
      <vt:lpstr>Fichier de comptage (format BBRIC)</vt:lpstr>
      <vt:lpstr>Fichier de comptage (format générique)</vt:lpstr>
      <vt:lpstr>Description du Workflow</vt:lpstr>
      <vt:lpstr>Résultats de comptage</vt:lpstr>
      <vt:lpstr>Clustering hiérarchique des librairies</vt:lpstr>
      <vt:lpstr>Barplot representing the number of features mapped</vt:lpstr>
      <vt:lpstr>Box plot du nombre de reads par feature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Qu’est-ce qu’une fréquence allélique?</vt:lpstr>
      <vt:lpstr>Qu’est-ce qu’une fréquence allélique?</vt:lpstr>
      <vt:lpstr>Qu’est-ce qu’une fréquence allélique?</vt:lpstr>
      <vt:lpstr>Objectif et périmètre du pipeline</vt:lpstr>
      <vt:lpstr>Fonctionnement du pipeline</vt:lpstr>
      <vt:lpstr>Présentation PowerPoint</vt:lpstr>
      <vt:lpstr>Présentation PowerPoint</vt:lpstr>
      <vt:lpstr>Fonctionnement du pipeline: Filtrage et comptage</vt:lpstr>
      <vt:lpstr>Les sorties: VCF et fichier de fréquences alléliques</vt:lpstr>
      <vt:lpstr>Interface Galaxy du pipeline</vt:lpstr>
      <vt:lpstr>Interface Galaxy du pipeline</vt:lpstr>
      <vt:lpstr>Perspectives: post-traitements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darochamartine</dc:creator>
  <cp:lastModifiedBy>Sebastien Carrere</cp:lastModifiedBy>
  <cp:revision>577</cp:revision>
  <cp:lastPrinted>2016-04-15T08:36:44Z</cp:lastPrinted>
  <dcterms:created xsi:type="dcterms:W3CDTF">2014-03-05T09:01:06Z</dcterms:created>
  <dcterms:modified xsi:type="dcterms:W3CDTF">2018-10-25T11:44:17Z</dcterms:modified>
</cp:coreProperties>
</file>