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3"/>
  </p:notesMasterIdLst>
  <p:handoutMasterIdLst>
    <p:handoutMasterId r:id="rId224"/>
  </p:handoutMasterIdLst>
  <p:sldIdLst>
    <p:sldId id="362" r:id="rId2"/>
    <p:sldId id="363" r:id="rId3"/>
    <p:sldId id="371" r:id="rId4"/>
    <p:sldId id="372" r:id="rId5"/>
    <p:sldId id="373" r:id="rId6"/>
    <p:sldId id="374" r:id="rId7"/>
    <p:sldId id="375" r:id="rId8"/>
    <p:sldId id="376" r:id="rId9"/>
    <p:sldId id="377" r:id="rId10"/>
    <p:sldId id="379" r:id="rId11"/>
    <p:sldId id="380" r:id="rId12"/>
    <p:sldId id="381" r:id="rId13"/>
    <p:sldId id="382" r:id="rId14"/>
    <p:sldId id="761" r:id="rId15"/>
    <p:sldId id="389" r:id="rId16"/>
    <p:sldId id="390" r:id="rId17"/>
    <p:sldId id="391" r:id="rId18"/>
    <p:sldId id="392" r:id="rId19"/>
    <p:sldId id="393" r:id="rId20"/>
    <p:sldId id="394" r:id="rId21"/>
    <p:sldId id="395"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09" r:id="rId36"/>
    <p:sldId id="410" r:id="rId37"/>
    <p:sldId id="411" r:id="rId38"/>
    <p:sldId id="625" r:id="rId39"/>
    <p:sldId id="626" r:id="rId40"/>
    <p:sldId id="627" r:id="rId41"/>
    <p:sldId id="628" r:id="rId42"/>
    <p:sldId id="630" r:id="rId43"/>
    <p:sldId id="632" r:id="rId44"/>
    <p:sldId id="633" r:id="rId45"/>
    <p:sldId id="634" r:id="rId46"/>
    <p:sldId id="635" r:id="rId47"/>
    <p:sldId id="636" r:id="rId48"/>
    <p:sldId id="637" r:id="rId49"/>
    <p:sldId id="638" r:id="rId50"/>
    <p:sldId id="639" r:id="rId51"/>
    <p:sldId id="640" r:id="rId52"/>
    <p:sldId id="641" r:id="rId53"/>
    <p:sldId id="642" r:id="rId54"/>
    <p:sldId id="643" r:id="rId55"/>
    <p:sldId id="644" r:id="rId56"/>
    <p:sldId id="645" r:id="rId57"/>
    <p:sldId id="646" r:id="rId58"/>
    <p:sldId id="647" r:id="rId59"/>
    <p:sldId id="648" r:id="rId60"/>
    <p:sldId id="649" r:id="rId61"/>
    <p:sldId id="650" r:id="rId62"/>
    <p:sldId id="651" r:id="rId63"/>
    <p:sldId id="652" r:id="rId64"/>
    <p:sldId id="653" r:id="rId65"/>
    <p:sldId id="654" r:id="rId66"/>
    <p:sldId id="655" r:id="rId67"/>
    <p:sldId id="759" r:id="rId68"/>
    <p:sldId id="712" r:id="rId69"/>
    <p:sldId id="713" r:id="rId70"/>
    <p:sldId id="714" r:id="rId71"/>
    <p:sldId id="715" r:id="rId72"/>
    <p:sldId id="716" r:id="rId73"/>
    <p:sldId id="717" r:id="rId74"/>
    <p:sldId id="718" r:id="rId75"/>
    <p:sldId id="719" r:id="rId76"/>
    <p:sldId id="720" r:id="rId77"/>
    <p:sldId id="721" r:id="rId78"/>
    <p:sldId id="722" r:id="rId79"/>
    <p:sldId id="723" r:id="rId80"/>
    <p:sldId id="724" r:id="rId81"/>
    <p:sldId id="725" r:id="rId82"/>
    <p:sldId id="726" r:id="rId83"/>
    <p:sldId id="727" r:id="rId84"/>
    <p:sldId id="728" r:id="rId85"/>
    <p:sldId id="729" r:id="rId86"/>
    <p:sldId id="730" r:id="rId87"/>
    <p:sldId id="731" r:id="rId88"/>
    <p:sldId id="732" r:id="rId89"/>
    <p:sldId id="733" r:id="rId90"/>
    <p:sldId id="734" r:id="rId91"/>
    <p:sldId id="735" r:id="rId92"/>
    <p:sldId id="736" r:id="rId93"/>
    <p:sldId id="737" r:id="rId94"/>
    <p:sldId id="738" r:id="rId95"/>
    <p:sldId id="739" r:id="rId96"/>
    <p:sldId id="740" r:id="rId97"/>
    <p:sldId id="741" r:id="rId98"/>
    <p:sldId id="742" r:id="rId99"/>
    <p:sldId id="743" r:id="rId100"/>
    <p:sldId id="744" r:id="rId101"/>
    <p:sldId id="745" r:id="rId102"/>
    <p:sldId id="746" r:id="rId103"/>
    <p:sldId id="747" r:id="rId104"/>
    <p:sldId id="748" r:id="rId105"/>
    <p:sldId id="749" r:id="rId106"/>
    <p:sldId id="750" r:id="rId107"/>
    <p:sldId id="751" r:id="rId108"/>
    <p:sldId id="752" r:id="rId109"/>
    <p:sldId id="753" r:id="rId110"/>
    <p:sldId id="754" r:id="rId111"/>
    <p:sldId id="755" r:id="rId112"/>
    <p:sldId id="756" r:id="rId113"/>
    <p:sldId id="757" r:id="rId114"/>
    <p:sldId id="656" r:id="rId115"/>
    <p:sldId id="657" r:id="rId116"/>
    <p:sldId id="658" r:id="rId117"/>
    <p:sldId id="659" r:id="rId118"/>
    <p:sldId id="660" r:id="rId119"/>
    <p:sldId id="661" r:id="rId120"/>
    <p:sldId id="662" r:id="rId121"/>
    <p:sldId id="663" r:id="rId122"/>
    <p:sldId id="664" r:id="rId123"/>
    <p:sldId id="665" r:id="rId124"/>
    <p:sldId id="666" r:id="rId125"/>
    <p:sldId id="667" r:id="rId126"/>
    <p:sldId id="668" r:id="rId127"/>
    <p:sldId id="669" r:id="rId128"/>
    <p:sldId id="670" r:id="rId129"/>
    <p:sldId id="671" r:id="rId130"/>
    <p:sldId id="672" r:id="rId131"/>
    <p:sldId id="673" r:id="rId132"/>
    <p:sldId id="674" r:id="rId133"/>
    <p:sldId id="675" r:id="rId134"/>
    <p:sldId id="676" r:id="rId135"/>
    <p:sldId id="677" r:id="rId136"/>
    <p:sldId id="678" r:id="rId137"/>
    <p:sldId id="679" r:id="rId138"/>
    <p:sldId id="680" r:id="rId139"/>
    <p:sldId id="681" r:id="rId140"/>
    <p:sldId id="682" r:id="rId141"/>
    <p:sldId id="683" r:id="rId142"/>
    <p:sldId id="684" r:id="rId143"/>
    <p:sldId id="815" r:id="rId144"/>
    <p:sldId id="816" r:id="rId145"/>
    <p:sldId id="685" r:id="rId146"/>
    <p:sldId id="842" r:id="rId147"/>
    <p:sldId id="843" r:id="rId148"/>
    <p:sldId id="844" r:id="rId149"/>
    <p:sldId id="845" r:id="rId150"/>
    <p:sldId id="846" r:id="rId151"/>
    <p:sldId id="847" r:id="rId152"/>
    <p:sldId id="848" r:id="rId153"/>
    <p:sldId id="849" r:id="rId154"/>
    <p:sldId id="850" r:id="rId155"/>
    <p:sldId id="851" r:id="rId156"/>
    <p:sldId id="852" r:id="rId157"/>
    <p:sldId id="853" r:id="rId158"/>
    <p:sldId id="854" r:id="rId159"/>
    <p:sldId id="855" r:id="rId160"/>
    <p:sldId id="856" r:id="rId161"/>
    <p:sldId id="857" r:id="rId162"/>
    <p:sldId id="858" r:id="rId163"/>
    <p:sldId id="859" r:id="rId164"/>
    <p:sldId id="860" r:id="rId165"/>
    <p:sldId id="861" r:id="rId166"/>
    <p:sldId id="862" r:id="rId167"/>
    <p:sldId id="891" r:id="rId168"/>
    <p:sldId id="863" r:id="rId169"/>
    <p:sldId id="864" r:id="rId170"/>
    <p:sldId id="865" r:id="rId171"/>
    <p:sldId id="866" r:id="rId172"/>
    <p:sldId id="867" r:id="rId173"/>
    <p:sldId id="868" r:id="rId174"/>
    <p:sldId id="869" r:id="rId175"/>
    <p:sldId id="870" r:id="rId176"/>
    <p:sldId id="871" r:id="rId177"/>
    <p:sldId id="872" r:id="rId178"/>
    <p:sldId id="873" r:id="rId179"/>
    <p:sldId id="874" r:id="rId180"/>
    <p:sldId id="875" r:id="rId181"/>
    <p:sldId id="876" r:id="rId182"/>
    <p:sldId id="877" r:id="rId183"/>
    <p:sldId id="878" r:id="rId184"/>
    <p:sldId id="879" r:id="rId185"/>
    <p:sldId id="880" r:id="rId186"/>
    <p:sldId id="881" r:id="rId187"/>
    <p:sldId id="882" r:id="rId188"/>
    <p:sldId id="883" r:id="rId189"/>
    <p:sldId id="884" r:id="rId190"/>
    <p:sldId id="885" r:id="rId191"/>
    <p:sldId id="886" r:id="rId192"/>
    <p:sldId id="887" r:id="rId193"/>
    <p:sldId id="888" r:id="rId194"/>
    <p:sldId id="889" r:id="rId195"/>
    <p:sldId id="890" r:id="rId196"/>
    <p:sldId id="892" r:id="rId197"/>
    <p:sldId id="817" r:id="rId198"/>
    <p:sldId id="818" r:id="rId199"/>
    <p:sldId id="819" r:id="rId200"/>
    <p:sldId id="820" r:id="rId201"/>
    <p:sldId id="821" r:id="rId202"/>
    <p:sldId id="822" r:id="rId203"/>
    <p:sldId id="823" r:id="rId204"/>
    <p:sldId id="824" r:id="rId205"/>
    <p:sldId id="825" r:id="rId206"/>
    <p:sldId id="826" r:id="rId207"/>
    <p:sldId id="827" r:id="rId208"/>
    <p:sldId id="828" r:id="rId209"/>
    <p:sldId id="829" r:id="rId210"/>
    <p:sldId id="830" r:id="rId211"/>
    <p:sldId id="831" r:id="rId212"/>
    <p:sldId id="832" r:id="rId213"/>
    <p:sldId id="833" r:id="rId214"/>
    <p:sldId id="834" r:id="rId215"/>
    <p:sldId id="835" r:id="rId216"/>
    <p:sldId id="836" r:id="rId217"/>
    <p:sldId id="837" r:id="rId218"/>
    <p:sldId id="838" r:id="rId219"/>
    <p:sldId id="839" r:id="rId220"/>
    <p:sldId id="840" r:id="rId221"/>
    <p:sldId id="841" r:id="rId222"/>
  </p:sldIdLst>
  <p:sldSz cx="10080625" cy="7559675"/>
  <p:notesSz cx="9926638"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381">
          <p15:clr>
            <a:srgbClr val="A4A3A4"/>
          </p15:clr>
        </p15:guide>
        <p15:guide id="2" pos="317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rome Gouzy" initials="J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8" autoAdjust="0"/>
    <p:restoredTop sz="85934" autoAdjust="0"/>
  </p:normalViewPr>
  <p:slideViewPr>
    <p:cSldViewPr>
      <p:cViewPr varScale="1">
        <p:scale>
          <a:sx n="94" d="100"/>
          <a:sy n="94" d="100"/>
        </p:scale>
        <p:origin x="-1728" y="-114"/>
      </p:cViewPr>
      <p:guideLst>
        <p:guide orient="horz" pos="2381"/>
        <p:guide pos="3175"/>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theme" Target="theme/theme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tableStyles" Target="tableStyle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handoutMaster" Target="handoutMasters/handoutMaster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p:cNvSpPr txBox="1">
            <a:spLocks noGrp="1"/>
          </p:cNvSpPr>
          <p:nvPr>
            <p:ph type="hdr" sz="quarter"/>
          </p:nvPr>
        </p:nvSpPr>
        <p:spPr>
          <a:xfrm>
            <a:off x="0" y="0"/>
            <a:ext cx="4307873" cy="339661"/>
          </a:xfrm>
          <a:prstGeom prst="rect">
            <a:avLst/>
          </a:prstGeom>
          <a:noFill/>
          <a:ln>
            <a:noFill/>
          </a:ln>
        </p:spPr>
        <p:txBody>
          <a:bodyPr vert="horz" lIns="82460" tIns="41231" rIns="82460" bIns="4123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sz="1400"/>
            </a:pPr>
            <a:endParaRPr lang="fr-FR" sz="1300" dirty="0">
              <a:latin typeface="Liberation Sans" pitchFamily="18"/>
              <a:ea typeface="DejaVu Sans" pitchFamily="2"/>
              <a:cs typeface="DejaVu Sans" pitchFamily="2"/>
            </a:endParaRPr>
          </a:p>
        </p:txBody>
      </p:sp>
      <p:sp>
        <p:nvSpPr>
          <p:cNvPr id="3" name="Espace réservé de la date 2"/>
          <p:cNvSpPr txBox="1">
            <a:spLocks noGrp="1"/>
          </p:cNvSpPr>
          <p:nvPr>
            <p:ph type="dt" sz="quarter" idx="1"/>
          </p:nvPr>
        </p:nvSpPr>
        <p:spPr>
          <a:xfrm>
            <a:off x="5618720" y="0"/>
            <a:ext cx="4307873" cy="339661"/>
          </a:xfrm>
          <a:prstGeom prst="rect">
            <a:avLst/>
          </a:prstGeom>
          <a:noFill/>
          <a:ln>
            <a:noFill/>
          </a:ln>
        </p:spPr>
        <p:txBody>
          <a:bodyPr vert="horz" lIns="82460" tIns="41231" rIns="82460" bIns="4123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r" hangingPunct="0">
              <a:buNone/>
              <a:defRPr sz="1400"/>
            </a:pPr>
            <a:endParaRPr lang="fr-FR" sz="1300" dirty="0">
              <a:latin typeface="Liberation Sans" pitchFamily="18"/>
              <a:ea typeface="DejaVu Sans" pitchFamily="2"/>
              <a:cs typeface="DejaVu Sans" pitchFamily="2"/>
            </a:endParaRPr>
          </a:p>
        </p:txBody>
      </p:sp>
      <p:sp>
        <p:nvSpPr>
          <p:cNvPr id="4" name="Espace réservé du pied de page 3"/>
          <p:cNvSpPr txBox="1">
            <a:spLocks noGrp="1"/>
          </p:cNvSpPr>
          <p:nvPr>
            <p:ph type="ftr" sz="quarter" idx="2"/>
          </p:nvPr>
        </p:nvSpPr>
        <p:spPr>
          <a:xfrm>
            <a:off x="0" y="6457904"/>
            <a:ext cx="4307873" cy="339661"/>
          </a:xfrm>
          <a:prstGeom prst="rect">
            <a:avLst/>
          </a:prstGeom>
          <a:noFill/>
          <a:ln>
            <a:noFill/>
          </a:ln>
        </p:spPr>
        <p:txBody>
          <a:bodyPr vert="horz" lIns="82460" tIns="41231" rIns="82460" bIns="41231" anchor="b"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sz="1400"/>
            </a:pPr>
            <a:endParaRPr lang="fr-FR" sz="1300" dirty="0">
              <a:latin typeface="Liberation Sans" pitchFamily="18"/>
              <a:ea typeface="DejaVu Sans" pitchFamily="2"/>
              <a:cs typeface="DejaVu Sans" pitchFamily="2"/>
            </a:endParaRPr>
          </a:p>
        </p:txBody>
      </p:sp>
      <p:sp>
        <p:nvSpPr>
          <p:cNvPr id="5" name="Espace réservé du numéro de diapositive 4"/>
          <p:cNvSpPr txBox="1">
            <a:spLocks noGrp="1"/>
          </p:cNvSpPr>
          <p:nvPr>
            <p:ph type="sldNum" sz="quarter" idx="3"/>
          </p:nvPr>
        </p:nvSpPr>
        <p:spPr>
          <a:xfrm>
            <a:off x="5618720" y="6457904"/>
            <a:ext cx="4307873" cy="339661"/>
          </a:xfrm>
          <a:prstGeom prst="rect">
            <a:avLst/>
          </a:prstGeom>
          <a:noFill/>
          <a:ln>
            <a:noFill/>
          </a:ln>
        </p:spPr>
        <p:txBody>
          <a:bodyPr vert="horz" lIns="82460" tIns="41231" rIns="82460" bIns="41231" anchor="b"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r" hangingPunct="0">
              <a:buNone/>
              <a:defRPr sz="1400"/>
            </a:pPr>
            <a:fld id="{7044FA59-F82A-455B-9A1A-8424A1F499B6}" type="slidenum">
              <a:rPr/>
              <a:pPr algn="r" hangingPunct="0">
                <a:buNone/>
                <a:defRPr sz="1400"/>
              </a:pPr>
              <a:t>‹N°›</a:t>
            </a:fld>
            <a:endParaRPr lang="fr-FR" sz="1300" dirty="0">
              <a:latin typeface="Liberation Sans" pitchFamily="18"/>
              <a:ea typeface="DejaVu Sans" pitchFamily="2"/>
              <a:cs typeface="DejaVu Sans" pitchFamily="2"/>
            </a:endParaRPr>
          </a:p>
        </p:txBody>
      </p:sp>
    </p:spTree>
    <p:extLst>
      <p:ext uri="{BB962C8B-B14F-4D97-AF65-F5344CB8AC3E}">
        <p14:creationId xmlns:p14="http://schemas.microsoft.com/office/powerpoint/2010/main" val="3144648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idx="2"/>
          </p:nvPr>
        </p:nvSpPr>
        <p:spPr>
          <a:xfrm>
            <a:off x="3263900" y="515938"/>
            <a:ext cx="3398838" cy="2549525"/>
          </a:xfrm>
          <a:prstGeom prst="rect">
            <a:avLst/>
          </a:prstGeom>
          <a:noFill/>
          <a:ln>
            <a:noFill/>
            <a:prstDash val="solid"/>
          </a:ln>
        </p:spPr>
      </p:sp>
      <p:sp>
        <p:nvSpPr>
          <p:cNvPr id="3" name="Espace réservé des commentaires 2"/>
          <p:cNvSpPr txBox="1">
            <a:spLocks noGrp="1"/>
          </p:cNvSpPr>
          <p:nvPr>
            <p:ph type="body" sz="quarter" idx="3"/>
          </p:nvPr>
        </p:nvSpPr>
        <p:spPr>
          <a:xfrm>
            <a:off x="992707" y="3228838"/>
            <a:ext cx="7941179" cy="3058778"/>
          </a:xfrm>
          <a:prstGeom prst="rect">
            <a:avLst/>
          </a:prstGeom>
          <a:noFill/>
          <a:ln>
            <a:noFill/>
          </a:ln>
        </p:spPr>
        <p:txBody>
          <a:bodyPr lIns="0" tIns="0" rIns="0" bIns="0"/>
          <a:lstStyle/>
          <a:p>
            <a:endParaRPr lang="fr-FR"/>
          </a:p>
        </p:txBody>
      </p:sp>
      <p:sp>
        <p:nvSpPr>
          <p:cNvPr id="4" name="Espace réservé de l'en-tête 3"/>
          <p:cNvSpPr txBox="1">
            <a:spLocks noGrp="1"/>
          </p:cNvSpPr>
          <p:nvPr>
            <p:ph type="hdr" sz="quarter"/>
          </p:nvPr>
        </p:nvSpPr>
        <p:spPr>
          <a:xfrm>
            <a:off x="0" y="0"/>
            <a:ext cx="4307873" cy="339661"/>
          </a:xfrm>
          <a:prstGeom prst="rect">
            <a:avLst/>
          </a:prstGeom>
          <a:noFill/>
          <a:ln>
            <a:noFill/>
          </a:ln>
        </p:spPr>
        <p:txBody>
          <a:bodyPr lIns="0" tIns="0" rIns="0" bIns="0"/>
          <a:lstStyle>
            <a:lvl1pPr lvl="0" rtl="0" hangingPunct="0">
              <a:buNone/>
              <a:tabLst/>
              <a:defRPr lang="fr-FR" sz="1300" kern="1200">
                <a:latin typeface="Liberation Serif" pitchFamily="18"/>
                <a:ea typeface="DejaVu Sans" pitchFamily="2"/>
                <a:cs typeface="DejaVu Sans" pitchFamily="2"/>
              </a:defRPr>
            </a:lvl1pPr>
          </a:lstStyle>
          <a:p>
            <a:pPr lvl="0"/>
            <a:endParaRPr lang="fr-FR"/>
          </a:p>
        </p:txBody>
      </p:sp>
      <p:sp>
        <p:nvSpPr>
          <p:cNvPr id="5" name="Espace réservé de la date 4"/>
          <p:cNvSpPr txBox="1">
            <a:spLocks noGrp="1"/>
          </p:cNvSpPr>
          <p:nvPr>
            <p:ph type="dt" idx="1"/>
          </p:nvPr>
        </p:nvSpPr>
        <p:spPr>
          <a:xfrm>
            <a:off x="5618720" y="0"/>
            <a:ext cx="4307873" cy="339661"/>
          </a:xfrm>
          <a:prstGeom prst="rect">
            <a:avLst/>
          </a:prstGeom>
          <a:noFill/>
          <a:ln>
            <a:noFill/>
          </a:ln>
        </p:spPr>
        <p:txBody>
          <a:bodyPr lIns="0" tIns="0" rIns="0" bIns="0"/>
          <a:lstStyle>
            <a:lvl1pPr lvl="0" algn="r" rtl="0" hangingPunct="0">
              <a:buNone/>
              <a:tabLst/>
              <a:defRPr lang="fr-FR" sz="1300" kern="1200">
                <a:latin typeface="Liberation Serif" pitchFamily="18"/>
                <a:ea typeface="DejaVu Sans" pitchFamily="2"/>
                <a:cs typeface="DejaVu Sans" pitchFamily="2"/>
              </a:defRPr>
            </a:lvl1pPr>
          </a:lstStyle>
          <a:p>
            <a:pPr lvl="0"/>
            <a:endParaRPr lang="fr-FR"/>
          </a:p>
        </p:txBody>
      </p:sp>
      <p:sp>
        <p:nvSpPr>
          <p:cNvPr id="6" name="Espace réservé du pied de page 5"/>
          <p:cNvSpPr txBox="1">
            <a:spLocks noGrp="1"/>
          </p:cNvSpPr>
          <p:nvPr>
            <p:ph type="ftr" sz="quarter" idx="4"/>
          </p:nvPr>
        </p:nvSpPr>
        <p:spPr>
          <a:xfrm>
            <a:off x="0" y="6457904"/>
            <a:ext cx="4307873" cy="339661"/>
          </a:xfrm>
          <a:prstGeom prst="rect">
            <a:avLst/>
          </a:prstGeom>
          <a:noFill/>
          <a:ln>
            <a:noFill/>
          </a:ln>
        </p:spPr>
        <p:txBody>
          <a:bodyPr lIns="0" tIns="0" rIns="0" bIns="0" anchor="b"/>
          <a:lstStyle>
            <a:lvl1pPr lvl="0" rtl="0" hangingPunct="0">
              <a:buNone/>
              <a:tabLst/>
              <a:defRPr lang="fr-FR" sz="1300" kern="1200">
                <a:latin typeface="Liberation Serif" pitchFamily="18"/>
                <a:ea typeface="DejaVu Sans" pitchFamily="2"/>
                <a:cs typeface="DejaVu Sans" pitchFamily="2"/>
              </a:defRPr>
            </a:lvl1pPr>
          </a:lstStyle>
          <a:p>
            <a:pPr lvl="0"/>
            <a:endParaRPr lang="fr-FR"/>
          </a:p>
        </p:txBody>
      </p:sp>
      <p:sp>
        <p:nvSpPr>
          <p:cNvPr id="7" name="Espace réservé du numéro de diapositive 6"/>
          <p:cNvSpPr txBox="1">
            <a:spLocks noGrp="1"/>
          </p:cNvSpPr>
          <p:nvPr>
            <p:ph type="sldNum" sz="quarter" idx="5"/>
          </p:nvPr>
        </p:nvSpPr>
        <p:spPr>
          <a:xfrm>
            <a:off x="5618720" y="6457904"/>
            <a:ext cx="4307873" cy="339661"/>
          </a:xfrm>
          <a:prstGeom prst="rect">
            <a:avLst/>
          </a:prstGeom>
          <a:noFill/>
          <a:ln>
            <a:noFill/>
          </a:ln>
        </p:spPr>
        <p:txBody>
          <a:bodyPr lIns="0" tIns="0" rIns="0" bIns="0" anchor="b"/>
          <a:lstStyle>
            <a:lvl1pPr lvl="0" algn="r" rtl="0" hangingPunct="0">
              <a:buNone/>
              <a:tabLst/>
              <a:defRPr lang="fr-FR" sz="1300" kern="1200">
                <a:latin typeface="Liberation Serif" pitchFamily="18"/>
                <a:ea typeface="DejaVu Sans" pitchFamily="2"/>
                <a:cs typeface="DejaVu Sans" pitchFamily="2"/>
              </a:defRPr>
            </a:lvl1pPr>
          </a:lstStyle>
          <a:p>
            <a:pPr lvl="0"/>
            <a:fld id="{A231E5EB-7DA6-4EFC-901A-4CD6C87115F8}" type="slidenum">
              <a:rPr/>
              <a:pPr lvl="0"/>
              <a:t>‹N°›</a:t>
            </a:fld>
            <a:endParaRPr lang="fr-FR"/>
          </a:p>
        </p:txBody>
      </p:sp>
    </p:spTree>
    <p:extLst>
      <p:ext uri="{BB962C8B-B14F-4D97-AF65-F5344CB8AC3E}">
        <p14:creationId xmlns:p14="http://schemas.microsoft.com/office/powerpoint/2010/main" val="949645807"/>
      </p:ext>
    </p:extLst>
  </p:cSld>
  <p:clrMap bg1="lt1" tx1="dk1" bg2="lt2" tx2="dk2" accent1="accent1" accent2="accent2" accent3="accent3" accent4="accent4" accent5="accent5" accent6="accent6" hlink="hlink" folHlink="folHlink"/>
  <p:notesStyle>
    <a:lvl1pPr marL="216000" marR="0" indent="-216000" rtl="0" hangingPunct="0">
      <a:tabLst/>
      <a:defRPr lang="fr-FR" sz="2000" b="0" i="0" u="none" strike="noStrike" kern="1200">
        <a:ln>
          <a:noFill/>
        </a:ln>
        <a:latin typeface="Liberation Sans" pitchFamily="18"/>
        <a:ea typeface="DejaVu Sans" pitchFamily="2"/>
        <a:cs typeface="DejaVu Sans"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1</a:t>
            </a:fld>
            <a:endParaRPr lang="fr-FR"/>
          </a:p>
        </p:txBody>
      </p:sp>
    </p:spTree>
    <p:extLst>
      <p:ext uri="{BB962C8B-B14F-4D97-AF65-F5344CB8AC3E}">
        <p14:creationId xmlns:p14="http://schemas.microsoft.com/office/powerpoint/2010/main" val="3439913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1770994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pPr marL="0" indent="0" algn="l" defTabSz="914126" hangingPunct="1">
              <a:defRPr/>
            </a:pPr>
            <a:r>
              <a:rPr lang="fr-FR" dirty="0" smtClean="0">
                <a:solidFill>
                  <a:srgbClr val="000000"/>
                </a:solidFill>
                <a:latin typeface="Calibri" pitchFamily="18"/>
                <a:ea typeface="DejaVu Sans" pitchFamily="2"/>
                <a:cs typeface="DejaVu Sans" pitchFamily="2"/>
              </a:rPr>
              <a:t> </a:t>
            </a:r>
            <a:r>
              <a:rPr lang="en-US" dirty="0" smtClean="0"/>
              <a:t>score  :	Also called “Modification QV” or “</a:t>
            </a:r>
            <a:r>
              <a:rPr lang="en-US" dirty="0" err="1" smtClean="0"/>
              <a:t>modQV</a:t>
            </a:r>
            <a:r>
              <a:rPr lang="en-US" dirty="0" smtClean="0"/>
              <a:t>”. -10 log (p-value) score for the detection of this event. Analogous to a </a:t>
            </a:r>
            <a:r>
              <a:rPr lang="en-US" dirty="0" err="1" smtClean="0"/>
              <a:t>Phred</a:t>
            </a:r>
            <a:r>
              <a:rPr lang="en-US" dirty="0" smtClean="0"/>
              <a:t> quality score. A score of 30 is the default </a:t>
            </a:r>
            <a:r>
              <a:rPr lang="en-US" dirty="0" err="1" smtClean="0"/>
              <a:t>threshhold</a:t>
            </a:r>
            <a:r>
              <a:rPr lang="en-US" dirty="0" smtClean="0"/>
              <a:t> for calling a position as modified, and corresponds to a p-value of 0.001. Note that the score will increase with higher coverage, so the scale can go into the hundreds. A </a:t>
            </a:r>
            <a:r>
              <a:rPr lang="en-US" dirty="0" err="1" smtClean="0"/>
              <a:t>modQV</a:t>
            </a:r>
            <a:r>
              <a:rPr lang="en-US" dirty="0" smtClean="0"/>
              <a:t> considered “significant” will depend on the sequencing coverage, which is why plots are provided for distributions of </a:t>
            </a:r>
            <a:r>
              <a:rPr lang="en-US" dirty="0" err="1" smtClean="0"/>
              <a:t>modQV</a:t>
            </a:r>
            <a:r>
              <a:rPr lang="en-US" dirty="0" smtClean="0"/>
              <a:t> to help determine the best threshold for analysis.</a:t>
            </a:r>
          </a:p>
          <a:p>
            <a:pPr marL="0" indent="0" algn="l" defTabSz="914126" hangingPunct="1">
              <a:defRPr/>
            </a:pPr>
            <a:r>
              <a:rPr lang="fr-FR" sz="1200" dirty="0"/>
              <a:t>https://github.com/PacificBiosciences/Bioinformatics-Training/wiki/Methylome-Analysis-Technical-Note</a:t>
            </a:r>
          </a:p>
          <a:p>
            <a:pPr marL="0" indent="0" algn="l" defTabSz="914126" hangingPunct="1">
              <a:defRPr/>
            </a:pPr>
            <a:endParaRPr lang="en-US" dirty="0" smtClean="0"/>
          </a:p>
          <a:p>
            <a:pPr marL="0" indent="0" algn="l" defTabSz="914126" hangingPunct="1">
              <a:defRPr/>
            </a:pPr>
            <a:endParaRPr lang="fr-FR" dirty="0" smtClean="0"/>
          </a:p>
          <a:p>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pPr marL="0" indent="0" algn="l" defTabSz="914126" hangingPunct="1">
              <a:defRPr/>
            </a:pPr>
            <a:r>
              <a:rPr lang="fr-FR" dirty="0"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pPr marL="0" indent="0" algn="l" defTabSz="914126" hangingPunct="1">
              <a:defRPr/>
            </a:pPr>
            <a:r>
              <a:rPr lang="fr-FR" dirty="0"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pPr marL="0" indent="0" algn="l" defTabSz="914126" hangingPunct="1">
              <a:defRPr/>
            </a:pPr>
            <a:r>
              <a:rPr lang="fr-FR" dirty="0"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pPr marL="0" indent="0" algn="l" defTabSz="914126" hangingPunct="1">
              <a:defRPr/>
            </a:pPr>
            <a:r>
              <a:rPr lang="fr-FR" dirty="0"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a:p>
        </p:txBody>
      </p:sp>
      <p:sp>
        <p:nvSpPr>
          <p:cNvPr id="4" name="Espace réservé de l'en-tête 3"/>
          <p:cNvSpPr>
            <a:spLocks noGrp="1"/>
          </p:cNvSpPr>
          <p:nvPr>
            <p:ph type="hdr" sz="quarter" idx="10"/>
          </p:nvPr>
        </p:nvSpPr>
        <p:spPr/>
        <p:txBody>
          <a:bodyPr/>
          <a:lstStyle/>
          <a:p>
            <a:pPr lvl="0"/>
            <a:endParaRPr lang="fr-FR"/>
          </a:p>
        </p:txBody>
      </p:sp>
    </p:spTree>
    <p:extLst>
      <p:ext uri="{BB962C8B-B14F-4D97-AF65-F5344CB8AC3E}">
        <p14:creationId xmlns:p14="http://schemas.microsoft.com/office/powerpoint/2010/main" val="2463651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13670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033253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10684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431607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538163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061384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28077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703427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067580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548687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358533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484265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665821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464961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193793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510532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3900" y="517525"/>
            <a:ext cx="3397250"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40</a:t>
            </a:fld>
            <a:endParaRPr lang="fr-FR"/>
          </a:p>
        </p:txBody>
      </p:sp>
    </p:spTree>
    <p:extLst>
      <p:ext uri="{BB962C8B-B14F-4D97-AF65-F5344CB8AC3E}">
        <p14:creationId xmlns:p14="http://schemas.microsoft.com/office/powerpoint/2010/main" val="1083027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41</a:t>
            </a:fld>
            <a:endParaRPr lang="fr-FR"/>
          </a:p>
        </p:txBody>
      </p:sp>
    </p:spTree>
    <p:extLst>
      <p:ext uri="{BB962C8B-B14F-4D97-AF65-F5344CB8AC3E}">
        <p14:creationId xmlns:p14="http://schemas.microsoft.com/office/powerpoint/2010/main" val="2719641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r>
              <a:rPr lang="fr-FR" dirty="0" smtClean="0"/>
              <a:t>Comment sont construites les lib </a:t>
            </a:r>
            <a:r>
              <a:rPr lang="fr-FR" dirty="0" err="1" smtClean="0"/>
              <a:t>RNAseq</a:t>
            </a:r>
            <a:r>
              <a:rPr lang="fr-FR" dirty="0" smtClean="0"/>
              <a:t> pour mieux comprendre les étapes de nettoyage</a:t>
            </a:r>
            <a:r>
              <a:rPr lang="fr-FR" baseline="0" dirty="0" smtClean="0"/>
              <a:t> </a:t>
            </a:r>
            <a:r>
              <a:rPr lang="fr-FR" baseline="0" dirty="0" err="1" smtClean="0"/>
              <a:t>bioinfo</a:t>
            </a:r>
            <a:r>
              <a:rPr lang="fr-FR" baseline="0" dirty="0" smtClean="0"/>
              <a:t> qui vont suivre</a:t>
            </a:r>
          </a:p>
          <a:p>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42</a:t>
            </a:fld>
            <a:endParaRPr lang="fr-FR"/>
          </a:p>
        </p:txBody>
      </p:sp>
    </p:spTree>
    <p:extLst>
      <p:ext uri="{BB962C8B-B14F-4D97-AF65-F5344CB8AC3E}">
        <p14:creationId xmlns:p14="http://schemas.microsoft.com/office/powerpoint/2010/main" val="2719641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90490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r>
              <a:rPr lang="fr-FR" dirty="0" err="1" smtClean="0"/>
              <a:t>Schema</a:t>
            </a:r>
            <a:r>
              <a:rPr lang="fr-FR" dirty="0" smtClean="0"/>
              <a:t> data </a:t>
            </a:r>
            <a:r>
              <a:rPr lang="fr-FR" dirty="0" err="1" smtClean="0"/>
              <a:t>generation</a:t>
            </a:r>
            <a:r>
              <a:rPr lang="fr-FR" dirty="0" smtClean="0"/>
              <a:t> Martin &amp; Wang (2011) Nat. </a:t>
            </a:r>
            <a:r>
              <a:rPr lang="fr-FR" dirty="0" err="1" smtClean="0"/>
              <a:t>Rev</a:t>
            </a:r>
            <a:r>
              <a:rPr lang="fr-FR" dirty="0" smtClean="0"/>
              <a:t>. </a:t>
            </a:r>
            <a:r>
              <a:rPr lang="fr-FR" dirty="0" err="1" smtClean="0"/>
              <a:t>Gen</a:t>
            </a:r>
            <a:r>
              <a:rPr lang="fr-FR" dirty="0" smtClean="0"/>
              <a:t>. 12,671</a:t>
            </a:r>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43</a:t>
            </a:fld>
            <a:endParaRPr lang="fr-FR"/>
          </a:p>
        </p:txBody>
      </p:sp>
    </p:spTree>
    <p:extLst>
      <p:ext uri="{BB962C8B-B14F-4D97-AF65-F5344CB8AC3E}">
        <p14:creationId xmlns:p14="http://schemas.microsoft.com/office/powerpoint/2010/main" val="2719641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44</a:t>
            </a:fld>
            <a:endParaRPr lang="fr-FR"/>
          </a:p>
        </p:txBody>
      </p:sp>
    </p:spTree>
    <p:extLst>
      <p:ext uri="{BB962C8B-B14F-4D97-AF65-F5344CB8AC3E}">
        <p14:creationId xmlns:p14="http://schemas.microsoft.com/office/powerpoint/2010/main" val="928634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r>
              <a:rPr lang="fr-FR" dirty="0" smtClean="0"/>
              <a:t>Ce sont ces </a:t>
            </a:r>
            <a:r>
              <a:rPr lang="fr-FR" dirty="0" err="1" smtClean="0"/>
              <a:t>extremités</a:t>
            </a:r>
            <a:r>
              <a:rPr lang="fr-FR" dirty="0" smtClean="0"/>
              <a:t> que l’on va utiliser pour construire</a:t>
            </a:r>
            <a:r>
              <a:rPr lang="fr-FR" baseline="0" dirty="0" smtClean="0"/>
              <a:t> les transcrits</a:t>
            </a:r>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45</a:t>
            </a:fld>
            <a:endParaRPr lang="fr-FR"/>
          </a:p>
        </p:txBody>
      </p:sp>
    </p:spTree>
    <p:extLst>
      <p:ext uri="{BB962C8B-B14F-4D97-AF65-F5344CB8AC3E}">
        <p14:creationId xmlns:p14="http://schemas.microsoft.com/office/powerpoint/2010/main" val="928634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r>
              <a:rPr lang="fr-FR" dirty="0" smtClean="0"/>
              <a:t>Y-a-t-il un</a:t>
            </a:r>
            <a:r>
              <a:rPr lang="fr-FR" baseline="0" dirty="0" smtClean="0"/>
              <a:t> </a:t>
            </a:r>
            <a:r>
              <a:rPr lang="fr-FR" baseline="0" dirty="0" err="1" smtClean="0"/>
              <a:t>genome</a:t>
            </a:r>
            <a:r>
              <a:rPr lang="fr-FR" baseline="0" dirty="0" smtClean="0"/>
              <a:t> de </a:t>
            </a:r>
            <a:r>
              <a:rPr lang="fr-FR" baseline="0" dirty="0" err="1" smtClean="0"/>
              <a:t>reference</a:t>
            </a:r>
            <a:r>
              <a:rPr lang="fr-FR" baseline="0" dirty="0" smtClean="0"/>
              <a:t>?</a:t>
            </a:r>
          </a:p>
          <a:p>
            <a:pPr marL="197898" indent="-197898" defTabSz="837766">
              <a:defRPr/>
            </a:pPr>
            <a:r>
              <a:rPr lang="fr-FR" dirty="0" smtClean="0"/>
              <a:t>2</a:t>
            </a:r>
            <a:r>
              <a:rPr lang="fr-FR" baseline="0" dirty="0" smtClean="0"/>
              <a:t> stratégies possibles: avec et sans génome de référence.</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46</a:t>
            </a:fld>
            <a:endParaRPr lang="fr-FR"/>
          </a:p>
        </p:txBody>
      </p:sp>
    </p:spTree>
    <p:extLst>
      <p:ext uri="{BB962C8B-B14F-4D97-AF65-F5344CB8AC3E}">
        <p14:creationId xmlns:p14="http://schemas.microsoft.com/office/powerpoint/2010/main" val="2719641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r>
              <a:rPr lang="fr-FR" dirty="0" smtClean="0"/>
              <a:t>On</a:t>
            </a:r>
            <a:r>
              <a:rPr lang="fr-FR" baseline="0" dirty="0" smtClean="0"/>
              <a:t> aligne les </a:t>
            </a:r>
            <a:r>
              <a:rPr lang="fr-FR" baseline="0" dirty="0" err="1" smtClean="0"/>
              <a:t>reads</a:t>
            </a:r>
            <a:r>
              <a:rPr lang="fr-FR" baseline="0" dirty="0" smtClean="0"/>
              <a:t> directement sur la référence afin de pouvoir faire une annotation et/ou une quantification de l’expression.</a:t>
            </a:r>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47</a:t>
            </a:fld>
            <a:endParaRPr lang="fr-FR"/>
          </a:p>
        </p:txBody>
      </p:sp>
    </p:spTree>
    <p:extLst>
      <p:ext uri="{BB962C8B-B14F-4D97-AF65-F5344CB8AC3E}">
        <p14:creationId xmlns:p14="http://schemas.microsoft.com/office/powerpoint/2010/main" val="2719641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r>
              <a:rPr lang="fr-FR" baseline="0" dirty="0" smtClean="0"/>
              <a:t>Ne pas aborder le cas avec génome de </a:t>
            </a:r>
            <a:r>
              <a:rPr lang="fr-FR" baseline="0" dirty="0" err="1" smtClean="0"/>
              <a:t>reference</a:t>
            </a:r>
            <a:r>
              <a:rPr lang="fr-FR" baseline="0" dirty="0" smtClean="0"/>
              <a:t>, il sera traité par les autres modules.</a:t>
            </a:r>
          </a:p>
          <a:p>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48</a:t>
            </a:fld>
            <a:endParaRPr lang="fr-FR"/>
          </a:p>
        </p:txBody>
      </p:sp>
    </p:spTree>
    <p:extLst>
      <p:ext uri="{BB962C8B-B14F-4D97-AF65-F5344CB8AC3E}">
        <p14:creationId xmlns:p14="http://schemas.microsoft.com/office/powerpoint/2010/main" val="2719641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r>
              <a:rPr lang="fr-FR" baseline="0" dirty="0" smtClean="0"/>
              <a:t>Sans </a:t>
            </a:r>
            <a:r>
              <a:rPr lang="fr-FR" baseline="0" dirty="0" err="1" smtClean="0"/>
              <a:t>genome</a:t>
            </a:r>
            <a:r>
              <a:rPr lang="fr-FR" baseline="0" dirty="0" smtClean="0"/>
              <a:t> de </a:t>
            </a:r>
            <a:r>
              <a:rPr lang="fr-FR" baseline="0" dirty="0" err="1" smtClean="0"/>
              <a:t>reference</a:t>
            </a:r>
            <a:r>
              <a:rPr lang="fr-FR" baseline="0" dirty="0" smtClean="0"/>
              <a:t>, il faut utiliser une approche dite de novo.</a:t>
            </a:r>
          </a:p>
          <a:p>
            <a:r>
              <a:rPr lang="fr-FR" baseline="0" dirty="0" smtClean="0"/>
              <a:t>Reconstituer les transcrits en alignant les </a:t>
            </a:r>
            <a:r>
              <a:rPr lang="fr-FR" baseline="0" dirty="0" err="1" smtClean="0"/>
              <a:t>reads</a:t>
            </a:r>
            <a:r>
              <a:rPr lang="fr-FR" baseline="0" dirty="0" smtClean="0"/>
              <a:t>.</a:t>
            </a:r>
          </a:p>
          <a:p>
            <a:r>
              <a:rPr lang="fr-FR" baseline="0" dirty="0" smtClean="0"/>
              <a:t>Puis dans un second temps utiliser le </a:t>
            </a:r>
            <a:r>
              <a:rPr lang="fr-FR" baseline="0" dirty="0" err="1" smtClean="0"/>
              <a:t>transcriptome</a:t>
            </a:r>
            <a:r>
              <a:rPr lang="fr-FR" baseline="0" dirty="0" smtClean="0"/>
              <a:t> de </a:t>
            </a:r>
            <a:r>
              <a:rPr lang="fr-FR" baseline="0" dirty="0" err="1" smtClean="0"/>
              <a:t>reference</a:t>
            </a:r>
            <a:r>
              <a:rPr lang="fr-FR" baseline="0" dirty="0" smtClean="0"/>
              <a:t> obtenu pour quantifier l’expression des transcrits sur les </a:t>
            </a:r>
            <a:r>
              <a:rPr lang="fr-FR" baseline="0" dirty="0" err="1" smtClean="0"/>
              <a:t>echantillons</a:t>
            </a:r>
            <a:r>
              <a:rPr lang="fr-FR" baseline="0" dirty="0" smtClean="0"/>
              <a:t>.</a:t>
            </a:r>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49</a:t>
            </a:fld>
            <a:endParaRPr lang="fr-FR"/>
          </a:p>
        </p:txBody>
      </p:sp>
    </p:spTree>
    <p:extLst>
      <p:ext uri="{BB962C8B-B14F-4D97-AF65-F5344CB8AC3E}">
        <p14:creationId xmlns:p14="http://schemas.microsoft.com/office/powerpoint/2010/main" val="2719641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r>
              <a:rPr lang="fr-FR" baseline="0" dirty="0" smtClean="0"/>
              <a:t>Sans génome de référence, il faut utiliser une approche dite de novo</a:t>
            </a:r>
          </a:p>
          <a:p>
            <a:r>
              <a:rPr lang="fr-FR" baseline="0" dirty="0" smtClean="0"/>
              <a:t>C’est précisément cette approche que nous allons traiter dans ce module et qui est implémenté dans le pipeline. </a:t>
            </a:r>
          </a:p>
          <a:p>
            <a:r>
              <a:rPr lang="fr-FR" baseline="0" dirty="0" smtClean="0"/>
              <a:t>Ces objectifs dépendent grandement des étapes expérimentales en amont et des choix qui ont été faits qui impactent l’analyse en aval.</a:t>
            </a:r>
          </a:p>
          <a:p>
            <a:r>
              <a:rPr lang="fr-FR" baseline="0" dirty="0" smtClean="0"/>
              <a:t>Pas besoin de décrire les étapes expérimentales, mais insister sur les choix cruciaux/essentiels à chacune d’elle pour maximiser les chances d’obtenir de bons résultats.</a:t>
            </a:r>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50</a:t>
            </a:fld>
            <a:endParaRPr lang="fr-FR"/>
          </a:p>
        </p:txBody>
      </p:sp>
    </p:spTree>
    <p:extLst>
      <p:ext uri="{BB962C8B-B14F-4D97-AF65-F5344CB8AC3E}">
        <p14:creationId xmlns:p14="http://schemas.microsoft.com/office/powerpoint/2010/main" val="2719641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r>
              <a:rPr lang="fr-FR" dirty="0" err="1" smtClean="0"/>
              <a:t>Schema</a:t>
            </a:r>
            <a:r>
              <a:rPr lang="fr-FR" dirty="0" smtClean="0"/>
              <a:t> synthétique du pipeline:</a:t>
            </a:r>
            <a:r>
              <a:rPr lang="fr-FR" baseline="0" dirty="0" smtClean="0"/>
              <a:t> 3 </a:t>
            </a:r>
            <a:r>
              <a:rPr lang="fr-FR" baseline="0" dirty="0" err="1" smtClean="0"/>
              <a:t>workflows</a:t>
            </a:r>
            <a:endParaRPr lang="fr-FR" baseline="0" dirty="0" smtClean="0"/>
          </a:p>
          <a:p>
            <a:pPr marL="197898" indent="-197898" defTabSz="837766">
              <a:defRPr/>
            </a:pPr>
            <a:r>
              <a:rPr lang="fr-FR" baseline="0" dirty="0" smtClean="0"/>
              <a:t>L’objectif du pipeline est double: un objectif qualitatif, se constituer un </a:t>
            </a:r>
            <a:r>
              <a:rPr lang="fr-FR" baseline="0" dirty="0" err="1" smtClean="0"/>
              <a:t>transcriptome</a:t>
            </a:r>
            <a:r>
              <a:rPr lang="fr-FR" baseline="0" dirty="0" smtClean="0"/>
              <a:t> de référence de novo, un quantitatif, pour mesurer l’abondance des transcrits pour chacune des banques.</a:t>
            </a:r>
          </a:p>
          <a:p>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51</a:t>
            </a:fld>
            <a:endParaRPr lang="fr-FR"/>
          </a:p>
        </p:txBody>
      </p:sp>
    </p:spTree>
    <p:extLst>
      <p:ext uri="{BB962C8B-B14F-4D97-AF65-F5344CB8AC3E}">
        <p14:creationId xmlns:p14="http://schemas.microsoft.com/office/powerpoint/2010/main" val="1637925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52</a:t>
            </a:fld>
            <a:endParaRPr lang="fr-FR"/>
          </a:p>
        </p:txBody>
      </p:sp>
    </p:spTree>
    <p:extLst>
      <p:ext uri="{BB962C8B-B14F-4D97-AF65-F5344CB8AC3E}">
        <p14:creationId xmlns:p14="http://schemas.microsoft.com/office/powerpoint/2010/main" val="928634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178853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3900" y="517525"/>
            <a:ext cx="3397250"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fr-FR" dirty="0" smtClean="0">
                <a:solidFill>
                  <a:srgbClr val="000000"/>
                </a:solidFill>
                <a:latin typeface="Calibri" pitchFamily="18"/>
                <a:ea typeface="DejaVu Sans" pitchFamily="2"/>
                <a:cs typeface="DejaVu Sans" pitchFamily="2"/>
              </a:rPr>
              <a:t> </a:t>
            </a:r>
            <a:endParaRPr lang="fr-F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3900" y="517525"/>
            <a:ext cx="3397250"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3900" y="517525"/>
            <a:ext cx="3397250"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3900" y="517525"/>
            <a:ext cx="3397250"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58</a:t>
            </a:fld>
            <a:endParaRPr lang="fr-FR"/>
          </a:p>
        </p:txBody>
      </p:sp>
    </p:spTree>
    <p:extLst>
      <p:ext uri="{BB962C8B-B14F-4D97-AF65-F5344CB8AC3E}">
        <p14:creationId xmlns:p14="http://schemas.microsoft.com/office/powerpoint/2010/main" val="3326603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17525"/>
            <a:ext cx="3397250" cy="254793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59</a:t>
            </a:fld>
            <a:endParaRPr lang="fr-FR"/>
          </a:p>
        </p:txBody>
      </p:sp>
    </p:spTree>
    <p:extLst>
      <p:ext uri="{BB962C8B-B14F-4D97-AF65-F5344CB8AC3E}">
        <p14:creationId xmlns:p14="http://schemas.microsoft.com/office/powerpoint/2010/main" val="33266035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3900" y="517525"/>
            <a:ext cx="3397250"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3900" y="517525"/>
            <a:ext cx="3397250"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20FDA3E-A9EA-4220-8CF5-3CC65CEA051C}" type="slidenum">
              <a:rPr>
                <a:solidFill>
                  <a:prstClr val="black"/>
                </a:solidFill>
              </a:rPr>
              <a:pPr/>
              <a:t>114</a:t>
            </a:fld>
            <a:endParaRPr>
              <a:solidFill>
                <a:prstClr val="black"/>
              </a:solidFill>
            </a:endParaRPr>
          </a:p>
        </p:txBody>
      </p:sp>
      <p:sp>
        <p:nvSpPr>
          <p:cNvPr id="27649" name="Rectangle 1"/>
          <p:cNvSpPr txBox="1">
            <a:spLocks noGrp="1" noRot="1" noChangeAspect="1" noChangeArrowheads="1"/>
          </p:cNvSpPr>
          <p:nvPr>
            <p:ph type="sldImg"/>
          </p:nvPr>
        </p:nvSpPr>
        <p:spPr bwMode="auto">
          <a:xfrm>
            <a:off x="3263900" y="517525"/>
            <a:ext cx="3398838" cy="2547938"/>
          </a:xfrm>
          <a:prstGeom prst="rect">
            <a:avLst/>
          </a:prstGeom>
          <a:solidFill>
            <a:srgbClr val="FFFFFF"/>
          </a:solidFill>
          <a:ln>
            <a:solidFill>
              <a:srgbClr val="000000"/>
            </a:solidFill>
            <a:miter lim="800000"/>
            <a:headEnd/>
            <a:tailEnd/>
          </a:ln>
        </p:spPr>
      </p:sp>
      <p:sp>
        <p:nvSpPr>
          <p:cNvPr id="27650"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wrap="none" lIns="91568" tIns="45784" rIns="91568" bIns="45784" anchor="ctr"/>
          <a:lstStyle/>
          <a:p>
            <a:endParaRPr lang="fr-FR">
              <a:solidFill>
                <a:prstClr val="black"/>
              </a:solidFill>
            </a:endParaRPr>
          </a:p>
        </p:txBody>
      </p:sp>
    </p:spTree>
    <p:extLst>
      <p:ext uri="{BB962C8B-B14F-4D97-AF65-F5344CB8AC3E}">
        <p14:creationId xmlns:p14="http://schemas.microsoft.com/office/powerpoint/2010/main" val="3870797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740402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3900" y="517525"/>
            <a:ext cx="3397250"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fr-FR" dirty="0" smtClean="0">
                <a:solidFill>
                  <a:srgbClr val="000000"/>
                </a:solidFill>
                <a:latin typeface="Calibri" pitchFamily="18"/>
                <a:ea typeface="DejaVu Sans" pitchFamily="2"/>
                <a:cs typeface="DejaVu Sans" pitchFamily="2"/>
              </a:rPr>
              <a:t>Intuitive </a:t>
            </a:r>
            <a:endParaRPr lang="fr-FR" dirty="0"/>
          </a:p>
        </p:txBody>
      </p:sp>
    </p:spTree>
    <p:extLst>
      <p:ext uri="{BB962C8B-B14F-4D97-AF65-F5344CB8AC3E}">
        <p14:creationId xmlns:p14="http://schemas.microsoft.com/office/powerpoint/2010/main" val="3223381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CD1D9C8-EA88-4803-9CB7-41A0F215ECFD}" type="slidenum">
              <a:rPr>
                <a:solidFill>
                  <a:prstClr val="black"/>
                </a:solidFill>
              </a:rPr>
              <a:pPr/>
              <a:t>116</a:t>
            </a:fld>
            <a:endParaRPr>
              <a:solidFill>
                <a:prstClr val="black"/>
              </a:solidFill>
            </a:endParaRPr>
          </a:p>
        </p:txBody>
      </p:sp>
      <p:sp>
        <p:nvSpPr>
          <p:cNvPr id="29697" name="Rectangle 1"/>
          <p:cNvSpPr txBox="1">
            <a:spLocks noGrp="1" noRot="1" noChangeAspect="1" noChangeArrowheads="1"/>
          </p:cNvSpPr>
          <p:nvPr>
            <p:ph type="sldImg"/>
          </p:nvPr>
        </p:nvSpPr>
        <p:spPr bwMode="auto">
          <a:xfrm>
            <a:off x="3265488" y="517525"/>
            <a:ext cx="3398837" cy="2547938"/>
          </a:xfrm>
          <a:prstGeom prst="rect">
            <a:avLst/>
          </a:prstGeom>
          <a:solidFill>
            <a:srgbClr val="FFFFFF"/>
          </a:solidFill>
          <a:ln>
            <a:solidFill>
              <a:srgbClr val="000000"/>
            </a:solidFill>
            <a:miter lim="800000"/>
            <a:headEnd/>
            <a:tailEnd/>
          </a:ln>
        </p:spPr>
      </p:sp>
      <p:sp>
        <p:nvSpPr>
          <p:cNvPr id="29698"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155232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064F412-AF3E-44E0-B9A7-F9473154E377}" type="slidenum">
              <a:rPr>
                <a:solidFill>
                  <a:prstClr val="black"/>
                </a:solidFill>
              </a:rPr>
              <a:pPr/>
              <a:t>117</a:t>
            </a:fld>
            <a:endParaRPr>
              <a:solidFill>
                <a:prstClr val="black"/>
              </a:solidFill>
            </a:endParaRPr>
          </a:p>
        </p:txBody>
      </p:sp>
      <p:sp>
        <p:nvSpPr>
          <p:cNvPr id="30721" name="Rectangle 1"/>
          <p:cNvSpPr txBox="1">
            <a:spLocks noGrp="1" noRot="1" noChangeAspect="1" noChangeArrowheads="1"/>
          </p:cNvSpPr>
          <p:nvPr>
            <p:ph type="sldImg"/>
          </p:nvPr>
        </p:nvSpPr>
        <p:spPr bwMode="auto">
          <a:xfrm>
            <a:off x="3265488" y="517525"/>
            <a:ext cx="3398837" cy="2547938"/>
          </a:xfrm>
          <a:prstGeom prst="rect">
            <a:avLst/>
          </a:prstGeom>
          <a:solidFill>
            <a:srgbClr val="FFFFFF"/>
          </a:solidFill>
          <a:ln>
            <a:solidFill>
              <a:srgbClr val="000000"/>
            </a:solidFill>
            <a:miter lim="800000"/>
            <a:headEnd/>
            <a:tailEnd/>
          </a:ln>
        </p:spPr>
      </p:sp>
      <p:sp>
        <p:nvSpPr>
          <p:cNvPr id="30722"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1003806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67AE39C-B296-47D6-898C-349A4E3608ED}" type="slidenum">
              <a:rPr>
                <a:solidFill>
                  <a:prstClr val="black"/>
                </a:solidFill>
              </a:rPr>
              <a:pPr/>
              <a:t>118</a:t>
            </a:fld>
            <a:endParaRPr>
              <a:solidFill>
                <a:prstClr val="black"/>
              </a:solidFill>
            </a:endParaRPr>
          </a:p>
        </p:txBody>
      </p:sp>
      <p:sp>
        <p:nvSpPr>
          <p:cNvPr id="31745" name="Rectangle 1"/>
          <p:cNvSpPr txBox="1">
            <a:spLocks noGrp="1" noRot="1" noChangeAspect="1" noChangeArrowheads="1"/>
          </p:cNvSpPr>
          <p:nvPr>
            <p:ph type="sldImg"/>
          </p:nvPr>
        </p:nvSpPr>
        <p:spPr bwMode="auto">
          <a:xfrm>
            <a:off x="3265488" y="517525"/>
            <a:ext cx="3398837" cy="2547938"/>
          </a:xfrm>
          <a:prstGeom prst="rect">
            <a:avLst/>
          </a:prstGeom>
          <a:solidFill>
            <a:srgbClr val="FFFFFF"/>
          </a:solidFill>
          <a:ln>
            <a:solidFill>
              <a:srgbClr val="000000"/>
            </a:solidFill>
            <a:miter lim="800000"/>
            <a:headEnd/>
            <a:tailEnd/>
          </a:ln>
        </p:spPr>
      </p:sp>
      <p:sp>
        <p:nvSpPr>
          <p:cNvPr id="31746"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32605669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CF05496-0B7A-4E23-AD0D-2C58544C5D06}" type="slidenum">
              <a:rPr>
                <a:solidFill>
                  <a:prstClr val="black"/>
                </a:solidFill>
              </a:rPr>
              <a:pPr/>
              <a:t>119</a:t>
            </a:fld>
            <a:endParaRPr>
              <a:solidFill>
                <a:prstClr val="black"/>
              </a:solidFill>
            </a:endParaRPr>
          </a:p>
        </p:txBody>
      </p:sp>
      <p:sp>
        <p:nvSpPr>
          <p:cNvPr id="32769" name="Rectangle 1"/>
          <p:cNvSpPr txBox="1">
            <a:spLocks noGrp="1" noRot="1" noChangeAspect="1" noChangeArrowheads="1"/>
          </p:cNvSpPr>
          <p:nvPr>
            <p:ph type="sldImg"/>
          </p:nvPr>
        </p:nvSpPr>
        <p:spPr bwMode="auto">
          <a:xfrm>
            <a:off x="3265488" y="517525"/>
            <a:ext cx="3398837" cy="2547938"/>
          </a:xfrm>
          <a:prstGeom prst="rect">
            <a:avLst/>
          </a:prstGeom>
          <a:solidFill>
            <a:srgbClr val="FFFFFF"/>
          </a:solidFill>
          <a:ln>
            <a:solidFill>
              <a:srgbClr val="000000"/>
            </a:solidFill>
            <a:miter lim="800000"/>
            <a:headEnd/>
            <a:tailEnd/>
          </a:ln>
        </p:spPr>
      </p:sp>
      <p:sp>
        <p:nvSpPr>
          <p:cNvPr id="32770"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34466527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90D7FB3-5305-4495-8D22-B57BCF31994A}" type="slidenum">
              <a:rPr>
                <a:solidFill>
                  <a:prstClr val="black"/>
                </a:solidFill>
              </a:rPr>
              <a:pPr/>
              <a:t>120</a:t>
            </a:fld>
            <a:endParaRPr>
              <a:solidFill>
                <a:prstClr val="black"/>
              </a:solidFill>
            </a:endParaRPr>
          </a:p>
        </p:txBody>
      </p:sp>
      <p:sp>
        <p:nvSpPr>
          <p:cNvPr id="33793" name="Rectangle 1"/>
          <p:cNvSpPr txBox="1">
            <a:spLocks noGrp="1" noRot="1" noChangeAspect="1" noChangeArrowheads="1"/>
          </p:cNvSpPr>
          <p:nvPr>
            <p:ph type="sldImg"/>
          </p:nvPr>
        </p:nvSpPr>
        <p:spPr bwMode="auto">
          <a:xfrm>
            <a:off x="3265488" y="517525"/>
            <a:ext cx="3398837" cy="2547938"/>
          </a:xfrm>
          <a:prstGeom prst="rect">
            <a:avLst/>
          </a:prstGeom>
          <a:solidFill>
            <a:srgbClr val="FFFFFF"/>
          </a:solidFill>
          <a:ln>
            <a:solidFill>
              <a:srgbClr val="000000"/>
            </a:solidFill>
            <a:miter lim="800000"/>
            <a:headEnd/>
            <a:tailEnd/>
          </a:ln>
        </p:spPr>
      </p:sp>
      <p:sp>
        <p:nvSpPr>
          <p:cNvPr id="33794"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9522681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D63E75F-8F99-4DAA-8B2C-2B20208BA23B}" type="slidenum">
              <a:rPr>
                <a:solidFill>
                  <a:prstClr val="black"/>
                </a:solidFill>
              </a:rPr>
              <a:pPr/>
              <a:t>121</a:t>
            </a:fld>
            <a:endParaRPr>
              <a:solidFill>
                <a:prstClr val="black"/>
              </a:solidFill>
            </a:endParaRPr>
          </a:p>
        </p:txBody>
      </p:sp>
      <p:sp>
        <p:nvSpPr>
          <p:cNvPr id="34817" name="Rectangle 1"/>
          <p:cNvSpPr txBox="1">
            <a:spLocks noGrp="1" noRot="1" noChangeAspect="1" noChangeArrowheads="1"/>
          </p:cNvSpPr>
          <p:nvPr>
            <p:ph type="sldImg"/>
          </p:nvPr>
        </p:nvSpPr>
        <p:spPr bwMode="auto">
          <a:xfrm>
            <a:off x="3265488" y="517525"/>
            <a:ext cx="3398837" cy="2547938"/>
          </a:xfrm>
          <a:prstGeom prst="rect">
            <a:avLst/>
          </a:prstGeom>
          <a:solidFill>
            <a:srgbClr val="FFFFFF"/>
          </a:solidFill>
          <a:ln>
            <a:solidFill>
              <a:srgbClr val="000000"/>
            </a:solidFill>
            <a:miter lim="800000"/>
            <a:headEnd/>
            <a:tailEnd/>
          </a:ln>
        </p:spPr>
      </p:sp>
      <p:sp>
        <p:nvSpPr>
          <p:cNvPr id="34818"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37737957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85FC8AD-8A14-4AA8-9EB5-7B917C4EA9A7}" type="slidenum">
              <a:rPr>
                <a:solidFill>
                  <a:prstClr val="black"/>
                </a:solidFill>
              </a:rPr>
              <a:pPr/>
              <a:t>122</a:t>
            </a:fld>
            <a:endParaRPr>
              <a:solidFill>
                <a:prstClr val="black"/>
              </a:solidFill>
            </a:endParaRPr>
          </a:p>
        </p:txBody>
      </p:sp>
      <p:sp>
        <p:nvSpPr>
          <p:cNvPr id="36865" name="Rectangle 1"/>
          <p:cNvSpPr txBox="1">
            <a:spLocks noGrp="1" noRot="1" noChangeAspect="1" noChangeArrowheads="1"/>
          </p:cNvSpPr>
          <p:nvPr>
            <p:ph type="sldImg"/>
          </p:nvPr>
        </p:nvSpPr>
        <p:spPr bwMode="auto">
          <a:xfrm>
            <a:off x="3265488" y="517525"/>
            <a:ext cx="3398837" cy="2547938"/>
          </a:xfrm>
          <a:prstGeom prst="rect">
            <a:avLst/>
          </a:prstGeom>
          <a:solidFill>
            <a:srgbClr val="FFFFFF"/>
          </a:solidFill>
          <a:ln>
            <a:solidFill>
              <a:srgbClr val="000000"/>
            </a:solidFill>
            <a:miter lim="800000"/>
            <a:headEnd/>
            <a:tailEnd/>
          </a:ln>
        </p:spPr>
      </p:sp>
      <p:sp>
        <p:nvSpPr>
          <p:cNvPr id="36866"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15702091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123</a:t>
            </a:fld>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124</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8049163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790FED5-DEC5-4536-AE8A-9404CEFBCF9D}" type="slidenum">
              <a:rPr>
                <a:solidFill>
                  <a:prstClr val="black"/>
                </a:solidFill>
              </a:rPr>
              <a:pPr/>
              <a:t>125</a:t>
            </a:fld>
            <a:endParaRPr>
              <a:solidFill>
                <a:prstClr val="black"/>
              </a:solidFill>
            </a:endParaRPr>
          </a:p>
        </p:txBody>
      </p:sp>
      <p:sp>
        <p:nvSpPr>
          <p:cNvPr id="37889" name="Rectangle 1"/>
          <p:cNvSpPr txBox="1">
            <a:spLocks noGrp="1" noRot="1" noChangeAspect="1" noChangeArrowheads="1"/>
          </p:cNvSpPr>
          <p:nvPr>
            <p:ph type="sldImg"/>
          </p:nvPr>
        </p:nvSpPr>
        <p:spPr bwMode="auto">
          <a:xfrm>
            <a:off x="3265488" y="517525"/>
            <a:ext cx="3398837" cy="2547938"/>
          </a:xfrm>
          <a:prstGeom prst="rect">
            <a:avLst/>
          </a:prstGeom>
          <a:solidFill>
            <a:srgbClr val="FFFFFF"/>
          </a:solidFill>
          <a:ln>
            <a:solidFill>
              <a:srgbClr val="000000"/>
            </a:solidFill>
            <a:miter lim="800000"/>
            <a:headEnd/>
            <a:tailEnd/>
          </a:ln>
        </p:spPr>
      </p:sp>
      <p:sp>
        <p:nvSpPr>
          <p:cNvPr id="37890"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8074608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126</a:t>
            </a:fld>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a:p>
            <a:r>
              <a:rPr lang="fr-FR" dirty="0" smtClean="0"/>
              <a:t>Idée </a:t>
            </a:r>
            <a:r>
              <a:rPr lang="fr-FR" baseline="0" dirty="0" smtClean="0"/>
              <a:t> : matrice </a:t>
            </a:r>
            <a:r>
              <a:rPr lang="fr-FR" baseline="0" dirty="0" err="1" smtClean="0"/>
              <a:t>complete</a:t>
            </a:r>
            <a:r>
              <a:rPr lang="fr-FR" baseline="0" dirty="0" smtClean="0"/>
              <a:t> : on attrape toutes les positions des </a:t>
            </a:r>
            <a:r>
              <a:rPr lang="fr-FR" baseline="0" dirty="0" err="1" smtClean="0"/>
              <a:t>SNPs</a:t>
            </a:r>
            <a:endParaRPr lang="fr-FR" dirty="0" smtClean="0"/>
          </a:p>
          <a:p>
            <a:endParaRPr lang="fr-FR" dirty="0" smtClean="0"/>
          </a:p>
          <a:p>
            <a:r>
              <a:rPr lang="fr-FR" dirty="0" smtClean="0"/>
              <a:t>On réalise</a:t>
            </a:r>
            <a:r>
              <a:rPr lang="fr-FR" baseline="0" dirty="0" smtClean="0"/>
              <a:t> cette étape pour faire le </a:t>
            </a:r>
            <a:r>
              <a:rPr lang="fr-FR" baseline="0" dirty="0" err="1" smtClean="0"/>
              <a:t>distingo</a:t>
            </a:r>
            <a:r>
              <a:rPr lang="fr-FR" baseline="0" dirty="0" smtClean="0"/>
              <a:t> entre l’absence de </a:t>
            </a:r>
            <a:r>
              <a:rPr lang="fr-FR" baseline="0" dirty="0" err="1" smtClean="0"/>
              <a:t>calling</a:t>
            </a:r>
            <a:r>
              <a:rPr lang="fr-FR" baseline="0" dirty="0" smtClean="0"/>
              <a:t> et homozygote </a:t>
            </a:r>
            <a:r>
              <a:rPr lang="fr-FR" baseline="0" dirty="0" err="1" smtClean="0"/>
              <a:t>ref</a:t>
            </a:r>
            <a:r>
              <a:rPr lang="fr-FR" baseline="0" dirty="0" smtClean="0"/>
              <a:t>.</a:t>
            </a:r>
          </a:p>
          <a:p>
            <a:r>
              <a:rPr lang="fr-FR" baseline="0" dirty="0" smtClean="0"/>
              <a:t>Ind1	Ind2</a:t>
            </a:r>
          </a:p>
          <a:p>
            <a:pPr marL="457200" indent="-457200">
              <a:buAutoNum type="arabicPlain" startAt="2"/>
            </a:pPr>
            <a:r>
              <a:rPr lang="fr-FR" baseline="0" dirty="0" smtClean="0"/>
              <a:t>2</a:t>
            </a:r>
          </a:p>
          <a:p>
            <a:pPr marL="457200" indent="-457200">
              <a:buAutoNum type="arabicPlain" startAt="34"/>
            </a:pPr>
            <a:r>
              <a:rPr lang="fr-FR" baseline="0" dirty="0" smtClean="0"/>
              <a:t>38</a:t>
            </a:r>
          </a:p>
          <a:p>
            <a:pPr marL="0" indent="0">
              <a:buNone/>
            </a:pPr>
            <a:r>
              <a:rPr lang="fr-FR" baseline="0" dirty="0" smtClean="0"/>
              <a:t>50	50</a:t>
            </a:r>
          </a:p>
          <a:p>
            <a:endParaRPr lang="fr-FR" dirty="0" smtClean="0"/>
          </a:p>
          <a:p>
            <a:r>
              <a:rPr lang="fr-FR" dirty="0" smtClean="0"/>
              <a:t>-&gt;</a:t>
            </a:r>
          </a:p>
          <a:p>
            <a:r>
              <a:rPr lang="fr-FR" dirty="0" smtClean="0"/>
              <a:t>2</a:t>
            </a:r>
          </a:p>
          <a:p>
            <a:r>
              <a:rPr lang="fr-FR" dirty="0" smtClean="0"/>
              <a:t>34</a:t>
            </a:r>
          </a:p>
          <a:p>
            <a:r>
              <a:rPr lang="fr-FR" dirty="0" smtClean="0"/>
              <a:t>38</a:t>
            </a:r>
          </a:p>
          <a:p>
            <a:r>
              <a:rPr lang="fr-FR" dirty="0" smtClean="0"/>
              <a:t>50</a:t>
            </a:r>
            <a:endParaRPr lang="fr-FR" dirty="0"/>
          </a:p>
        </p:txBody>
      </p:sp>
      <p:sp>
        <p:nvSpPr>
          <p:cNvPr id="4" name="Espace réservé du numéro de diapositive 3"/>
          <p:cNvSpPr>
            <a:spLocks noGrp="1"/>
          </p:cNvSpPr>
          <p:nvPr>
            <p:ph type="sldNum" sz="quarter" idx="10"/>
          </p:nvPr>
        </p:nvSpPr>
        <p:spPr/>
        <p:txBody>
          <a:bodyPr/>
          <a:lstStyle/>
          <a:p>
            <a:pPr lvl="0"/>
            <a:fld id="{A231E5EB-7DA6-4EFC-901A-4CD6C87115F8}" type="slidenum">
              <a:rPr lang="fr-FR" smtClean="0"/>
              <a:pPr lvl="0"/>
              <a:t>127</a:t>
            </a:fld>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10C349E-A397-4FE5-A768-8CB067039BB6}" type="slidenum">
              <a:rPr>
                <a:solidFill>
                  <a:prstClr val="black"/>
                </a:solidFill>
              </a:rPr>
              <a:pPr/>
              <a:t>128</a:t>
            </a:fld>
            <a:endParaRPr>
              <a:solidFill>
                <a:prstClr val="black"/>
              </a:solidFill>
            </a:endParaRPr>
          </a:p>
        </p:txBody>
      </p:sp>
      <p:sp>
        <p:nvSpPr>
          <p:cNvPr id="40961" name="Rectangle 1"/>
          <p:cNvSpPr txBox="1">
            <a:spLocks noGrp="1" noRot="1" noChangeAspect="1" noChangeArrowheads="1"/>
          </p:cNvSpPr>
          <p:nvPr>
            <p:ph type="sldImg"/>
          </p:nvPr>
        </p:nvSpPr>
        <p:spPr bwMode="auto">
          <a:xfrm>
            <a:off x="3265488" y="515938"/>
            <a:ext cx="3398837" cy="2547937"/>
          </a:xfrm>
          <a:prstGeom prst="rect">
            <a:avLst/>
          </a:prstGeom>
          <a:solidFill>
            <a:srgbClr val="FFFFFF"/>
          </a:solidFill>
          <a:ln>
            <a:solidFill>
              <a:srgbClr val="000000"/>
            </a:solidFill>
            <a:miter lim="800000"/>
            <a:headEnd/>
            <a:tailEnd/>
          </a:ln>
        </p:spPr>
      </p:sp>
      <p:sp>
        <p:nvSpPr>
          <p:cNvPr id="40962"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7767307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AA4971C-E891-4408-8F13-BC74494DB5BB}" type="slidenum">
              <a:rPr>
                <a:solidFill>
                  <a:prstClr val="black"/>
                </a:solidFill>
              </a:rPr>
              <a:pPr/>
              <a:t>129</a:t>
            </a:fld>
            <a:endParaRPr>
              <a:solidFill>
                <a:prstClr val="black"/>
              </a:solidFill>
            </a:endParaRPr>
          </a:p>
        </p:txBody>
      </p:sp>
      <p:sp>
        <p:nvSpPr>
          <p:cNvPr id="41985" name="Rectangle 1"/>
          <p:cNvSpPr txBox="1">
            <a:spLocks noGrp="1" noRot="1" noChangeAspect="1" noChangeArrowheads="1"/>
          </p:cNvSpPr>
          <p:nvPr>
            <p:ph type="sldImg"/>
          </p:nvPr>
        </p:nvSpPr>
        <p:spPr bwMode="auto">
          <a:xfrm>
            <a:off x="3265488" y="517525"/>
            <a:ext cx="3398837" cy="2547938"/>
          </a:xfrm>
          <a:prstGeom prst="rect">
            <a:avLst/>
          </a:prstGeom>
          <a:solidFill>
            <a:srgbClr val="FFFFFF"/>
          </a:solidFill>
          <a:ln>
            <a:solidFill>
              <a:srgbClr val="000000"/>
            </a:solidFill>
            <a:miter lim="800000"/>
            <a:headEnd/>
            <a:tailEnd/>
          </a:ln>
        </p:spPr>
      </p:sp>
      <p:sp>
        <p:nvSpPr>
          <p:cNvPr id="41986"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13272776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2E5E811-5619-47E1-BDE6-284B14A8F5D4}" type="slidenum">
              <a:rPr>
                <a:solidFill>
                  <a:prstClr val="black"/>
                </a:solidFill>
              </a:rPr>
              <a:pPr/>
              <a:t>130</a:t>
            </a:fld>
            <a:endParaRPr>
              <a:solidFill>
                <a:prstClr val="black"/>
              </a:solidFill>
            </a:endParaRPr>
          </a:p>
        </p:txBody>
      </p:sp>
      <p:sp>
        <p:nvSpPr>
          <p:cNvPr id="43009" name="Rectangle 1"/>
          <p:cNvSpPr txBox="1">
            <a:spLocks noGrp="1" noRot="1" noChangeAspect="1" noChangeArrowheads="1"/>
          </p:cNvSpPr>
          <p:nvPr>
            <p:ph type="sldImg"/>
          </p:nvPr>
        </p:nvSpPr>
        <p:spPr bwMode="auto">
          <a:xfrm>
            <a:off x="3265488" y="515938"/>
            <a:ext cx="3398837" cy="2547937"/>
          </a:xfrm>
          <a:prstGeom prst="rect">
            <a:avLst/>
          </a:prstGeom>
          <a:solidFill>
            <a:srgbClr val="FFFFFF"/>
          </a:solidFill>
          <a:ln>
            <a:solidFill>
              <a:srgbClr val="000000"/>
            </a:solidFill>
            <a:miter lim="800000"/>
            <a:headEnd/>
            <a:tailEnd/>
          </a:ln>
        </p:spPr>
      </p:sp>
      <p:sp>
        <p:nvSpPr>
          <p:cNvPr id="43010"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6091904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3837637-02F2-4BCB-A598-F68E20BDDEE0}" type="slidenum">
              <a:rPr>
                <a:solidFill>
                  <a:prstClr val="black"/>
                </a:solidFill>
              </a:rPr>
              <a:pPr/>
              <a:t>131</a:t>
            </a:fld>
            <a:endParaRPr>
              <a:solidFill>
                <a:prstClr val="black"/>
              </a:solidFill>
            </a:endParaRPr>
          </a:p>
        </p:txBody>
      </p:sp>
      <p:sp>
        <p:nvSpPr>
          <p:cNvPr id="44033" name="Rectangle 1"/>
          <p:cNvSpPr txBox="1">
            <a:spLocks noGrp="1" noRot="1" noChangeAspect="1" noChangeArrowheads="1"/>
          </p:cNvSpPr>
          <p:nvPr>
            <p:ph type="sldImg"/>
          </p:nvPr>
        </p:nvSpPr>
        <p:spPr bwMode="auto">
          <a:xfrm>
            <a:off x="3265488" y="517525"/>
            <a:ext cx="3398837" cy="2547938"/>
          </a:xfrm>
          <a:prstGeom prst="rect">
            <a:avLst/>
          </a:prstGeom>
          <a:solidFill>
            <a:srgbClr val="FFFFFF"/>
          </a:solidFill>
          <a:ln>
            <a:solidFill>
              <a:srgbClr val="000000"/>
            </a:solidFill>
            <a:miter lim="800000"/>
            <a:headEnd/>
            <a:tailEnd/>
          </a:ln>
        </p:spPr>
      </p:sp>
      <p:sp>
        <p:nvSpPr>
          <p:cNvPr id="44034"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28853369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39C2B70-3C52-48DC-9ABE-27EBE8A5EA07}" type="slidenum">
              <a:rPr>
                <a:solidFill>
                  <a:prstClr val="black"/>
                </a:solidFill>
              </a:rPr>
              <a:pPr/>
              <a:t>132</a:t>
            </a:fld>
            <a:endParaRPr>
              <a:solidFill>
                <a:prstClr val="black"/>
              </a:solidFill>
            </a:endParaRPr>
          </a:p>
        </p:txBody>
      </p:sp>
      <p:sp>
        <p:nvSpPr>
          <p:cNvPr id="45057" name="Rectangle 1"/>
          <p:cNvSpPr txBox="1">
            <a:spLocks noGrp="1" noRot="1" noChangeAspect="1" noChangeArrowheads="1"/>
          </p:cNvSpPr>
          <p:nvPr>
            <p:ph type="sldImg"/>
          </p:nvPr>
        </p:nvSpPr>
        <p:spPr bwMode="auto">
          <a:xfrm>
            <a:off x="3265488" y="515938"/>
            <a:ext cx="3398837" cy="2547937"/>
          </a:xfrm>
          <a:prstGeom prst="rect">
            <a:avLst/>
          </a:prstGeom>
          <a:solidFill>
            <a:srgbClr val="FFFFFF"/>
          </a:solidFill>
          <a:ln>
            <a:solidFill>
              <a:srgbClr val="000000"/>
            </a:solidFill>
            <a:miter lim="800000"/>
            <a:headEnd/>
            <a:tailEnd/>
          </a:ln>
        </p:spPr>
      </p:sp>
      <p:sp>
        <p:nvSpPr>
          <p:cNvPr id="45058"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37233981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8D0193C-5A09-4A74-B6E5-1A48F0B8B1CE}" type="slidenum">
              <a:rPr>
                <a:solidFill>
                  <a:prstClr val="black"/>
                </a:solidFill>
              </a:rPr>
              <a:pPr/>
              <a:t>133</a:t>
            </a:fld>
            <a:endParaRPr>
              <a:solidFill>
                <a:prstClr val="black"/>
              </a:solidFill>
            </a:endParaRPr>
          </a:p>
        </p:txBody>
      </p:sp>
      <p:sp>
        <p:nvSpPr>
          <p:cNvPr id="46081" name="Rectangle 1"/>
          <p:cNvSpPr txBox="1">
            <a:spLocks noGrp="1" noRot="1" noChangeAspect="1" noChangeArrowheads="1"/>
          </p:cNvSpPr>
          <p:nvPr>
            <p:ph type="sldImg"/>
          </p:nvPr>
        </p:nvSpPr>
        <p:spPr bwMode="auto">
          <a:xfrm>
            <a:off x="3265488" y="515938"/>
            <a:ext cx="3398837" cy="2547937"/>
          </a:xfrm>
          <a:prstGeom prst="rect">
            <a:avLst/>
          </a:prstGeom>
          <a:solidFill>
            <a:srgbClr val="FFFFFF"/>
          </a:solidFill>
          <a:ln>
            <a:solidFill>
              <a:srgbClr val="000000"/>
            </a:solidFill>
            <a:miter lim="800000"/>
            <a:headEnd/>
            <a:tailEnd/>
          </a:ln>
        </p:spPr>
      </p:sp>
      <p:sp>
        <p:nvSpPr>
          <p:cNvPr id="46082"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
        <p:nvSpPr>
          <p:cNvPr id="2" name="Espace réservé des commentaires 1"/>
          <p:cNvSpPr>
            <a:spLocks noGrp="1"/>
          </p:cNvSpPr>
          <p:nvPr>
            <p:ph type="body" idx="1"/>
          </p:nvPr>
        </p:nvSpPr>
        <p:spPr/>
        <p:txBody>
          <a:bodyPr/>
          <a:lstStyle/>
          <a:p>
            <a:r>
              <a:rPr lang="fr-FR" dirty="0" err="1" smtClean="0"/>
              <a:t>Redefinir</a:t>
            </a:r>
            <a:r>
              <a:rPr lang="fr-FR" baseline="0" dirty="0" smtClean="0"/>
              <a:t> High-</a:t>
            </a:r>
            <a:r>
              <a:rPr lang="fr-FR" baseline="0" dirty="0" err="1" smtClean="0"/>
              <a:t>Low</a:t>
            </a:r>
            <a:r>
              <a:rPr lang="fr-FR" baseline="0" dirty="0" smtClean="0"/>
              <a:t>-</a:t>
            </a:r>
            <a:r>
              <a:rPr lang="fr-FR" baseline="0" dirty="0" err="1" smtClean="0"/>
              <a:t>Moderate</a:t>
            </a:r>
            <a:endParaRPr lang="en-GB" dirty="0"/>
          </a:p>
        </p:txBody>
      </p:sp>
    </p:spTree>
    <p:extLst>
      <p:ext uri="{BB962C8B-B14F-4D97-AF65-F5344CB8AC3E}">
        <p14:creationId xmlns:p14="http://schemas.microsoft.com/office/powerpoint/2010/main" val="31760098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7926827-F1F8-4C73-98A7-4419F123B2E8}" type="slidenum">
              <a:rPr>
                <a:solidFill>
                  <a:prstClr val="black"/>
                </a:solidFill>
              </a:rPr>
              <a:pPr/>
              <a:t>134</a:t>
            </a:fld>
            <a:endParaRPr>
              <a:solidFill>
                <a:prstClr val="black"/>
              </a:solidFill>
            </a:endParaRPr>
          </a:p>
        </p:txBody>
      </p:sp>
      <p:sp>
        <p:nvSpPr>
          <p:cNvPr id="47105" name="Rectangle 1"/>
          <p:cNvSpPr txBox="1">
            <a:spLocks noGrp="1" noRot="1" noChangeAspect="1" noChangeArrowheads="1"/>
          </p:cNvSpPr>
          <p:nvPr>
            <p:ph type="sldImg"/>
          </p:nvPr>
        </p:nvSpPr>
        <p:spPr bwMode="auto">
          <a:xfrm>
            <a:off x="3265488" y="515938"/>
            <a:ext cx="3398837" cy="2547937"/>
          </a:xfrm>
          <a:prstGeom prst="rect">
            <a:avLst/>
          </a:prstGeom>
          <a:solidFill>
            <a:srgbClr val="FFFFFF"/>
          </a:solidFill>
          <a:ln>
            <a:solidFill>
              <a:srgbClr val="000000"/>
            </a:solidFill>
            <a:miter lim="800000"/>
            <a:headEnd/>
            <a:tailEnd/>
          </a:ln>
        </p:spPr>
      </p:sp>
      <p:sp>
        <p:nvSpPr>
          <p:cNvPr id="47106"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1962970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1476901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66C4ACA-BFD0-4F43-93C7-03AC749C576F}" type="slidenum">
              <a:rPr>
                <a:solidFill>
                  <a:prstClr val="black"/>
                </a:solidFill>
              </a:rPr>
              <a:pPr/>
              <a:t>135</a:t>
            </a:fld>
            <a:endParaRPr>
              <a:solidFill>
                <a:prstClr val="black"/>
              </a:solidFill>
            </a:endParaRPr>
          </a:p>
        </p:txBody>
      </p:sp>
      <p:sp>
        <p:nvSpPr>
          <p:cNvPr id="48129" name="Rectangle 1"/>
          <p:cNvSpPr txBox="1">
            <a:spLocks noGrp="1" noRot="1" noChangeAspect="1" noChangeArrowheads="1"/>
          </p:cNvSpPr>
          <p:nvPr>
            <p:ph type="sldImg"/>
          </p:nvPr>
        </p:nvSpPr>
        <p:spPr bwMode="auto">
          <a:xfrm>
            <a:off x="3265488" y="517525"/>
            <a:ext cx="3398837" cy="2547938"/>
          </a:xfrm>
          <a:prstGeom prst="rect">
            <a:avLst/>
          </a:prstGeom>
          <a:solidFill>
            <a:srgbClr val="FFFFFF"/>
          </a:solidFill>
          <a:ln>
            <a:solidFill>
              <a:srgbClr val="000000"/>
            </a:solidFill>
            <a:miter lim="800000"/>
            <a:headEnd/>
            <a:tailEnd/>
          </a:ln>
        </p:spPr>
      </p:sp>
      <p:sp>
        <p:nvSpPr>
          <p:cNvPr id="48130"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36706616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3900" y="517525"/>
            <a:ext cx="3397250"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dirty="0"/>
          </a:p>
        </p:txBody>
      </p:sp>
    </p:spTree>
    <p:extLst>
      <p:ext uri="{BB962C8B-B14F-4D97-AF65-F5344CB8AC3E}">
        <p14:creationId xmlns:p14="http://schemas.microsoft.com/office/powerpoint/2010/main" val="41928516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3900" y="517525"/>
            <a:ext cx="3397250"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fr-FR" dirty="0" smtClean="0">
                <a:solidFill>
                  <a:srgbClr val="000000"/>
                </a:solidFill>
                <a:latin typeface="Calibri" pitchFamily="18"/>
                <a:ea typeface="DejaVu Sans" pitchFamily="2"/>
                <a:cs typeface="DejaVu Sans" pitchFamily="2"/>
              </a:rPr>
              <a:t>Intuitive </a:t>
            </a:r>
            <a:endParaRPr lang="fr-FR" dirty="0"/>
          </a:p>
        </p:txBody>
      </p:sp>
    </p:spTree>
    <p:extLst>
      <p:ext uri="{BB962C8B-B14F-4D97-AF65-F5344CB8AC3E}">
        <p14:creationId xmlns:p14="http://schemas.microsoft.com/office/powerpoint/2010/main" val="1642461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3900" y="517525"/>
            <a:ext cx="3397250"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fr-FR" dirty="0" smtClean="0">
                <a:solidFill>
                  <a:srgbClr val="000000"/>
                </a:solidFill>
                <a:latin typeface="Calibri" pitchFamily="18"/>
                <a:ea typeface="DejaVu Sans" pitchFamily="2"/>
                <a:cs typeface="DejaVu Sans" pitchFamily="2"/>
              </a:rPr>
              <a:t>Intuitive </a:t>
            </a:r>
            <a:endParaRPr lang="fr-FR" dirty="0"/>
          </a:p>
        </p:txBody>
      </p:sp>
    </p:spTree>
    <p:extLst>
      <p:ext uri="{BB962C8B-B14F-4D97-AF65-F5344CB8AC3E}">
        <p14:creationId xmlns:p14="http://schemas.microsoft.com/office/powerpoint/2010/main" val="1642461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3900" y="517525"/>
            <a:ext cx="3397250"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fr-FR" dirty="0" smtClean="0">
                <a:solidFill>
                  <a:srgbClr val="000000"/>
                </a:solidFill>
                <a:latin typeface="Calibri" pitchFamily="18"/>
                <a:ea typeface="DejaVu Sans" pitchFamily="2"/>
                <a:cs typeface="DejaVu Sans" pitchFamily="2"/>
              </a:rPr>
              <a:t>Intuitive </a:t>
            </a:r>
            <a:endParaRPr lang="fr-FR" dirty="0"/>
          </a:p>
        </p:txBody>
      </p:sp>
    </p:spTree>
    <p:extLst>
      <p:ext uri="{BB962C8B-B14F-4D97-AF65-F5344CB8AC3E}">
        <p14:creationId xmlns:p14="http://schemas.microsoft.com/office/powerpoint/2010/main" val="1456925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B609C4B-63FE-4FB8-8E09-5C1666EDD740}" type="slidenum">
              <a:rPr>
                <a:solidFill>
                  <a:prstClr val="black"/>
                </a:solidFill>
              </a:rPr>
              <a:pPr/>
              <a:t>140</a:t>
            </a:fld>
            <a:endParaRPr>
              <a:solidFill>
                <a:prstClr val="black"/>
              </a:solidFill>
            </a:endParaRPr>
          </a:p>
        </p:txBody>
      </p:sp>
      <p:sp>
        <p:nvSpPr>
          <p:cNvPr id="49153" name="Rectangle 1"/>
          <p:cNvSpPr txBox="1">
            <a:spLocks noGrp="1" noRot="1" noChangeAspect="1" noChangeArrowheads="1"/>
          </p:cNvSpPr>
          <p:nvPr>
            <p:ph type="sldImg"/>
          </p:nvPr>
        </p:nvSpPr>
        <p:spPr bwMode="auto">
          <a:xfrm>
            <a:off x="3265488" y="517525"/>
            <a:ext cx="3398837" cy="2547938"/>
          </a:xfrm>
          <a:prstGeom prst="rect">
            <a:avLst/>
          </a:prstGeom>
          <a:solidFill>
            <a:srgbClr val="FFFFFF"/>
          </a:solidFill>
          <a:ln>
            <a:solidFill>
              <a:srgbClr val="000000"/>
            </a:solidFill>
            <a:miter lim="800000"/>
            <a:headEnd/>
            <a:tailEnd/>
          </a:ln>
        </p:spPr>
      </p:sp>
      <p:sp>
        <p:nvSpPr>
          <p:cNvPr id="49154"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30664294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3900" y="517525"/>
            <a:ext cx="3397250"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en-GB" sz="1200" b="0" i="0" kern="1200" dirty="0" smtClean="0">
                <a:solidFill>
                  <a:schemeClr val="tx1"/>
                </a:solidFill>
                <a:effectLst/>
                <a:latin typeface="+mn-lt"/>
                <a:ea typeface="+mn-ea"/>
                <a:cs typeface="+mn-cs"/>
              </a:rPr>
              <a:t>Phased data are ordered along one chromosome and so from these data you know the haplotype. </a:t>
            </a:r>
            <a:r>
              <a:rPr lang="en-GB" sz="1200" b="0" i="0" kern="1200" dirty="0" err="1" smtClean="0">
                <a:solidFill>
                  <a:schemeClr val="tx1"/>
                </a:solidFill>
                <a:effectLst/>
                <a:latin typeface="+mn-lt"/>
                <a:ea typeface="+mn-ea"/>
                <a:cs typeface="+mn-cs"/>
              </a:rPr>
              <a:t>Unphased</a:t>
            </a:r>
            <a:r>
              <a:rPr lang="en-GB" sz="1200" b="0" i="0" kern="1200" dirty="0" smtClean="0">
                <a:solidFill>
                  <a:schemeClr val="tx1"/>
                </a:solidFill>
                <a:effectLst/>
                <a:latin typeface="+mn-lt"/>
                <a:ea typeface="+mn-ea"/>
                <a:cs typeface="+mn-cs"/>
              </a:rPr>
              <a:t> data are simply the genotypes without regard to which one of the pair of chromosomes holds that allele. -&gt; du</a:t>
            </a:r>
            <a:r>
              <a:rPr lang="en-GB" sz="1200" b="0" i="0" kern="1200" baseline="0" dirty="0" smtClean="0">
                <a:solidFill>
                  <a:schemeClr val="tx1"/>
                </a:solidFill>
                <a:effectLst/>
                <a:latin typeface="+mn-lt"/>
                <a:ea typeface="+mn-ea"/>
                <a:cs typeface="+mn-cs"/>
              </a:rPr>
              <a:t> coup on </a:t>
            </a:r>
            <a:r>
              <a:rPr lang="en-GB" sz="1200" b="0" i="0" kern="1200" baseline="0" dirty="0" err="1" smtClean="0">
                <a:solidFill>
                  <a:schemeClr val="tx1"/>
                </a:solidFill>
                <a:effectLst/>
                <a:latin typeface="+mn-lt"/>
                <a:ea typeface="+mn-ea"/>
                <a:cs typeface="+mn-cs"/>
              </a:rPr>
              <a:t>peut</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retrouver</a:t>
            </a:r>
            <a:r>
              <a:rPr lang="en-GB" sz="1200" b="0" i="0" kern="1200" baseline="0" dirty="0" smtClean="0">
                <a:solidFill>
                  <a:schemeClr val="tx1"/>
                </a:solidFill>
                <a:effectLst/>
                <a:latin typeface="+mn-lt"/>
                <a:ea typeface="+mn-ea"/>
                <a:cs typeface="+mn-cs"/>
              </a:rPr>
              <a:t> tout </a:t>
            </a:r>
            <a:r>
              <a:rPr lang="en-GB" sz="1200" b="0" i="0" kern="1200" baseline="0" dirty="0" err="1" smtClean="0">
                <a:solidFill>
                  <a:schemeClr val="tx1"/>
                </a:solidFill>
                <a:effectLst/>
                <a:latin typeface="+mn-lt"/>
                <a:ea typeface="+mn-ea"/>
                <a:cs typeface="+mn-cs"/>
              </a:rPr>
              <a:t>l’haplotype</a:t>
            </a:r>
            <a:r>
              <a:rPr lang="en-GB" sz="1200" b="0" i="0" kern="1200" baseline="0" dirty="0" smtClean="0">
                <a:solidFill>
                  <a:schemeClr val="tx1"/>
                </a:solidFill>
                <a:effectLst/>
                <a:latin typeface="+mn-lt"/>
                <a:ea typeface="+mn-ea"/>
                <a:cs typeface="+mn-cs"/>
              </a:rPr>
              <a:t>.</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fr-FR" dirty="0"/>
          </a:p>
        </p:txBody>
      </p:sp>
    </p:spTree>
    <p:extLst>
      <p:ext uri="{BB962C8B-B14F-4D97-AF65-F5344CB8AC3E}">
        <p14:creationId xmlns:p14="http://schemas.microsoft.com/office/powerpoint/2010/main" val="26314508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3BC1004-1A70-4211-8CC1-AA4858C65CBE}" type="slidenum">
              <a:rPr>
                <a:solidFill>
                  <a:prstClr val="black"/>
                </a:solidFill>
              </a:rPr>
              <a:pPr/>
              <a:t>142</a:t>
            </a:fld>
            <a:endParaRPr>
              <a:solidFill>
                <a:prstClr val="black"/>
              </a:solidFill>
            </a:endParaRPr>
          </a:p>
        </p:txBody>
      </p:sp>
      <p:sp>
        <p:nvSpPr>
          <p:cNvPr id="50177" name="Rectangle 1"/>
          <p:cNvSpPr txBox="1">
            <a:spLocks noGrp="1" noRot="1" noChangeAspect="1" noChangeArrowheads="1"/>
          </p:cNvSpPr>
          <p:nvPr>
            <p:ph type="sldImg"/>
          </p:nvPr>
        </p:nvSpPr>
        <p:spPr bwMode="auto">
          <a:xfrm>
            <a:off x="3265488" y="517525"/>
            <a:ext cx="3398837" cy="2547938"/>
          </a:xfrm>
          <a:prstGeom prst="rect">
            <a:avLst/>
          </a:prstGeom>
          <a:solidFill>
            <a:srgbClr val="FFFFFF"/>
          </a:solidFill>
          <a:ln>
            <a:solidFill>
              <a:srgbClr val="000000"/>
            </a:solidFill>
            <a:miter lim="800000"/>
            <a:headEnd/>
            <a:tailEnd/>
          </a:ln>
        </p:spPr>
      </p:sp>
      <p:sp>
        <p:nvSpPr>
          <p:cNvPr id="50178" name="Text Box 2"/>
          <p:cNvSpPr txBox="1">
            <a:spLocks noChangeArrowheads="1"/>
          </p:cNvSpPr>
          <p:nvPr/>
        </p:nvSpPr>
        <p:spPr bwMode="auto">
          <a:xfrm>
            <a:off x="992897" y="3228378"/>
            <a:ext cx="7943165" cy="3058463"/>
          </a:xfrm>
          <a:prstGeom prst="rect">
            <a:avLst/>
          </a:prstGeom>
          <a:noFill/>
          <a:ln w="9525" cap="flat">
            <a:noFill/>
            <a:round/>
            <a:headEnd/>
            <a:tailEnd/>
          </a:ln>
          <a:effectLst/>
        </p:spPr>
        <p:txBody>
          <a:bodyPr lIns="0" tIns="0" rIns="0" bIns="0"/>
          <a:lstStyle/>
          <a:p>
            <a:pPr marL="216202" indent="-211434">
              <a:tabLst>
                <a:tab pos="216202" algn="l"/>
                <a:tab pos="664504" algn="l"/>
                <a:tab pos="1114396" algn="l"/>
                <a:tab pos="1564287" algn="l"/>
                <a:tab pos="2014179" algn="l"/>
                <a:tab pos="2464070" algn="l"/>
                <a:tab pos="2913962" algn="l"/>
                <a:tab pos="3363853" algn="l"/>
                <a:tab pos="3813745" algn="l"/>
                <a:tab pos="4263636" algn="l"/>
                <a:tab pos="4713528" algn="l"/>
                <a:tab pos="5163419" algn="l"/>
                <a:tab pos="5613311" algn="l"/>
                <a:tab pos="6063202" algn="l"/>
                <a:tab pos="6513094" algn="l"/>
                <a:tab pos="6962985" algn="l"/>
                <a:tab pos="7412877" algn="l"/>
                <a:tab pos="7862767" algn="l"/>
                <a:tab pos="8312659" algn="l"/>
                <a:tab pos="8762550" algn="l"/>
                <a:tab pos="9212442" algn="l"/>
              </a:tabLst>
            </a:pPr>
            <a:r>
              <a:rPr lang="fr-FR" sz="2000" dirty="0">
                <a:solidFill>
                  <a:srgbClr val="000000"/>
                </a:solidFill>
                <a:cs typeface="DejaVu Sans" pitchFamily="48" charset="0"/>
              </a:rPr>
              <a:t>Ne pas s’attarder : </a:t>
            </a:r>
            <a:r>
              <a:rPr lang="fr-FR" sz="2000" dirty="0" err="1">
                <a:solidFill>
                  <a:srgbClr val="000000"/>
                </a:solidFill>
                <a:cs typeface="DejaVu Sans" pitchFamily="48" charset="0"/>
              </a:rPr>
              <a:t>snp</a:t>
            </a:r>
            <a:r>
              <a:rPr lang="fr-FR" sz="2000" dirty="0">
                <a:solidFill>
                  <a:srgbClr val="000000"/>
                </a:solidFill>
                <a:cs typeface="DejaVu Sans" pitchFamily="48" charset="0"/>
              </a:rPr>
              <a:t> déjà présenté dans les présentations précédente</a:t>
            </a:r>
          </a:p>
        </p:txBody>
      </p:sp>
    </p:spTree>
    <p:extLst>
      <p:ext uri="{BB962C8B-B14F-4D97-AF65-F5344CB8AC3E}">
        <p14:creationId xmlns:p14="http://schemas.microsoft.com/office/powerpoint/2010/main" val="12456771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4636510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1549828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1182786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fr-FR"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33297614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fr-FR"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fr-FR" dirty="0"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33297614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fr-FR"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33297614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fr-FR"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fr-FR" dirty="0"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fr-FR" dirty="0"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r>
              <a:rPr lang="fr-FR" dirty="0" smtClean="0">
                <a:solidFill>
                  <a:srgbClr val="000000"/>
                </a:solidFill>
                <a:latin typeface="Calibri" pitchFamily="18"/>
                <a:ea typeface="DejaVu Sans" pitchFamily="2"/>
                <a:cs typeface="DejaVu Sans" pitchFamily="2"/>
              </a:rPr>
              <a:t>IPD contrôle obtenu soit</a:t>
            </a:r>
            <a:r>
              <a:rPr lang="fr-FR" baseline="0" dirty="0" smtClean="0">
                <a:solidFill>
                  <a:srgbClr val="000000"/>
                </a:solidFill>
                <a:latin typeface="Calibri" pitchFamily="18"/>
                <a:ea typeface="DejaVu Sans" pitchFamily="2"/>
                <a:cs typeface="DejaVu Sans" pitchFamily="2"/>
              </a:rPr>
              <a:t> par un témoin extérieur (échantillon amplifié pour perdre les méthylations) ou témoin interne déduit de la séquence.</a:t>
            </a:r>
          </a:p>
          <a:p>
            <a:r>
              <a:rPr lang="fr-FR" baseline="0" dirty="0" smtClean="0">
                <a:solidFill>
                  <a:srgbClr val="000000"/>
                </a:solidFill>
                <a:latin typeface="Calibri" pitchFamily="18"/>
              </a:rPr>
              <a:t>Privilégier le témoin extérieur pour détecter des effets subtils (5-mC), mais je ne suis pas sure que ce soit pris en charge par SMRT Portal à l’heure actuelle (?)</a:t>
            </a:r>
          </a:p>
          <a:p>
            <a:r>
              <a:rPr lang="fr-FR" baseline="0" dirty="0" smtClean="0">
                <a:solidFill>
                  <a:srgbClr val="000000"/>
                </a:solidFill>
                <a:latin typeface="Calibri" pitchFamily="18"/>
              </a:rPr>
              <a:t>Pour étudier des méthylations à signal faible, prévoir une plus grande couverture de séquençage.</a:t>
            </a:r>
          </a:p>
          <a:p>
            <a:r>
              <a:rPr lang="fr-FR" baseline="0" dirty="0" smtClean="0">
                <a:solidFill>
                  <a:srgbClr val="000000"/>
                </a:solidFill>
                <a:latin typeface="Calibri" pitchFamily="18"/>
              </a:rPr>
              <a:t>Pour amplifier le signal 5-mC, possibilité d’utiliser l’enzyme </a:t>
            </a:r>
            <a:r>
              <a:rPr lang="fr-FR" baseline="0" dirty="0" err="1" smtClean="0">
                <a:solidFill>
                  <a:srgbClr val="000000"/>
                </a:solidFill>
                <a:latin typeface="Calibri" pitchFamily="18"/>
              </a:rPr>
              <a:t>Tet</a:t>
            </a:r>
            <a:r>
              <a:rPr lang="fr-FR" baseline="0" dirty="0" smtClean="0">
                <a:solidFill>
                  <a:srgbClr val="000000"/>
                </a:solidFill>
                <a:latin typeface="Calibri" pitchFamily="18"/>
              </a:rPr>
              <a:t> qui oxyde le 5-mC en 5-caC (5-caryboxylcytosine), ce qui augmente le signal.</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pPr marL="0" indent="0" algn="l" defTabSz="914126" hangingPunct="1">
              <a:defRPr/>
            </a:pPr>
            <a:r>
              <a:rPr lang="fr-FR" dirty="0"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body"/>
          </p:nvPr>
        </p:nvSpPr>
        <p:spPr>
          <a:xfrm>
            <a:off x="992830" y="3228937"/>
            <a:ext cx="7940536" cy="3058641"/>
          </a:xfrm>
          <a:prstGeom prst="rect">
            <a:avLst/>
          </a:prstGeom>
        </p:spPr>
        <p:txBody>
          <a:bodyPr lIns="0" tIns="0" rIns="0" bIns="0"/>
          <a:lstStyle/>
          <a:p>
            <a:r>
              <a:rPr lang="fr-FR" spc="-1">
                <a:solidFill>
                  <a:srgbClr val="000000"/>
                </a:solidFill>
                <a:uFill>
                  <a:solidFill>
                    <a:srgbClr val="FFFFFF"/>
                  </a:solidFill>
                </a:uFill>
                <a:latin typeface="Calibri"/>
                <a:ea typeface="DejaVu Sans"/>
              </a:rPr>
              <a:t>Intuitive </a:t>
            </a:r>
            <a:endParaRPr lang="fr-FR"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6663391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pPr marL="0" indent="0" algn="l" defTabSz="914126" hangingPunct="1">
              <a:defRPr/>
            </a:pPr>
            <a:r>
              <a:rPr lang="fr-FR" dirty="0"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pPr marL="0" indent="0" algn="l" defTabSz="914126" hangingPunct="1">
              <a:defRPr/>
            </a:pPr>
            <a:r>
              <a:rPr lang="fr-FR" dirty="0"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pPr marL="0" indent="0" algn="l" defTabSz="914126" hangingPunct="1">
              <a:defRPr/>
            </a:pPr>
            <a:r>
              <a:rPr lang="fr-FR" dirty="0" smtClean="0">
                <a:solidFill>
                  <a:srgbClr val="000000"/>
                </a:solidFill>
                <a:latin typeface="Calibri" pitchFamily="18"/>
                <a:ea typeface="DejaVu Sans" pitchFamily="2"/>
                <a:cs typeface="DejaVu Sans" pitchFamily="2"/>
              </a:rPr>
              <a:t> </a:t>
            </a:r>
            <a:r>
              <a:rPr lang="en-US" dirty="0" smtClean="0"/>
              <a:t>score  :	Also called “Modification QV” or “</a:t>
            </a:r>
            <a:r>
              <a:rPr lang="en-US" dirty="0" err="1" smtClean="0"/>
              <a:t>modQV</a:t>
            </a:r>
            <a:r>
              <a:rPr lang="en-US" dirty="0" smtClean="0"/>
              <a:t>”. -10 log (p-value) score for the detection of this event. Analogous to a </a:t>
            </a:r>
            <a:r>
              <a:rPr lang="en-US" dirty="0" err="1" smtClean="0"/>
              <a:t>Phred</a:t>
            </a:r>
            <a:r>
              <a:rPr lang="en-US" dirty="0" smtClean="0"/>
              <a:t> quality score. A score of 30 is the default </a:t>
            </a:r>
            <a:r>
              <a:rPr lang="en-US" dirty="0" err="1" smtClean="0"/>
              <a:t>threshhold</a:t>
            </a:r>
            <a:r>
              <a:rPr lang="en-US" dirty="0" smtClean="0"/>
              <a:t> for calling a position as modified, and corresponds to a p-value of 0.001. Note that the score will increase with higher coverage, so the scale can go into the hundreds. A </a:t>
            </a:r>
            <a:r>
              <a:rPr lang="en-US" dirty="0" err="1" smtClean="0"/>
              <a:t>modQV</a:t>
            </a:r>
            <a:r>
              <a:rPr lang="en-US" dirty="0" smtClean="0"/>
              <a:t> considered “significant” will depend on the sequencing coverage, which is why plots are provided for distributions of </a:t>
            </a:r>
            <a:r>
              <a:rPr lang="en-US" dirty="0" err="1" smtClean="0"/>
              <a:t>modQV</a:t>
            </a:r>
            <a:r>
              <a:rPr lang="en-US" dirty="0" smtClean="0"/>
              <a:t> to help determine the best threshold for analysis.</a:t>
            </a:r>
            <a:endParaRPr lang="fr-FR" dirty="0" smtClean="0"/>
          </a:p>
          <a:p>
            <a:pPr marL="0" indent="0" algn="l" defTabSz="914126" hangingPunct="1">
              <a:defRPr/>
            </a:pPr>
            <a:r>
              <a:rPr lang="fr-FR" sz="1200" dirty="0"/>
              <a:t>https://github.com/PacificBiosciences/Bioinformatics-Training/wiki/Methylome-Analysis-Technical-Note</a:t>
            </a:r>
          </a:p>
          <a:p>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pPr marL="0" indent="0" algn="l" defTabSz="914126" hangingPunct="1">
              <a:defRPr/>
            </a:pPr>
            <a:r>
              <a:rPr lang="fr-FR" dirty="0" err="1" smtClean="0"/>
              <a:t>refName</a:t>
            </a:r>
            <a:r>
              <a:rPr lang="fr-FR" dirty="0" smtClean="0"/>
              <a:t> = </a:t>
            </a:r>
            <a:r>
              <a:rPr lang="fr-FR" dirty="0" err="1" smtClean="0"/>
              <a:t>SeqId</a:t>
            </a:r>
            <a:r>
              <a:rPr lang="fr-FR" dirty="0" smtClean="0"/>
              <a:t> du fichier GFF</a:t>
            </a:r>
          </a:p>
          <a:p>
            <a:r>
              <a:rPr lang="fr-FR" dirty="0" err="1" smtClean="0"/>
              <a:t>Coverage</a:t>
            </a:r>
            <a:r>
              <a:rPr lang="fr-FR" dirty="0" smtClean="0"/>
              <a:t> : </a:t>
            </a:r>
            <a:r>
              <a:rPr lang="fr-FR" dirty="0" err="1" smtClean="0"/>
              <a:t>reads</a:t>
            </a:r>
            <a:r>
              <a:rPr lang="fr-FR" dirty="0" smtClean="0"/>
              <a:t> valides = qui ont passé le</a:t>
            </a:r>
            <a:r>
              <a:rPr lang="fr-FR" baseline="0" dirty="0" smtClean="0"/>
              <a:t> filtre</a:t>
            </a:r>
            <a:endParaRPr lang="fr-FR" dirty="0" smtClean="0"/>
          </a:p>
          <a:p>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pPr marL="0" indent="0" algn="l" defTabSz="914126" hangingPunct="1">
              <a:defRPr/>
            </a:pPr>
            <a:r>
              <a:rPr lang="fr-FR" dirty="0"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pPr marL="0" indent="0" algn="l" defTabSz="914126" hangingPunct="1">
              <a:defRPr/>
            </a:pPr>
            <a:r>
              <a:rPr lang="fr-FR" dirty="0" smtClean="0">
                <a:solidFill>
                  <a:srgbClr val="000000"/>
                </a:solidFill>
                <a:latin typeface="Calibri" pitchFamily="18"/>
                <a:ea typeface="DejaVu Sans" pitchFamily="2"/>
                <a:cs typeface="DejaVu Sans" pitchFamily="2"/>
              </a:rPr>
              <a:t> </a:t>
            </a:r>
            <a:endParaRPr lang="fr-FR" dirty="0"/>
          </a:p>
        </p:txBody>
      </p:sp>
    </p:spTree>
    <p:extLst>
      <p:ext uri="{BB962C8B-B14F-4D97-AF65-F5344CB8AC3E}">
        <p14:creationId xmlns:p14="http://schemas.microsoft.com/office/powerpoint/2010/main" val="42400385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3262313" y="517525"/>
            <a:ext cx="3398837" cy="2547938"/>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pPr marL="0" indent="0" algn="l" defTabSz="914126" hangingPunct="1">
              <a:defRPr/>
            </a:pPr>
            <a:r>
              <a:rPr lang="fr-FR" dirty="0" smtClean="0">
                <a:solidFill>
                  <a:srgbClr val="000000"/>
                </a:solidFill>
                <a:latin typeface="Calibri" pitchFamily="18"/>
                <a:ea typeface="DejaVu Sans" pitchFamily="2"/>
                <a:cs typeface="DejaVu Sans" pitchFamily="2"/>
              </a:rPr>
              <a:t> </a:t>
            </a:r>
            <a:r>
              <a:rPr lang="en-US" dirty="0" smtClean="0"/>
              <a:t>score  :	Also called “Modification QV” or “</a:t>
            </a:r>
            <a:r>
              <a:rPr lang="en-US" dirty="0" err="1" smtClean="0"/>
              <a:t>modQV</a:t>
            </a:r>
            <a:r>
              <a:rPr lang="en-US" dirty="0" smtClean="0"/>
              <a:t>”. -10 log (p-value) score for the detection of this event. Analogous to a </a:t>
            </a:r>
            <a:r>
              <a:rPr lang="en-US" dirty="0" err="1" smtClean="0"/>
              <a:t>Phred</a:t>
            </a:r>
            <a:r>
              <a:rPr lang="en-US" dirty="0" smtClean="0"/>
              <a:t> quality score. A score of 30 is the default </a:t>
            </a:r>
            <a:r>
              <a:rPr lang="en-US" dirty="0" err="1" smtClean="0"/>
              <a:t>threshhold</a:t>
            </a:r>
            <a:r>
              <a:rPr lang="en-US" dirty="0" smtClean="0"/>
              <a:t> for calling a position as modified, and corresponds to a p-value of 0.001. Note that the score will increase with higher coverage, so the scale can go into the hundreds. A </a:t>
            </a:r>
            <a:r>
              <a:rPr lang="en-US" dirty="0" err="1" smtClean="0"/>
              <a:t>modQV</a:t>
            </a:r>
            <a:r>
              <a:rPr lang="en-US" dirty="0" smtClean="0"/>
              <a:t> considered “significant” will depend on the sequencing coverage, which is why plots are provided for distributions of </a:t>
            </a:r>
            <a:r>
              <a:rPr lang="en-US" dirty="0" err="1" smtClean="0"/>
              <a:t>modQV</a:t>
            </a:r>
            <a:r>
              <a:rPr lang="en-US" dirty="0" smtClean="0"/>
              <a:t> to help determine the best threshold for analysis.</a:t>
            </a:r>
          </a:p>
          <a:p>
            <a:pPr marL="0" indent="0" algn="l" defTabSz="914126" hangingPunct="1">
              <a:defRPr/>
            </a:pPr>
            <a:r>
              <a:rPr lang="fr-FR" sz="1200" dirty="0"/>
              <a:t>https://github.com/PacificBiosciences/Bioinformatics-Training/wiki/Methylome-Analysis-Technical-Note</a:t>
            </a:r>
          </a:p>
          <a:p>
            <a:pPr marL="0" indent="0" algn="l" defTabSz="914126" hangingPunct="1">
              <a:defRPr/>
            </a:pPr>
            <a:endParaRPr lang="en-US" dirty="0" smtClean="0"/>
          </a:p>
          <a:p>
            <a:pPr marL="0" indent="0" algn="l" defTabSz="914126" hangingPunct="1">
              <a:defRPr/>
            </a:pPr>
            <a:endParaRPr lang="fr-FR" dirty="0" smtClean="0"/>
          </a:p>
          <a:p>
            <a:endParaRPr lang="fr-FR" dirty="0"/>
          </a:p>
        </p:txBody>
      </p:sp>
    </p:spTree>
    <p:extLst>
      <p:ext uri="{BB962C8B-B14F-4D97-AF65-F5344CB8AC3E}">
        <p14:creationId xmlns:p14="http://schemas.microsoft.com/office/powerpoint/2010/main" val="4240038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55650" y="2347913"/>
            <a:ext cx="8569325" cy="1620837"/>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12888" y="4283075"/>
            <a:ext cx="7056437"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pPr lvl="0"/>
            <a:endParaRPr lang="fr-FR"/>
          </a:p>
        </p:txBody>
      </p:sp>
      <p:sp>
        <p:nvSpPr>
          <p:cNvPr id="5" name="Espace réservé du pied de page 4"/>
          <p:cNvSpPr>
            <a:spLocks noGrp="1"/>
          </p:cNvSpPr>
          <p:nvPr>
            <p:ph type="ftr" sz="quarter" idx="11"/>
          </p:nvPr>
        </p:nvSpPr>
        <p:spPr/>
        <p:txBody>
          <a:bodyPr/>
          <a:lstStyle/>
          <a:p>
            <a:pPr lvl="0"/>
            <a:endParaRPr lang="fr-FR"/>
          </a:p>
        </p:txBody>
      </p:sp>
      <p:sp>
        <p:nvSpPr>
          <p:cNvPr id="6" name="Espace réservé du numéro de diapositive 5"/>
          <p:cNvSpPr>
            <a:spLocks noGrp="1"/>
          </p:cNvSpPr>
          <p:nvPr>
            <p:ph type="sldNum" sz="quarter" idx="12"/>
          </p:nvPr>
        </p:nvSpPr>
        <p:spPr/>
        <p:txBody>
          <a:bodyPr/>
          <a:lstStyle/>
          <a:p>
            <a:pPr lvl="0"/>
            <a:fld id="{CDAAE0A9-982F-47D7-941D-6EC511A60CAC}" type="slidenum">
              <a:rPr/>
              <a:pPr lvl="0"/>
              <a:t>‹N°›</a:t>
            </a:fld>
            <a:endParaRPr lang="fr-F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218749939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30686698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145236602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27358817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418259319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242777297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134050028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41769686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193701806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17633715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48015" y="107429"/>
            <a:ext cx="8712777" cy="958237"/>
          </a:xfrm>
        </p:spPr>
        <p:txBody>
          <a:bodyPr/>
          <a:lstStyle>
            <a:lvl1pPr>
              <a:buNone/>
              <a:defRPr/>
            </a:lvl1p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pPr lvl="0"/>
            <a:endParaRPr lang="fr-FR"/>
          </a:p>
        </p:txBody>
      </p:sp>
      <p:sp>
        <p:nvSpPr>
          <p:cNvPr id="5" name="Espace réservé du pied de page 4"/>
          <p:cNvSpPr>
            <a:spLocks noGrp="1"/>
          </p:cNvSpPr>
          <p:nvPr>
            <p:ph type="ftr" sz="quarter" idx="11"/>
          </p:nvPr>
        </p:nvSpPr>
        <p:spPr/>
        <p:txBody>
          <a:bodyPr/>
          <a:lstStyle/>
          <a:p>
            <a:pPr lvl="0"/>
            <a:endParaRPr lang="fr-FR"/>
          </a:p>
        </p:txBody>
      </p:sp>
      <p:sp>
        <p:nvSpPr>
          <p:cNvPr id="6" name="Espace réservé du numéro de diapositive 5"/>
          <p:cNvSpPr>
            <a:spLocks noGrp="1"/>
          </p:cNvSpPr>
          <p:nvPr>
            <p:ph type="sldNum" sz="quarter" idx="12"/>
          </p:nvPr>
        </p:nvSpPr>
        <p:spPr/>
        <p:txBody>
          <a:bodyPr/>
          <a:lstStyle/>
          <a:p>
            <a:pPr lvl="0"/>
            <a:fld id="{F8E1368B-E491-406C-8E0F-47C42E559661}" type="slidenum">
              <a:rPr/>
              <a:pPr lvl="0"/>
              <a:t>‹N°›</a:t>
            </a:fld>
            <a:endParaRPr lang="fr-F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397547230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162841023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147668788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209774074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7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229665143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57273081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9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121777670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0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310719071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184416262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2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226606537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cxnSp>
        <p:nvCxnSpPr>
          <p:cNvPr id="7"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8"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9"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10"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pic>
        <p:nvPicPr>
          <p:cNvPr id="13"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15" name="Espace réservé du numéro de diapositive 3"/>
          <p:cNvSpPr txBox="1">
            <a:spLocks/>
          </p:cNvSpPr>
          <p:nvPr userDrawn="1"/>
        </p:nvSpPr>
        <p:spPr>
          <a:xfrm>
            <a:off x="7660584" y="7308229"/>
            <a:ext cx="2348280" cy="150085"/>
          </a:xfrm>
          <a:prstGeom prst="rect">
            <a:avLst/>
          </a:prstGeom>
          <a:noFill/>
          <a:ln>
            <a:noFill/>
          </a:ln>
        </p:spPr>
        <p:txBody>
          <a:bodyPr lIns="0" tIns="0" rIns="0" bIns="0"/>
          <a:lstStyle>
            <a:defPPr>
              <a:defRPr lang="fr-FR"/>
            </a:defPPr>
            <a:lvl1pPr marL="0" lvl="0" algn="r" defTabSz="914400" rtl="0" eaLnBrk="1" latinLnBrk="0" hangingPunct="0">
              <a:buNone/>
              <a:tabLst/>
              <a:defRPr lang="fr-FR" sz="1400" kern="1200">
                <a:solidFill>
                  <a:schemeClr val="tx1"/>
                </a:solidFill>
                <a:latin typeface="Liberation Serif" pitchFamily="18"/>
                <a:ea typeface="DejaVu Sans" pitchFamily="2"/>
                <a:cs typeface="DejaVu Sans"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D8BDA9-7DC0-482E-A739-1CEE272219E1}" type="slidenum">
              <a:rPr lang="fr-FR" smtClean="0"/>
              <a:pPr/>
              <a:t>‹N°›</a:t>
            </a:fld>
            <a:endParaRPr lang="fr-FR" dirty="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3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112809830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4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327270275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5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83184214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cxnSp>
        <p:nvCxnSpPr>
          <p:cNvPr id="8"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9"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10"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11"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cxnSp>
        <p:nvCxnSpPr>
          <p:cNvPr id="12"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3"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pic>
        <p:nvPicPr>
          <p:cNvPr id="14"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cxnSp>
        <p:nvCxnSpPr>
          <p:cNvPr id="15" name="Connecteur droit 30"/>
          <p:cNvCxnSpPr/>
          <p:nvPr userDrawn="1"/>
        </p:nvCxnSpPr>
        <p:spPr>
          <a:xfrm flipV="1">
            <a:off x="141960" y="7424400"/>
            <a:ext cx="10045080" cy="10079"/>
          </a:xfrm>
          <a:prstGeom prst="straightConnector1">
            <a:avLst/>
          </a:prstGeom>
          <a:noFill/>
          <a:ln w="19080">
            <a:solidFill>
              <a:srgbClr val="DDD9C3"/>
            </a:solidFill>
            <a:prstDash val="solid"/>
          </a:ln>
        </p:spPr>
      </p:cxnSp>
      <p:sp>
        <p:nvSpPr>
          <p:cNvPr id="17" name="Espace réservé du numéro de diapositive 3"/>
          <p:cNvSpPr txBox="1">
            <a:spLocks/>
          </p:cNvSpPr>
          <p:nvPr userDrawn="1"/>
        </p:nvSpPr>
        <p:spPr>
          <a:xfrm>
            <a:off x="7660584" y="7308229"/>
            <a:ext cx="2348280" cy="150085"/>
          </a:xfrm>
          <a:prstGeom prst="rect">
            <a:avLst/>
          </a:prstGeom>
          <a:noFill/>
          <a:ln>
            <a:noFill/>
          </a:ln>
        </p:spPr>
        <p:txBody>
          <a:bodyPr lIns="0" tIns="0" rIns="0" bIns="0"/>
          <a:lstStyle>
            <a:defPPr>
              <a:defRPr lang="fr-FR"/>
            </a:defPPr>
            <a:lvl1pPr marL="0" lvl="0" algn="r" defTabSz="914400" rtl="0" eaLnBrk="1" latinLnBrk="0" hangingPunct="0">
              <a:buNone/>
              <a:tabLst/>
              <a:defRPr lang="fr-FR" sz="1400" kern="1200">
                <a:solidFill>
                  <a:schemeClr val="tx1"/>
                </a:solidFill>
                <a:latin typeface="Liberation Serif" pitchFamily="18"/>
                <a:ea typeface="DejaVu Sans" pitchFamily="2"/>
                <a:cs typeface="DejaVu Sans"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D8BDA9-7DC0-482E-A739-1CEE272219E1}" type="slidenum">
              <a:rPr lang="fr-FR" smtClean="0"/>
              <a:pPr/>
              <a:t>‹N°›</a:t>
            </a:fld>
            <a:endParaRPr lang="fr-FR"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cxnSp>
        <p:nvCxnSpPr>
          <p:cNvPr id="10"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11"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12"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13"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cxnSp>
        <p:nvCxnSpPr>
          <p:cNvPr id="14"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5"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pic>
        <p:nvPicPr>
          <p:cNvPr id="16"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17" name="Espace réservé du numéro de diapositive 3"/>
          <p:cNvSpPr txBox="1">
            <a:spLocks/>
          </p:cNvSpPr>
          <p:nvPr userDrawn="1"/>
        </p:nvSpPr>
        <p:spPr>
          <a:xfrm>
            <a:off x="7660584" y="7308229"/>
            <a:ext cx="2348280" cy="150085"/>
          </a:xfrm>
          <a:prstGeom prst="rect">
            <a:avLst/>
          </a:prstGeom>
          <a:noFill/>
          <a:ln>
            <a:noFill/>
          </a:ln>
        </p:spPr>
        <p:txBody>
          <a:bodyPr lIns="0" tIns="0" rIns="0" bIns="0"/>
          <a:lstStyle>
            <a:defPPr>
              <a:defRPr lang="fr-FR"/>
            </a:defPPr>
            <a:lvl1pPr marL="0" lvl="0" algn="r" defTabSz="914400" rtl="0" eaLnBrk="1" latinLnBrk="0" hangingPunct="0">
              <a:buNone/>
              <a:tabLst/>
              <a:defRPr lang="fr-FR" sz="1400" kern="1200">
                <a:solidFill>
                  <a:schemeClr val="tx1"/>
                </a:solidFill>
                <a:latin typeface="Liberation Serif" pitchFamily="18"/>
                <a:ea typeface="DejaVu Sans" pitchFamily="2"/>
                <a:cs typeface="DejaVu Sans"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D8BDA9-7DC0-482E-A739-1CEE272219E1}" type="slidenum">
              <a:rPr lang="fr-FR" smtClean="0"/>
              <a:pPr/>
              <a:t>‹N°›</a:t>
            </a:fld>
            <a:endParaRPr lang="fr-FR"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cxnSp>
        <p:nvCxnSpPr>
          <p:cNvPr id="6"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7"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8"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9"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cxnSp>
        <p:nvCxnSpPr>
          <p:cNvPr id="10"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1"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pic>
        <p:nvPicPr>
          <p:cNvPr id="12"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13" name="Espace réservé du numéro de diapositive 3"/>
          <p:cNvSpPr txBox="1">
            <a:spLocks/>
          </p:cNvSpPr>
          <p:nvPr userDrawn="1"/>
        </p:nvSpPr>
        <p:spPr>
          <a:xfrm>
            <a:off x="7660584" y="7308229"/>
            <a:ext cx="2348280" cy="150085"/>
          </a:xfrm>
          <a:prstGeom prst="rect">
            <a:avLst/>
          </a:prstGeom>
          <a:noFill/>
          <a:ln>
            <a:noFill/>
          </a:ln>
        </p:spPr>
        <p:txBody>
          <a:bodyPr lIns="0" tIns="0" rIns="0" bIns="0"/>
          <a:lstStyle>
            <a:defPPr>
              <a:defRPr lang="fr-FR"/>
            </a:defPPr>
            <a:lvl1pPr marL="0" lvl="0" algn="r" defTabSz="914400" rtl="0" eaLnBrk="1" latinLnBrk="0" hangingPunct="0">
              <a:buNone/>
              <a:tabLst/>
              <a:defRPr lang="fr-FR" sz="1400" kern="1200">
                <a:solidFill>
                  <a:schemeClr val="tx1"/>
                </a:solidFill>
                <a:latin typeface="Liberation Serif" pitchFamily="18"/>
                <a:ea typeface="DejaVu Sans" pitchFamily="2"/>
                <a:cs typeface="DejaVu Sans"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D8BDA9-7DC0-482E-A739-1CEE272219E1}" type="slidenum">
              <a:rPr lang="fr-FR" smtClean="0"/>
              <a:pPr/>
              <a:t>‹N°›</a:t>
            </a:fld>
            <a:endParaRPr lang="fr-FR"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7660584" y="7308229"/>
            <a:ext cx="2348280" cy="150085"/>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cxnSp>
        <p:nvCxnSpPr>
          <p:cNvPr id="9"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0"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pic>
        <p:nvPicPr>
          <p:cNvPr id="11"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Tree>
  </p:cSld>
  <p:clrMapOvr>
    <a:masterClrMapping/>
  </p:clrMapOvr>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348254264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a:xfrm>
            <a:off x="7702078" y="7299035"/>
            <a:ext cx="2348280" cy="521280"/>
          </a:xfrm>
        </p:spPr>
        <p:txBody>
          <a:bodyPr/>
          <a:lstStyle/>
          <a:p>
            <a:pPr lvl="0"/>
            <a:fld id="{F6D8BDA9-7DC0-482E-A739-1CEE272219E1}" type="slidenum">
              <a:rPr/>
              <a:pPr lvl="0"/>
              <a:t>‹N°›</a:t>
            </a:fld>
            <a:endParaRPr lang="fr-FR"/>
          </a:p>
        </p:txBody>
      </p:sp>
      <p:cxnSp>
        <p:nvCxnSpPr>
          <p:cNvPr id="5" name="Connecteur droit 22"/>
          <p:cNvCxnSpPr/>
          <p:nvPr userDrawn="1"/>
        </p:nvCxnSpPr>
        <p:spPr>
          <a:xfrm flipV="1">
            <a:off x="457920" y="450720"/>
            <a:ext cx="9609840" cy="12960"/>
          </a:xfrm>
          <a:prstGeom prst="straightConnector1">
            <a:avLst/>
          </a:prstGeom>
          <a:noFill/>
          <a:ln w="19080">
            <a:solidFill>
              <a:srgbClr val="DDD9C3"/>
            </a:solidFill>
            <a:prstDash val="solid"/>
          </a:ln>
        </p:spPr>
      </p:cxnSp>
      <p:cxnSp>
        <p:nvCxnSpPr>
          <p:cNvPr id="6" name="Connecteur droit 24"/>
          <p:cNvCxnSpPr/>
          <p:nvPr userDrawn="1"/>
        </p:nvCxnSpPr>
        <p:spPr>
          <a:xfrm flipV="1">
            <a:off x="-9720" y="522359"/>
            <a:ext cx="9801000" cy="13321"/>
          </a:xfrm>
          <a:prstGeom prst="straightConnector1">
            <a:avLst/>
          </a:prstGeom>
          <a:noFill/>
          <a:ln w="19080">
            <a:solidFill>
              <a:srgbClr val="DDD9C3"/>
            </a:solidFill>
            <a:prstDash val="solid"/>
          </a:ln>
        </p:spPr>
      </p:cxnSp>
      <p:sp>
        <p:nvSpPr>
          <p:cNvPr id="7" name="Organigramme : Processus 28"/>
          <p:cNvSpPr/>
          <p:nvPr userDrawn="1"/>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8" name="Rectangle 29"/>
          <p:cNvSpPr/>
          <p:nvPr userDrawn="1"/>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9" name="ZoneTexte 15"/>
          <p:cNvSpPr txBox="1"/>
          <p:nvPr userDrawn="1"/>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cxnSp>
        <p:nvCxnSpPr>
          <p:cNvPr id="11" name="Connecteur droit 30"/>
          <p:cNvCxnSpPr/>
          <p:nvPr userDrawn="1"/>
        </p:nvCxnSpPr>
        <p:spPr>
          <a:xfrm flipV="1">
            <a:off x="-10440" y="7272000"/>
            <a:ext cx="10045080" cy="10079"/>
          </a:xfrm>
          <a:prstGeom prst="straightConnector1">
            <a:avLst/>
          </a:prstGeom>
          <a:noFill/>
          <a:ln w="19080">
            <a:solidFill>
              <a:srgbClr val="DDD9C3"/>
            </a:solidFill>
            <a:prstDash val="solid"/>
          </a:ln>
        </p:spPr>
      </p:cxnSp>
      <p:pic>
        <p:nvPicPr>
          <p:cNvPr id="12" name="Image 5"/>
          <p:cNvPicPr>
            <a:picLocks noChangeAspect="1"/>
          </p:cNvPicPr>
          <p:nvPr userDrawn="1"/>
        </p:nvPicPr>
        <p:blipFill>
          <a:blip r:embed="rId2" cstate="print">
            <a:alphaModFix/>
            <a:lum/>
          </a:blip>
          <a:srcRect/>
          <a:stretch>
            <a:fillRect/>
          </a:stretch>
        </p:blipFill>
        <p:spPr>
          <a:xfrm>
            <a:off x="0" y="6957035"/>
            <a:ext cx="1365840" cy="602640"/>
          </a:xfrm>
          <a:prstGeom prst="rect">
            <a:avLst/>
          </a:prstGeom>
          <a:noFill/>
          <a:ln>
            <a:noFill/>
          </a:ln>
        </p:spPr>
      </p:pic>
      <p:sp>
        <p:nvSpPr>
          <p:cNvPr id="13" name="Rectangle 12"/>
          <p:cNvSpPr/>
          <p:nvPr userDrawn="1"/>
        </p:nvSpPr>
        <p:spPr>
          <a:xfrm>
            <a:off x="8856736" y="98137"/>
            <a:ext cx="1156855" cy="369332"/>
          </a:xfrm>
          <a:prstGeom prst="rect">
            <a:avLst/>
          </a:prstGeom>
        </p:spPr>
        <p:txBody>
          <a:bodyPr wrap="none">
            <a:spAutoFit/>
          </a:bodyPr>
          <a:lstStyle/>
          <a:p>
            <a:r>
              <a:rPr lang="fr-FR" b="1" dirty="0" err="1" smtClean="0">
                <a:solidFill>
                  <a:srgbClr val="000000"/>
                </a:solidFill>
                <a:latin typeface="Calibri" pitchFamily="18"/>
                <a:ea typeface="DejaVu Sans" pitchFamily="2"/>
                <a:cs typeface="DejaVu Sans" pitchFamily="2"/>
              </a:rPr>
              <a:t>Cytoscape</a:t>
            </a:r>
            <a:endParaRPr lang="fr-FR" dirty="0"/>
          </a:p>
        </p:txBody>
      </p:sp>
      <p:pic>
        <p:nvPicPr>
          <p:cNvPr id="15" name="Picture 2"/>
          <p:cNvPicPr>
            <a:picLocks noChangeAspect="1" noChangeArrowheads="1"/>
          </p:cNvPicPr>
          <p:nvPr userDrawn="1"/>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0" name="Titre 19"/>
          <p:cNvSpPr>
            <a:spLocks noGrp="1"/>
          </p:cNvSpPr>
          <p:nvPr>
            <p:ph type="title" hasCustomPrompt="1"/>
          </p:nvPr>
        </p:nvSpPr>
        <p:spPr>
          <a:xfrm>
            <a:off x="503999" y="48789"/>
            <a:ext cx="9071640" cy="418680"/>
          </a:xfrm>
        </p:spPr>
        <p:txBody>
          <a:bodyPr/>
          <a:lstStyle>
            <a:lvl1pPr algn="l">
              <a:buNone/>
              <a:defRPr sz="2400" b="1"/>
            </a:lvl1pPr>
          </a:lstStyle>
          <a:p>
            <a:r>
              <a:rPr lang="fr-FR" dirty="0" smtClean="0"/>
              <a:t>Ajouter un titre</a:t>
            </a:r>
            <a:endParaRPr lang="en-GB" dirty="0"/>
          </a:p>
        </p:txBody>
      </p:sp>
    </p:spTree>
    <p:extLst>
      <p:ext uri="{BB962C8B-B14F-4D97-AF65-F5344CB8AC3E}">
        <p14:creationId xmlns:p14="http://schemas.microsoft.com/office/powerpoint/2010/main" val="2254356732"/>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p:cNvSpPr txBox="1">
            <a:spLocks noGrp="1"/>
          </p:cNvSpPr>
          <p:nvPr>
            <p:ph type="title"/>
          </p:nvPr>
        </p:nvSpPr>
        <p:spPr>
          <a:xfrm>
            <a:off x="503999" y="301320"/>
            <a:ext cx="9071640" cy="126216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r-FR"/>
          </a:p>
        </p:txBody>
      </p:sp>
      <p:sp>
        <p:nvSpPr>
          <p:cNvPr id="3" name="Espace réservé du texte 2"/>
          <p:cNvSpPr txBox="1">
            <a:spLocks noGrp="1"/>
          </p:cNvSpPr>
          <p:nvPr>
            <p:ph type="body" idx="1"/>
          </p:nvPr>
        </p:nvSpPr>
        <p:spPr>
          <a:xfrm>
            <a:off x="503999" y="1769040"/>
            <a:ext cx="9071640" cy="4989240"/>
          </a:xfrm>
          <a:prstGeom prst="rect">
            <a:avLst/>
          </a:prstGeom>
          <a:noFill/>
          <a:ln>
            <a:noFill/>
          </a:ln>
        </p:spPr>
        <p:txBody>
          <a:bodyPr lIns="0" tIns="0" rIns="0" bIns="0"/>
          <a:lstStyle>
            <a:defPPr marL="432000" lvl="0" indent="-324000">
              <a:spcBef>
                <a:spcPts val="0"/>
              </a:spcBef>
              <a:spcAft>
                <a:spcPts val="1417"/>
              </a:spcAft>
              <a:buSzPct val="45000"/>
              <a:buFont typeface="StarSymbol"/>
              <a:buNone/>
              <a:defRPr lang="fr-FR" sz="3200" b="0" i="0" u="none" strike="noStrike" kern="1200">
                <a:ln>
                  <a:noFill/>
                </a:ln>
                <a:latin typeface="Liberation Sans" pitchFamily="18"/>
                <a:ea typeface="DejaVu Sans" pitchFamily="2"/>
                <a:cs typeface="DejaVu Sans" pitchFamily="2"/>
              </a:defRPr>
            </a:defPPr>
            <a:lvl1pPr marL="432000" lvl="0" indent="-324000">
              <a:spcBef>
                <a:spcPts val="0"/>
              </a:spcBef>
              <a:spcAft>
                <a:spcPts val="1417"/>
              </a:spcAft>
              <a:buSzPct val="45000"/>
              <a:buFont typeface="StarSymbol"/>
              <a:buChar char="●"/>
              <a:defRPr lang="fr-FR" sz="3200" b="0" i="0" u="none" strike="noStrike" kern="1200">
                <a:ln>
                  <a:noFill/>
                </a:ln>
                <a:latin typeface="Liberation Sans" pitchFamily="18"/>
                <a:ea typeface="DejaVu Sans" pitchFamily="2"/>
                <a:cs typeface="DejaVu Sans" pitchFamily="2"/>
              </a:defRPr>
            </a:lvl1pPr>
            <a:lvl2pPr marL="864000" lvl="1" indent="-324000">
              <a:spcBef>
                <a:spcPts val="0"/>
              </a:spcBef>
              <a:spcAft>
                <a:spcPts val="1134"/>
              </a:spcAft>
              <a:buSzPct val="45000"/>
              <a:buFont typeface="StarSymbol"/>
              <a:buChar char="●"/>
              <a:defRPr lang="fr-FR" sz="2800" b="0" i="0" u="none" strike="noStrike" kern="1200">
                <a:ln>
                  <a:noFill/>
                </a:ln>
                <a:latin typeface="Liberation Sans" pitchFamily="18"/>
                <a:ea typeface="DejaVu Sans" pitchFamily="2"/>
                <a:cs typeface="DejaVu Sans" pitchFamily="2"/>
              </a:defRPr>
            </a:lvl2pPr>
            <a:lvl3pPr marL="1295999" lvl="2" indent="-288000">
              <a:spcBef>
                <a:spcPts val="0"/>
              </a:spcBef>
              <a:spcAft>
                <a:spcPts val="850"/>
              </a:spcAft>
              <a:buSzPct val="75000"/>
              <a:buFont typeface="StarSymbol"/>
              <a:buChar char="–"/>
              <a:defRPr lang="fr-FR" sz="2400" b="0" i="0" u="none" strike="noStrike" kern="1200">
                <a:ln>
                  <a:noFill/>
                </a:ln>
                <a:latin typeface="Liberation Sans" pitchFamily="18"/>
                <a:ea typeface="DejaVu Sans" pitchFamily="2"/>
                <a:cs typeface="DejaVu Sans" pitchFamily="2"/>
              </a:defRPr>
            </a:lvl3pPr>
            <a:lvl4pPr marL="1728000" lvl="3" indent="-216000">
              <a:spcBef>
                <a:spcPts val="0"/>
              </a:spcBef>
              <a:spcAft>
                <a:spcPts val="567"/>
              </a:spcAft>
              <a:buSzPct val="45000"/>
              <a:buFont typeface="StarSymbol"/>
              <a:buChar char="●"/>
              <a:defRPr lang="fr-FR" sz="2000" b="0" i="0" u="none" strike="noStrike" kern="1200">
                <a:ln>
                  <a:noFill/>
                </a:ln>
                <a:latin typeface="Liberation Sans" pitchFamily="18"/>
                <a:ea typeface="DejaVu Sans" pitchFamily="2"/>
                <a:cs typeface="DejaVu Sans" pitchFamily="2"/>
              </a:defRPr>
            </a:lvl4pPr>
            <a:lvl5pPr marL="2160000" lvl="4" indent="-216000">
              <a:spcBef>
                <a:spcPts val="0"/>
              </a:spcBef>
              <a:spcAft>
                <a:spcPts val="283"/>
              </a:spcAft>
              <a:buSzPct val="75000"/>
              <a:buFont typeface="StarSymbol"/>
              <a:buChar char="–"/>
              <a:defRPr lang="fr-FR" sz="2000" b="0" i="0" u="none" strike="noStrike" kern="1200">
                <a:ln>
                  <a:noFill/>
                </a:ln>
                <a:latin typeface="Liberation Sans" pitchFamily="18"/>
                <a:ea typeface="DejaVu Sans" pitchFamily="2"/>
                <a:cs typeface="DejaVu Sans" pitchFamily="2"/>
              </a:defRPr>
            </a:lvl5pPr>
            <a:lvl6pPr marL="2592000" lvl="5" indent="-216000">
              <a:spcBef>
                <a:spcPts val="0"/>
              </a:spcBef>
              <a:spcAft>
                <a:spcPts val="283"/>
              </a:spcAft>
              <a:buSzPct val="45000"/>
              <a:buFont typeface="StarSymbol"/>
              <a:buChar char="●"/>
              <a:defRPr lang="fr-FR" sz="2000" b="0" i="0" u="none" strike="noStrike" kern="1200">
                <a:ln>
                  <a:noFill/>
                </a:ln>
                <a:latin typeface="Liberation Sans" pitchFamily="18"/>
                <a:ea typeface="DejaVu Sans" pitchFamily="2"/>
                <a:cs typeface="DejaVu Sans" pitchFamily="2"/>
              </a:defRPr>
            </a:lvl6pPr>
            <a:lvl7pPr marL="3024000" lvl="6" indent="-216000">
              <a:spcBef>
                <a:spcPts val="0"/>
              </a:spcBef>
              <a:spcAft>
                <a:spcPts val="283"/>
              </a:spcAft>
              <a:buSzPct val="45000"/>
              <a:buFont typeface="StarSymbol"/>
              <a:buChar char="●"/>
              <a:defRPr lang="fr-FR" sz="2000" b="0" i="0" u="none" strike="noStrike" kern="1200">
                <a:ln>
                  <a:noFill/>
                </a:ln>
                <a:latin typeface="Liberation Sans" pitchFamily="18"/>
                <a:ea typeface="DejaVu Sans" pitchFamily="2"/>
                <a:cs typeface="DejaVu Sans" pitchFamily="2"/>
              </a:defRPr>
            </a:lvl7pPr>
            <a:lvl8pPr marL="3456000" lvl="7" indent="-216000">
              <a:spcBef>
                <a:spcPts val="0"/>
              </a:spcBef>
              <a:spcAft>
                <a:spcPts val="283"/>
              </a:spcAft>
              <a:buSzPct val="45000"/>
              <a:buFont typeface="StarSymbol"/>
              <a:buChar char="●"/>
              <a:defRPr lang="fr-FR" sz="2000" b="0" i="0" u="none" strike="noStrike" kern="1200">
                <a:ln>
                  <a:noFill/>
                </a:ln>
                <a:latin typeface="Liberation Sans" pitchFamily="18"/>
                <a:ea typeface="DejaVu Sans" pitchFamily="2"/>
                <a:cs typeface="DejaVu Sans" pitchFamily="2"/>
              </a:defRPr>
            </a:lvl8pPr>
            <a:lvl9pPr marL="3887999" lvl="8" indent="-216000">
              <a:spcBef>
                <a:spcPts val="0"/>
              </a:spcBef>
              <a:spcAft>
                <a:spcPts val="283"/>
              </a:spcAft>
              <a:buSzPct val="45000"/>
              <a:buFont typeface="StarSymbol"/>
              <a:buChar char="●"/>
              <a:defRPr lang="fr-FR" sz="2000" b="0" i="0" u="none" strike="noStrike" kern="1200">
                <a:ln>
                  <a:noFill/>
                </a:ln>
                <a:latin typeface="Liberation Sans" pitchFamily="18"/>
                <a:ea typeface="DejaVu Sans" pitchFamily="2"/>
                <a:cs typeface="DejaVu Sans" pitchFamily="2"/>
              </a:defRPr>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txBox="1">
            <a:spLocks noGrp="1"/>
          </p:cNvSpPr>
          <p:nvPr>
            <p:ph type="dt" sz="half" idx="2"/>
          </p:nvPr>
        </p:nvSpPr>
        <p:spPr>
          <a:xfrm>
            <a:off x="503999" y="6887160"/>
            <a:ext cx="2348280" cy="521280"/>
          </a:xfrm>
          <a:prstGeom prst="rect">
            <a:avLst/>
          </a:prstGeom>
          <a:noFill/>
          <a:ln>
            <a:noFill/>
          </a:ln>
        </p:spPr>
        <p:txBody>
          <a:bodyPr lIns="0" tIns="0" rIns="0" bIns="0"/>
          <a:lstStyle>
            <a:lvl1pPr lvl="0" rtl="0" hangingPunct="0">
              <a:buNone/>
              <a:tabLst/>
              <a:defRPr lang="fr-FR" sz="1400" kern="1200">
                <a:latin typeface="Liberation Serif" pitchFamily="18"/>
                <a:ea typeface="DejaVu Sans" pitchFamily="2"/>
                <a:cs typeface="DejaVu Sans" pitchFamily="2"/>
              </a:defRPr>
            </a:lvl1pPr>
          </a:lstStyle>
          <a:p>
            <a:pPr lvl="0"/>
            <a:endParaRPr lang="fr-FR"/>
          </a:p>
        </p:txBody>
      </p:sp>
      <p:sp>
        <p:nvSpPr>
          <p:cNvPr id="5" name="Espace réservé du pied de page 4"/>
          <p:cNvSpPr txBox="1">
            <a:spLocks noGrp="1"/>
          </p:cNvSpPr>
          <p:nvPr>
            <p:ph type="ftr" sz="quarter" idx="3"/>
          </p:nvPr>
        </p:nvSpPr>
        <p:spPr>
          <a:xfrm>
            <a:off x="3447360" y="6887160"/>
            <a:ext cx="3195000" cy="521280"/>
          </a:xfrm>
          <a:prstGeom prst="rect">
            <a:avLst/>
          </a:prstGeom>
          <a:noFill/>
          <a:ln>
            <a:noFill/>
          </a:ln>
        </p:spPr>
        <p:txBody>
          <a:bodyPr lIns="0" tIns="0" rIns="0" bIns="0"/>
          <a:lstStyle>
            <a:lvl1pPr lvl="0" algn="ctr" rtl="0" hangingPunct="0">
              <a:buNone/>
              <a:tabLst/>
              <a:defRPr lang="fr-FR" sz="1400" kern="1200">
                <a:latin typeface="Liberation Serif" pitchFamily="18"/>
                <a:ea typeface="DejaVu Sans" pitchFamily="2"/>
                <a:cs typeface="DejaVu Sans" pitchFamily="2"/>
              </a:defRPr>
            </a:lvl1pPr>
          </a:lstStyle>
          <a:p>
            <a:pPr lvl="0"/>
            <a:endParaRPr lang="fr-FR"/>
          </a:p>
        </p:txBody>
      </p:sp>
      <p:sp>
        <p:nvSpPr>
          <p:cNvPr id="6" name="Espace réservé du numéro de diapositive 5"/>
          <p:cNvSpPr txBox="1">
            <a:spLocks noGrp="1"/>
          </p:cNvSpPr>
          <p:nvPr>
            <p:ph type="sldNum" sz="quarter" idx="4"/>
          </p:nvPr>
        </p:nvSpPr>
        <p:spPr>
          <a:xfrm>
            <a:off x="7227360" y="6887160"/>
            <a:ext cx="2348280" cy="521280"/>
          </a:xfrm>
          <a:prstGeom prst="rect">
            <a:avLst/>
          </a:prstGeom>
          <a:noFill/>
          <a:ln>
            <a:noFill/>
          </a:ln>
        </p:spPr>
        <p:txBody>
          <a:bodyPr lIns="0" tIns="0" rIns="0" bIns="0"/>
          <a:lstStyle>
            <a:lvl1pPr lvl="0" algn="r" rtl="0" hangingPunct="0">
              <a:buNone/>
              <a:tabLst/>
              <a:defRPr lang="fr-FR" sz="1400" kern="1200">
                <a:latin typeface="Liberation Serif" pitchFamily="18"/>
                <a:ea typeface="DejaVu Sans" pitchFamily="2"/>
                <a:cs typeface="DejaVu Sans" pitchFamily="2"/>
              </a:defRPr>
            </a:lvl1pPr>
          </a:lstStyle>
          <a:p>
            <a:pPr lvl="0"/>
            <a:fld id="{B1E0755D-C56A-4060-B465-760B61853406}" type="slidenum">
              <a:rPr/>
              <a:pPr lvl="0"/>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transition/>
  <p:txStyles>
    <p:titleStyle>
      <a:lvl1pPr algn="ctr" rtl="0" hangingPunct="0">
        <a:tabLst/>
        <a:defRPr lang="fr-FR" sz="4400" b="0" i="0" u="none" strike="noStrike" kern="1200">
          <a:ln>
            <a:noFill/>
          </a:ln>
          <a:latin typeface="Liberation Sans" pitchFamily="18"/>
          <a:ea typeface="DejaVu Sans" pitchFamily="2"/>
          <a:cs typeface="DejaVu Sans" pitchFamily="2"/>
        </a:defRPr>
      </a:lvl1pPr>
    </p:titleStyle>
    <p:bodyStyle>
      <a:lvl1pPr rtl="0" hangingPunct="0">
        <a:spcBef>
          <a:spcPts val="0"/>
        </a:spcBef>
        <a:spcAft>
          <a:spcPts val="1417"/>
        </a:spcAft>
        <a:tabLst/>
        <a:defRPr lang="fr-FR" sz="3200" b="0" i="0" u="none" strike="noStrike" kern="1200">
          <a:ln>
            <a:noFill/>
          </a:ln>
          <a:latin typeface="Liberation Sans" pitchFamily="18"/>
          <a:ea typeface="DejaVu Sans" pitchFamily="2"/>
          <a:cs typeface="DejaVu Sans" pitchFamily="2"/>
        </a:defRPr>
      </a:lvl1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0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hyperlink" Target="http://samtools.sourceforge.net/mpileup.shtml"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hyperlink" Target="http://varscan.sourceforge.net/using-varscan.html" TargetMode="Externa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1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1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1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1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1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2.png"/></Relationships>
</file>

<file path=ppt/slides/_rels/slide1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1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2.png"/></Relationships>
</file>

<file path=ppt/slides/_rels/slide1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14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hyperlink" Target="https://sites.google.com/site/sergekoren/" TargetMode="Externa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hyperlink" Target="https://bbric.toulouse.inra.fr/"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png"/></Relationships>
</file>

<file path=ppt/slides/_rels/slide1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7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6.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2.png"/></Relationships>
</file>

<file path=ppt/slides/_rels/slide1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eg"/></Relationships>
</file>

<file path=ppt/slides/_rels/slide1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128.gif"/><Relationship Id="rId4" Type="http://schemas.openxmlformats.org/officeDocument/2006/relationships/image" Target="../media/image2.png"/></Relationships>
</file>

<file path=ppt/slides/_rels/slide1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2.png"/></Relationships>
</file>

<file path=ppt/slides/_rels/slide1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2.png"/></Relationships>
</file>

<file path=ppt/slides/_rels/slide1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2.png"/></Relationships>
</file>

<file path=ppt/slides/_rels/slide1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1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2.png"/></Relationships>
</file>

<file path=ppt/slides/_rels/slide18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jpeg"/><Relationship Id="rId7" Type="http://schemas.openxmlformats.org/officeDocument/2006/relationships/image" Target="../media/image139.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2.png"/><Relationship Id="rId9" Type="http://schemas.openxmlformats.org/officeDocument/2006/relationships/image" Target="../media/image141.png"/></Relationships>
</file>

<file path=ppt/slides/_rels/slide1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2.png"/></Relationships>
</file>

<file path=ppt/slides/_rels/slide1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eg"/></Relationships>
</file>

<file path=ppt/slides/_rels/slide18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2.png"/></Relationships>
</file>

<file path=ppt/slides/_rels/slide1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2.png"/></Relationships>
</file>

<file path=ppt/slides/_rels/slide1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2.png"/></Relationships>
</file>

<file path=ppt/slides/_rels/slide1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2.png"/></Relationships>
</file>

<file path=ppt/slides/_rels/slide18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1.jpe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30.png"/><Relationship Id="rId4" Type="http://schemas.openxmlformats.org/officeDocument/2006/relationships/image" Target="../media/image2.png"/></Relationships>
</file>

<file path=ppt/slides/_rels/slide1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30.png"/><Relationship Id="rId4" Type="http://schemas.openxmlformats.org/officeDocument/2006/relationships/image" Target="../media/image2.png"/></Relationships>
</file>

<file path=ppt/slides/_rels/slide1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2.png"/></Relationships>
</file>

<file path=ppt/slides/_rels/slide192.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3.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2.png"/><Relationship Id="rId4" Type="http://schemas.openxmlformats.org/officeDocument/2006/relationships/image" Target="../media/image1.jpeg"/></Relationships>
</file>

<file path=ppt/slides/_rels/slide19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2.png"/></Relationships>
</file>

<file path=ppt/slides/_rels/slide19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2.png"/></Relationships>
</file>

<file path=ppt/slides/_rels/slide19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30.png"/><Relationship Id="rId4" Type="http://schemas.openxmlformats.org/officeDocument/2006/relationships/image" Target="../media/image2.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wiki.galaxyproject.org/Learn" TargetMode="External"/><Relationship Id="rId4" Type="http://schemas.openxmlformats.org/officeDocument/2006/relationships/image" Target="../media/image2.png"/></Relationships>
</file>

<file path=ppt/slides/_rels/slide20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5.xml"/></Relationships>
</file>

<file path=ppt/slides/_rels/slide20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6.xml"/></Relationships>
</file>

<file path=ppt/slides/_rels/slide2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9.jpeg"/><Relationship Id="rId1" Type="http://schemas.openxmlformats.org/officeDocument/2006/relationships/slideLayout" Target="../slideLayouts/slideLayout17.xml"/></Relationships>
</file>

<file path=ppt/slides/_rels/slide20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9.xml"/></Relationships>
</file>

<file path=ppt/slides/_rels/slide20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1.xml"/></Relationships>
</file>

<file path=ppt/slides/_rels/slide2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4.jpeg"/><Relationship Id="rId1" Type="http://schemas.openxmlformats.org/officeDocument/2006/relationships/slideLayout" Target="../slideLayouts/slideLayout22.xml"/></Relationships>
</file>

<file path=ppt/slides/_rels/slide21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4.xml"/></Relationships>
</file>

<file path=ppt/slides/_rels/slide21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5.xml"/></Relationships>
</file>

<file path=ppt/slides/_rels/slide215.xml.rels><?xml version="1.0" encoding="UTF-8" standalone="yes"?>
<Relationships xmlns="http://schemas.openxmlformats.org/package/2006/relationships"><Relationship Id="rId3" Type="http://schemas.openxmlformats.org/officeDocument/2006/relationships/hyperlink" Target="http://t.umblr.com/redirect?z=http://www.mcponline.org/content/15/3/791.full&amp;t=NjJiYTFkNDQzMmNiNTg3MTBjYWM4YjYyODY5YWY2ODExNDk3NmNlZSxEODNzaDJDWA%3D%3D" TargetMode="External"/><Relationship Id="rId2" Type="http://schemas.openxmlformats.org/officeDocument/2006/relationships/image" Target="../media/image168.jpeg"/><Relationship Id="rId1" Type="http://schemas.openxmlformats.org/officeDocument/2006/relationships/slideLayout" Target="../slideLayouts/slideLayout26.xml"/></Relationships>
</file>

<file path=ppt/slides/_rels/slide216.xml.rels><?xml version="1.0" encoding="UTF-8" standalone="yes"?>
<Relationships xmlns="http://schemas.openxmlformats.org/package/2006/relationships"><Relationship Id="rId3" Type="http://schemas.openxmlformats.org/officeDocument/2006/relationships/hyperlink" Target="http://t.umblr.com/redirect?z=http://gbe.oxfordjournals.org/content/7/12/3416.full&amp;t=ZTYxOTcwM2E0N2ZlMGNlNjY4NjNjZWJlOGM1ODFkZDY5YmI5NGM1NixMQjRwUGZzVQ%3D%3D" TargetMode="External"/><Relationship Id="rId2" Type="http://schemas.openxmlformats.org/officeDocument/2006/relationships/image" Target="../media/image169.jpeg"/><Relationship Id="rId1" Type="http://schemas.openxmlformats.org/officeDocument/2006/relationships/slideLayout" Target="../slideLayouts/slideLayout27.xml"/></Relationships>
</file>

<file path=ppt/slides/_rels/slide217.xml.rels><?xml version="1.0" encoding="UTF-8" standalone="yes"?>
<Relationships xmlns="http://schemas.openxmlformats.org/package/2006/relationships"><Relationship Id="rId3" Type="http://schemas.openxmlformats.org/officeDocument/2006/relationships/hyperlink" Target="http://t.umblr.com/redirect?z=http://gbe.oxfordjournals.org/content/7/12/3416.full&amp;t=ZTYxOTcwM2E0N2ZlMGNlNjY4NjNjZWJlOGM1ODFkZDY5YmI5NGM1NixMQjRwUGZzVQ%3D%3D" TargetMode="External"/><Relationship Id="rId2" Type="http://schemas.openxmlformats.org/officeDocument/2006/relationships/image" Target="../media/image169.jpeg"/><Relationship Id="rId1" Type="http://schemas.openxmlformats.org/officeDocument/2006/relationships/slideLayout" Target="../slideLayouts/slideLayout28.xml"/></Relationships>
</file>

<file path=ppt/slides/_rels/slide218.xml.rels><?xml version="1.0" encoding="UTF-8" standalone="yes"?>
<Relationships xmlns="http://schemas.openxmlformats.org/package/2006/relationships"><Relationship Id="rId3" Type="http://schemas.openxmlformats.org/officeDocument/2006/relationships/hyperlink" Target="http://t.umblr.com/redirect?z=http://icesjms.oxfordjournals.org/content/early/2015/11/20/icesjms.fsv187.full&amp;t=OTE4MDg2MzM5NDEzNDM2ZjI2MmM4ZTc5NDhiYmQ2M2QxYzc0Nzg2MCxFMFV1aHZxbw%3D%3D" TargetMode="External"/><Relationship Id="rId2" Type="http://schemas.openxmlformats.org/officeDocument/2006/relationships/image" Target="../media/image170.jpeg"/><Relationship Id="rId1" Type="http://schemas.openxmlformats.org/officeDocument/2006/relationships/slideLayout" Target="../slideLayouts/slideLayout29.xml"/></Relationships>
</file>

<file path=ppt/slides/_rels/slide219.xml.rels><?xml version="1.0" encoding="UTF-8" standalone="yes"?>
<Relationships xmlns="http://schemas.openxmlformats.org/package/2006/relationships"><Relationship Id="rId3" Type="http://schemas.openxmlformats.org/officeDocument/2006/relationships/hyperlink" Target="http://t.umblr.com/redirect?z=http://www.ncbi.nlm.nih.gov/pubmed/22787274&amp;t=NTVmNDVlMGE3NTQ4NTFhMTFiMTg5MzU2Mzc2YzgyZjc3MTc0NzRlYyw3cjZNZ0NoMw%3D%3D" TargetMode="External"/><Relationship Id="rId2" Type="http://schemas.openxmlformats.org/officeDocument/2006/relationships/image" Target="../media/image171.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1.xml.rels><?xml version="1.0" encoding="UTF-8" standalone="yes"?>
<Relationships xmlns="http://schemas.openxmlformats.org/package/2006/relationships"><Relationship Id="rId8" Type="http://schemas.openxmlformats.org/officeDocument/2006/relationships/hyperlink" Target="http://www.ncbi.nlm.nih.gov/pubmed/21149340" TargetMode="External"/><Relationship Id="rId3" Type="http://schemas.openxmlformats.org/officeDocument/2006/relationships/hyperlink" Target="http://opentutorials.cgl.ucsf.edu/index.php/Portal:Cytoscape3" TargetMode="External"/><Relationship Id="rId7" Type="http://schemas.openxmlformats.org/officeDocument/2006/relationships/hyperlink" Target="http://www.genome.org/cgi/content/full/13/11/2498" TargetMode="External"/><Relationship Id="rId2" Type="http://schemas.openxmlformats.org/officeDocument/2006/relationships/hyperlink" Target="http://cytoscape.org/" TargetMode="External"/><Relationship Id="rId1" Type="http://schemas.openxmlformats.org/officeDocument/2006/relationships/slideLayout" Target="../slideLayouts/slideLayout32.xml"/><Relationship Id="rId6" Type="http://schemas.openxmlformats.org/officeDocument/2006/relationships/hyperlink" Target="http://www.ncbi.nlm.nih.gov/pubmed/23132118" TargetMode="External"/><Relationship Id="rId5" Type="http://schemas.openxmlformats.org/officeDocument/2006/relationships/hyperlink" Target="http://www.nature.com/nprot/journal/v2/n10/abs/nprot.2007.324.html" TargetMode="External"/><Relationship Id="rId4" Type="http://schemas.openxmlformats.org/officeDocument/2006/relationships/hyperlink" Target="http://cytoscape-publications.tumblr.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FormationsBBRIC-GUIDE.pptx"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bbric.toulouse.inra.fr/"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Image 1"/>
          <p:cNvPicPr>
            <a:picLocks noChangeAspect="1" noChangeArrowheads="1"/>
          </p:cNvPicPr>
          <p:nvPr/>
        </p:nvPicPr>
        <p:blipFill>
          <a:blip r:embed="rId3" cstate="print"/>
          <a:srcRect/>
          <a:stretch>
            <a:fillRect/>
          </a:stretch>
        </p:blipFill>
        <p:spPr bwMode="auto">
          <a:xfrm>
            <a:off x="3240112" y="611485"/>
            <a:ext cx="3922722" cy="1728192"/>
          </a:xfrm>
          <a:prstGeom prst="rect">
            <a:avLst/>
          </a:prstGeom>
          <a:noFill/>
        </p:spPr>
      </p:pic>
      <p:sp>
        <p:nvSpPr>
          <p:cNvPr id="253955" name="Rectangle 3"/>
          <p:cNvSpPr>
            <a:spLocks noChangeArrowheads="1"/>
          </p:cNvSpPr>
          <p:nvPr/>
        </p:nvSpPr>
        <p:spPr bwMode="auto">
          <a:xfrm>
            <a:off x="0" y="0"/>
            <a:ext cx="10080625"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dirty="0"/>
          </a:p>
        </p:txBody>
      </p:sp>
      <p:sp>
        <p:nvSpPr>
          <p:cNvPr id="253956" name="Rectangle 4"/>
          <p:cNvSpPr>
            <a:spLocks noChangeArrowheads="1"/>
          </p:cNvSpPr>
          <p:nvPr/>
        </p:nvSpPr>
        <p:spPr bwMode="auto">
          <a:xfrm>
            <a:off x="0" y="1057275"/>
            <a:ext cx="10080625"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fr-FR" sz="1800" b="0" i="0" u="none" strike="noStrike" cap="none" normalizeH="0" baseline="0" dirty="0" smtClean="0">
              <a:ln>
                <a:noFill/>
              </a:ln>
              <a:solidFill>
                <a:schemeClr val="tx1"/>
              </a:solidFill>
              <a:effectLst/>
              <a:latin typeface="Arial" pitchFamily="34" charset="0"/>
            </a:endParaRPr>
          </a:p>
        </p:txBody>
      </p:sp>
      <p:sp>
        <p:nvSpPr>
          <p:cNvPr id="253957" name="Rectangle 5"/>
          <p:cNvSpPr>
            <a:spLocks noChangeArrowheads="1"/>
          </p:cNvSpPr>
          <p:nvPr/>
        </p:nvSpPr>
        <p:spPr bwMode="auto">
          <a:xfrm>
            <a:off x="538545" y="3449994"/>
            <a:ext cx="9003554" cy="227754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1" i="0" u="none" strike="noStrike" cap="none" normalizeH="0" baseline="0" dirty="0" smtClean="0">
                <a:ln>
                  <a:noFill/>
                </a:ln>
                <a:solidFill>
                  <a:schemeClr val="tx1"/>
                </a:solidFill>
                <a:effectLst/>
                <a:latin typeface="+mj-lt"/>
                <a:ea typeface="Calibri" pitchFamily="34" charset="0"/>
                <a:cs typeface="Times New Roman" pitchFamily="18" charset="0"/>
              </a:rPr>
              <a:t>Session de Formation</a:t>
            </a:r>
            <a:endParaRPr kumimoji="0" lang="fr-FR" sz="1400" b="1" i="0" u="none" strike="noStrike" cap="none" normalizeH="0" baseline="0" dirty="0" smtClean="0">
              <a:ln>
                <a:noFill/>
              </a:ln>
              <a:solidFill>
                <a:schemeClr val="tx1"/>
              </a:solidFill>
              <a:effectLst/>
              <a:latin typeface="+mj-lt"/>
            </a:endParaRPr>
          </a:p>
          <a:p>
            <a:pPr algn="ctr" eaLnBrk="0" fontAlgn="base" hangingPunct="0">
              <a:spcBef>
                <a:spcPct val="0"/>
              </a:spcBef>
              <a:spcAft>
                <a:spcPct val="0"/>
              </a:spcAft>
            </a:pPr>
            <a:r>
              <a:rPr kumimoji="0" lang="fr-FR" sz="3200" b="1" i="0" u="none" strike="noStrike" cap="none" normalizeH="0" baseline="0" dirty="0" smtClean="0">
                <a:ln>
                  <a:noFill/>
                </a:ln>
                <a:solidFill>
                  <a:schemeClr val="tx1"/>
                </a:solidFill>
                <a:effectLst/>
                <a:latin typeface="+mj-lt"/>
                <a:ea typeface="Calibri" pitchFamily="34" charset="0"/>
                <a:cs typeface="Times New Roman" pitchFamily="18" charset="0"/>
              </a:rPr>
              <a:t>« analyse de données</a:t>
            </a:r>
            <a:r>
              <a:rPr kumimoji="0" lang="fr-FR" sz="3200" b="1" i="0" u="none" strike="noStrike" cap="none" normalizeH="0" dirty="0" smtClean="0">
                <a:ln>
                  <a:noFill/>
                </a:ln>
                <a:solidFill>
                  <a:schemeClr val="tx1"/>
                </a:solidFill>
                <a:effectLst/>
                <a:latin typeface="+mj-lt"/>
                <a:ea typeface="Calibri" pitchFamily="34" charset="0"/>
                <a:cs typeface="Times New Roman" pitchFamily="18" charset="0"/>
              </a:rPr>
              <a:t> génomiques</a:t>
            </a:r>
            <a:r>
              <a:rPr lang="fr-FR" sz="3200" b="1" dirty="0" smtClean="0">
                <a:latin typeface="+mj-lt"/>
                <a:ea typeface="Times New Roman"/>
                <a:cs typeface="Calibri"/>
              </a:rPr>
              <a:t> </a:t>
            </a:r>
            <a:r>
              <a:rPr lang="fr-FR" sz="3200" b="1" dirty="0">
                <a:latin typeface="+mj-lt"/>
                <a:ea typeface="Times New Roman"/>
                <a:cs typeface="Calibri"/>
              </a:rPr>
              <a:t>et visualisation</a:t>
            </a:r>
            <a:r>
              <a:rPr kumimoji="0" lang="fr-FR" sz="3200" b="1" i="0" u="none" strike="noStrike" cap="none" normalizeH="0" baseline="0" dirty="0" smtClean="0">
                <a:ln>
                  <a:noFill/>
                </a:ln>
                <a:solidFill>
                  <a:schemeClr val="tx1"/>
                </a:solidFill>
                <a:effectLst/>
                <a:latin typeface="+mj-lt"/>
                <a:ea typeface="Calibri" pitchFamily="34" charset="0"/>
                <a:cs typeface="Times New Roman" pitchFamily="18" charset="0"/>
              </a:rPr>
              <a:t> »</a:t>
            </a:r>
            <a:endParaRPr kumimoji="0" lang="fr-FR" sz="1400" b="1" i="0" u="none" strike="noStrike" cap="none" normalizeH="0" baseline="0" dirty="0" smtClean="0">
              <a:ln>
                <a:noFill/>
              </a:ln>
              <a:solidFill>
                <a:schemeClr val="tx1"/>
              </a:solidFill>
              <a:effectLst/>
              <a:latin typeface="+mj-lt"/>
            </a:endParaRPr>
          </a:p>
          <a:p>
            <a:pPr lvl="0" algn="ctr" eaLnBrk="0" fontAlgn="base" hangingPunct="0">
              <a:spcBef>
                <a:spcPct val="0"/>
              </a:spcBef>
              <a:spcAft>
                <a:spcPct val="0"/>
              </a:spcAft>
            </a:pPr>
            <a:r>
              <a:rPr lang="fr-FR" sz="3200" b="1" dirty="0" smtClean="0">
                <a:latin typeface="+mj-lt"/>
                <a:ea typeface="Calibri" pitchFamily="34" charset="0"/>
                <a:cs typeface="Times New Roman" pitchFamily="18" charset="0"/>
              </a:rPr>
              <a:t>Lundi 17 et 24 octobre 2016</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1400" b="1" i="0" u="none" strike="noStrike" cap="none" normalizeH="0" baseline="0" dirty="0" smtClean="0">
              <a:ln>
                <a:noFill/>
              </a:ln>
              <a:solidFill>
                <a:schemeClr val="tx1"/>
              </a:solidFill>
              <a:effectLst/>
              <a:latin typeface="+mj-lt"/>
            </a:endParaRPr>
          </a:p>
          <a:p>
            <a:pPr lvl="0" algn="ctr" eaLnBrk="0" fontAlgn="base" hangingPunct="0">
              <a:spcBef>
                <a:spcPct val="0"/>
              </a:spcBef>
              <a:spcAft>
                <a:spcPct val="0"/>
              </a:spcAft>
            </a:pPr>
            <a:r>
              <a:rPr lang="fr-FR" sz="3200" b="1" dirty="0" smtClean="0">
                <a:latin typeface="+mj-lt"/>
                <a:ea typeface="Calibri" pitchFamily="34" charset="0"/>
                <a:cs typeface="Times New Roman" pitchFamily="18" charset="0"/>
              </a:rPr>
              <a:t>LIPM</a:t>
            </a:r>
          </a:p>
        </p:txBody>
      </p:sp>
    </p:spTree>
    <p:extLst>
      <p:ext uri="{BB962C8B-B14F-4D97-AF65-F5344CB8AC3E}">
        <p14:creationId xmlns:p14="http://schemas.microsoft.com/office/powerpoint/2010/main" val="259788862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45"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46"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47"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48"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49" name="CustomShape 6"/>
          <p:cNvSpPr/>
          <p:nvPr/>
        </p:nvSpPr>
        <p:spPr>
          <a:xfrm>
            <a:off x="1440000" y="2627640"/>
            <a:ext cx="7344360" cy="1219320"/>
          </a:xfrm>
          <a:prstGeom prst="rect">
            <a:avLst/>
          </a:prstGeom>
          <a:noFill/>
          <a:ln>
            <a:noFill/>
          </a:ln>
        </p:spPr>
        <p:style>
          <a:lnRef idx="0">
            <a:scrgbClr r="0" g="0" b="0"/>
          </a:lnRef>
          <a:fillRef idx="0">
            <a:scrgbClr r="0" g="0" b="0"/>
          </a:fillRef>
          <a:effectRef idx="0">
            <a:scrgbClr r="0" g="0" b="0"/>
          </a:effectRef>
          <a:fontRef idx="minor"/>
        </p:style>
        <p:txBody>
          <a:bodyPr/>
          <a:lstStyle/>
          <a:p>
            <a:pPr algn="ctr">
              <a:buNone/>
            </a:pPr>
            <a:r>
              <a:rPr lang="fr-FR" sz="2800" b="1" spc="-1" dirty="0" smtClean="0">
                <a:solidFill>
                  <a:srgbClr val="376092"/>
                </a:solidFill>
                <a:uFill>
                  <a:solidFill>
                    <a:srgbClr val="FFFFFF"/>
                  </a:solidFill>
                </a:uFill>
                <a:latin typeface="Calibri"/>
              </a:rPr>
              <a:t>Présentation </a:t>
            </a:r>
            <a:r>
              <a:rPr lang="fr-FR" sz="2800" b="1" spc="-1" dirty="0">
                <a:solidFill>
                  <a:srgbClr val="376092"/>
                </a:solidFill>
                <a:uFill>
                  <a:solidFill>
                    <a:srgbClr val="FFFFFF"/>
                  </a:solidFill>
                </a:uFill>
                <a:latin typeface="Calibri"/>
              </a:rPr>
              <a:t>de l’Archive Séquences BBRIC </a:t>
            </a:r>
          </a:p>
          <a:p>
            <a:pPr algn="ctr">
              <a:buNone/>
            </a:pPr>
            <a:endParaRPr lang="fr-FR" dirty="0">
              <a:solidFill>
                <a:schemeClr val="accent1"/>
              </a:solidFill>
            </a:endParaRPr>
          </a:p>
          <a:p>
            <a:pPr algn="ctr">
              <a:buNone/>
            </a:pPr>
            <a:r>
              <a:rPr lang="fr-FR" sz="2800" b="1" spc="-1" dirty="0" smtClean="0">
                <a:solidFill>
                  <a:srgbClr val="376092"/>
                </a:solidFill>
                <a:uFill>
                  <a:solidFill>
                    <a:srgbClr val="FFFFFF"/>
                  </a:solidFill>
                </a:uFill>
                <a:latin typeface="Calibri"/>
              </a:rPr>
              <a:t>Sébastien</a:t>
            </a:r>
            <a:endParaRPr lang="fr-FR" sz="2800" b="1" spc="-1" dirty="0">
              <a:solidFill>
                <a:srgbClr val="376092"/>
              </a:solidFill>
              <a:uFill>
                <a:solidFill>
                  <a:srgbClr val="FFFFFF"/>
                </a:solidFill>
              </a:uFill>
              <a:latin typeface="Calibri"/>
            </a:endParaRPr>
          </a:p>
          <a:p>
            <a:pPr algn="ctr">
              <a:lnSpc>
                <a:spcPct val="100000"/>
              </a:lnSpc>
            </a:pPr>
            <a:endParaRPr lang="fr-FR" sz="1800" b="0" strike="noStrike" spc="-1" dirty="0">
              <a:solidFill>
                <a:srgbClr val="000000"/>
              </a:solidFill>
              <a:uFill>
                <a:solidFill>
                  <a:srgbClr val="FFFFFF"/>
                </a:solidFill>
              </a:uFill>
              <a:latin typeface="Arial"/>
            </a:endParaRPr>
          </a:p>
          <a:p>
            <a:pPr algn="ctr">
              <a:lnSpc>
                <a:spcPct val="100000"/>
              </a:lnSpc>
            </a:pPr>
            <a:endParaRPr lang="fr-FR" sz="1800" b="0" strike="noStrike" spc="-1" dirty="0">
              <a:solidFill>
                <a:srgbClr val="000000"/>
              </a:solidFill>
              <a:uFill>
                <a:solidFill>
                  <a:srgbClr val="FFFFFF"/>
                </a:solidFill>
              </a:uFill>
              <a:latin typeface="Arial"/>
            </a:endParaRPr>
          </a:p>
        </p:txBody>
      </p:sp>
      <p:sp>
        <p:nvSpPr>
          <p:cNvPr id="50"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51" name="Image 5"/>
          <p:cNvPicPr/>
          <p:nvPr/>
        </p:nvPicPr>
        <p:blipFill>
          <a:blip r:embed="rId2"/>
          <a:stretch/>
        </p:blipFill>
        <p:spPr>
          <a:xfrm>
            <a:off x="0" y="6957000"/>
            <a:ext cx="1365480" cy="602280"/>
          </a:xfrm>
          <a:prstGeom prst="rect">
            <a:avLst/>
          </a:prstGeom>
          <a:ln>
            <a:noFill/>
          </a:ln>
        </p:spPr>
      </p:pic>
      <p:sp>
        <p:nvSpPr>
          <p:cNvPr id="52" name="CustomShape 8"/>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1E137929-648E-418D-9249-8E364E5049FF}" type="slidenum">
              <a:rPr lang="fr-FR" sz="1200" b="0" strike="noStrike" spc="-1">
                <a:solidFill>
                  <a:srgbClr val="0D0D0D"/>
                </a:solidFill>
                <a:uFill>
                  <a:solidFill>
                    <a:srgbClr val="FFFFFF"/>
                  </a:solidFill>
                </a:uFill>
                <a:latin typeface="Calibri"/>
                <a:ea typeface="DejaVu Sans"/>
              </a:rPr>
              <a:t>10</a:t>
            </a:fld>
            <a:endParaRPr lang="fr-FR" sz="1800" b="0" strike="noStrike" spc="-1">
              <a:solidFill>
                <a:srgbClr val="000000"/>
              </a:solidFill>
              <a:uFill>
                <a:solidFill>
                  <a:srgbClr val="FFFFFF"/>
                </a:solidFill>
              </a:uFill>
              <a:latin typeface="Arial"/>
            </a:endParaRPr>
          </a:p>
        </p:txBody>
      </p:sp>
      <p:pic>
        <p:nvPicPr>
          <p:cNvPr id="53" name="Picture 2"/>
          <p:cNvPicPr/>
          <p:nvPr/>
        </p:nvPicPr>
        <p:blipFill>
          <a:blip r:embed="rId3"/>
          <a:stretch/>
        </p:blipFill>
        <p:spPr>
          <a:xfrm>
            <a:off x="1368000" y="7009200"/>
            <a:ext cx="1341360" cy="550080"/>
          </a:xfrm>
          <a:prstGeom prst="rect">
            <a:avLst/>
          </a:prstGeom>
          <a:ln w="9360">
            <a:noFill/>
          </a:ln>
        </p:spPr>
      </p:pic>
    </p:spTree>
    <p:extLst>
      <p:ext uri="{BB962C8B-B14F-4D97-AF65-F5344CB8AC3E}">
        <p14:creationId xmlns:p14="http://schemas.microsoft.com/office/powerpoint/2010/main" val="2392590442"/>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Plots à partir du fichier de comptage</a:t>
            </a:r>
            <a:endParaRPr lang="fr-FR" dirty="0"/>
          </a:p>
        </p:txBody>
      </p:sp>
      <p:pic>
        <p:nvPicPr>
          <p:cNvPr id="4098" name="Picture 2"/>
          <p:cNvPicPr>
            <a:picLocks noChangeAspect="1" noChangeArrowheads="1"/>
          </p:cNvPicPr>
          <p:nvPr/>
        </p:nvPicPr>
        <p:blipFill>
          <a:blip r:embed="rId2" cstate="print"/>
          <a:srcRect l="18142" t="10200" b="13672"/>
          <a:stretch>
            <a:fillRect/>
          </a:stretch>
        </p:blipFill>
        <p:spPr bwMode="auto">
          <a:xfrm>
            <a:off x="359792" y="827509"/>
            <a:ext cx="9175180" cy="5688632"/>
          </a:xfrm>
          <a:prstGeom prst="rect">
            <a:avLst/>
          </a:prstGeom>
          <a:noFill/>
          <a:ln w="9525">
            <a:noFill/>
            <a:miter lim="800000"/>
            <a:headEnd/>
            <a:tailEnd/>
          </a:ln>
        </p:spPr>
      </p:pic>
    </p:spTree>
    <p:extLst>
      <p:ext uri="{BB962C8B-B14F-4D97-AF65-F5344CB8AC3E}">
        <p14:creationId xmlns:p14="http://schemas.microsoft.com/office/powerpoint/2010/main" val="2381962966"/>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000" dirty="0" smtClean="0"/>
              <a:t>Nombre de lectures brutes par librairie</a:t>
            </a:r>
            <a:endParaRPr lang="fr-FR" sz="2000" dirty="0"/>
          </a:p>
        </p:txBody>
      </p:sp>
      <p:pic>
        <p:nvPicPr>
          <p:cNvPr id="5122" name="Picture 2"/>
          <p:cNvPicPr>
            <a:picLocks noGrp="1" noChangeAspect="1" noChangeArrowheads="1"/>
          </p:cNvPicPr>
          <p:nvPr>
            <p:ph idx="1"/>
          </p:nvPr>
        </p:nvPicPr>
        <p:blipFill>
          <a:blip r:embed="rId2" cstate="print"/>
          <a:srcRect l="24033" t="26011" r="27861" b="19049"/>
          <a:stretch>
            <a:fillRect/>
          </a:stretch>
        </p:blipFill>
        <p:spPr bwMode="auto">
          <a:xfrm>
            <a:off x="143768" y="683493"/>
            <a:ext cx="6336704" cy="482453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21166" t="19272" r="8779" b="31589"/>
          <a:stretch>
            <a:fillRect/>
          </a:stretch>
        </p:blipFill>
        <p:spPr bwMode="auto">
          <a:xfrm>
            <a:off x="4320232" y="4283893"/>
            <a:ext cx="5544616" cy="2592806"/>
          </a:xfrm>
          <a:prstGeom prst="rect">
            <a:avLst/>
          </a:prstGeom>
          <a:noFill/>
          <a:ln w="9525">
            <a:noFill/>
            <a:miter lim="800000"/>
            <a:headEnd/>
            <a:tailEnd/>
          </a:ln>
        </p:spPr>
      </p:pic>
      <p:sp>
        <p:nvSpPr>
          <p:cNvPr id="6" name="Rectangle 5"/>
          <p:cNvSpPr/>
          <p:nvPr/>
        </p:nvSpPr>
        <p:spPr>
          <a:xfrm>
            <a:off x="6336456" y="5292005"/>
            <a:ext cx="576064" cy="1656184"/>
          </a:xfrm>
          <a:prstGeom prst="rect">
            <a:avLst/>
          </a:prstGeom>
          <a:solidFill>
            <a:srgbClr val="FF0000">
              <a:alpha val="3215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624488" y="1115541"/>
            <a:ext cx="3236192" cy="3139321"/>
          </a:xfrm>
          <a:prstGeom prst="rect">
            <a:avLst/>
          </a:prstGeom>
          <a:noFill/>
        </p:spPr>
        <p:txBody>
          <a:bodyPr wrap="square" rtlCol="0">
            <a:spAutoFit/>
          </a:bodyPr>
          <a:lstStyle/>
          <a:p>
            <a:r>
              <a:rPr lang="fr-FR" b="1" dirty="0" smtClean="0"/>
              <a:t>Objectif : </a:t>
            </a:r>
          </a:p>
          <a:p>
            <a:r>
              <a:rPr lang="fr-FR" dirty="0" smtClean="0"/>
              <a:t>Vérifie que le nombre de </a:t>
            </a:r>
          </a:p>
          <a:p>
            <a:r>
              <a:rPr lang="fr-FR" dirty="0" err="1" smtClean="0"/>
              <a:t>reads</a:t>
            </a:r>
            <a:r>
              <a:rPr lang="fr-FR" dirty="0" smtClean="0"/>
              <a:t> est équivalent entre les</a:t>
            </a:r>
          </a:p>
          <a:p>
            <a:r>
              <a:rPr lang="fr-FR" dirty="0" smtClean="0"/>
              <a:t>échantillons pour repérer les</a:t>
            </a:r>
          </a:p>
          <a:p>
            <a:r>
              <a:rPr lang="fr-FR" dirty="0" smtClean="0"/>
              <a:t>problèmes expérimentaux</a:t>
            </a:r>
          </a:p>
          <a:p>
            <a:endParaRPr lang="fr-FR" dirty="0" smtClean="0"/>
          </a:p>
          <a:p>
            <a:r>
              <a:rPr lang="fr-FR" b="1" dirty="0" smtClean="0"/>
              <a:t>Question :</a:t>
            </a:r>
          </a:p>
          <a:p>
            <a:r>
              <a:rPr lang="fr-FR" dirty="0" smtClean="0"/>
              <a:t>Le prestataire a-t-il bien fourni le nombre de </a:t>
            </a:r>
            <a:r>
              <a:rPr lang="fr-FR" dirty="0" err="1" smtClean="0"/>
              <a:t>reads</a:t>
            </a:r>
            <a:r>
              <a:rPr lang="fr-FR" dirty="0" smtClean="0"/>
              <a:t> « garanti » pour tous les échantillons ?</a:t>
            </a:r>
          </a:p>
          <a:p>
            <a:endParaRPr lang="fr-FR" dirty="0"/>
          </a:p>
        </p:txBody>
      </p:sp>
    </p:spTree>
    <p:extLst>
      <p:ext uri="{BB962C8B-B14F-4D97-AF65-F5344CB8AC3E}">
        <p14:creationId xmlns:p14="http://schemas.microsoft.com/office/powerpoint/2010/main" val="4065665509"/>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25702" t="24564" r="25993" b="18737"/>
          <a:stretch>
            <a:fillRect/>
          </a:stretch>
        </p:blipFill>
        <p:spPr bwMode="auto">
          <a:xfrm>
            <a:off x="215776" y="539477"/>
            <a:ext cx="6048672" cy="4733293"/>
          </a:xfrm>
          <a:prstGeom prst="rect">
            <a:avLst/>
          </a:prstGeom>
          <a:noFill/>
          <a:ln w="9525">
            <a:noFill/>
            <a:miter lim="800000"/>
            <a:headEnd/>
            <a:tailEnd/>
          </a:ln>
        </p:spPr>
      </p:pic>
      <p:sp>
        <p:nvSpPr>
          <p:cNvPr id="2" name="Titre 1"/>
          <p:cNvSpPr>
            <a:spLocks noGrp="1"/>
          </p:cNvSpPr>
          <p:nvPr>
            <p:ph type="title"/>
          </p:nvPr>
        </p:nvSpPr>
        <p:spPr/>
        <p:txBody>
          <a:bodyPr>
            <a:normAutofit/>
          </a:bodyPr>
          <a:lstStyle/>
          <a:p>
            <a:r>
              <a:rPr lang="fr-FR" dirty="0" smtClean="0"/>
              <a:t>Proportion de lectures mappées</a:t>
            </a:r>
            <a:endParaRPr lang="fr-FR" dirty="0"/>
          </a:p>
        </p:txBody>
      </p:sp>
      <p:pic>
        <p:nvPicPr>
          <p:cNvPr id="5" name="Picture 2"/>
          <p:cNvPicPr>
            <a:picLocks noChangeAspect="1" noChangeArrowheads="1"/>
          </p:cNvPicPr>
          <p:nvPr/>
        </p:nvPicPr>
        <p:blipFill>
          <a:blip r:embed="rId3" cstate="print"/>
          <a:srcRect l="21166" t="19272" r="8779" b="31589"/>
          <a:stretch>
            <a:fillRect/>
          </a:stretch>
        </p:blipFill>
        <p:spPr bwMode="auto">
          <a:xfrm>
            <a:off x="4320232" y="4283893"/>
            <a:ext cx="5544616" cy="2592806"/>
          </a:xfrm>
          <a:prstGeom prst="rect">
            <a:avLst/>
          </a:prstGeom>
          <a:noFill/>
          <a:ln w="9525">
            <a:noFill/>
            <a:miter lim="800000"/>
            <a:headEnd/>
            <a:tailEnd/>
          </a:ln>
        </p:spPr>
      </p:pic>
      <p:sp>
        <p:nvSpPr>
          <p:cNvPr id="6" name="Rectangle 5"/>
          <p:cNvSpPr/>
          <p:nvPr/>
        </p:nvSpPr>
        <p:spPr>
          <a:xfrm>
            <a:off x="6264448" y="5292005"/>
            <a:ext cx="1440160" cy="1656184"/>
          </a:xfrm>
          <a:prstGeom prst="rect">
            <a:avLst/>
          </a:prstGeom>
          <a:solidFill>
            <a:srgbClr val="FF0000">
              <a:alpha val="3215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326377" y="867573"/>
            <a:ext cx="3642472" cy="3416320"/>
          </a:xfrm>
          <a:prstGeom prst="rect">
            <a:avLst/>
          </a:prstGeom>
          <a:noFill/>
        </p:spPr>
        <p:txBody>
          <a:bodyPr wrap="none" rtlCol="0">
            <a:spAutoFit/>
          </a:bodyPr>
          <a:lstStyle/>
          <a:p>
            <a:r>
              <a:rPr lang="fr-FR" b="1" dirty="0"/>
              <a:t>Objectif : </a:t>
            </a:r>
          </a:p>
          <a:p>
            <a:r>
              <a:rPr lang="fr-FR" dirty="0" smtClean="0"/>
              <a:t>Vérifie que la qualité du </a:t>
            </a:r>
            <a:r>
              <a:rPr lang="fr-FR" dirty="0" err="1" smtClean="0"/>
              <a:t>mapping</a:t>
            </a:r>
            <a:endParaRPr lang="fr-FR" dirty="0" smtClean="0"/>
          </a:p>
          <a:p>
            <a:r>
              <a:rPr lang="fr-FR" dirty="0" smtClean="0"/>
              <a:t>est la même pour toutes les</a:t>
            </a:r>
          </a:p>
          <a:p>
            <a:r>
              <a:rPr lang="fr-FR" dirty="0" smtClean="0"/>
              <a:t>librairies.</a:t>
            </a:r>
          </a:p>
          <a:p>
            <a:r>
              <a:rPr lang="fr-FR" dirty="0" smtClean="0"/>
              <a:t>Si le pourcentage est trop bas, peut</a:t>
            </a:r>
          </a:p>
          <a:p>
            <a:r>
              <a:rPr lang="fr-FR" dirty="0" smtClean="0"/>
              <a:t>être la preuve d’une contamination</a:t>
            </a:r>
          </a:p>
          <a:p>
            <a:endParaRPr lang="fr-FR" dirty="0"/>
          </a:p>
          <a:p>
            <a:r>
              <a:rPr lang="fr-FR" b="1" dirty="0"/>
              <a:t>Questions </a:t>
            </a:r>
            <a:r>
              <a:rPr lang="fr-FR" b="1" dirty="0" smtClean="0"/>
              <a:t>:</a:t>
            </a:r>
            <a:endParaRPr lang="fr-FR" b="1" dirty="0"/>
          </a:p>
          <a:p>
            <a:pPr>
              <a:buFont typeface="Arial" pitchFamily="34" charset="0"/>
              <a:buChar char="•"/>
            </a:pPr>
            <a:r>
              <a:rPr lang="fr-FR" dirty="0"/>
              <a:t> Un échantillon </a:t>
            </a:r>
            <a:r>
              <a:rPr lang="fr-FR" dirty="0" smtClean="0"/>
              <a:t>est-il contaminé</a:t>
            </a:r>
            <a:endParaRPr lang="fr-FR" dirty="0">
              <a:solidFill>
                <a:srgbClr val="FF0000"/>
              </a:solidFill>
            </a:endParaRPr>
          </a:p>
          <a:p>
            <a:r>
              <a:rPr lang="fr-FR" dirty="0" smtClean="0"/>
              <a:t>par un autre</a:t>
            </a:r>
            <a:r>
              <a:rPr lang="fr-FR" dirty="0"/>
              <a:t> </a:t>
            </a:r>
            <a:r>
              <a:rPr lang="fr-FR" dirty="0" smtClean="0"/>
              <a:t>organisme ?</a:t>
            </a:r>
            <a:endParaRPr lang="fr-FR" b="1" dirty="0"/>
          </a:p>
          <a:p>
            <a:pPr>
              <a:buFont typeface="Arial" pitchFamily="34" charset="0"/>
              <a:buChar char="•"/>
            </a:pPr>
            <a:r>
              <a:rPr lang="fr-FR" dirty="0"/>
              <a:t> </a:t>
            </a:r>
            <a:r>
              <a:rPr lang="fr-FR" dirty="0" smtClean="0"/>
              <a:t>Les paramètres de </a:t>
            </a:r>
            <a:r>
              <a:rPr lang="fr-FR" dirty="0" err="1" smtClean="0"/>
              <a:t>mapping</a:t>
            </a:r>
            <a:r>
              <a:rPr lang="fr-FR" dirty="0" smtClean="0"/>
              <a:t> sont-ils</a:t>
            </a:r>
          </a:p>
          <a:p>
            <a:r>
              <a:rPr lang="fr-FR" dirty="0" smtClean="0"/>
              <a:t>corrects pour tous les échantillons ? </a:t>
            </a:r>
            <a:endParaRPr lang="fr-FR" dirty="0"/>
          </a:p>
        </p:txBody>
      </p:sp>
    </p:spTree>
    <p:extLst>
      <p:ext uri="{BB962C8B-B14F-4D97-AF65-F5344CB8AC3E}">
        <p14:creationId xmlns:p14="http://schemas.microsoft.com/office/powerpoint/2010/main" val="1399742601"/>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64" y="683493"/>
            <a:ext cx="613410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a:xfrm>
            <a:off x="503999" y="179437"/>
            <a:ext cx="5904465" cy="238157"/>
          </a:xfrm>
        </p:spPr>
        <p:txBody>
          <a:bodyPr>
            <a:noAutofit/>
          </a:bodyPr>
          <a:lstStyle/>
          <a:p>
            <a:r>
              <a:rPr lang="fr-FR" sz="2000" dirty="0" smtClean="0"/>
              <a:t>Proportion de hits avec alignement spécifique</a:t>
            </a:r>
            <a:endParaRPr lang="fr-FR" sz="2000" dirty="0"/>
          </a:p>
        </p:txBody>
      </p:sp>
      <p:pic>
        <p:nvPicPr>
          <p:cNvPr id="5" name="Picture 2"/>
          <p:cNvPicPr>
            <a:picLocks noChangeAspect="1" noChangeArrowheads="1"/>
          </p:cNvPicPr>
          <p:nvPr/>
        </p:nvPicPr>
        <p:blipFill>
          <a:blip r:embed="rId3" cstate="print"/>
          <a:srcRect l="21166" t="19272" r="8779" b="31589"/>
          <a:stretch>
            <a:fillRect/>
          </a:stretch>
        </p:blipFill>
        <p:spPr bwMode="auto">
          <a:xfrm>
            <a:off x="4320232" y="4283893"/>
            <a:ext cx="5544616" cy="2592806"/>
          </a:xfrm>
          <a:prstGeom prst="rect">
            <a:avLst/>
          </a:prstGeom>
          <a:noFill/>
          <a:ln w="9525">
            <a:noFill/>
            <a:miter lim="800000"/>
            <a:headEnd/>
            <a:tailEnd/>
          </a:ln>
        </p:spPr>
      </p:pic>
      <p:sp>
        <p:nvSpPr>
          <p:cNvPr id="6" name="Rectangle 5"/>
          <p:cNvSpPr/>
          <p:nvPr/>
        </p:nvSpPr>
        <p:spPr>
          <a:xfrm>
            <a:off x="5112320" y="5292005"/>
            <a:ext cx="1224136" cy="1656184"/>
          </a:xfrm>
          <a:prstGeom prst="rect">
            <a:avLst/>
          </a:prstGeom>
          <a:solidFill>
            <a:srgbClr val="FF0000">
              <a:alpha val="3215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408464" y="683493"/>
            <a:ext cx="3672161" cy="3693319"/>
          </a:xfrm>
          <a:prstGeom prst="rect">
            <a:avLst/>
          </a:prstGeom>
          <a:noFill/>
        </p:spPr>
        <p:txBody>
          <a:bodyPr wrap="square" rtlCol="0">
            <a:spAutoFit/>
          </a:bodyPr>
          <a:lstStyle/>
          <a:p>
            <a:r>
              <a:rPr lang="fr-FR" b="1" dirty="0"/>
              <a:t>Objectif : </a:t>
            </a:r>
            <a:endParaRPr lang="fr-FR" dirty="0" smtClean="0"/>
          </a:p>
          <a:p>
            <a:r>
              <a:rPr lang="fr-FR" dirty="0" smtClean="0"/>
              <a:t>Déterminer la proportion de hits spécifiques (qui ne s’alignent qu’à un seul endroit dans le génome) par rapport à l’ensemble des hits mappant sur le génome</a:t>
            </a:r>
          </a:p>
          <a:p>
            <a:endParaRPr lang="fr-FR" dirty="0" smtClean="0"/>
          </a:p>
          <a:p>
            <a:r>
              <a:rPr lang="fr-FR" b="1" dirty="0" smtClean="0"/>
              <a:t>Questions </a:t>
            </a:r>
            <a:r>
              <a:rPr lang="fr-FR" b="1" dirty="0"/>
              <a:t>:</a:t>
            </a:r>
          </a:p>
          <a:p>
            <a:pPr>
              <a:buFont typeface="Arial" pitchFamily="34" charset="0"/>
              <a:buChar char="•"/>
            </a:pPr>
            <a:r>
              <a:rPr lang="fr-FR" dirty="0"/>
              <a:t> </a:t>
            </a:r>
            <a:r>
              <a:rPr lang="fr-FR" dirty="0" smtClean="0"/>
              <a:t>Les paramètres de </a:t>
            </a:r>
            <a:r>
              <a:rPr lang="fr-FR" dirty="0" err="1" smtClean="0"/>
              <a:t>mapping</a:t>
            </a:r>
            <a:r>
              <a:rPr lang="fr-FR" dirty="0" smtClean="0"/>
              <a:t> permettent-ils d’assurer des hits spécifiques ?</a:t>
            </a:r>
            <a:endParaRPr lang="fr-FR" b="1" dirty="0" smtClean="0"/>
          </a:p>
          <a:p>
            <a:pPr>
              <a:buFont typeface="Arial" pitchFamily="34" charset="0"/>
              <a:buChar char="•"/>
            </a:pPr>
            <a:r>
              <a:rPr lang="fr-FR" dirty="0" smtClean="0"/>
              <a:t> Un échantillon est-il contaminé </a:t>
            </a:r>
          </a:p>
          <a:p>
            <a:r>
              <a:rPr lang="fr-FR" dirty="0" smtClean="0"/>
              <a:t>(ARN ribosomique par exemple) ?</a:t>
            </a:r>
          </a:p>
        </p:txBody>
      </p:sp>
    </p:spTree>
    <p:extLst>
      <p:ext uri="{BB962C8B-B14F-4D97-AF65-F5344CB8AC3E}">
        <p14:creationId xmlns:p14="http://schemas.microsoft.com/office/powerpoint/2010/main" val="1145760364"/>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srcRect l="25198" t="29767" r="20371" b="22517"/>
          <a:stretch/>
        </p:blipFill>
        <p:spPr bwMode="auto">
          <a:xfrm>
            <a:off x="0" y="1331565"/>
            <a:ext cx="7146307" cy="4176464"/>
          </a:xfrm>
          <a:prstGeom prst="rect">
            <a:avLst/>
          </a:prstGeom>
          <a:noFill/>
          <a:ln w="9525">
            <a:noFill/>
            <a:miter lim="800000"/>
            <a:headEnd/>
            <a:tailEnd/>
          </a:ln>
        </p:spPr>
      </p:pic>
      <p:sp>
        <p:nvSpPr>
          <p:cNvPr id="2" name="Titre 1"/>
          <p:cNvSpPr>
            <a:spLocks noGrp="1"/>
          </p:cNvSpPr>
          <p:nvPr>
            <p:ph type="title"/>
          </p:nvPr>
        </p:nvSpPr>
        <p:spPr/>
        <p:txBody>
          <a:bodyPr>
            <a:noAutofit/>
          </a:bodyPr>
          <a:lstStyle/>
          <a:p>
            <a:r>
              <a:rPr lang="fr-FR" sz="2000" dirty="0" smtClean="0"/>
              <a:t>Proportion de hits recouvrant une </a:t>
            </a:r>
            <a:r>
              <a:rPr lang="fr-FR" sz="2000" dirty="0" err="1" smtClean="0"/>
              <a:t>feature</a:t>
            </a:r>
            <a:endParaRPr lang="fr-FR" sz="2000" dirty="0"/>
          </a:p>
        </p:txBody>
      </p:sp>
      <p:pic>
        <p:nvPicPr>
          <p:cNvPr id="5" name="Picture 2"/>
          <p:cNvPicPr>
            <a:picLocks noChangeAspect="1" noChangeArrowheads="1"/>
          </p:cNvPicPr>
          <p:nvPr/>
        </p:nvPicPr>
        <p:blipFill>
          <a:blip r:embed="rId3" cstate="print"/>
          <a:srcRect l="21166" t="19272" r="8779" b="31589"/>
          <a:stretch>
            <a:fillRect/>
          </a:stretch>
        </p:blipFill>
        <p:spPr bwMode="auto">
          <a:xfrm>
            <a:off x="4320232" y="4283893"/>
            <a:ext cx="5544616" cy="2592806"/>
          </a:xfrm>
          <a:prstGeom prst="rect">
            <a:avLst/>
          </a:prstGeom>
          <a:noFill/>
          <a:ln w="9525">
            <a:noFill/>
            <a:miter lim="800000"/>
            <a:headEnd/>
            <a:tailEnd/>
          </a:ln>
        </p:spPr>
      </p:pic>
      <p:sp>
        <p:nvSpPr>
          <p:cNvPr id="6" name="Rectangle 5"/>
          <p:cNvSpPr/>
          <p:nvPr/>
        </p:nvSpPr>
        <p:spPr>
          <a:xfrm>
            <a:off x="8496696" y="5292005"/>
            <a:ext cx="1224136" cy="1656184"/>
          </a:xfrm>
          <a:prstGeom prst="rect">
            <a:avLst/>
          </a:prstGeom>
          <a:solidFill>
            <a:srgbClr val="FF0000">
              <a:alpha val="3215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768" y="709587"/>
            <a:ext cx="643890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5904408" y="971525"/>
            <a:ext cx="4104456" cy="2585323"/>
          </a:xfrm>
          <a:prstGeom prst="rect">
            <a:avLst/>
          </a:prstGeom>
          <a:noFill/>
        </p:spPr>
        <p:txBody>
          <a:bodyPr wrap="square" rtlCol="0">
            <a:spAutoFit/>
          </a:bodyPr>
          <a:lstStyle/>
          <a:p>
            <a:r>
              <a:rPr lang="fr-FR" b="1" dirty="0"/>
              <a:t>Objectif : </a:t>
            </a:r>
            <a:endParaRPr lang="fr-FR" dirty="0"/>
          </a:p>
          <a:p>
            <a:r>
              <a:rPr lang="fr-FR" dirty="0" smtClean="0"/>
              <a:t>Vérifie que la qualité du </a:t>
            </a:r>
            <a:r>
              <a:rPr lang="fr-FR" dirty="0" err="1" smtClean="0"/>
              <a:t>mapping</a:t>
            </a:r>
            <a:endParaRPr lang="fr-FR" dirty="0" smtClean="0"/>
          </a:p>
          <a:p>
            <a:r>
              <a:rPr lang="fr-FR" dirty="0" smtClean="0"/>
              <a:t>est la même pour toutes les</a:t>
            </a:r>
          </a:p>
          <a:p>
            <a:r>
              <a:rPr lang="fr-FR" dirty="0" smtClean="0"/>
              <a:t>librairies</a:t>
            </a:r>
          </a:p>
          <a:p>
            <a:endParaRPr lang="fr-FR" dirty="0" smtClean="0"/>
          </a:p>
          <a:p>
            <a:r>
              <a:rPr lang="fr-FR" b="1" dirty="0"/>
              <a:t>Questions </a:t>
            </a:r>
            <a:r>
              <a:rPr lang="fr-FR" b="1" dirty="0" smtClean="0"/>
              <a:t>:</a:t>
            </a:r>
          </a:p>
          <a:p>
            <a:pPr>
              <a:buFont typeface="Arial" pitchFamily="34" charset="0"/>
              <a:buChar char="•"/>
            </a:pPr>
            <a:r>
              <a:rPr lang="fr-FR" dirty="0" smtClean="0"/>
              <a:t> L’annotation structurale est-elle valide ?</a:t>
            </a:r>
          </a:p>
          <a:p>
            <a:pPr>
              <a:buFont typeface="Arial" pitchFamily="34" charset="0"/>
              <a:buChar char="•"/>
            </a:pPr>
            <a:r>
              <a:rPr lang="fr-FR" dirty="0" smtClean="0"/>
              <a:t> </a:t>
            </a:r>
            <a:r>
              <a:rPr lang="fr-FR" dirty="0"/>
              <a:t>Les fichiers pair-end sont-ils utilisés dans la bonne orientation </a:t>
            </a:r>
            <a:r>
              <a:rPr lang="fr-FR" dirty="0" smtClean="0"/>
              <a:t>?</a:t>
            </a:r>
            <a:endParaRPr lang="fr-FR" dirty="0"/>
          </a:p>
        </p:txBody>
      </p:sp>
    </p:spTree>
    <p:extLst>
      <p:ext uri="{BB962C8B-B14F-4D97-AF65-F5344CB8AC3E}">
        <p14:creationId xmlns:p14="http://schemas.microsoft.com/office/powerpoint/2010/main" val="2250926175"/>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workflow.tif"/>
          <p:cNvPicPr>
            <a:picLocks noChangeAspect="1"/>
          </p:cNvPicPr>
          <p:nvPr/>
        </p:nvPicPr>
        <p:blipFill>
          <a:blip r:embed="rId2" cstate="print"/>
          <a:stretch>
            <a:fillRect/>
          </a:stretch>
        </p:blipFill>
        <p:spPr>
          <a:xfrm>
            <a:off x="575816" y="1146175"/>
            <a:ext cx="6410325" cy="5267325"/>
          </a:xfrm>
          <a:prstGeom prst="rect">
            <a:avLst/>
          </a:prstGeom>
        </p:spPr>
      </p:pic>
      <p:pic>
        <p:nvPicPr>
          <p:cNvPr id="10" name="Picture 2"/>
          <p:cNvPicPr>
            <a:picLocks noChangeAspect="1" noChangeArrowheads="1"/>
          </p:cNvPicPr>
          <p:nvPr/>
        </p:nvPicPr>
        <p:blipFill>
          <a:blip r:embed="rId3" cstate="print"/>
          <a:srcRect l="13386" t="11544" r="68108" b="54856"/>
          <a:stretch>
            <a:fillRect/>
          </a:stretch>
        </p:blipFill>
        <p:spPr bwMode="auto">
          <a:xfrm>
            <a:off x="6765504" y="1187549"/>
            <a:ext cx="3243360" cy="3312368"/>
          </a:xfrm>
          <a:prstGeom prst="rect">
            <a:avLst/>
          </a:prstGeom>
          <a:noFill/>
          <a:ln w="9525">
            <a:noFill/>
            <a:miter lim="800000"/>
            <a:headEnd/>
            <a:tailEnd/>
          </a:ln>
        </p:spPr>
      </p:pic>
      <p:sp>
        <p:nvSpPr>
          <p:cNvPr id="4" name="Ellipse 3"/>
          <p:cNvSpPr/>
          <p:nvPr/>
        </p:nvSpPr>
        <p:spPr>
          <a:xfrm>
            <a:off x="359792" y="971525"/>
            <a:ext cx="2088232" cy="144016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2" name="Titre 1"/>
          <p:cNvSpPr>
            <a:spLocks noGrp="1"/>
          </p:cNvSpPr>
          <p:nvPr>
            <p:ph type="title"/>
          </p:nvPr>
        </p:nvSpPr>
        <p:spPr/>
        <p:txBody>
          <a:bodyPr>
            <a:normAutofit/>
          </a:bodyPr>
          <a:lstStyle/>
          <a:p>
            <a:r>
              <a:rPr lang="fr-FR" dirty="0" smtClean="0"/>
              <a:t>Description du </a:t>
            </a:r>
            <a:r>
              <a:rPr lang="fr-FR" dirty="0" err="1" smtClean="0"/>
              <a:t>Workflow</a:t>
            </a:r>
            <a:endParaRPr lang="fr-FR" dirty="0"/>
          </a:p>
        </p:txBody>
      </p:sp>
      <p:sp>
        <p:nvSpPr>
          <p:cNvPr id="8" name="Ellipse 7"/>
          <p:cNvSpPr/>
          <p:nvPr/>
        </p:nvSpPr>
        <p:spPr>
          <a:xfrm>
            <a:off x="6696496" y="1619597"/>
            <a:ext cx="3096344" cy="57606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cxnSp>
        <p:nvCxnSpPr>
          <p:cNvPr id="9" name="Connecteur droit avec flèche 8"/>
          <p:cNvCxnSpPr/>
          <p:nvPr/>
        </p:nvCxnSpPr>
        <p:spPr>
          <a:xfrm flipH="1">
            <a:off x="4285728" y="2987749"/>
            <a:ext cx="1512168" cy="0"/>
          </a:xfrm>
          <a:prstGeom prst="straightConnector1">
            <a:avLst/>
          </a:prstGeom>
          <a:ln w="38100">
            <a:tailEnd type="stealt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2954575"/>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latin typeface="+mj-lt"/>
              </a:rPr>
              <a:t>Fichier de comptage (format BBRIC)</a:t>
            </a:r>
            <a:endParaRPr lang="fr-FR" dirty="0">
              <a:latin typeface="+mj-lt"/>
            </a:endParaRPr>
          </a:p>
        </p:txBody>
      </p:sp>
      <p:pic>
        <p:nvPicPr>
          <p:cNvPr id="10242" name="Picture 2"/>
          <p:cNvPicPr>
            <a:picLocks noChangeAspect="1" noChangeArrowheads="1"/>
          </p:cNvPicPr>
          <p:nvPr/>
        </p:nvPicPr>
        <p:blipFill>
          <a:blip r:embed="rId2" cstate="print"/>
          <a:srcRect l="21166" t="17004" r="8779" b="27053"/>
          <a:stretch>
            <a:fillRect/>
          </a:stretch>
        </p:blipFill>
        <p:spPr bwMode="auto">
          <a:xfrm>
            <a:off x="-248" y="1043533"/>
            <a:ext cx="10009112" cy="5328592"/>
          </a:xfrm>
          <a:prstGeom prst="rect">
            <a:avLst/>
          </a:prstGeom>
          <a:noFill/>
          <a:ln w="9525">
            <a:noFill/>
            <a:miter lim="800000"/>
            <a:headEnd/>
            <a:tailEnd/>
          </a:ln>
        </p:spPr>
      </p:pic>
    </p:spTree>
    <p:extLst>
      <p:ext uri="{BB962C8B-B14F-4D97-AF65-F5344CB8AC3E}">
        <p14:creationId xmlns:p14="http://schemas.microsoft.com/office/powerpoint/2010/main" val="2749548043"/>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000" dirty="0" smtClean="0">
                <a:latin typeface="+mj-lt"/>
              </a:rPr>
              <a:t>Fichier de comptage (format générique)</a:t>
            </a:r>
            <a:endParaRPr lang="fr-FR" sz="2000" dirty="0">
              <a:latin typeface="+mj-lt"/>
            </a:endParaRPr>
          </a:p>
        </p:txBody>
      </p:sp>
      <p:pic>
        <p:nvPicPr>
          <p:cNvPr id="1026" name="Picture 2"/>
          <p:cNvPicPr>
            <a:picLocks noChangeAspect="1" noChangeArrowheads="1"/>
          </p:cNvPicPr>
          <p:nvPr/>
        </p:nvPicPr>
        <p:blipFill>
          <a:blip r:embed="rId2" cstate="print"/>
          <a:srcRect l="13780" t="69643" r="79526" b="22657"/>
          <a:stretch>
            <a:fillRect/>
          </a:stretch>
        </p:blipFill>
        <p:spPr bwMode="auto">
          <a:xfrm>
            <a:off x="2736056" y="2987749"/>
            <a:ext cx="3384376" cy="2189890"/>
          </a:xfrm>
          <a:prstGeom prst="rect">
            <a:avLst/>
          </a:prstGeom>
          <a:noFill/>
          <a:ln w="9525">
            <a:noFill/>
            <a:miter lim="800000"/>
            <a:headEnd/>
            <a:tailEnd/>
          </a:ln>
        </p:spPr>
      </p:pic>
    </p:spTree>
    <p:extLst>
      <p:ext uri="{BB962C8B-B14F-4D97-AF65-F5344CB8AC3E}">
        <p14:creationId xmlns:p14="http://schemas.microsoft.com/office/powerpoint/2010/main" val="4073918799"/>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workflow.tif"/>
          <p:cNvPicPr>
            <a:picLocks noChangeAspect="1"/>
          </p:cNvPicPr>
          <p:nvPr/>
        </p:nvPicPr>
        <p:blipFill>
          <a:blip r:embed="rId2" cstate="print"/>
          <a:stretch>
            <a:fillRect/>
          </a:stretch>
        </p:blipFill>
        <p:spPr>
          <a:xfrm>
            <a:off x="575816" y="1146175"/>
            <a:ext cx="6410325" cy="5267325"/>
          </a:xfrm>
          <a:prstGeom prst="rect">
            <a:avLst/>
          </a:prstGeom>
        </p:spPr>
      </p:pic>
      <p:pic>
        <p:nvPicPr>
          <p:cNvPr id="11" name="Picture 2"/>
          <p:cNvPicPr>
            <a:picLocks noChangeAspect="1" noChangeArrowheads="1"/>
          </p:cNvPicPr>
          <p:nvPr/>
        </p:nvPicPr>
        <p:blipFill>
          <a:blip r:embed="rId3" cstate="print"/>
          <a:srcRect l="13386" t="11544" r="68108" b="54856"/>
          <a:stretch>
            <a:fillRect/>
          </a:stretch>
        </p:blipFill>
        <p:spPr bwMode="auto">
          <a:xfrm>
            <a:off x="6765504" y="1187549"/>
            <a:ext cx="3243360" cy="3312368"/>
          </a:xfrm>
          <a:prstGeom prst="rect">
            <a:avLst/>
          </a:prstGeom>
          <a:noFill/>
          <a:ln w="9525">
            <a:noFill/>
            <a:miter lim="800000"/>
            <a:headEnd/>
            <a:tailEnd/>
          </a:ln>
        </p:spPr>
      </p:pic>
      <p:sp>
        <p:nvSpPr>
          <p:cNvPr id="4" name="Ellipse 3"/>
          <p:cNvSpPr/>
          <p:nvPr/>
        </p:nvSpPr>
        <p:spPr>
          <a:xfrm>
            <a:off x="431800" y="827509"/>
            <a:ext cx="2088232" cy="144016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2" name="Titre 1"/>
          <p:cNvSpPr>
            <a:spLocks noGrp="1"/>
          </p:cNvSpPr>
          <p:nvPr>
            <p:ph type="title"/>
          </p:nvPr>
        </p:nvSpPr>
        <p:spPr/>
        <p:txBody>
          <a:bodyPr>
            <a:normAutofit/>
          </a:bodyPr>
          <a:lstStyle/>
          <a:p>
            <a:r>
              <a:rPr lang="fr-FR" dirty="0" smtClean="0"/>
              <a:t>Description du </a:t>
            </a:r>
            <a:r>
              <a:rPr lang="fr-FR" dirty="0" err="1" smtClean="0"/>
              <a:t>Workflow</a:t>
            </a:r>
            <a:endParaRPr lang="fr-FR" dirty="0"/>
          </a:p>
        </p:txBody>
      </p:sp>
      <p:sp>
        <p:nvSpPr>
          <p:cNvPr id="8" name="Ellipse 7"/>
          <p:cNvSpPr/>
          <p:nvPr/>
        </p:nvSpPr>
        <p:spPr>
          <a:xfrm>
            <a:off x="6696496" y="1547589"/>
            <a:ext cx="3096344" cy="57606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9" name="Ellipse 8"/>
          <p:cNvSpPr/>
          <p:nvPr/>
        </p:nvSpPr>
        <p:spPr>
          <a:xfrm>
            <a:off x="359792" y="5075981"/>
            <a:ext cx="2088232" cy="144016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cxnSp>
        <p:nvCxnSpPr>
          <p:cNvPr id="10" name="Connecteur droit avec flèche 9"/>
          <p:cNvCxnSpPr/>
          <p:nvPr/>
        </p:nvCxnSpPr>
        <p:spPr>
          <a:xfrm flipH="1">
            <a:off x="4285728" y="2987749"/>
            <a:ext cx="1512168" cy="0"/>
          </a:xfrm>
          <a:prstGeom prst="straightConnector1">
            <a:avLst/>
          </a:prstGeom>
          <a:ln w="38100">
            <a:tailEnd type="stealt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07494015"/>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Résultats de comptage</a:t>
            </a:r>
            <a:endParaRPr lang="fr-FR" dirty="0"/>
          </a:p>
        </p:txBody>
      </p:sp>
      <p:pic>
        <p:nvPicPr>
          <p:cNvPr id="2050" name="Picture 2"/>
          <p:cNvPicPr>
            <a:picLocks noChangeAspect="1" noChangeArrowheads="1"/>
          </p:cNvPicPr>
          <p:nvPr/>
        </p:nvPicPr>
        <p:blipFill>
          <a:blip r:embed="rId2" cstate="print"/>
          <a:srcRect/>
          <a:stretch>
            <a:fillRect/>
          </a:stretch>
        </p:blipFill>
        <p:spPr bwMode="auto">
          <a:xfrm>
            <a:off x="-144264" y="971525"/>
            <a:ext cx="10151344" cy="5710131"/>
          </a:xfrm>
          <a:prstGeom prst="rect">
            <a:avLst/>
          </a:prstGeom>
          <a:noFill/>
          <a:ln w="9525">
            <a:noFill/>
            <a:miter lim="800000"/>
            <a:headEnd/>
            <a:tailEnd/>
          </a:ln>
        </p:spPr>
      </p:pic>
    </p:spTree>
    <p:extLst>
      <p:ext uri="{BB962C8B-B14F-4D97-AF65-F5344CB8AC3E}">
        <p14:creationId xmlns:p14="http://schemas.microsoft.com/office/powerpoint/2010/main" val="63485508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11</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68" name="CustomShape 10"/>
          <p:cNvSpPr/>
          <p:nvPr/>
        </p:nvSpPr>
        <p:spPr>
          <a:xfrm>
            <a:off x="1512000" y="125712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75" name="CustomShape 17"/>
          <p:cNvSpPr/>
          <p:nvPr/>
        </p:nvSpPr>
        <p:spPr>
          <a:xfrm>
            <a:off x="2028600" y="383220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82" name="CustomShape 24"/>
          <p:cNvSpPr/>
          <p:nvPr/>
        </p:nvSpPr>
        <p:spPr>
          <a:xfrm>
            <a:off x="1590840" y="5981040"/>
            <a:ext cx="901440" cy="28044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33" name="Espace réservé du contenu 4"/>
          <p:cNvSpPr txBox="1">
            <a:spLocks/>
          </p:cNvSpPr>
          <p:nvPr/>
        </p:nvSpPr>
        <p:spPr>
          <a:xfrm>
            <a:off x="503999" y="1547589"/>
            <a:ext cx="9071640" cy="48245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fr-FR" sz="3200" dirty="0" smtClean="0">
                <a:effectLst>
                  <a:outerShdw blurRad="38100" dist="38100" dir="2700000" algn="tl">
                    <a:srgbClr val="000000">
                      <a:alpha val="43137"/>
                    </a:srgbClr>
                  </a:outerShdw>
                </a:effectLst>
                <a:latin typeface="Calibri" panose="020F0502020204030204" pitchFamily="34" charset="0"/>
              </a:rPr>
              <a:t>Objectifs</a:t>
            </a:r>
          </a:p>
          <a:p>
            <a:pPr>
              <a:buFont typeface="Arial" panose="020B0604020202020204" pitchFamily="34" charset="0"/>
              <a:buNone/>
            </a:pPr>
            <a:endParaRPr lang="fr-FR" sz="3200" dirty="0" smtClean="0">
              <a:latin typeface="Calibri" panose="020F0502020204030204" pitchFamily="34" charset="0"/>
            </a:endParaRPr>
          </a:p>
          <a:p>
            <a:pPr lvl="1">
              <a:buSzPct val="100000"/>
              <a:buFont typeface="Wingdings" panose="05000000000000000000" pitchFamily="2" charset="2"/>
              <a:buChar char="§"/>
            </a:pPr>
            <a:r>
              <a:rPr lang="fr-FR" sz="2800" dirty="0" smtClean="0">
                <a:latin typeface="Calibri" panose="020F0502020204030204" pitchFamily="34" charset="0"/>
              </a:rPr>
              <a:t>Conserver sur le long terme les données « brutes » de séquence et les informations associées à la génération des données (métadonnées)</a:t>
            </a:r>
          </a:p>
          <a:p>
            <a:pPr lvl="1">
              <a:buSzPct val="100000"/>
              <a:buFont typeface="Wingdings" panose="05000000000000000000" pitchFamily="2" charset="2"/>
              <a:buChar char="§"/>
            </a:pPr>
            <a:r>
              <a:rPr lang="fr-FR" sz="2800" dirty="0" smtClean="0">
                <a:latin typeface="Calibri" panose="020F0502020204030204" pitchFamily="34" charset="0"/>
              </a:rPr>
              <a:t>Faciliter la soumission des séquences aux banques publiques lors des publications</a:t>
            </a:r>
          </a:p>
          <a:p>
            <a:pPr lvl="1">
              <a:buSzPct val="100000"/>
              <a:buFont typeface="Wingdings" panose="05000000000000000000" pitchFamily="2" charset="2"/>
              <a:buChar char="§"/>
            </a:pPr>
            <a:r>
              <a:rPr lang="fr-FR" sz="2800" dirty="0" smtClean="0">
                <a:latin typeface="Calibri" panose="020F0502020204030204" pitchFamily="34" charset="0"/>
              </a:rPr>
              <a:t>Fournir un minimum d’information permettant l’analyse (automatique) des données</a:t>
            </a:r>
            <a:endParaRPr lang="fr-FR" sz="2800" dirty="0">
              <a:latin typeface="Calibri" panose="020F0502020204030204" pitchFamily="34" charset="0"/>
            </a:endParaRPr>
          </a:p>
        </p:txBody>
      </p:sp>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smtClean="0">
                <a:latin typeface="Calibri" panose="020F0502020204030204" pitchFamily="34" charset="0"/>
              </a:rPr>
              <a:t>Archive BBRIC</a:t>
            </a:r>
            <a:endParaRPr lang="fr-FR" sz="2400" b="1" dirty="0">
              <a:latin typeface="Calibri" panose="020F0502020204030204" pitchFamily="34" charset="0"/>
            </a:endParaRPr>
          </a:p>
        </p:txBody>
      </p:sp>
      <p:sp>
        <p:nvSpPr>
          <p:cNvPr id="2" name="ZoneTexte 1"/>
          <p:cNvSpPr txBox="1"/>
          <p:nvPr/>
        </p:nvSpPr>
        <p:spPr>
          <a:xfrm>
            <a:off x="8352680" y="247154"/>
            <a:ext cx="963854" cy="400110"/>
          </a:xfrm>
          <a:prstGeom prst="rect">
            <a:avLst/>
          </a:prstGeom>
          <a:noFill/>
        </p:spPr>
        <p:txBody>
          <a:bodyPr wrap="none" rtlCol="0">
            <a:spAutoFit/>
          </a:bodyPr>
          <a:lstStyle/>
          <a:p>
            <a:r>
              <a:rPr lang="fr-FR" sz="2000" dirty="0" smtClean="0">
                <a:latin typeface="+mj-lt"/>
              </a:rPr>
              <a:t>Archive</a:t>
            </a:r>
            <a:endParaRPr lang="fr-FR" sz="2000" dirty="0">
              <a:latin typeface="+mj-lt"/>
            </a:endParaRPr>
          </a:p>
        </p:txBody>
      </p:sp>
    </p:spTree>
    <p:extLst>
      <p:ext uri="{BB962C8B-B14F-4D97-AF65-F5344CB8AC3E}">
        <p14:creationId xmlns:p14="http://schemas.microsoft.com/office/powerpoint/2010/main" val="3748617719"/>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err="1" smtClean="0"/>
              <a:t>Clustering</a:t>
            </a:r>
            <a:r>
              <a:rPr lang="fr-FR" dirty="0" smtClean="0"/>
              <a:t> hiérarchique des librairies</a:t>
            </a:r>
            <a:endParaRPr lang="fr-FR" dirty="0"/>
          </a:p>
        </p:txBody>
      </p:sp>
      <p:pic>
        <p:nvPicPr>
          <p:cNvPr id="3074" name="Picture 2"/>
          <p:cNvPicPr>
            <a:picLocks noChangeAspect="1" noChangeArrowheads="1"/>
          </p:cNvPicPr>
          <p:nvPr/>
        </p:nvPicPr>
        <p:blipFill>
          <a:blip r:embed="rId2" cstate="print"/>
          <a:srcRect l="31498" t="17844" r="33459" b="31057"/>
          <a:stretch>
            <a:fillRect/>
          </a:stretch>
        </p:blipFill>
        <p:spPr bwMode="auto">
          <a:xfrm>
            <a:off x="71760" y="1331565"/>
            <a:ext cx="6408712" cy="5256584"/>
          </a:xfrm>
          <a:prstGeom prst="rect">
            <a:avLst/>
          </a:prstGeom>
          <a:noFill/>
          <a:ln w="9525">
            <a:noFill/>
            <a:miter lim="800000"/>
            <a:headEnd/>
            <a:tailEnd/>
          </a:ln>
        </p:spPr>
      </p:pic>
      <p:sp>
        <p:nvSpPr>
          <p:cNvPr id="9" name="ZoneTexte 8"/>
          <p:cNvSpPr txBox="1"/>
          <p:nvPr/>
        </p:nvSpPr>
        <p:spPr>
          <a:xfrm>
            <a:off x="6552480" y="2771725"/>
            <a:ext cx="3096344" cy="2862322"/>
          </a:xfrm>
          <a:prstGeom prst="rect">
            <a:avLst/>
          </a:prstGeom>
          <a:noFill/>
        </p:spPr>
        <p:txBody>
          <a:bodyPr wrap="square" rtlCol="0">
            <a:spAutoFit/>
          </a:bodyPr>
          <a:lstStyle/>
          <a:p>
            <a:r>
              <a:rPr lang="fr-FR" b="1" dirty="0" smtClean="0">
                <a:solidFill>
                  <a:prstClr val="black"/>
                </a:solidFill>
              </a:rPr>
              <a:t>Objectif:</a:t>
            </a:r>
          </a:p>
          <a:p>
            <a:pPr>
              <a:buFont typeface="Arial" pitchFamily="34" charset="0"/>
              <a:buChar char="•"/>
            </a:pPr>
            <a:r>
              <a:rPr lang="fr-FR" dirty="0" smtClean="0">
                <a:solidFill>
                  <a:prstClr val="black"/>
                </a:solidFill>
              </a:rPr>
              <a:t> Vérifier que les </a:t>
            </a:r>
            <a:r>
              <a:rPr lang="fr-FR" dirty="0" err="1" smtClean="0">
                <a:solidFill>
                  <a:prstClr val="black"/>
                </a:solidFill>
              </a:rPr>
              <a:t>duplicats</a:t>
            </a:r>
            <a:r>
              <a:rPr lang="fr-FR" dirty="0" smtClean="0">
                <a:solidFill>
                  <a:prstClr val="black"/>
                </a:solidFill>
              </a:rPr>
              <a:t> sont bien dans le même groupe</a:t>
            </a:r>
          </a:p>
          <a:p>
            <a:pPr>
              <a:buFont typeface="Arial" pitchFamily="34" charset="0"/>
              <a:buChar char="•"/>
            </a:pPr>
            <a:endParaRPr lang="fr-FR" dirty="0" smtClean="0">
              <a:solidFill>
                <a:prstClr val="black"/>
              </a:solidFill>
            </a:endParaRPr>
          </a:p>
          <a:p>
            <a:pPr>
              <a:buFont typeface="Arial" pitchFamily="34" charset="0"/>
              <a:buChar char="•"/>
            </a:pPr>
            <a:r>
              <a:rPr lang="fr-FR" dirty="0" smtClean="0">
                <a:solidFill>
                  <a:prstClr val="black"/>
                </a:solidFill>
              </a:rPr>
              <a:t> Classification des conditions entre elles</a:t>
            </a:r>
          </a:p>
          <a:p>
            <a:pPr>
              <a:buFont typeface="Arial" pitchFamily="34" charset="0"/>
              <a:buChar char="•"/>
            </a:pPr>
            <a:endParaRPr lang="fr-FR" dirty="0" smtClean="0">
              <a:solidFill>
                <a:prstClr val="black"/>
              </a:solidFill>
            </a:endParaRPr>
          </a:p>
          <a:p>
            <a:r>
              <a:rPr lang="fr-FR" b="1" dirty="0" smtClean="0">
                <a:solidFill>
                  <a:prstClr val="black"/>
                </a:solidFill>
              </a:rPr>
              <a:t>Question:</a:t>
            </a:r>
          </a:p>
          <a:p>
            <a:r>
              <a:rPr lang="fr-FR" dirty="0" smtClean="0">
                <a:solidFill>
                  <a:prstClr val="black"/>
                </a:solidFill>
              </a:rPr>
              <a:t>Y-a-t-il une inversion des échantillons ?</a:t>
            </a:r>
            <a:endParaRPr lang="fr-FR" dirty="0">
              <a:solidFill>
                <a:prstClr val="black"/>
              </a:solidFill>
            </a:endParaRPr>
          </a:p>
        </p:txBody>
      </p:sp>
    </p:spTree>
    <p:extLst>
      <p:ext uri="{BB962C8B-B14F-4D97-AF65-F5344CB8AC3E}">
        <p14:creationId xmlns:p14="http://schemas.microsoft.com/office/powerpoint/2010/main" val="4282322859"/>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1600" dirty="0" err="1" smtClean="0"/>
              <a:t>Barplot</a:t>
            </a:r>
            <a:r>
              <a:rPr lang="fr-FR" sz="1600" dirty="0" smtClean="0"/>
              <a:t> </a:t>
            </a:r>
            <a:r>
              <a:rPr lang="fr-FR" sz="1600" dirty="0" err="1" smtClean="0"/>
              <a:t>representing</a:t>
            </a:r>
            <a:r>
              <a:rPr lang="fr-FR" sz="1600" dirty="0" smtClean="0"/>
              <a:t> the </a:t>
            </a:r>
            <a:r>
              <a:rPr lang="fr-FR" sz="1600" dirty="0" err="1" smtClean="0"/>
              <a:t>number</a:t>
            </a:r>
            <a:r>
              <a:rPr lang="fr-FR" sz="1600" dirty="0" smtClean="0"/>
              <a:t> of </a:t>
            </a:r>
            <a:r>
              <a:rPr lang="fr-FR" sz="1600" dirty="0" err="1" smtClean="0"/>
              <a:t>features</a:t>
            </a:r>
            <a:r>
              <a:rPr lang="fr-FR" sz="1600" dirty="0" smtClean="0"/>
              <a:t> </a:t>
            </a:r>
            <a:r>
              <a:rPr lang="fr-FR" sz="1600" dirty="0" err="1" smtClean="0"/>
              <a:t>mapped</a:t>
            </a:r>
            <a:endParaRPr lang="fr-FR" sz="1600" dirty="0"/>
          </a:p>
        </p:txBody>
      </p:sp>
      <p:pic>
        <p:nvPicPr>
          <p:cNvPr id="4098" name="Picture 2"/>
          <p:cNvPicPr>
            <a:picLocks noChangeAspect="1" noChangeArrowheads="1"/>
          </p:cNvPicPr>
          <p:nvPr/>
        </p:nvPicPr>
        <p:blipFill>
          <a:blip r:embed="rId2" cstate="print"/>
          <a:srcRect l="40554" t="7344" r="29127" b="24057"/>
          <a:stretch>
            <a:fillRect/>
          </a:stretch>
        </p:blipFill>
        <p:spPr bwMode="auto">
          <a:xfrm>
            <a:off x="287784" y="683493"/>
            <a:ext cx="4680520" cy="5957025"/>
          </a:xfrm>
          <a:prstGeom prst="rect">
            <a:avLst/>
          </a:prstGeom>
          <a:noFill/>
          <a:ln w="9525">
            <a:noFill/>
            <a:miter lim="800000"/>
            <a:headEnd/>
            <a:tailEnd/>
          </a:ln>
        </p:spPr>
      </p:pic>
      <p:sp>
        <p:nvSpPr>
          <p:cNvPr id="6" name="ZoneTexte 5"/>
          <p:cNvSpPr txBox="1"/>
          <p:nvPr/>
        </p:nvSpPr>
        <p:spPr>
          <a:xfrm>
            <a:off x="5688384" y="2051645"/>
            <a:ext cx="3888432" cy="4247317"/>
          </a:xfrm>
          <a:prstGeom prst="rect">
            <a:avLst/>
          </a:prstGeom>
          <a:noFill/>
        </p:spPr>
        <p:txBody>
          <a:bodyPr wrap="square" rtlCol="0">
            <a:spAutoFit/>
          </a:bodyPr>
          <a:lstStyle/>
          <a:p>
            <a:r>
              <a:rPr lang="fr-FR" b="1" dirty="0" smtClean="0">
                <a:solidFill>
                  <a:prstClr val="black"/>
                </a:solidFill>
              </a:rPr>
              <a:t>Objectifs :</a:t>
            </a:r>
          </a:p>
          <a:p>
            <a:pPr>
              <a:buFont typeface="Arial" pitchFamily="34" charset="0"/>
              <a:buChar char="•"/>
            </a:pPr>
            <a:r>
              <a:rPr lang="fr-FR" dirty="0" smtClean="0">
                <a:solidFill>
                  <a:prstClr val="black"/>
                </a:solidFill>
              </a:rPr>
              <a:t> Permet de connaître le nombre de transcrits exploitables par librairie</a:t>
            </a:r>
          </a:p>
          <a:p>
            <a:pPr>
              <a:buFont typeface="Arial" pitchFamily="34" charset="0"/>
              <a:buChar char="•"/>
            </a:pPr>
            <a:endParaRPr lang="fr-FR" dirty="0" smtClean="0">
              <a:solidFill>
                <a:prstClr val="black"/>
              </a:solidFill>
            </a:endParaRPr>
          </a:p>
          <a:p>
            <a:pPr>
              <a:buFont typeface="Arial" pitchFamily="34" charset="0"/>
              <a:buChar char="•"/>
            </a:pPr>
            <a:r>
              <a:rPr lang="fr-FR" dirty="0" smtClean="0">
                <a:solidFill>
                  <a:prstClr val="black"/>
                </a:solidFill>
              </a:rPr>
              <a:t> Permet de valider la prédiction des transcrits</a:t>
            </a:r>
          </a:p>
          <a:p>
            <a:pPr>
              <a:buFont typeface="Arial" pitchFamily="34" charset="0"/>
              <a:buChar char="•"/>
            </a:pPr>
            <a:endParaRPr lang="fr-FR" dirty="0" smtClean="0">
              <a:solidFill>
                <a:prstClr val="black"/>
              </a:solidFill>
            </a:endParaRPr>
          </a:p>
          <a:p>
            <a:pPr>
              <a:buFont typeface="Arial" pitchFamily="34" charset="0"/>
              <a:buChar char="•"/>
            </a:pPr>
            <a:r>
              <a:rPr lang="fr-FR" dirty="0" smtClean="0">
                <a:solidFill>
                  <a:prstClr val="black"/>
                </a:solidFill>
              </a:rPr>
              <a:t> Permet de repérer un problème expérimental si l’histogramme est déséquilibré</a:t>
            </a:r>
          </a:p>
          <a:p>
            <a:pPr>
              <a:buFont typeface="Arial" pitchFamily="34" charset="0"/>
              <a:buChar char="•"/>
            </a:pPr>
            <a:endParaRPr lang="fr-FR" dirty="0" smtClean="0">
              <a:solidFill>
                <a:prstClr val="black"/>
              </a:solidFill>
            </a:endParaRPr>
          </a:p>
          <a:p>
            <a:r>
              <a:rPr lang="fr-FR" b="1" dirty="0" smtClean="0">
                <a:solidFill>
                  <a:prstClr val="black"/>
                </a:solidFill>
              </a:rPr>
              <a:t>Question :</a:t>
            </a:r>
          </a:p>
          <a:p>
            <a:r>
              <a:rPr lang="fr-FR" dirty="0" smtClean="0">
                <a:solidFill>
                  <a:prstClr val="black"/>
                </a:solidFill>
              </a:rPr>
              <a:t>Y-a-t-il des soucis avec l’annotation structurale?</a:t>
            </a:r>
          </a:p>
          <a:p>
            <a:endParaRPr lang="fr-FR" dirty="0">
              <a:solidFill>
                <a:prstClr val="black"/>
              </a:solidFill>
            </a:endParaRPr>
          </a:p>
        </p:txBody>
      </p:sp>
      <p:sp>
        <p:nvSpPr>
          <p:cNvPr id="7" name="Rectangle 6"/>
          <p:cNvSpPr/>
          <p:nvPr/>
        </p:nvSpPr>
        <p:spPr>
          <a:xfrm>
            <a:off x="287784" y="6372125"/>
            <a:ext cx="4032448"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8" name="ZoneTexte 7"/>
          <p:cNvSpPr txBox="1"/>
          <p:nvPr/>
        </p:nvSpPr>
        <p:spPr>
          <a:xfrm>
            <a:off x="4311609" y="6280372"/>
            <a:ext cx="3733394" cy="307777"/>
          </a:xfrm>
          <a:prstGeom prst="rect">
            <a:avLst/>
          </a:prstGeom>
          <a:noFill/>
        </p:spPr>
        <p:txBody>
          <a:bodyPr wrap="none" rtlCol="0">
            <a:spAutoFit/>
          </a:bodyPr>
          <a:lstStyle/>
          <a:p>
            <a:r>
              <a:rPr lang="fr-FR" sz="1400" dirty="0" err="1" smtClean="0">
                <a:solidFill>
                  <a:prstClr val="black"/>
                </a:solidFill>
              </a:rPr>
              <a:t>Trancrits</a:t>
            </a:r>
            <a:r>
              <a:rPr lang="fr-FR" sz="1400" dirty="0" smtClean="0">
                <a:solidFill>
                  <a:prstClr val="black"/>
                </a:solidFill>
              </a:rPr>
              <a:t> prédits sans </a:t>
            </a:r>
            <a:r>
              <a:rPr lang="fr-FR" sz="1400" dirty="0" err="1" smtClean="0">
                <a:solidFill>
                  <a:prstClr val="black"/>
                </a:solidFill>
              </a:rPr>
              <a:t>reads</a:t>
            </a:r>
            <a:r>
              <a:rPr lang="fr-FR" sz="1400" dirty="0" smtClean="0">
                <a:solidFill>
                  <a:prstClr val="black"/>
                </a:solidFill>
              </a:rPr>
              <a:t> : 10345 – 9563 = 782</a:t>
            </a:r>
            <a:endParaRPr lang="fr-FR" sz="1400" dirty="0">
              <a:solidFill>
                <a:prstClr val="black"/>
              </a:solidFill>
            </a:endParaRPr>
          </a:p>
        </p:txBody>
      </p:sp>
    </p:spTree>
    <p:extLst>
      <p:ext uri="{BB962C8B-B14F-4D97-AF65-F5344CB8AC3E}">
        <p14:creationId xmlns:p14="http://schemas.microsoft.com/office/powerpoint/2010/main" val="642387534"/>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000" dirty="0" smtClean="0"/>
              <a:t>Box plot du nombre de </a:t>
            </a:r>
            <a:r>
              <a:rPr lang="fr-FR" sz="2000" dirty="0" err="1" smtClean="0"/>
              <a:t>reads</a:t>
            </a:r>
            <a:r>
              <a:rPr lang="fr-FR" sz="2000" dirty="0" smtClean="0"/>
              <a:t> par </a:t>
            </a:r>
            <a:r>
              <a:rPr lang="fr-FR" sz="2000" dirty="0" err="1" smtClean="0"/>
              <a:t>feature</a:t>
            </a:r>
            <a:endParaRPr lang="fr-FR" sz="2000" dirty="0"/>
          </a:p>
        </p:txBody>
      </p:sp>
      <p:pic>
        <p:nvPicPr>
          <p:cNvPr id="2050" name="Picture 2"/>
          <p:cNvPicPr>
            <a:picLocks noChangeAspect="1" noChangeArrowheads="1"/>
          </p:cNvPicPr>
          <p:nvPr/>
        </p:nvPicPr>
        <p:blipFill>
          <a:blip r:embed="rId2" cstate="print"/>
          <a:srcRect/>
          <a:stretch>
            <a:fillRect/>
          </a:stretch>
        </p:blipFill>
        <p:spPr bwMode="auto">
          <a:xfrm>
            <a:off x="351864" y="1115541"/>
            <a:ext cx="5372100" cy="6153150"/>
          </a:xfrm>
          <a:prstGeom prst="rect">
            <a:avLst/>
          </a:prstGeom>
          <a:noFill/>
          <a:ln w="9525">
            <a:noFill/>
            <a:miter lim="800000"/>
            <a:headEnd/>
            <a:tailEnd/>
          </a:ln>
        </p:spPr>
      </p:pic>
      <p:sp>
        <p:nvSpPr>
          <p:cNvPr id="5" name="ZoneTexte 4"/>
          <p:cNvSpPr txBox="1"/>
          <p:nvPr/>
        </p:nvSpPr>
        <p:spPr>
          <a:xfrm>
            <a:off x="5688384" y="2051645"/>
            <a:ext cx="3888432" cy="4247317"/>
          </a:xfrm>
          <a:prstGeom prst="rect">
            <a:avLst/>
          </a:prstGeom>
          <a:noFill/>
        </p:spPr>
        <p:txBody>
          <a:bodyPr wrap="square" rtlCol="0">
            <a:spAutoFit/>
          </a:bodyPr>
          <a:lstStyle/>
          <a:p>
            <a:r>
              <a:rPr lang="fr-FR" b="1" dirty="0" smtClean="0">
                <a:solidFill>
                  <a:prstClr val="black"/>
                </a:solidFill>
              </a:rPr>
              <a:t>Objectifs :</a:t>
            </a:r>
          </a:p>
          <a:p>
            <a:pPr>
              <a:buFont typeface="Arial" pitchFamily="34" charset="0"/>
              <a:buChar char="•"/>
            </a:pPr>
            <a:r>
              <a:rPr lang="fr-FR" dirty="0" smtClean="0">
                <a:solidFill>
                  <a:prstClr val="black"/>
                </a:solidFill>
              </a:rPr>
              <a:t> Vérifier que la distribution des valeurs de comptage est homogène à travers les librairies</a:t>
            </a:r>
          </a:p>
          <a:p>
            <a:pPr>
              <a:buFont typeface="Arial" pitchFamily="34" charset="0"/>
              <a:buChar char="•"/>
            </a:pPr>
            <a:endParaRPr lang="fr-FR" dirty="0" smtClean="0">
              <a:solidFill>
                <a:prstClr val="black"/>
              </a:solidFill>
            </a:endParaRPr>
          </a:p>
          <a:p>
            <a:pPr>
              <a:buFont typeface="Arial" pitchFamily="34" charset="0"/>
              <a:buChar char="•"/>
            </a:pPr>
            <a:r>
              <a:rPr lang="fr-FR" dirty="0" smtClean="0">
                <a:solidFill>
                  <a:prstClr val="black"/>
                </a:solidFill>
              </a:rPr>
              <a:t> Permet de vérifier que le regroupement par la classification hiérarchique n’est pas dû à une ressemblance de la distribution des valeurs</a:t>
            </a:r>
          </a:p>
          <a:p>
            <a:pPr>
              <a:buFont typeface="Arial" pitchFamily="34" charset="0"/>
              <a:buChar char="•"/>
            </a:pPr>
            <a:endParaRPr lang="fr-FR" dirty="0" smtClean="0">
              <a:solidFill>
                <a:prstClr val="black"/>
              </a:solidFill>
            </a:endParaRPr>
          </a:p>
          <a:p>
            <a:r>
              <a:rPr lang="fr-FR" b="1" dirty="0" smtClean="0">
                <a:solidFill>
                  <a:prstClr val="black"/>
                </a:solidFill>
              </a:rPr>
              <a:t>Question :</a:t>
            </a:r>
            <a:endParaRPr lang="fr-FR" strike="dblStrike" dirty="0" smtClean="0">
              <a:solidFill>
                <a:srgbClr val="FF0000"/>
              </a:solidFill>
            </a:endParaRPr>
          </a:p>
          <a:p>
            <a:pPr>
              <a:buFont typeface="Arial" pitchFamily="34" charset="0"/>
              <a:buChar char="•"/>
            </a:pPr>
            <a:r>
              <a:rPr lang="fr-FR" dirty="0" smtClean="0">
                <a:solidFill>
                  <a:prstClr val="black"/>
                </a:solidFill>
              </a:rPr>
              <a:t> La distribution des valeurs de comptage nous permet-elle de lancer une analyse statistique efficace ?</a:t>
            </a:r>
            <a:endParaRPr lang="fr-FR" dirty="0">
              <a:solidFill>
                <a:prstClr val="black"/>
              </a:solidFill>
            </a:endParaRPr>
          </a:p>
        </p:txBody>
      </p:sp>
    </p:spTree>
    <p:extLst>
      <p:ext uri="{BB962C8B-B14F-4D97-AF65-F5344CB8AC3E}">
        <p14:creationId xmlns:p14="http://schemas.microsoft.com/office/powerpoint/2010/main" val="2040549915"/>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610651" y="1595806"/>
            <a:ext cx="2889030" cy="2500526"/>
            <a:chOff x="514853" y="1639351"/>
            <a:chExt cx="2889029" cy="2500526"/>
          </a:xfrm>
        </p:grpSpPr>
        <p:sp>
          <p:nvSpPr>
            <p:cNvPr id="3" name="Text Box 2"/>
            <p:cNvSpPr txBox="1">
              <a:spLocks noChangeArrowheads="1"/>
            </p:cNvSpPr>
            <p:nvPr/>
          </p:nvSpPr>
          <p:spPr bwMode="auto">
            <a:xfrm>
              <a:off x="522992" y="2051645"/>
              <a:ext cx="2880890" cy="2088232"/>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4" name="ZoneTexte 3"/>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Je vais sur</a:t>
              </a:r>
              <a:endParaRPr lang="fr-FR" dirty="0"/>
            </a:p>
          </p:txBody>
        </p:sp>
      </p:grpSp>
      <p:grpSp>
        <p:nvGrpSpPr>
          <p:cNvPr id="5" name="Groupe 4"/>
          <p:cNvGrpSpPr/>
          <p:nvPr/>
        </p:nvGrpSpPr>
        <p:grpSpPr>
          <a:xfrm>
            <a:off x="3615234" y="1602179"/>
            <a:ext cx="2889030" cy="2500526"/>
            <a:chOff x="514853" y="1639351"/>
            <a:chExt cx="2889029" cy="2500526"/>
          </a:xfrm>
        </p:grpSpPr>
        <p:sp>
          <p:nvSpPr>
            <p:cNvPr id="6" name="Text Box 2"/>
            <p:cNvSpPr txBox="1">
              <a:spLocks noChangeArrowheads="1"/>
            </p:cNvSpPr>
            <p:nvPr/>
          </p:nvSpPr>
          <p:spPr bwMode="auto">
            <a:xfrm>
              <a:off x="522992" y="2062690"/>
              <a:ext cx="2880890" cy="2077187"/>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7" name="ZoneTexte 6"/>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L’outil permet</a:t>
              </a:r>
              <a:endParaRPr lang="fr-FR" dirty="0"/>
            </a:p>
          </p:txBody>
        </p:sp>
      </p:grpSp>
      <p:grpSp>
        <p:nvGrpSpPr>
          <p:cNvPr id="8" name="Groupe 7"/>
          <p:cNvGrpSpPr/>
          <p:nvPr/>
        </p:nvGrpSpPr>
        <p:grpSpPr>
          <a:xfrm>
            <a:off x="6567562" y="1602179"/>
            <a:ext cx="2889030" cy="2500526"/>
            <a:chOff x="514853" y="1639351"/>
            <a:chExt cx="2889029" cy="2500526"/>
          </a:xfrm>
        </p:grpSpPr>
        <p:sp>
          <p:nvSpPr>
            <p:cNvPr id="9" name="Text Box 2"/>
            <p:cNvSpPr txBox="1">
              <a:spLocks noChangeArrowheads="1"/>
            </p:cNvSpPr>
            <p:nvPr/>
          </p:nvSpPr>
          <p:spPr bwMode="auto">
            <a:xfrm>
              <a:off x="522992" y="2071399"/>
              <a:ext cx="2880890" cy="2068478"/>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0" name="ZoneTexte 9"/>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L’outil ne permet pas</a:t>
              </a:r>
              <a:endParaRPr lang="fr-FR" dirty="0"/>
            </a:p>
          </p:txBody>
        </p:sp>
      </p:grpSp>
      <p:grpSp>
        <p:nvGrpSpPr>
          <p:cNvPr id="11" name="Groupe 10"/>
          <p:cNvGrpSpPr/>
          <p:nvPr/>
        </p:nvGrpSpPr>
        <p:grpSpPr>
          <a:xfrm>
            <a:off x="610651" y="4297274"/>
            <a:ext cx="2889030" cy="2500526"/>
            <a:chOff x="514853" y="1639351"/>
            <a:chExt cx="2889029" cy="2500526"/>
          </a:xfrm>
        </p:grpSpPr>
        <p:sp>
          <p:nvSpPr>
            <p:cNvPr id="12" name="Text Box 2"/>
            <p:cNvSpPr txBox="1">
              <a:spLocks noChangeArrowheads="1"/>
            </p:cNvSpPr>
            <p:nvPr/>
          </p:nvSpPr>
          <p:spPr bwMode="auto">
            <a:xfrm>
              <a:off x="522992" y="2051645"/>
              <a:ext cx="2880890" cy="2088232"/>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3" name="ZoneTexte 12"/>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Paramètres clés</a:t>
              </a:r>
              <a:endParaRPr lang="fr-FR" dirty="0"/>
            </a:p>
          </p:txBody>
        </p:sp>
      </p:grpSp>
      <p:grpSp>
        <p:nvGrpSpPr>
          <p:cNvPr id="14" name="Groupe 13"/>
          <p:cNvGrpSpPr/>
          <p:nvPr/>
        </p:nvGrpSpPr>
        <p:grpSpPr>
          <a:xfrm>
            <a:off x="3615234" y="4303647"/>
            <a:ext cx="2889030" cy="2500526"/>
            <a:chOff x="514853" y="1639351"/>
            <a:chExt cx="2889029" cy="2500526"/>
          </a:xfrm>
        </p:grpSpPr>
        <p:sp>
          <p:nvSpPr>
            <p:cNvPr id="15" name="Text Box 2"/>
            <p:cNvSpPr txBox="1">
              <a:spLocks noChangeArrowheads="1"/>
            </p:cNvSpPr>
            <p:nvPr/>
          </p:nvSpPr>
          <p:spPr bwMode="auto">
            <a:xfrm>
              <a:off x="522992" y="2062690"/>
              <a:ext cx="2880890" cy="2077187"/>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6" name="ZoneTexte 15"/>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Pièges</a:t>
              </a:r>
              <a:endParaRPr lang="fr-FR" dirty="0"/>
            </a:p>
          </p:txBody>
        </p:sp>
      </p:grpSp>
      <p:grpSp>
        <p:nvGrpSpPr>
          <p:cNvPr id="17" name="Groupe 16"/>
          <p:cNvGrpSpPr/>
          <p:nvPr/>
        </p:nvGrpSpPr>
        <p:grpSpPr>
          <a:xfrm>
            <a:off x="6567562" y="4303647"/>
            <a:ext cx="2889030" cy="2500526"/>
            <a:chOff x="514853" y="1639351"/>
            <a:chExt cx="2889029" cy="2500526"/>
          </a:xfrm>
        </p:grpSpPr>
        <p:sp>
          <p:nvSpPr>
            <p:cNvPr id="18" name="Text Box 2"/>
            <p:cNvSpPr txBox="1">
              <a:spLocks noChangeArrowheads="1"/>
            </p:cNvSpPr>
            <p:nvPr/>
          </p:nvSpPr>
          <p:spPr bwMode="auto">
            <a:xfrm>
              <a:off x="522992" y="2071399"/>
              <a:ext cx="2880890" cy="2068478"/>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9" name="ZoneTexte 18"/>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Formats et fichiers</a:t>
              </a:r>
              <a:endParaRPr lang="fr-FR" dirty="0"/>
            </a:p>
          </p:txBody>
        </p:sp>
      </p:grpSp>
      <p:sp>
        <p:nvSpPr>
          <p:cNvPr id="23" name="Text Box 1"/>
          <p:cNvSpPr txBox="1">
            <a:spLocks noChangeArrowheads="1"/>
          </p:cNvSpPr>
          <p:nvPr/>
        </p:nvSpPr>
        <p:spPr bwMode="auto">
          <a:xfrm>
            <a:off x="505841" y="539477"/>
            <a:ext cx="9070975" cy="73441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0" tIns="27212" rIns="0" bIns="0" anchor="ctr"/>
          <a:lstStyle/>
          <a:p>
            <a:pPr algn="ctr">
              <a:tabLst>
                <a:tab pos="449216" algn="l"/>
                <a:tab pos="898432" algn="l"/>
                <a:tab pos="1347648" algn="l"/>
                <a:tab pos="1796864" algn="l"/>
                <a:tab pos="2246081" algn="l"/>
                <a:tab pos="2695295" algn="l"/>
                <a:tab pos="3144512" algn="l"/>
                <a:tab pos="3593727" algn="l"/>
                <a:tab pos="4042944" algn="l"/>
                <a:tab pos="4492159" algn="l"/>
                <a:tab pos="4941376" algn="l"/>
                <a:tab pos="5390591" algn="l"/>
                <a:tab pos="5839808" algn="l"/>
                <a:tab pos="6289023" algn="l"/>
                <a:tab pos="6738240" algn="l"/>
                <a:tab pos="7187455" algn="l"/>
                <a:tab pos="7636672" algn="l"/>
                <a:tab pos="8085886" algn="l"/>
                <a:tab pos="8535103" algn="l"/>
                <a:tab pos="8984318" algn="l"/>
              </a:tabLst>
            </a:pPr>
            <a:r>
              <a:rPr lang="fr-FR" b="1" dirty="0" smtClean="0">
                <a:solidFill>
                  <a:srgbClr val="000000"/>
                </a:solidFill>
                <a:ea typeface="Droid Sans Fallback" charset="0"/>
                <a:cs typeface="Droid Sans Fallback" charset="0"/>
              </a:rPr>
              <a:t>Je veux mesurer l'expression de gènes connus à partir de données de séquençage</a:t>
            </a:r>
            <a:endParaRPr lang="fr-FR" b="1" dirty="0">
              <a:solidFill>
                <a:srgbClr val="000000"/>
              </a:solidFill>
              <a:ea typeface="Droid Sans Fallback" charset="0"/>
              <a:cs typeface="Droid Sans Fallback" charset="0"/>
            </a:endParaRPr>
          </a:p>
        </p:txBody>
      </p:sp>
      <p:sp>
        <p:nvSpPr>
          <p:cNvPr id="25" name="ZoneTexte 24"/>
          <p:cNvSpPr txBox="1"/>
          <p:nvPr/>
        </p:nvSpPr>
        <p:spPr>
          <a:xfrm>
            <a:off x="2159993" y="7099521"/>
            <a:ext cx="5760640" cy="369324"/>
          </a:xfrm>
          <a:prstGeom prst="rect">
            <a:avLst/>
          </a:prstGeom>
        </p:spPr>
        <p:style>
          <a:lnRef idx="1">
            <a:schemeClr val="accent2"/>
          </a:lnRef>
          <a:fillRef idx="2">
            <a:schemeClr val="accent2"/>
          </a:fillRef>
          <a:effectRef idx="1">
            <a:schemeClr val="accent2"/>
          </a:effectRef>
          <a:fontRef idx="minor">
            <a:schemeClr val="dk1"/>
          </a:fontRef>
        </p:style>
        <p:txBody>
          <a:bodyPr wrap="square" lIns="91430" tIns="45716" rIns="91430" bIns="45716" rtlCol="0">
            <a:spAutoFit/>
          </a:bodyPr>
          <a:lstStyle/>
          <a:p>
            <a:pPr algn="ctr"/>
            <a:r>
              <a:rPr lang="fr-FR" dirty="0" smtClean="0"/>
              <a:t>BBRIC Portal - https://bbric.toulouse.inra.fr</a:t>
            </a:r>
            <a:endParaRPr lang="fr-FR" dirty="0"/>
          </a:p>
        </p:txBody>
      </p:sp>
    </p:spTree>
    <p:extLst>
      <p:ext uri="{BB962C8B-B14F-4D97-AF65-F5344CB8AC3E}">
        <p14:creationId xmlns:p14="http://schemas.microsoft.com/office/powerpoint/2010/main" val="1276689704"/>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7" name="AutoShape 1"/>
          <p:cNvCxnSpPr>
            <a:cxnSpLocks noChangeShapeType="1"/>
          </p:cNvCxnSpPr>
          <p:nvPr/>
        </p:nvCxnSpPr>
        <p:spPr bwMode="auto">
          <a:xfrm flipV="1">
            <a:off x="457200" y="450851"/>
            <a:ext cx="9610725" cy="12700"/>
          </a:xfrm>
          <a:prstGeom prst="straightConnector1">
            <a:avLst/>
          </a:prstGeom>
          <a:noFill/>
          <a:ln w="19080" cap="flat">
            <a:solidFill>
              <a:srgbClr val="DDD9C3"/>
            </a:solidFill>
            <a:round/>
            <a:headEnd/>
            <a:tailEnd/>
          </a:ln>
          <a:effectLst/>
        </p:spPr>
      </p:cxnSp>
      <p:cxnSp>
        <p:nvCxnSpPr>
          <p:cNvPr id="4098" name="AutoShape 2"/>
          <p:cNvCxnSpPr>
            <a:cxnSpLocks noChangeShapeType="1"/>
          </p:cNvCxnSpPr>
          <p:nvPr/>
        </p:nvCxnSpPr>
        <p:spPr bwMode="auto">
          <a:xfrm flipV="1">
            <a:off x="-9525" y="522288"/>
            <a:ext cx="9801225" cy="12700"/>
          </a:xfrm>
          <a:prstGeom prst="straightConnector1">
            <a:avLst/>
          </a:prstGeom>
          <a:noFill/>
          <a:ln w="19080" cap="flat">
            <a:solidFill>
              <a:srgbClr val="DDD9C3"/>
            </a:solidFill>
            <a:round/>
            <a:headEnd/>
            <a:tailEnd/>
          </a:ln>
          <a:effectLst/>
        </p:spPr>
      </p:cxnSp>
      <p:sp>
        <p:nvSpPr>
          <p:cNvPr id="4099" name="AutoShape 3"/>
          <p:cNvSpPr>
            <a:spLocks noChangeArrowheads="1"/>
          </p:cNvSpPr>
          <p:nvPr/>
        </p:nvSpPr>
        <p:spPr bwMode="auto">
          <a:xfrm>
            <a:off x="98425" y="103188"/>
            <a:ext cx="287338" cy="215900"/>
          </a:xfrm>
          <a:custGeom>
            <a:avLst/>
            <a:gdLst>
              <a:gd name="G0" fmla="+- 798 0 0"/>
              <a:gd name="G1" fmla="+- 600 0 0"/>
              <a:gd name="G2" fmla="*/ 1 0 0"/>
              <a:gd name="G3" fmla="+- 1 0 0"/>
              <a:gd name="G4" fmla="+- G3 0 G2"/>
              <a:gd name="G5" fmla="*/ G2 1 G4"/>
              <a:gd name="G6" fmla="*/ G3 1 G4"/>
              <a:gd name="G7" fmla="*/ G5 G3 1"/>
              <a:gd name="G8" fmla="*/ G6 G3 1"/>
              <a:gd name="G9" fmla="*/ G6 G3 1"/>
              <a:gd name="G10" fmla="*/ G5 G3 1"/>
              <a:gd name="G11" fmla="+- 399 0 0"/>
              <a:gd name="G12" fmla="+- 798 0 0"/>
              <a:gd name="G13" fmla="+- 300 0 0"/>
              <a:gd name="G14" fmla="+- 600 0 0"/>
            </a:gdLst>
            <a:ahLst/>
            <a:cxnLst>
              <a:cxn ang="0">
                <a:pos x="r" y="vc"/>
              </a:cxn>
              <a:cxn ang="5400000">
                <a:pos x="hc" y="b"/>
              </a:cxn>
              <a:cxn ang="10800000">
                <a:pos x="l" y="vc"/>
              </a:cxn>
              <a:cxn ang="16200000">
                <a:pos x="hc" y="t"/>
              </a:cxn>
            </a:cxnLst>
            <a:rect l="0" t="0" r="0" b="0"/>
            <a:pathLst>
              <a:path>
                <a:moveTo>
                  <a:pt x="1" y="1"/>
                </a:moveTo>
                <a:lnTo>
                  <a:pt x="1" y="1"/>
                </a:lnTo>
                <a:close/>
              </a:path>
            </a:pathLst>
          </a:custGeom>
          <a:solidFill>
            <a:srgbClr val="FFC000"/>
          </a:solidFill>
          <a:ln w="25560" cap="flat">
            <a:solidFill>
              <a:srgbClr val="EEECE1"/>
            </a:solidFill>
            <a:round/>
            <a:headEnd/>
            <a:tailEnd/>
          </a:ln>
          <a:effectLst/>
        </p:spPr>
        <p:txBody>
          <a:bodyPr wrap="none" lIns="91430" tIns="45716" rIns="91430" bIns="45716" anchor="ctr"/>
          <a:lstStyle/>
          <a:p>
            <a:endParaRPr lang="fr-FR">
              <a:solidFill>
                <a:prstClr val="black"/>
              </a:solidFill>
            </a:endParaRPr>
          </a:p>
        </p:txBody>
      </p:sp>
      <p:sp>
        <p:nvSpPr>
          <p:cNvPr id="4100" name="AutoShape 4"/>
          <p:cNvSpPr>
            <a:spLocks noChangeArrowheads="1"/>
          </p:cNvSpPr>
          <p:nvPr/>
        </p:nvSpPr>
        <p:spPr bwMode="auto">
          <a:xfrm>
            <a:off x="241300" y="211138"/>
            <a:ext cx="215900" cy="252412"/>
          </a:xfrm>
          <a:custGeom>
            <a:avLst/>
            <a:gdLst>
              <a:gd name="G0" fmla="+- 300 0 0"/>
              <a:gd name="G1" fmla="*/ 1 701 2"/>
              <a:gd name="G2" fmla="+- 701 0 0"/>
              <a:gd name="G3" fmla="+- 600 0 0"/>
            </a:gdLst>
            <a:ahLst/>
            <a:cxnLst>
              <a:cxn ang="0">
                <a:pos x="r" y="vc"/>
              </a:cxn>
              <a:cxn ang="5400000">
                <a:pos x="hc" y="b"/>
              </a:cxn>
              <a:cxn ang="10800000">
                <a:pos x="l" y="vc"/>
              </a:cxn>
              <a:cxn ang="16200000">
                <a:pos x="hc" y="t"/>
              </a:cxn>
            </a:cxnLst>
            <a:rect l="0" t="0" r="0" b="0"/>
            <a:pathLst>
              <a:path>
                <a:moveTo>
                  <a:pt x="0" y="0"/>
                </a:moveTo>
                <a:lnTo>
                  <a:pt x="600" y="0"/>
                </a:lnTo>
                <a:lnTo>
                  <a:pt x="600" y="701"/>
                </a:lnTo>
                <a:lnTo>
                  <a:pt x="0" y="701"/>
                </a:lnTo>
                <a:close/>
              </a:path>
            </a:pathLst>
          </a:custGeom>
          <a:solidFill>
            <a:srgbClr val="C3D69B"/>
          </a:solidFill>
          <a:ln w="25560" cap="flat">
            <a:solidFill>
              <a:srgbClr val="EEECE1"/>
            </a:solidFill>
            <a:round/>
            <a:headEnd/>
            <a:tailEnd/>
          </a:ln>
          <a:effectLst/>
        </p:spPr>
        <p:txBody>
          <a:bodyPr wrap="none" lIns="91430" tIns="45716" rIns="91430" bIns="45716" anchor="ctr"/>
          <a:lstStyle/>
          <a:p>
            <a:endParaRPr lang="fr-FR">
              <a:solidFill>
                <a:prstClr val="black"/>
              </a:solidFill>
            </a:endParaRPr>
          </a:p>
        </p:txBody>
      </p:sp>
      <p:sp>
        <p:nvSpPr>
          <p:cNvPr id="4101" name="AutoShape 5"/>
          <p:cNvSpPr>
            <a:spLocks noChangeArrowheads="1"/>
          </p:cNvSpPr>
          <p:nvPr/>
        </p:nvSpPr>
        <p:spPr bwMode="auto">
          <a:xfrm>
            <a:off x="431800" y="1893888"/>
            <a:ext cx="9242425" cy="3778250"/>
          </a:xfrm>
          <a:custGeom>
            <a:avLst/>
            <a:gdLst>
              <a:gd name="G0" fmla="*/ 1 25673 2"/>
              <a:gd name="G1" fmla="+- 5247 0 0"/>
              <a:gd name="G2" fmla="+- 10494 0 0"/>
              <a:gd name="G3" fmla="+- 25673 0 0"/>
            </a:gdLst>
            <a:ahLst/>
            <a:cxnLst>
              <a:cxn ang="0">
                <a:pos x="r" y="vc"/>
              </a:cxn>
              <a:cxn ang="5400000">
                <a:pos x="hc" y="b"/>
              </a:cxn>
              <a:cxn ang="10800000">
                <a:pos x="l" y="vc"/>
              </a:cxn>
              <a:cxn ang="16200000">
                <a:pos x="hc" y="t"/>
              </a:cxn>
            </a:cxnLst>
            <a:rect l="0" t="0" r="0" b="0"/>
            <a:pathLst>
              <a:path>
                <a:moveTo>
                  <a:pt x="0" y="0"/>
                </a:moveTo>
                <a:lnTo>
                  <a:pt x="25673" y="0"/>
                </a:lnTo>
                <a:lnTo>
                  <a:pt x="25673" y="10494"/>
                </a:lnTo>
                <a:lnTo>
                  <a:pt x="0" y="10494"/>
                </a:lnTo>
                <a:close/>
              </a:path>
            </a:pathLst>
          </a:custGeom>
          <a:noFill/>
          <a:ln w="9525" cap="flat">
            <a:noFill/>
            <a:round/>
            <a:headEnd/>
            <a:tailEnd/>
          </a:ln>
          <a:effectLst/>
        </p:spPr>
        <p:txBody>
          <a:bodyPr lIns="89991" tIns="44996" rIns="89991" bIns="44996">
            <a:spAutoFit/>
          </a:bodyP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endParaRPr lang="fr-FR" sz="2800" b="1" dirty="0">
              <a:solidFill>
                <a:srgbClr val="4F81BD"/>
              </a:solidFill>
              <a:latin typeface="Times New Roman" pitchFamily="16" charset="0"/>
              <a:ea typeface="WenQuanYi Zen Hei Sharp" charset="0"/>
              <a:cs typeface="WenQuanYi Zen Hei Sharp" charset="0"/>
            </a:endParaRPr>
          </a:p>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b="1" dirty="0">
                <a:solidFill>
                  <a:srgbClr val="4F81BD"/>
                </a:solidFill>
                <a:cs typeface="DejaVu Sans" pitchFamily="48" charset="0"/>
              </a:rPr>
              <a:t> </a:t>
            </a:r>
          </a:p>
        </p:txBody>
      </p:sp>
      <p:cxnSp>
        <p:nvCxnSpPr>
          <p:cNvPr id="4102" name="AutoShape 6"/>
          <p:cNvCxnSpPr>
            <a:cxnSpLocks noChangeShapeType="1"/>
          </p:cNvCxnSpPr>
          <p:nvPr/>
        </p:nvCxnSpPr>
        <p:spPr bwMode="auto">
          <a:xfrm flipV="1">
            <a:off x="359793" y="7380239"/>
            <a:ext cx="10045701" cy="9525"/>
          </a:xfrm>
          <a:prstGeom prst="straightConnector1">
            <a:avLst/>
          </a:prstGeom>
          <a:noFill/>
          <a:ln w="19080" cap="flat">
            <a:solidFill>
              <a:srgbClr val="DDD9C3"/>
            </a:solidFill>
            <a:round/>
            <a:headEnd/>
            <a:tailEnd/>
          </a:ln>
          <a:effectLst/>
        </p:spPr>
      </p:cxnSp>
      <p:pic>
        <p:nvPicPr>
          <p:cNvPr id="4103" name="Picture 7"/>
          <p:cNvPicPr>
            <a:picLocks noChangeAspect="1" noChangeArrowheads="1"/>
          </p:cNvPicPr>
          <p:nvPr/>
        </p:nvPicPr>
        <p:blipFill>
          <a:blip r:embed="rId3" cstate="print"/>
          <a:srcRect/>
          <a:stretch>
            <a:fillRect/>
          </a:stretch>
        </p:blipFill>
        <p:spPr bwMode="auto">
          <a:xfrm>
            <a:off x="0" y="6956426"/>
            <a:ext cx="1365250" cy="603249"/>
          </a:xfrm>
          <a:prstGeom prst="rect">
            <a:avLst/>
          </a:prstGeom>
          <a:noFill/>
          <a:ln w="9525" cap="flat">
            <a:noFill/>
            <a:round/>
            <a:headEnd/>
            <a:tailEnd/>
          </a:ln>
          <a:effectLst/>
        </p:spPr>
      </p:pic>
      <p:pic>
        <p:nvPicPr>
          <p:cNvPr id="4104" name="Picture 8"/>
          <p:cNvPicPr>
            <a:picLocks noChangeAspect="1" noChangeArrowheads="1"/>
          </p:cNvPicPr>
          <p:nvPr/>
        </p:nvPicPr>
        <p:blipFill>
          <a:blip r:embed="rId4" cstate="print"/>
          <a:srcRect/>
          <a:stretch>
            <a:fillRect/>
          </a:stretch>
        </p:blipFill>
        <p:spPr bwMode="auto">
          <a:xfrm>
            <a:off x="1368425" y="7008813"/>
            <a:ext cx="1341438" cy="550862"/>
          </a:xfrm>
          <a:prstGeom prst="rect">
            <a:avLst/>
          </a:prstGeom>
          <a:noFill/>
          <a:ln w="9525" cap="flat">
            <a:noFill/>
            <a:round/>
            <a:headEnd/>
            <a:tailEnd/>
          </a:ln>
          <a:effectLst/>
        </p:spPr>
      </p:pic>
      <p:sp>
        <p:nvSpPr>
          <p:cNvPr id="10" name="ZoneTexte 9"/>
          <p:cNvSpPr txBox="1"/>
          <p:nvPr/>
        </p:nvSpPr>
        <p:spPr>
          <a:xfrm>
            <a:off x="1199877" y="2195662"/>
            <a:ext cx="7812055" cy="2308316"/>
          </a:xfrm>
          <a:prstGeom prst="rect">
            <a:avLst/>
          </a:prstGeom>
          <a:noFill/>
        </p:spPr>
        <p:txBody>
          <a:bodyPr wrap="none" lIns="91430" tIns="45716" rIns="91430" bIns="45716" rtlCol="0">
            <a:spAutoFit/>
          </a:bodyP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a:solidFill>
                  <a:srgbClr val="4F81BD"/>
                </a:solidFill>
                <a:ea typeface="WenQuanYi Zen Hei Sharp" charset="0"/>
                <a:cs typeface="WenQuanYi Zen Hei Sharp" charset="0"/>
              </a:rPr>
              <a:t>Prédiction de l’effet d’un polymorphisme</a:t>
            </a:r>
          </a:p>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endParaRPr lang="fr-FR" sz="2400" b="1" dirty="0">
              <a:solidFill>
                <a:srgbClr val="4F81BD"/>
              </a:solidFill>
              <a:ea typeface="WenQuanYi Zen Hei Sharp" charset="0"/>
              <a:cs typeface="WenQuanYi Zen Hei Sharp" charset="0"/>
            </a:endParaRPr>
          </a:p>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endParaRPr lang="fr-FR" sz="2400" b="1" dirty="0">
              <a:solidFill>
                <a:srgbClr val="4F81BD"/>
              </a:solidFill>
              <a:ea typeface="WenQuanYi Zen Hei Sharp" charset="0"/>
              <a:cs typeface="WenQuanYi Zen Hei Sharp" charset="0"/>
            </a:endParaRPr>
          </a:p>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a:solidFill>
                  <a:srgbClr val="4F81BD"/>
                </a:solidFill>
                <a:ea typeface="WenQuanYi Zen Hei Sharp" charset="0"/>
                <a:cs typeface="WenQuanYi Zen Hei Sharp" charset="0"/>
              </a:rPr>
              <a:t>Responsable et Intervenant principal : </a:t>
            </a:r>
            <a:r>
              <a:rPr lang="fr-FR" sz="2400" b="1" dirty="0">
                <a:solidFill>
                  <a:schemeClr val="accent1"/>
                </a:solidFill>
              </a:rPr>
              <a:t>Ludovic Cottret</a:t>
            </a:r>
            <a:endParaRPr lang="fr-FR" sz="2400" b="1" dirty="0">
              <a:solidFill>
                <a:srgbClr val="4F81BD"/>
              </a:solidFill>
              <a:ea typeface="WenQuanYi Zen Hei Sharp" charset="0"/>
              <a:cs typeface="WenQuanYi Zen Hei Sharp" charset="0"/>
            </a:endParaRPr>
          </a:p>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a:solidFill>
                  <a:srgbClr val="4F81BD"/>
                </a:solidFill>
                <a:ea typeface="WenQuanYi Zen Hei Sharp" charset="0"/>
                <a:cs typeface="WenQuanYi Zen Hei Sharp" charset="0"/>
              </a:rPr>
              <a:t>Expert : Ludovic Legrand</a:t>
            </a:r>
          </a:p>
          <a:p>
            <a:endParaRPr lang="fr-FR" sz="2400" dirty="0">
              <a:solidFill>
                <a:prstClr val="black"/>
              </a:solidFill>
            </a:endParaRPr>
          </a:p>
        </p:txBody>
      </p:sp>
    </p:spTree>
    <p:extLst>
      <p:ext uri="{BB962C8B-B14F-4D97-AF65-F5344CB8AC3E}">
        <p14:creationId xmlns:p14="http://schemas.microsoft.com/office/powerpoint/2010/main" val="41081765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7" name="ZoneTexte 16"/>
          <p:cNvSpPr txBox="1"/>
          <p:nvPr/>
        </p:nvSpPr>
        <p:spPr>
          <a:xfrm>
            <a:off x="503808" y="62038"/>
            <a:ext cx="6958664" cy="362976"/>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Font typeface="StarSymbol"/>
              <a:buNone/>
              <a:defRPr sz="1800"/>
            </a:pPr>
            <a:r>
              <a:rPr lang="fr-FR" b="1" dirty="0" err="1">
                <a:solidFill>
                  <a:srgbClr val="000000"/>
                </a:solidFill>
                <a:ea typeface="DejaVu Sans" pitchFamily="2"/>
                <a:cs typeface="DejaVu Sans" pitchFamily="2"/>
              </a:rPr>
              <a:t>SNPs</a:t>
            </a:r>
            <a:r>
              <a:rPr lang="fr-FR" b="1" dirty="0">
                <a:solidFill>
                  <a:srgbClr val="000000"/>
                </a:solidFill>
                <a:ea typeface="DejaVu Sans" pitchFamily="2"/>
                <a:cs typeface="DejaVu Sans" pitchFamily="2"/>
              </a:rPr>
              <a:t> : single-</a:t>
            </a:r>
            <a:r>
              <a:rPr lang="fr-FR" b="1" dirty="0" err="1">
                <a:solidFill>
                  <a:srgbClr val="000000"/>
                </a:solidFill>
                <a:ea typeface="DejaVu Sans" pitchFamily="2"/>
                <a:cs typeface="DejaVu Sans" pitchFamily="2"/>
              </a:rPr>
              <a:t>nucleotide</a:t>
            </a:r>
            <a:r>
              <a:rPr lang="fr-FR" b="1" dirty="0">
                <a:solidFill>
                  <a:srgbClr val="000000"/>
                </a:solidFill>
                <a:ea typeface="DejaVu Sans" pitchFamily="2"/>
                <a:cs typeface="DejaVu Sans" pitchFamily="2"/>
              </a:rPr>
              <a:t> </a:t>
            </a:r>
            <a:r>
              <a:rPr lang="fr-FR" b="1" dirty="0" err="1">
                <a:solidFill>
                  <a:srgbClr val="000000"/>
                </a:solidFill>
                <a:ea typeface="DejaVu Sans" pitchFamily="2"/>
                <a:cs typeface="DejaVu Sans" pitchFamily="2"/>
              </a:rPr>
              <a:t>polymorphism</a:t>
            </a:r>
            <a:endParaRPr lang="fr-FR" b="1" dirty="0">
              <a:solidFill>
                <a:srgbClr val="000000"/>
              </a:solidFill>
              <a:ea typeface="DejaVu Sans" pitchFamily="2"/>
              <a:cs typeface="DejaVu Sans" pitchFamily="2"/>
            </a:endParaRPr>
          </a:p>
        </p:txBody>
      </p: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6" y="179437"/>
            <a:ext cx="601427" cy="369324"/>
          </a:xfrm>
          <a:prstGeom prst="rect">
            <a:avLst/>
          </a:prstGeom>
        </p:spPr>
        <p:txBody>
          <a:bodyPr wrap="none" lIns="91430" tIns="45716" rIns="91430" bIns="45716">
            <a:spAutoFit/>
          </a:bodyPr>
          <a:lstStyle/>
          <a:p>
            <a:r>
              <a:rPr lang="fr-FR" b="1" dirty="0" smtClean="0">
                <a:solidFill>
                  <a:srgbClr val="000000"/>
                </a:solidFill>
                <a:ea typeface="DejaVu Sans" pitchFamily="2"/>
                <a:cs typeface="DejaVu Sans" pitchFamily="2"/>
              </a:rPr>
              <a:t>SNP</a:t>
            </a:r>
            <a:endParaRPr lang="fr-FR" dirty="0">
              <a:solidFill>
                <a:prstClr val="black"/>
              </a:solidFill>
            </a:endParaRPr>
          </a:p>
        </p:txBody>
      </p:sp>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19" name="ZoneTexte 40"/>
          <p:cNvSpPr txBox="1"/>
          <p:nvPr/>
        </p:nvSpPr>
        <p:spPr>
          <a:xfrm>
            <a:off x="457921" y="994950"/>
            <a:ext cx="9072817" cy="1174929"/>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Font typeface="StarSymbol"/>
              <a:buNone/>
              <a:defRPr sz="1800"/>
            </a:pPr>
            <a:r>
              <a:rPr lang="fr-FR" b="1" u="sng" dirty="0">
                <a:solidFill>
                  <a:srgbClr val="000000"/>
                </a:solidFill>
                <a:ea typeface="DejaVu Sans" pitchFamily="2"/>
                <a:cs typeface="DejaVu Sans" pitchFamily="2"/>
              </a:rPr>
              <a:t>Définitions : </a:t>
            </a:r>
          </a:p>
          <a:p>
            <a:pPr>
              <a:buFont typeface="StarSymbol"/>
              <a:buNone/>
              <a:defRPr sz="1800"/>
            </a:pPr>
            <a:r>
              <a:rPr lang="fr-FR" dirty="0">
                <a:solidFill>
                  <a:prstClr val="black"/>
                </a:solidFill>
              </a:rPr>
              <a:t>Un </a:t>
            </a:r>
            <a:r>
              <a:rPr lang="fr-FR" b="1" dirty="0">
                <a:solidFill>
                  <a:prstClr val="black"/>
                </a:solidFill>
              </a:rPr>
              <a:t>SNP</a:t>
            </a:r>
            <a:r>
              <a:rPr lang="fr-FR" dirty="0">
                <a:solidFill>
                  <a:prstClr val="black"/>
                </a:solidFill>
              </a:rPr>
              <a:t> (Single </a:t>
            </a:r>
            <a:r>
              <a:rPr lang="fr-FR" dirty="0" err="1">
                <a:solidFill>
                  <a:prstClr val="black"/>
                </a:solidFill>
              </a:rPr>
              <a:t>Nucleotide</a:t>
            </a:r>
            <a:r>
              <a:rPr lang="fr-FR" dirty="0">
                <a:solidFill>
                  <a:prstClr val="black"/>
                </a:solidFill>
              </a:rPr>
              <a:t> </a:t>
            </a:r>
            <a:r>
              <a:rPr lang="fr-FR" dirty="0" err="1">
                <a:solidFill>
                  <a:prstClr val="black"/>
                </a:solidFill>
              </a:rPr>
              <a:t>Polymorphism</a:t>
            </a:r>
            <a:r>
              <a:rPr lang="fr-FR" dirty="0">
                <a:solidFill>
                  <a:prstClr val="black"/>
                </a:solidFill>
              </a:rPr>
              <a:t>) est un type de polymorphisme de l'ADN constitué par la variation d'une seule paire de base du génome entre individus d'une même espèce.  </a:t>
            </a:r>
            <a:endParaRPr lang="fr-FR" dirty="0" smtClean="0">
              <a:solidFill>
                <a:prstClr val="black"/>
              </a:solidFill>
            </a:endParaRPr>
          </a:p>
        </p:txBody>
      </p:sp>
      <p:sp>
        <p:nvSpPr>
          <p:cNvPr id="11" name="ZoneTexte 10"/>
          <p:cNvSpPr txBox="1"/>
          <p:nvPr/>
        </p:nvSpPr>
        <p:spPr>
          <a:xfrm>
            <a:off x="3024089" y="2195662"/>
            <a:ext cx="4225602" cy="646323"/>
          </a:xfrm>
          <a:prstGeom prst="rect">
            <a:avLst/>
          </a:prstGeom>
          <a:noFill/>
        </p:spPr>
        <p:txBody>
          <a:bodyPr wrap="square" lIns="91430" tIns="45716" rIns="91430" bIns="45716" rtlCol="0">
            <a:spAutoFit/>
          </a:bodyPr>
          <a:lstStyle/>
          <a:p>
            <a:r>
              <a:rPr lang="fr-FR" b="1" dirty="0">
                <a:solidFill>
                  <a:prstClr val="black"/>
                </a:solidFill>
              </a:rPr>
              <a:t>Individus 1 : …..CATAT</a:t>
            </a:r>
            <a:r>
              <a:rPr lang="fr-FR" b="1" dirty="0">
                <a:solidFill>
                  <a:srgbClr val="1F497D">
                    <a:lumMod val="75000"/>
                  </a:srgbClr>
                </a:solidFill>
              </a:rPr>
              <a:t>G</a:t>
            </a:r>
            <a:r>
              <a:rPr lang="fr-FR" b="1" dirty="0">
                <a:solidFill>
                  <a:prstClr val="black"/>
                </a:solidFill>
              </a:rPr>
              <a:t>CGCATA…..</a:t>
            </a:r>
          </a:p>
          <a:p>
            <a:r>
              <a:rPr lang="fr-FR" b="1" dirty="0">
                <a:solidFill>
                  <a:prstClr val="black"/>
                </a:solidFill>
              </a:rPr>
              <a:t>Individus 2 : …..CATAT</a:t>
            </a:r>
            <a:r>
              <a:rPr lang="fr-FR" b="1" dirty="0">
                <a:solidFill>
                  <a:srgbClr val="FF0000"/>
                </a:solidFill>
              </a:rPr>
              <a:t>A</a:t>
            </a:r>
            <a:r>
              <a:rPr lang="fr-FR" b="1" dirty="0">
                <a:solidFill>
                  <a:prstClr val="black"/>
                </a:solidFill>
              </a:rPr>
              <a:t>CGCATA…..</a:t>
            </a:r>
          </a:p>
        </p:txBody>
      </p:sp>
      <p:sp>
        <p:nvSpPr>
          <p:cNvPr id="17" name="ZoneTexte 40"/>
          <p:cNvSpPr txBox="1"/>
          <p:nvPr/>
        </p:nvSpPr>
        <p:spPr>
          <a:xfrm>
            <a:off x="503809" y="3059758"/>
            <a:ext cx="9072817" cy="3340137"/>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Font typeface="StarSymbol"/>
              <a:buNone/>
              <a:defRPr sz="1800"/>
            </a:pPr>
            <a:r>
              <a:rPr lang="fr-FR" dirty="0">
                <a:solidFill>
                  <a:prstClr val="black"/>
                </a:solidFill>
              </a:rPr>
              <a:t>Un</a:t>
            </a:r>
            <a:r>
              <a:rPr lang="fr-FR" b="1" dirty="0">
                <a:solidFill>
                  <a:prstClr val="black"/>
                </a:solidFill>
              </a:rPr>
              <a:t> allèle </a:t>
            </a:r>
            <a:r>
              <a:rPr lang="fr-FR" dirty="0">
                <a:solidFill>
                  <a:prstClr val="black"/>
                </a:solidFill>
              </a:rPr>
              <a:t>représente l’une des formes que peut prendre le polymorphisme (G ou A dans le cas précédent).</a:t>
            </a:r>
          </a:p>
          <a:p>
            <a:pPr>
              <a:buFont typeface="StarSymbol"/>
              <a:buNone/>
              <a:defRPr sz="1800"/>
            </a:pPr>
            <a:endParaRPr lang="fr-FR" dirty="0">
              <a:solidFill>
                <a:prstClr val="black"/>
              </a:solidFill>
            </a:endParaRPr>
          </a:p>
          <a:p>
            <a:pPr>
              <a:buFont typeface="StarSymbol"/>
              <a:buNone/>
              <a:defRPr sz="1800"/>
            </a:pPr>
            <a:r>
              <a:rPr lang="fr-FR" dirty="0">
                <a:solidFill>
                  <a:prstClr val="black"/>
                </a:solidFill>
              </a:rPr>
              <a:t>Un polymorphisme est dit </a:t>
            </a:r>
            <a:r>
              <a:rPr lang="fr-FR" b="1" dirty="0">
                <a:solidFill>
                  <a:prstClr val="black"/>
                </a:solidFill>
              </a:rPr>
              <a:t>hétérozygote </a:t>
            </a:r>
            <a:r>
              <a:rPr lang="fr-FR" dirty="0">
                <a:solidFill>
                  <a:prstClr val="black"/>
                </a:solidFill>
              </a:rPr>
              <a:t>chez un </a:t>
            </a:r>
            <a:r>
              <a:rPr lang="fr-FR" dirty="0" smtClean="0">
                <a:solidFill>
                  <a:prstClr val="black"/>
                </a:solidFill>
              </a:rPr>
              <a:t>individu </a:t>
            </a:r>
            <a:r>
              <a:rPr lang="fr-FR" dirty="0">
                <a:solidFill>
                  <a:prstClr val="black"/>
                </a:solidFill>
              </a:rPr>
              <a:t>ou dans une population lorsque plusieurs allèles y sont présents.</a:t>
            </a:r>
          </a:p>
          <a:p>
            <a:pPr>
              <a:buFont typeface="StarSymbol"/>
              <a:buNone/>
              <a:defRPr sz="1800"/>
            </a:pPr>
            <a:r>
              <a:rPr lang="fr-FR" dirty="0">
                <a:solidFill>
                  <a:prstClr val="black"/>
                </a:solidFill>
              </a:rPr>
              <a:t>Un polymorphisme est dit </a:t>
            </a:r>
            <a:r>
              <a:rPr lang="fr-FR" b="1" dirty="0">
                <a:solidFill>
                  <a:prstClr val="black"/>
                </a:solidFill>
              </a:rPr>
              <a:t>homozygote </a:t>
            </a:r>
            <a:r>
              <a:rPr lang="fr-FR" dirty="0">
                <a:solidFill>
                  <a:prstClr val="black"/>
                </a:solidFill>
              </a:rPr>
              <a:t>chez un </a:t>
            </a:r>
            <a:r>
              <a:rPr lang="fr-FR" dirty="0" smtClean="0">
                <a:solidFill>
                  <a:prstClr val="black"/>
                </a:solidFill>
              </a:rPr>
              <a:t>individu </a:t>
            </a:r>
            <a:r>
              <a:rPr lang="fr-FR" dirty="0">
                <a:solidFill>
                  <a:prstClr val="black"/>
                </a:solidFill>
              </a:rPr>
              <a:t>ou dans une population lorsque un unique allèle y est présent.</a:t>
            </a:r>
          </a:p>
          <a:p>
            <a:pPr>
              <a:buFont typeface="StarSymbol"/>
              <a:buNone/>
              <a:defRPr sz="1800"/>
            </a:pPr>
            <a:endParaRPr lang="fr-FR" dirty="0">
              <a:solidFill>
                <a:prstClr val="black"/>
              </a:solidFill>
            </a:endParaRPr>
          </a:p>
          <a:p>
            <a:pPr>
              <a:buFont typeface="StarSymbol"/>
              <a:buNone/>
              <a:defRPr sz="1800"/>
            </a:pPr>
            <a:r>
              <a:rPr lang="fr-FR" dirty="0">
                <a:solidFill>
                  <a:prstClr val="black"/>
                </a:solidFill>
              </a:rPr>
              <a:t>Un </a:t>
            </a:r>
            <a:r>
              <a:rPr lang="fr-FR" b="1" dirty="0">
                <a:solidFill>
                  <a:prstClr val="black"/>
                </a:solidFill>
              </a:rPr>
              <a:t>génotype</a:t>
            </a:r>
            <a:r>
              <a:rPr lang="fr-FR" dirty="0">
                <a:solidFill>
                  <a:prstClr val="black"/>
                </a:solidFill>
              </a:rPr>
              <a:t> est </a:t>
            </a:r>
            <a:r>
              <a:rPr lang="fr-FR" dirty="0" smtClean="0">
                <a:solidFill>
                  <a:prstClr val="black"/>
                </a:solidFill>
              </a:rPr>
              <a:t>un ensemble d’allèles </a:t>
            </a:r>
            <a:r>
              <a:rPr lang="fr-FR" dirty="0">
                <a:solidFill>
                  <a:prstClr val="black"/>
                </a:solidFill>
              </a:rPr>
              <a:t>identifiés chez un individu</a:t>
            </a:r>
          </a:p>
          <a:p>
            <a:pPr>
              <a:buFont typeface="StarSymbol"/>
              <a:buNone/>
              <a:defRPr sz="1800"/>
            </a:pPr>
            <a:endParaRPr lang="fr-FR" dirty="0">
              <a:solidFill>
                <a:prstClr val="black"/>
              </a:solidFill>
            </a:endParaRPr>
          </a:p>
          <a:p>
            <a:pPr>
              <a:buFont typeface="StarSymbol"/>
              <a:buNone/>
              <a:defRPr sz="1800"/>
            </a:pPr>
            <a:r>
              <a:rPr lang="fr-FR" dirty="0">
                <a:solidFill>
                  <a:prstClr val="black"/>
                </a:solidFill>
              </a:rPr>
              <a:t>Un </a:t>
            </a:r>
            <a:r>
              <a:rPr lang="fr-FR" b="1" dirty="0" err="1">
                <a:solidFill>
                  <a:prstClr val="black"/>
                </a:solidFill>
              </a:rPr>
              <a:t>haplotype</a:t>
            </a:r>
            <a:r>
              <a:rPr lang="fr-FR" b="1" dirty="0">
                <a:solidFill>
                  <a:prstClr val="black"/>
                </a:solidFill>
              </a:rPr>
              <a:t> </a:t>
            </a:r>
            <a:r>
              <a:rPr lang="fr-FR" dirty="0">
                <a:solidFill>
                  <a:prstClr val="black"/>
                </a:solidFill>
              </a:rPr>
              <a:t>est un ensemble d’allèles situés sur </a:t>
            </a:r>
            <a:r>
              <a:rPr lang="fr-FR" dirty="0" smtClean="0">
                <a:solidFill>
                  <a:prstClr val="black"/>
                </a:solidFill>
              </a:rPr>
              <a:t>une </a:t>
            </a:r>
            <a:r>
              <a:rPr lang="fr-FR" dirty="0">
                <a:solidFill>
                  <a:prstClr val="black"/>
                </a:solidFill>
              </a:rPr>
              <a:t>même </a:t>
            </a:r>
            <a:r>
              <a:rPr lang="fr-FR" dirty="0" smtClean="0">
                <a:solidFill>
                  <a:prstClr val="black"/>
                </a:solidFill>
              </a:rPr>
              <a:t>région. </a:t>
            </a:r>
            <a:r>
              <a:rPr lang="fr-FR" dirty="0">
                <a:solidFill>
                  <a:prstClr val="black"/>
                </a:solidFill>
              </a:rPr>
              <a:t>Un individu diploïde comporte 2 </a:t>
            </a:r>
            <a:r>
              <a:rPr lang="fr-FR" dirty="0" err="1">
                <a:solidFill>
                  <a:prstClr val="black"/>
                </a:solidFill>
              </a:rPr>
              <a:t>haplotypes</a:t>
            </a:r>
            <a:r>
              <a:rPr lang="fr-FR" dirty="0">
                <a:solidFill>
                  <a:prstClr val="black"/>
                </a:solidFill>
              </a:rPr>
              <a:t>. </a:t>
            </a:r>
            <a:endParaRPr lang="fr-FR" dirty="0" smtClean="0">
              <a:solidFill>
                <a:prstClr val="black"/>
              </a:solidFill>
            </a:endParaRPr>
          </a:p>
        </p:txBody>
      </p:sp>
    </p:spTree>
    <p:extLst>
      <p:ext uri="{BB962C8B-B14F-4D97-AF65-F5344CB8AC3E}">
        <p14:creationId xmlns:p14="http://schemas.microsoft.com/office/powerpoint/2010/main" val="3844716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a:solidFill>
                  <a:srgbClr val="1F497D"/>
                </a:solidFill>
                <a:cs typeface="DejaVu Sans" pitchFamily="48" charset="0"/>
              </a:rPr>
              <a:t>Impact des </a:t>
            </a:r>
            <a:r>
              <a:rPr lang="fr-FR" sz="2400" b="1" dirty="0" err="1">
                <a:solidFill>
                  <a:srgbClr val="1F497D"/>
                </a:solidFill>
                <a:cs typeface="DejaVu Sans" pitchFamily="48" charset="0"/>
              </a:rPr>
              <a:t>SNPs</a:t>
            </a:r>
            <a:endParaRPr lang="fr-FR" sz="2400" b="1" dirty="0">
              <a:solidFill>
                <a:srgbClr val="1F497D"/>
              </a:solidFill>
              <a:cs typeface="DejaVu Sans" pitchFamily="48" charset="0"/>
            </a:endParaRPr>
          </a:p>
        </p:txBody>
      </p:sp>
      <p:sp>
        <p:nvSpPr>
          <p:cNvPr id="6146"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lIns="0" tIns="0" rIns="0" bIns="0"/>
          <a:lstStyle/>
          <a:p>
            <a:pPr marL="426994"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Impact de chaque SNP variable selon sa position et son environnement :</a:t>
            </a:r>
          </a:p>
          <a:p>
            <a:pPr marL="739698" lvl="1" indent="-282546"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Aucun effet</a:t>
            </a:r>
          </a:p>
          <a:p>
            <a:pPr marL="739698" lvl="1" indent="-282546"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Modification de la protéine produite</a:t>
            </a:r>
          </a:p>
          <a:p>
            <a:pPr marL="739698" lvl="1" indent="-282546"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Effet sur la régulation de l'expression (« </a:t>
            </a:r>
            <a:r>
              <a:rPr lang="fr-FR" dirty="0" err="1">
                <a:solidFill>
                  <a:srgbClr val="000000"/>
                </a:solidFill>
                <a:cs typeface="DejaVu Sans" pitchFamily="48" charset="0"/>
              </a:rPr>
              <a:t>eSNP</a:t>
            </a:r>
            <a:r>
              <a:rPr lang="fr-FR" dirty="0">
                <a:solidFill>
                  <a:srgbClr val="000000"/>
                </a:solidFill>
                <a:cs typeface="DejaVu Sans" pitchFamily="48" charset="0"/>
              </a:rPr>
              <a:t> » = expression SNP)</a:t>
            </a:r>
          </a:p>
          <a:p>
            <a:pPr lvl="2"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Sites de fixation de facteurs de transcription</a:t>
            </a:r>
          </a:p>
          <a:p>
            <a:pPr lvl="2"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Sites d'épissage</a:t>
            </a:r>
          </a:p>
          <a:p>
            <a:pPr lvl="2"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Dégradation des </a:t>
            </a:r>
            <a:r>
              <a:rPr lang="fr-FR" dirty="0" err="1">
                <a:solidFill>
                  <a:srgbClr val="000000"/>
                </a:solidFill>
                <a:cs typeface="DejaVu Sans" pitchFamily="48" charset="0"/>
              </a:rPr>
              <a:t>mRNA</a:t>
            </a:r>
            <a:endParaRPr lang="fr-FR" dirty="0">
              <a:solidFill>
                <a:srgbClr val="000000"/>
              </a:solidFill>
              <a:cs typeface="DejaVu Sans" pitchFamily="48" charset="0"/>
            </a:endParaRPr>
          </a:p>
        </p:txBody>
      </p:sp>
      <p:sp>
        <p:nvSpPr>
          <p:cNvPr id="6147" name="Line 3"/>
          <p:cNvSpPr>
            <a:spLocks noChangeShapeType="1"/>
          </p:cNvSpPr>
          <p:nvPr/>
        </p:nvSpPr>
        <p:spPr bwMode="auto">
          <a:xfrm>
            <a:off x="153989" y="5219701"/>
            <a:ext cx="9864725" cy="1588"/>
          </a:xfrm>
          <a:prstGeom prst="line">
            <a:avLst/>
          </a:prstGeom>
          <a:noFill/>
          <a:ln w="36000" cap="flat">
            <a:solidFill>
              <a:srgbClr val="000000"/>
            </a:solidFill>
            <a:round/>
            <a:headEnd/>
            <a:tailEnd/>
          </a:ln>
          <a:effectLst/>
        </p:spPr>
        <p:txBody>
          <a:bodyPr lIns="91430" tIns="45716" rIns="91430" bIns="45716"/>
          <a:lstStyle/>
          <a:p>
            <a:endParaRPr lang="fr-FR">
              <a:solidFill>
                <a:prstClr val="black"/>
              </a:solidFill>
            </a:endParaRPr>
          </a:p>
        </p:txBody>
      </p:sp>
      <p:grpSp>
        <p:nvGrpSpPr>
          <p:cNvPr id="18" name="Groupe 17"/>
          <p:cNvGrpSpPr/>
          <p:nvPr/>
        </p:nvGrpSpPr>
        <p:grpSpPr>
          <a:xfrm>
            <a:off x="88900" y="5075239"/>
            <a:ext cx="9920289" cy="617538"/>
            <a:chOff x="80640" y="4604164"/>
            <a:chExt cx="8998561" cy="560219"/>
          </a:xfrm>
        </p:grpSpPr>
        <p:sp>
          <p:nvSpPr>
            <p:cNvPr id="19" name="Line 3"/>
            <p:cNvSpPr>
              <a:spLocks noChangeShapeType="1"/>
            </p:cNvSpPr>
            <p:nvPr/>
          </p:nvSpPr>
          <p:spPr bwMode="auto">
            <a:xfrm>
              <a:off x="131041" y="4735217"/>
              <a:ext cx="8948160" cy="1441"/>
            </a:xfrm>
            <a:prstGeom prst="line">
              <a:avLst/>
            </a:prstGeom>
            <a:noFill/>
            <a:ln w="36000" cap="flat">
              <a:solidFill>
                <a:srgbClr val="000000"/>
              </a:solidFill>
              <a:round/>
              <a:headEnd/>
              <a:tailEnd/>
            </a:ln>
            <a:effectLst/>
          </p:spPr>
          <p:txBody>
            <a:bodyPr lIns="82945" tIns="41473" rIns="82945" bIns="41473"/>
            <a:lstStyle/>
            <a:p>
              <a:endParaRPr lang="fr-FR">
                <a:solidFill>
                  <a:prstClr val="black"/>
                </a:solidFill>
              </a:endParaRPr>
            </a:p>
          </p:txBody>
        </p:sp>
        <p:sp>
          <p:nvSpPr>
            <p:cNvPr id="20" name="Rectangle 4"/>
            <p:cNvSpPr>
              <a:spLocks noChangeArrowheads="1"/>
            </p:cNvSpPr>
            <p:nvPr/>
          </p:nvSpPr>
          <p:spPr bwMode="auto">
            <a:xfrm>
              <a:off x="2905920" y="4604164"/>
              <a:ext cx="124128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21" name="Rectangle 5"/>
            <p:cNvSpPr>
              <a:spLocks noChangeArrowheads="1"/>
            </p:cNvSpPr>
            <p:nvPr/>
          </p:nvSpPr>
          <p:spPr bwMode="auto">
            <a:xfrm>
              <a:off x="4474081" y="4604164"/>
              <a:ext cx="75168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22" name="Rectangle 6"/>
            <p:cNvSpPr>
              <a:spLocks noChangeArrowheads="1"/>
            </p:cNvSpPr>
            <p:nvPr/>
          </p:nvSpPr>
          <p:spPr bwMode="auto">
            <a:xfrm>
              <a:off x="6073921" y="4604164"/>
              <a:ext cx="101232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23" name="Rectangle 7"/>
            <p:cNvSpPr>
              <a:spLocks noChangeArrowheads="1"/>
            </p:cNvSpPr>
            <p:nvPr/>
          </p:nvSpPr>
          <p:spPr bwMode="auto">
            <a:xfrm>
              <a:off x="2383200" y="4604164"/>
              <a:ext cx="522720" cy="260667"/>
            </a:xfrm>
            <a:prstGeom prst="rect">
              <a:avLst/>
            </a:prstGeom>
            <a:solidFill>
              <a:srgbClr val="666666"/>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24" name="Rectangle 8"/>
            <p:cNvSpPr>
              <a:spLocks noChangeArrowheads="1"/>
            </p:cNvSpPr>
            <p:nvPr/>
          </p:nvSpPr>
          <p:spPr bwMode="auto">
            <a:xfrm>
              <a:off x="7086240" y="4604164"/>
              <a:ext cx="489600" cy="260667"/>
            </a:xfrm>
            <a:prstGeom prst="rect">
              <a:avLst/>
            </a:prstGeom>
            <a:solidFill>
              <a:srgbClr val="666666"/>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25" name="Rectangle 9"/>
            <p:cNvSpPr>
              <a:spLocks noChangeArrowheads="1"/>
            </p:cNvSpPr>
            <p:nvPr/>
          </p:nvSpPr>
          <p:spPr bwMode="auto">
            <a:xfrm>
              <a:off x="1501920"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26" name="Rectangle 10"/>
            <p:cNvSpPr>
              <a:spLocks noChangeArrowheads="1"/>
            </p:cNvSpPr>
            <p:nvPr/>
          </p:nvSpPr>
          <p:spPr bwMode="auto">
            <a:xfrm>
              <a:off x="538848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27" name="Rectangle 11"/>
            <p:cNvSpPr>
              <a:spLocks noChangeArrowheads="1"/>
            </p:cNvSpPr>
            <p:nvPr/>
          </p:nvSpPr>
          <p:spPr bwMode="auto">
            <a:xfrm>
              <a:off x="800064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28" name="Text Box 12"/>
            <p:cNvSpPr txBox="1">
              <a:spLocks noChangeArrowheads="1"/>
            </p:cNvSpPr>
            <p:nvPr/>
          </p:nvSpPr>
          <p:spPr bwMode="auto">
            <a:xfrm>
              <a:off x="1431360" y="4833148"/>
              <a:ext cx="6595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Prom</a:t>
              </a:r>
              <a:endParaRPr lang="fr-FR" dirty="0">
                <a:solidFill>
                  <a:srgbClr val="000000"/>
                </a:solidFill>
                <a:ea typeface="WenQuanYi Zen Hei Sharp" charset="0"/>
                <a:cs typeface="WenQuanYi Zen Hei Sharp" charset="0"/>
              </a:endParaRPr>
            </a:p>
          </p:txBody>
        </p:sp>
        <p:sp>
          <p:nvSpPr>
            <p:cNvPr id="29" name="Text Box 13"/>
            <p:cNvSpPr txBox="1">
              <a:spLocks noChangeArrowheads="1"/>
            </p:cNvSpPr>
            <p:nvPr/>
          </p:nvSpPr>
          <p:spPr bwMode="auto">
            <a:xfrm>
              <a:off x="5290560" y="483314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30" name="Text Box 14"/>
            <p:cNvSpPr txBox="1">
              <a:spLocks noChangeArrowheads="1"/>
            </p:cNvSpPr>
            <p:nvPr/>
          </p:nvSpPr>
          <p:spPr bwMode="auto">
            <a:xfrm>
              <a:off x="7902720" y="482882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31" name="Rectangle 15"/>
            <p:cNvSpPr>
              <a:spLocks noChangeArrowheads="1"/>
            </p:cNvSpPr>
            <p:nvPr/>
          </p:nvSpPr>
          <p:spPr bwMode="auto">
            <a:xfrm>
              <a:off x="19584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32" name="Text Box 16"/>
            <p:cNvSpPr txBox="1">
              <a:spLocks noChangeArrowheads="1"/>
            </p:cNvSpPr>
            <p:nvPr/>
          </p:nvSpPr>
          <p:spPr bwMode="auto">
            <a:xfrm>
              <a:off x="80640" y="482882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grpSp>
    </p:spTree>
    <p:extLst>
      <p:ext uri="{BB962C8B-B14F-4D97-AF65-F5344CB8AC3E}">
        <p14:creationId xmlns:p14="http://schemas.microsoft.com/office/powerpoint/2010/main" val="7334477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a:solidFill>
                  <a:srgbClr val="1F497D"/>
                </a:solidFill>
                <a:cs typeface="DejaVu Sans" pitchFamily="48" charset="0"/>
              </a:rPr>
              <a:t>Impact des </a:t>
            </a:r>
            <a:r>
              <a:rPr lang="fr-FR" sz="2400" b="1" dirty="0" err="1">
                <a:solidFill>
                  <a:srgbClr val="1F497D"/>
                </a:solidFill>
                <a:cs typeface="DejaVu Sans" pitchFamily="48" charset="0"/>
              </a:rPr>
              <a:t>SNPs</a:t>
            </a:r>
            <a:endParaRPr lang="fr-FR" sz="2400" b="1" dirty="0">
              <a:solidFill>
                <a:srgbClr val="1F497D"/>
              </a:solidFill>
              <a:cs typeface="DejaVu Sans" pitchFamily="48" charset="0"/>
            </a:endParaRPr>
          </a:p>
        </p:txBody>
      </p:sp>
      <p:sp>
        <p:nvSpPr>
          <p:cNvPr id="7170"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lIns="0" tIns="0" rIns="0" bIns="0"/>
          <a:lstStyle/>
          <a:p>
            <a:pPr marL="426994"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Impact de chaque SNP variable selon sa position et son environnement :</a:t>
            </a:r>
          </a:p>
          <a:p>
            <a:pPr marL="739698" lvl="1" indent="-282546"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Aucun effet : zones </a:t>
            </a:r>
            <a:r>
              <a:rPr lang="fr-FR" dirty="0" err="1">
                <a:solidFill>
                  <a:srgbClr val="000000"/>
                </a:solidFill>
                <a:cs typeface="DejaVu Sans" pitchFamily="48" charset="0"/>
              </a:rPr>
              <a:t>intergéniques</a:t>
            </a:r>
            <a:endParaRPr lang="fr-FR" dirty="0">
              <a:solidFill>
                <a:srgbClr val="000000"/>
              </a:solidFill>
              <a:cs typeface="DejaVu Sans" pitchFamily="48" charset="0"/>
            </a:endParaRPr>
          </a:p>
        </p:txBody>
      </p:sp>
      <p:grpSp>
        <p:nvGrpSpPr>
          <p:cNvPr id="20" name="Groupe 19"/>
          <p:cNvGrpSpPr/>
          <p:nvPr/>
        </p:nvGrpSpPr>
        <p:grpSpPr>
          <a:xfrm>
            <a:off x="88900" y="5075239"/>
            <a:ext cx="9920289" cy="617538"/>
            <a:chOff x="80640" y="4604164"/>
            <a:chExt cx="8998561" cy="560219"/>
          </a:xfrm>
        </p:grpSpPr>
        <p:sp>
          <p:nvSpPr>
            <p:cNvPr id="7171" name="Line 3"/>
            <p:cNvSpPr>
              <a:spLocks noChangeShapeType="1"/>
            </p:cNvSpPr>
            <p:nvPr/>
          </p:nvSpPr>
          <p:spPr bwMode="auto">
            <a:xfrm>
              <a:off x="131041" y="4735217"/>
              <a:ext cx="8948160" cy="1441"/>
            </a:xfrm>
            <a:prstGeom prst="line">
              <a:avLst/>
            </a:prstGeom>
            <a:noFill/>
            <a:ln w="36000" cap="flat">
              <a:solidFill>
                <a:srgbClr val="000000"/>
              </a:solidFill>
              <a:round/>
              <a:headEnd/>
              <a:tailEnd/>
            </a:ln>
            <a:effectLst/>
          </p:spPr>
          <p:txBody>
            <a:bodyPr lIns="82945" tIns="41473" rIns="82945" bIns="41473"/>
            <a:lstStyle/>
            <a:p>
              <a:endParaRPr lang="fr-FR">
                <a:solidFill>
                  <a:prstClr val="black"/>
                </a:solidFill>
              </a:endParaRPr>
            </a:p>
          </p:txBody>
        </p:sp>
        <p:sp>
          <p:nvSpPr>
            <p:cNvPr id="7172" name="Rectangle 4"/>
            <p:cNvSpPr>
              <a:spLocks noChangeArrowheads="1"/>
            </p:cNvSpPr>
            <p:nvPr/>
          </p:nvSpPr>
          <p:spPr bwMode="auto">
            <a:xfrm>
              <a:off x="2905920" y="4604164"/>
              <a:ext cx="124128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7173" name="Rectangle 5"/>
            <p:cNvSpPr>
              <a:spLocks noChangeArrowheads="1"/>
            </p:cNvSpPr>
            <p:nvPr/>
          </p:nvSpPr>
          <p:spPr bwMode="auto">
            <a:xfrm>
              <a:off x="4474081" y="4604164"/>
              <a:ext cx="75168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7174" name="Rectangle 6"/>
            <p:cNvSpPr>
              <a:spLocks noChangeArrowheads="1"/>
            </p:cNvSpPr>
            <p:nvPr/>
          </p:nvSpPr>
          <p:spPr bwMode="auto">
            <a:xfrm>
              <a:off x="6073921" y="4604164"/>
              <a:ext cx="101232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7175" name="Rectangle 7"/>
            <p:cNvSpPr>
              <a:spLocks noChangeArrowheads="1"/>
            </p:cNvSpPr>
            <p:nvPr/>
          </p:nvSpPr>
          <p:spPr bwMode="auto">
            <a:xfrm>
              <a:off x="2383200" y="4604164"/>
              <a:ext cx="522720" cy="260667"/>
            </a:xfrm>
            <a:prstGeom prst="rect">
              <a:avLst/>
            </a:prstGeom>
            <a:solidFill>
              <a:srgbClr val="666666"/>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7176" name="Rectangle 8"/>
            <p:cNvSpPr>
              <a:spLocks noChangeArrowheads="1"/>
            </p:cNvSpPr>
            <p:nvPr/>
          </p:nvSpPr>
          <p:spPr bwMode="auto">
            <a:xfrm>
              <a:off x="7086240" y="4604164"/>
              <a:ext cx="489600" cy="260667"/>
            </a:xfrm>
            <a:prstGeom prst="rect">
              <a:avLst/>
            </a:prstGeom>
            <a:solidFill>
              <a:srgbClr val="666666"/>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7177" name="Rectangle 9"/>
            <p:cNvSpPr>
              <a:spLocks noChangeArrowheads="1"/>
            </p:cNvSpPr>
            <p:nvPr/>
          </p:nvSpPr>
          <p:spPr bwMode="auto">
            <a:xfrm>
              <a:off x="1501920"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7178" name="Rectangle 10"/>
            <p:cNvSpPr>
              <a:spLocks noChangeArrowheads="1"/>
            </p:cNvSpPr>
            <p:nvPr/>
          </p:nvSpPr>
          <p:spPr bwMode="auto">
            <a:xfrm>
              <a:off x="538848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7179" name="Rectangle 11"/>
            <p:cNvSpPr>
              <a:spLocks noChangeArrowheads="1"/>
            </p:cNvSpPr>
            <p:nvPr/>
          </p:nvSpPr>
          <p:spPr bwMode="auto">
            <a:xfrm>
              <a:off x="800064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7180" name="Text Box 12"/>
            <p:cNvSpPr txBox="1">
              <a:spLocks noChangeArrowheads="1"/>
            </p:cNvSpPr>
            <p:nvPr/>
          </p:nvSpPr>
          <p:spPr bwMode="auto">
            <a:xfrm>
              <a:off x="1431360" y="4833148"/>
              <a:ext cx="6595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Prom</a:t>
              </a:r>
              <a:endParaRPr lang="fr-FR" dirty="0">
                <a:solidFill>
                  <a:srgbClr val="000000"/>
                </a:solidFill>
                <a:ea typeface="WenQuanYi Zen Hei Sharp" charset="0"/>
                <a:cs typeface="WenQuanYi Zen Hei Sharp" charset="0"/>
              </a:endParaRPr>
            </a:p>
          </p:txBody>
        </p:sp>
        <p:sp>
          <p:nvSpPr>
            <p:cNvPr id="7181" name="Text Box 13"/>
            <p:cNvSpPr txBox="1">
              <a:spLocks noChangeArrowheads="1"/>
            </p:cNvSpPr>
            <p:nvPr/>
          </p:nvSpPr>
          <p:spPr bwMode="auto">
            <a:xfrm>
              <a:off x="5290560" y="483314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7182" name="Text Box 14"/>
            <p:cNvSpPr txBox="1">
              <a:spLocks noChangeArrowheads="1"/>
            </p:cNvSpPr>
            <p:nvPr/>
          </p:nvSpPr>
          <p:spPr bwMode="auto">
            <a:xfrm>
              <a:off x="7902720" y="482882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7183" name="Rectangle 15"/>
            <p:cNvSpPr>
              <a:spLocks noChangeArrowheads="1"/>
            </p:cNvSpPr>
            <p:nvPr/>
          </p:nvSpPr>
          <p:spPr bwMode="auto">
            <a:xfrm>
              <a:off x="19584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7184" name="Text Box 16"/>
            <p:cNvSpPr txBox="1">
              <a:spLocks noChangeArrowheads="1"/>
            </p:cNvSpPr>
            <p:nvPr/>
          </p:nvSpPr>
          <p:spPr bwMode="auto">
            <a:xfrm>
              <a:off x="80640" y="482882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grpSp>
      <p:sp>
        <p:nvSpPr>
          <p:cNvPr id="7185" name="Line 17"/>
          <p:cNvSpPr>
            <a:spLocks noChangeShapeType="1"/>
          </p:cNvSpPr>
          <p:nvPr/>
        </p:nvSpPr>
        <p:spPr bwMode="auto">
          <a:xfrm flipH="1">
            <a:off x="1220789" y="1655764"/>
            <a:ext cx="1806575" cy="3527425"/>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7186" name="Line 18"/>
          <p:cNvSpPr>
            <a:spLocks noChangeShapeType="1"/>
          </p:cNvSpPr>
          <p:nvPr/>
        </p:nvSpPr>
        <p:spPr bwMode="auto">
          <a:xfrm>
            <a:off x="3024189" y="1655763"/>
            <a:ext cx="6911975" cy="3529012"/>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Tree>
    <p:extLst>
      <p:ext uri="{BB962C8B-B14F-4D97-AF65-F5344CB8AC3E}">
        <p14:creationId xmlns:p14="http://schemas.microsoft.com/office/powerpoint/2010/main" val="38924800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a:solidFill>
                  <a:srgbClr val="1F497D"/>
                </a:solidFill>
                <a:cs typeface="DejaVu Sans" pitchFamily="48" charset="0"/>
              </a:rPr>
              <a:t>Impact des </a:t>
            </a:r>
            <a:r>
              <a:rPr lang="fr-FR" sz="2400" b="1" dirty="0" err="1">
                <a:solidFill>
                  <a:srgbClr val="1F497D"/>
                </a:solidFill>
                <a:cs typeface="DejaVu Sans" pitchFamily="48" charset="0"/>
              </a:rPr>
              <a:t>SNPs</a:t>
            </a:r>
            <a:endParaRPr lang="fr-FR" sz="2400" b="1" dirty="0">
              <a:solidFill>
                <a:srgbClr val="1F497D"/>
              </a:solidFill>
              <a:cs typeface="DejaVu Sans" pitchFamily="48" charset="0"/>
            </a:endParaRPr>
          </a:p>
        </p:txBody>
      </p:sp>
      <p:sp>
        <p:nvSpPr>
          <p:cNvPr id="8194"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lIns="0" tIns="0" rIns="0" bIns="0"/>
          <a:lstStyle/>
          <a:p>
            <a:pPr marL="426994"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Impact de chaque SNP variable selon sa position et son environnement :</a:t>
            </a:r>
          </a:p>
          <a:p>
            <a:pPr marL="739698" lvl="1" indent="-282546"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Modification de la protéine produite (nonsense, </a:t>
            </a:r>
            <a:r>
              <a:rPr lang="fr-FR" dirty="0" err="1">
                <a:solidFill>
                  <a:srgbClr val="000000"/>
                </a:solidFill>
                <a:cs typeface="DejaVu Sans" pitchFamily="48" charset="0"/>
              </a:rPr>
              <a:t>missense</a:t>
            </a:r>
            <a:r>
              <a:rPr lang="fr-FR" dirty="0">
                <a:solidFill>
                  <a:srgbClr val="000000"/>
                </a:solidFill>
                <a:cs typeface="DejaVu Sans" pitchFamily="48" charset="0"/>
              </a:rPr>
              <a:t>)</a:t>
            </a:r>
          </a:p>
          <a:p>
            <a:pPr lvl="2" indent="-226989" algn="just">
              <a:spcAft>
                <a:spcPts val="1413"/>
              </a:spcAft>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endParaRPr lang="fr-FR" dirty="0">
              <a:solidFill>
                <a:srgbClr val="000000"/>
              </a:solidFill>
              <a:cs typeface="DejaVu Sans" pitchFamily="48" charset="0"/>
            </a:endParaRPr>
          </a:p>
        </p:txBody>
      </p:sp>
      <p:sp>
        <p:nvSpPr>
          <p:cNvPr id="8195" name="Line 3"/>
          <p:cNvSpPr>
            <a:spLocks noChangeShapeType="1"/>
          </p:cNvSpPr>
          <p:nvPr/>
        </p:nvSpPr>
        <p:spPr bwMode="auto">
          <a:xfrm>
            <a:off x="153989" y="5219701"/>
            <a:ext cx="9864725" cy="1588"/>
          </a:xfrm>
          <a:prstGeom prst="line">
            <a:avLst/>
          </a:prstGeom>
          <a:noFill/>
          <a:ln w="36000" cap="flat">
            <a:solidFill>
              <a:srgbClr val="000000"/>
            </a:solidFill>
            <a:round/>
            <a:headEnd/>
            <a:tailEnd/>
          </a:ln>
          <a:effectLst/>
        </p:spPr>
        <p:txBody>
          <a:bodyPr lIns="91430" tIns="45716" rIns="91430" bIns="45716"/>
          <a:lstStyle/>
          <a:p>
            <a:endParaRPr lang="fr-FR">
              <a:solidFill>
                <a:prstClr val="black"/>
              </a:solidFill>
            </a:endParaRPr>
          </a:p>
        </p:txBody>
      </p:sp>
      <p:sp>
        <p:nvSpPr>
          <p:cNvPr id="8196" name="Rectangle 4"/>
          <p:cNvSpPr>
            <a:spLocks noChangeArrowheads="1"/>
          </p:cNvSpPr>
          <p:nvPr/>
        </p:nvSpPr>
        <p:spPr bwMode="auto">
          <a:xfrm>
            <a:off x="3213100" y="5076825"/>
            <a:ext cx="1368425"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1</a:t>
            </a:r>
          </a:p>
        </p:txBody>
      </p:sp>
      <p:sp>
        <p:nvSpPr>
          <p:cNvPr id="8197" name="Rectangle 5"/>
          <p:cNvSpPr>
            <a:spLocks noChangeArrowheads="1"/>
          </p:cNvSpPr>
          <p:nvPr/>
        </p:nvSpPr>
        <p:spPr bwMode="auto">
          <a:xfrm>
            <a:off x="4941889" y="5076825"/>
            <a:ext cx="828675"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2</a:t>
            </a:r>
          </a:p>
        </p:txBody>
      </p:sp>
      <p:sp>
        <p:nvSpPr>
          <p:cNvPr id="8198" name="Rectangle 6"/>
          <p:cNvSpPr>
            <a:spLocks noChangeArrowheads="1"/>
          </p:cNvSpPr>
          <p:nvPr/>
        </p:nvSpPr>
        <p:spPr bwMode="auto">
          <a:xfrm>
            <a:off x="6705601" y="5076825"/>
            <a:ext cx="1116013"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3</a:t>
            </a:r>
          </a:p>
        </p:txBody>
      </p:sp>
      <p:sp>
        <p:nvSpPr>
          <p:cNvPr id="8199" name="Rectangle 7"/>
          <p:cNvSpPr>
            <a:spLocks noChangeArrowheads="1"/>
          </p:cNvSpPr>
          <p:nvPr/>
        </p:nvSpPr>
        <p:spPr bwMode="auto">
          <a:xfrm>
            <a:off x="2636837" y="5076825"/>
            <a:ext cx="576263" cy="287338"/>
          </a:xfrm>
          <a:prstGeom prst="rect">
            <a:avLst/>
          </a:prstGeom>
          <a:solidFill>
            <a:srgbClr val="6666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8200" name="Rectangle 8"/>
          <p:cNvSpPr>
            <a:spLocks noChangeArrowheads="1"/>
          </p:cNvSpPr>
          <p:nvPr/>
        </p:nvSpPr>
        <p:spPr bwMode="auto">
          <a:xfrm>
            <a:off x="7821613" y="5076825"/>
            <a:ext cx="539750" cy="287338"/>
          </a:xfrm>
          <a:prstGeom prst="rect">
            <a:avLst/>
          </a:prstGeom>
          <a:solidFill>
            <a:srgbClr val="6666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8201" name="Rectangle 9"/>
          <p:cNvSpPr>
            <a:spLocks noChangeArrowheads="1"/>
          </p:cNvSpPr>
          <p:nvPr/>
        </p:nvSpPr>
        <p:spPr bwMode="auto">
          <a:xfrm>
            <a:off x="1665287"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8202" name="Rectangle 10"/>
          <p:cNvSpPr>
            <a:spLocks noChangeArrowheads="1"/>
          </p:cNvSpPr>
          <p:nvPr/>
        </p:nvSpPr>
        <p:spPr bwMode="auto">
          <a:xfrm>
            <a:off x="5949951"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8203" name="Rectangle 11"/>
          <p:cNvSpPr>
            <a:spLocks noChangeArrowheads="1"/>
          </p:cNvSpPr>
          <p:nvPr/>
        </p:nvSpPr>
        <p:spPr bwMode="auto">
          <a:xfrm>
            <a:off x="8829676"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8204" name="Text Box 12"/>
          <p:cNvSpPr txBox="1">
            <a:spLocks noChangeArrowheads="1"/>
          </p:cNvSpPr>
          <p:nvPr/>
        </p:nvSpPr>
        <p:spPr bwMode="auto">
          <a:xfrm>
            <a:off x="1587500" y="5327651"/>
            <a:ext cx="727075"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Prom</a:t>
            </a:r>
            <a:endParaRPr lang="fr-FR" dirty="0">
              <a:solidFill>
                <a:srgbClr val="000000"/>
              </a:solidFill>
              <a:ea typeface="WenQuanYi Zen Hei Sharp" charset="0"/>
              <a:cs typeface="WenQuanYi Zen Hei Sharp" charset="0"/>
            </a:endParaRPr>
          </a:p>
        </p:txBody>
      </p:sp>
      <p:sp>
        <p:nvSpPr>
          <p:cNvPr id="8205" name="Text Box 13"/>
          <p:cNvSpPr txBox="1">
            <a:spLocks noChangeArrowheads="1"/>
          </p:cNvSpPr>
          <p:nvPr/>
        </p:nvSpPr>
        <p:spPr bwMode="auto">
          <a:xfrm>
            <a:off x="5842000" y="5327651"/>
            <a:ext cx="774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8206" name="Text Box 14"/>
          <p:cNvSpPr txBox="1">
            <a:spLocks noChangeArrowheads="1"/>
          </p:cNvSpPr>
          <p:nvPr/>
        </p:nvSpPr>
        <p:spPr bwMode="auto">
          <a:xfrm>
            <a:off x="8721725" y="5322889"/>
            <a:ext cx="774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8207" name="Rectangle 15"/>
          <p:cNvSpPr>
            <a:spLocks noChangeArrowheads="1"/>
          </p:cNvSpPr>
          <p:nvPr/>
        </p:nvSpPr>
        <p:spPr bwMode="auto">
          <a:xfrm>
            <a:off x="225426"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8208" name="Text Box 16"/>
          <p:cNvSpPr txBox="1">
            <a:spLocks noChangeArrowheads="1"/>
          </p:cNvSpPr>
          <p:nvPr/>
        </p:nvSpPr>
        <p:spPr bwMode="auto">
          <a:xfrm>
            <a:off x="98425" y="5322889"/>
            <a:ext cx="774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8209" name="Rectangle 17"/>
          <p:cNvSpPr>
            <a:spLocks noChangeArrowheads="1"/>
          </p:cNvSpPr>
          <p:nvPr/>
        </p:nvSpPr>
        <p:spPr bwMode="auto">
          <a:xfrm>
            <a:off x="1476375" y="1979615"/>
            <a:ext cx="1511300" cy="503236"/>
          </a:xfrm>
          <a:prstGeom prst="rect">
            <a:avLst/>
          </a:prstGeom>
          <a:solidFill>
            <a:srgbClr val="FF99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Synonyme</a:t>
            </a:r>
          </a:p>
        </p:txBody>
      </p:sp>
      <p:sp>
        <p:nvSpPr>
          <p:cNvPr id="8210" name="Rectangle 18"/>
          <p:cNvSpPr>
            <a:spLocks noChangeArrowheads="1"/>
          </p:cNvSpPr>
          <p:nvPr/>
        </p:nvSpPr>
        <p:spPr bwMode="auto">
          <a:xfrm>
            <a:off x="6948488" y="1979615"/>
            <a:ext cx="1511300" cy="503236"/>
          </a:xfrm>
          <a:prstGeom prst="rect">
            <a:avLst/>
          </a:prstGeom>
          <a:solidFill>
            <a:srgbClr val="FF99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Codon Stop</a:t>
            </a:r>
          </a:p>
        </p:txBody>
      </p:sp>
      <p:sp>
        <p:nvSpPr>
          <p:cNvPr id="8211" name="Rectangle 19"/>
          <p:cNvSpPr>
            <a:spLocks noChangeArrowheads="1"/>
          </p:cNvSpPr>
          <p:nvPr/>
        </p:nvSpPr>
        <p:spPr bwMode="auto">
          <a:xfrm>
            <a:off x="4103688" y="1979615"/>
            <a:ext cx="1728788" cy="503236"/>
          </a:xfrm>
          <a:prstGeom prst="rect">
            <a:avLst/>
          </a:prstGeom>
          <a:solidFill>
            <a:srgbClr val="FF99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Non synonyme</a:t>
            </a:r>
          </a:p>
        </p:txBody>
      </p:sp>
      <p:sp>
        <p:nvSpPr>
          <p:cNvPr id="8212" name="Rectangle 20"/>
          <p:cNvSpPr>
            <a:spLocks noChangeArrowheads="1"/>
          </p:cNvSpPr>
          <p:nvPr/>
        </p:nvSpPr>
        <p:spPr bwMode="auto">
          <a:xfrm>
            <a:off x="1476375" y="3095626"/>
            <a:ext cx="1511300" cy="576263"/>
          </a:xfrm>
          <a:prstGeom prst="rect">
            <a:avLst/>
          </a:prstGeom>
          <a:solidFill>
            <a:srgbClr val="FF99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Protéine OK</a:t>
            </a:r>
          </a:p>
        </p:txBody>
      </p:sp>
      <p:sp>
        <p:nvSpPr>
          <p:cNvPr id="8213" name="Rectangle 21"/>
          <p:cNvSpPr>
            <a:spLocks noChangeArrowheads="1"/>
          </p:cNvSpPr>
          <p:nvPr/>
        </p:nvSpPr>
        <p:spPr bwMode="auto">
          <a:xfrm>
            <a:off x="3887788" y="3095626"/>
            <a:ext cx="2160588" cy="576263"/>
          </a:xfrm>
          <a:prstGeom prst="rect">
            <a:avLst/>
          </a:prstGeom>
          <a:solidFill>
            <a:srgbClr val="FF99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Changement d'</a:t>
            </a:r>
            <a:r>
              <a:rPr lang="fr-FR" dirty="0" err="1">
                <a:solidFill>
                  <a:srgbClr val="000000"/>
                </a:solidFill>
                <a:ea typeface="WenQuanYi Zen Hei Sharp" charset="0"/>
                <a:cs typeface="WenQuanYi Zen Hei Sharp" charset="0"/>
              </a:rPr>
              <a:t>a.a</a:t>
            </a:r>
            <a:r>
              <a:rPr lang="fr-FR" dirty="0">
                <a:solidFill>
                  <a:srgbClr val="000000"/>
                </a:solidFill>
                <a:ea typeface="WenQuanYi Zen Hei Sharp" charset="0"/>
                <a:cs typeface="WenQuanYi Zen Hei Sharp" charset="0"/>
              </a:rPr>
              <a:t>.</a:t>
            </a:r>
          </a:p>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 </a:t>
            </a:r>
            <a:r>
              <a:rPr lang="fr-FR" dirty="0" err="1">
                <a:solidFill>
                  <a:srgbClr val="000000"/>
                </a:solidFill>
                <a:ea typeface="WenQuanYi Zen Hei Sharp" charset="0"/>
                <a:cs typeface="WenQuanYi Zen Hei Sharp" charset="0"/>
              </a:rPr>
              <a:t>missense</a:t>
            </a:r>
            <a:r>
              <a:rPr lang="fr-FR" dirty="0">
                <a:solidFill>
                  <a:srgbClr val="000000"/>
                </a:solidFill>
                <a:ea typeface="WenQuanYi Zen Hei Sharp" charset="0"/>
                <a:cs typeface="WenQuanYi Zen Hei Sharp" charset="0"/>
              </a:rPr>
              <a:t> »</a:t>
            </a:r>
          </a:p>
        </p:txBody>
      </p:sp>
      <p:sp>
        <p:nvSpPr>
          <p:cNvPr id="8214" name="Rectangle 22"/>
          <p:cNvSpPr>
            <a:spLocks noChangeArrowheads="1"/>
          </p:cNvSpPr>
          <p:nvPr/>
        </p:nvSpPr>
        <p:spPr bwMode="auto">
          <a:xfrm>
            <a:off x="6696075" y="3095626"/>
            <a:ext cx="2016125" cy="576263"/>
          </a:xfrm>
          <a:prstGeom prst="rect">
            <a:avLst/>
          </a:prstGeom>
          <a:solidFill>
            <a:srgbClr val="FF99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Protéine tronquée</a:t>
            </a:r>
          </a:p>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 nonsense »</a:t>
            </a:r>
          </a:p>
        </p:txBody>
      </p:sp>
      <p:sp>
        <p:nvSpPr>
          <p:cNvPr id="8215" name="Line 23"/>
          <p:cNvSpPr>
            <a:spLocks noChangeShapeType="1"/>
          </p:cNvSpPr>
          <p:nvPr/>
        </p:nvSpPr>
        <p:spPr bwMode="auto">
          <a:xfrm>
            <a:off x="3671888" y="4608514"/>
            <a:ext cx="1588" cy="503236"/>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8216" name="Line 24"/>
          <p:cNvSpPr>
            <a:spLocks noChangeShapeType="1"/>
          </p:cNvSpPr>
          <p:nvPr/>
        </p:nvSpPr>
        <p:spPr bwMode="auto">
          <a:xfrm>
            <a:off x="5327650" y="4608514"/>
            <a:ext cx="1588" cy="503236"/>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8217" name="Line 25"/>
          <p:cNvSpPr>
            <a:spLocks noChangeShapeType="1"/>
          </p:cNvSpPr>
          <p:nvPr/>
        </p:nvSpPr>
        <p:spPr bwMode="auto">
          <a:xfrm>
            <a:off x="7056438" y="4608514"/>
            <a:ext cx="1588" cy="503236"/>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8218" name="Line 26"/>
          <p:cNvSpPr>
            <a:spLocks noChangeShapeType="1"/>
          </p:cNvSpPr>
          <p:nvPr/>
        </p:nvSpPr>
        <p:spPr bwMode="auto">
          <a:xfrm>
            <a:off x="2232025" y="2592388"/>
            <a:ext cx="1588" cy="431800"/>
          </a:xfrm>
          <a:prstGeom prst="line">
            <a:avLst/>
          </a:prstGeom>
          <a:noFill/>
          <a:ln w="7200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8219" name="Line 27"/>
          <p:cNvSpPr>
            <a:spLocks noChangeShapeType="1"/>
          </p:cNvSpPr>
          <p:nvPr/>
        </p:nvSpPr>
        <p:spPr bwMode="auto">
          <a:xfrm>
            <a:off x="4967288" y="2573339"/>
            <a:ext cx="1588" cy="431800"/>
          </a:xfrm>
          <a:prstGeom prst="line">
            <a:avLst/>
          </a:prstGeom>
          <a:noFill/>
          <a:ln w="7200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8220" name="Line 28"/>
          <p:cNvSpPr>
            <a:spLocks noChangeShapeType="1"/>
          </p:cNvSpPr>
          <p:nvPr/>
        </p:nvSpPr>
        <p:spPr bwMode="auto">
          <a:xfrm>
            <a:off x="7704138" y="2573339"/>
            <a:ext cx="1588" cy="431800"/>
          </a:xfrm>
          <a:prstGeom prst="line">
            <a:avLst/>
          </a:prstGeom>
          <a:noFill/>
          <a:ln w="7200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grpSp>
        <p:nvGrpSpPr>
          <p:cNvPr id="30" name="Groupe 29"/>
          <p:cNvGrpSpPr/>
          <p:nvPr/>
        </p:nvGrpSpPr>
        <p:grpSpPr>
          <a:xfrm>
            <a:off x="88900" y="5075239"/>
            <a:ext cx="9920289" cy="617538"/>
            <a:chOff x="80640" y="4604164"/>
            <a:chExt cx="8998561" cy="560219"/>
          </a:xfrm>
        </p:grpSpPr>
        <p:sp>
          <p:nvSpPr>
            <p:cNvPr id="31" name="Line 3"/>
            <p:cNvSpPr>
              <a:spLocks noChangeShapeType="1"/>
            </p:cNvSpPr>
            <p:nvPr/>
          </p:nvSpPr>
          <p:spPr bwMode="auto">
            <a:xfrm>
              <a:off x="131041" y="4735217"/>
              <a:ext cx="8948160" cy="1441"/>
            </a:xfrm>
            <a:prstGeom prst="line">
              <a:avLst/>
            </a:prstGeom>
            <a:noFill/>
            <a:ln w="36000" cap="flat">
              <a:solidFill>
                <a:srgbClr val="000000"/>
              </a:solidFill>
              <a:round/>
              <a:headEnd/>
              <a:tailEnd/>
            </a:ln>
            <a:effectLst/>
          </p:spPr>
          <p:txBody>
            <a:bodyPr lIns="82945" tIns="41473" rIns="82945" bIns="41473"/>
            <a:lstStyle/>
            <a:p>
              <a:endParaRPr lang="fr-FR">
                <a:solidFill>
                  <a:prstClr val="black"/>
                </a:solidFill>
              </a:endParaRPr>
            </a:p>
          </p:txBody>
        </p:sp>
        <p:sp>
          <p:nvSpPr>
            <p:cNvPr id="32" name="Rectangle 4"/>
            <p:cNvSpPr>
              <a:spLocks noChangeArrowheads="1"/>
            </p:cNvSpPr>
            <p:nvPr/>
          </p:nvSpPr>
          <p:spPr bwMode="auto">
            <a:xfrm>
              <a:off x="2905920" y="4604164"/>
              <a:ext cx="124128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33" name="Rectangle 5"/>
            <p:cNvSpPr>
              <a:spLocks noChangeArrowheads="1"/>
            </p:cNvSpPr>
            <p:nvPr/>
          </p:nvSpPr>
          <p:spPr bwMode="auto">
            <a:xfrm>
              <a:off x="4474081" y="4604164"/>
              <a:ext cx="75168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34" name="Rectangle 6"/>
            <p:cNvSpPr>
              <a:spLocks noChangeArrowheads="1"/>
            </p:cNvSpPr>
            <p:nvPr/>
          </p:nvSpPr>
          <p:spPr bwMode="auto">
            <a:xfrm>
              <a:off x="6073921" y="4604164"/>
              <a:ext cx="101232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35" name="Rectangle 7"/>
            <p:cNvSpPr>
              <a:spLocks noChangeArrowheads="1"/>
            </p:cNvSpPr>
            <p:nvPr/>
          </p:nvSpPr>
          <p:spPr bwMode="auto">
            <a:xfrm>
              <a:off x="2383200" y="4604164"/>
              <a:ext cx="522720" cy="260667"/>
            </a:xfrm>
            <a:prstGeom prst="rect">
              <a:avLst/>
            </a:prstGeom>
            <a:solidFill>
              <a:srgbClr val="666666"/>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36" name="Rectangle 8"/>
            <p:cNvSpPr>
              <a:spLocks noChangeArrowheads="1"/>
            </p:cNvSpPr>
            <p:nvPr/>
          </p:nvSpPr>
          <p:spPr bwMode="auto">
            <a:xfrm>
              <a:off x="7086240" y="4604164"/>
              <a:ext cx="489600" cy="260667"/>
            </a:xfrm>
            <a:prstGeom prst="rect">
              <a:avLst/>
            </a:prstGeom>
            <a:solidFill>
              <a:srgbClr val="666666"/>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37" name="Rectangle 9"/>
            <p:cNvSpPr>
              <a:spLocks noChangeArrowheads="1"/>
            </p:cNvSpPr>
            <p:nvPr/>
          </p:nvSpPr>
          <p:spPr bwMode="auto">
            <a:xfrm>
              <a:off x="1501920"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38" name="Rectangle 10"/>
            <p:cNvSpPr>
              <a:spLocks noChangeArrowheads="1"/>
            </p:cNvSpPr>
            <p:nvPr/>
          </p:nvSpPr>
          <p:spPr bwMode="auto">
            <a:xfrm>
              <a:off x="538848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39" name="Rectangle 11"/>
            <p:cNvSpPr>
              <a:spLocks noChangeArrowheads="1"/>
            </p:cNvSpPr>
            <p:nvPr/>
          </p:nvSpPr>
          <p:spPr bwMode="auto">
            <a:xfrm>
              <a:off x="800064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40" name="Text Box 12"/>
            <p:cNvSpPr txBox="1">
              <a:spLocks noChangeArrowheads="1"/>
            </p:cNvSpPr>
            <p:nvPr/>
          </p:nvSpPr>
          <p:spPr bwMode="auto">
            <a:xfrm>
              <a:off x="1431360" y="4833148"/>
              <a:ext cx="6595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Prom</a:t>
              </a:r>
              <a:endParaRPr lang="fr-FR" dirty="0">
                <a:solidFill>
                  <a:srgbClr val="000000"/>
                </a:solidFill>
                <a:ea typeface="WenQuanYi Zen Hei Sharp" charset="0"/>
                <a:cs typeface="WenQuanYi Zen Hei Sharp" charset="0"/>
              </a:endParaRPr>
            </a:p>
          </p:txBody>
        </p:sp>
        <p:sp>
          <p:nvSpPr>
            <p:cNvPr id="41" name="Text Box 13"/>
            <p:cNvSpPr txBox="1">
              <a:spLocks noChangeArrowheads="1"/>
            </p:cNvSpPr>
            <p:nvPr/>
          </p:nvSpPr>
          <p:spPr bwMode="auto">
            <a:xfrm>
              <a:off x="5290560" y="483314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42" name="Text Box 14"/>
            <p:cNvSpPr txBox="1">
              <a:spLocks noChangeArrowheads="1"/>
            </p:cNvSpPr>
            <p:nvPr/>
          </p:nvSpPr>
          <p:spPr bwMode="auto">
            <a:xfrm>
              <a:off x="7902720" y="482882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43" name="Rectangle 15"/>
            <p:cNvSpPr>
              <a:spLocks noChangeArrowheads="1"/>
            </p:cNvSpPr>
            <p:nvPr/>
          </p:nvSpPr>
          <p:spPr bwMode="auto">
            <a:xfrm>
              <a:off x="19584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44" name="Text Box 16"/>
            <p:cNvSpPr txBox="1">
              <a:spLocks noChangeArrowheads="1"/>
            </p:cNvSpPr>
            <p:nvPr/>
          </p:nvSpPr>
          <p:spPr bwMode="auto">
            <a:xfrm>
              <a:off x="80640" y="482882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grpSp>
    </p:spTree>
    <p:extLst>
      <p:ext uri="{BB962C8B-B14F-4D97-AF65-F5344CB8AC3E}">
        <p14:creationId xmlns:p14="http://schemas.microsoft.com/office/powerpoint/2010/main" val="29713077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a:solidFill>
                  <a:srgbClr val="1F497D"/>
                </a:solidFill>
                <a:cs typeface="DejaVu Sans" pitchFamily="48" charset="0"/>
              </a:rPr>
              <a:t>Impact des </a:t>
            </a:r>
            <a:r>
              <a:rPr lang="fr-FR" sz="2400" b="1" dirty="0" err="1">
                <a:solidFill>
                  <a:srgbClr val="1F497D"/>
                </a:solidFill>
                <a:cs typeface="DejaVu Sans" pitchFamily="48" charset="0"/>
              </a:rPr>
              <a:t>SNPs</a:t>
            </a:r>
            <a:endParaRPr lang="fr-FR" sz="2400" b="1" dirty="0">
              <a:solidFill>
                <a:srgbClr val="1F497D"/>
              </a:solidFill>
              <a:cs typeface="DejaVu Sans" pitchFamily="48" charset="0"/>
            </a:endParaRPr>
          </a:p>
        </p:txBody>
      </p:sp>
      <p:sp>
        <p:nvSpPr>
          <p:cNvPr id="9218"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lIns="0" tIns="0" rIns="0" bIns="0"/>
          <a:lstStyle/>
          <a:p>
            <a:pPr marL="426994"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Impact de chaque SNP variable selon sa position et son environnement :</a:t>
            </a:r>
          </a:p>
          <a:p>
            <a:pPr marL="739698" lvl="1" indent="-282546"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Effet sur la régulation de l'expression (« </a:t>
            </a:r>
            <a:r>
              <a:rPr lang="fr-FR" dirty="0" err="1">
                <a:solidFill>
                  <a:srgbClr val="000000"/>
                </a:solidFill>
                <a:cs typeface="DejaVu Sans" pitchFamily="48" charset="0"/>
              </a:rPr>
              <a:t>eSNP</a:t>
            </a:r>
            <a:r>
              <a:rPr lang="fr-FR" dirty="0">
                <a:solidFill>
                  <a:srgbClr val="000000"/>
                </a:solidFill>
                <a:cs typeface="DejaVu Sans" pitchFamily="48" charset="0"/>
              </a:rPr>
              <a:t> » = expression SNP)</a:t>
            </a:r>
          </a:p>
        </p:txBody>
      </p:sp>
      <p:sp>
        <p:nvSpPr>
          <p:cNvPr id="9219" name="Line 3"/>
          <p:cNvSpPr>
            <a:spLocks noChangeShapeType="1"/>
          </p:cNvSpPr>
          <p:nvPr/>
        </p:nvSpPr>
        <p:spPr bwMode="auto">
          <a:xfrm>
            <a:off x="153989" y="5219701"/>
            <a:ext cx="9864725" cy="1588"/>
          </a:xfrm>
          <a:prstGeom prst="line">
            <a:avLst/>
          </a:prstGeom>
          <a:noFill/>
          <a:ln w="36000" cap="flat">
            <a:solidFill>
              <a:srgbClr val="000000"/>
            </a:solidFill>
            <a:round/>
            <a:headEnd/>
            <a:tailEnd/>
          </a:ln>
          <a:effectLst/>
        </p:spPr>
        <p:txBody>
          <a:bodyPr lIns="91430" tIns="45716" rIns="91430" bIns="45716"/>
          <a:lstStyle/>
          <a:p>
            <a:endParaRPr lang="fr-FR">
              <a:solidFill>
                <a:prstClr val="black"/>
              </a:solidFill>
            </a:endParaRPr>
          </a:p>
        </p:txBody>
      </p:sp>
      <p:sp>
        <p:nvSpPr>
          <p:cNvPr id="9220" name="Rectangle 4"/>
          <p:cNvSpPr>
            <a:spLocks noChangeArrowheads="1"/>
          </p:cNvSpPr>
          <p:nvPr/>
        </p:nvSpPr>
        <p:spPr bwMode="auto">
          <a:xfrm>
            <a:off x="3213100" y="5076825"/>
            <a:ext cx="1368425"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1</a:t>
            </a:r>
          </a:p>
        </p:txBody>
      </p:sp>
      <p:sp>
        <p:nvSpPr>
          <p:cNvPr id="9221" name="Rectangle 5"/>
          <p:cNvSpPr>
            <a:spLocks noChangeArrowheads="1"/>
          </p:cNvSpPr>
          <p:nvPr/>
        </p:nvSpPr>
        <p:spPr bwMode="auto">
          <a:xfrm>
            <a:off x="4941889" y="5076825"/>
            <a:ext cx="828675"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2</a:t>
            </a:r>
          </a:p>
        </p:txBody>
      </p:sp>
      <p:sp>
        <p:nvSpPr>
          <p:cNvPr id="9222" name="Rectangle 6"/>
          <p:cNvSpPr>
            <a:spLocks noChangeArrowheads="1"/>
          </p:cNvSpPr>
          <p:nvPr/>
        </p:nvSpPr>
        <p:spPr bwMode="auto">
          <a:xfrm>
            <a:off x="6705601" y="5076825"/>
            <a:ext cx="1116013"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3</a:t>
            </a:r>
          </a:p>
        </p:txBody>
      </p:sp>
      <p:sp>
        <p:nvSpPr>
          <p:cNvPr id="9223" name="Rectangle 7"/>
          <p:cNvSpPr>
            <a:spLocks noChangeArrowheads="1"/>
          </p:cNvSpPr>
          <p:nvPr/>
        </p:nvSpPr>
        <p:spPr bwMode="auto">
          <a:xfrm>
            <a:off x="2636837" y="5076825"/>
            <a:ext cx="576263" cy="287338"/>
          </a:xfrm>
          <a:prstGeom prst="rect">
            <a:avLst/>
          </a:prstGeom>
          <a:solidFill>
            <a:srgbClr val="6666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9224" name="Rectangle 8"/>
          <p:cNvSpPr>
            <a:spLocks noChangeArrowheads="1"/>
          </p:cNvSpPr>
          <p:nvPr/>
        </p:nvSpPr>
        <p:spPr bwMode="auto">
          <a:xfrm>
            <a:off x="7821613" y="5076825"/>
            <a:ext cx="539750" cy="287338"/>
          </a:xfrm>
          <a:prstGeom prst="rect">
            <a:avLst/>
          </a:prstGeom>
          <a:solidFill>
            <a:srgbClr val="6666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9225" name="Rectangle 9"/>
          <p:cNvSpPr>
            <a:spLocks noChangeArrowheads="1"/>
          </p:cNvSpPr>
          <p:nvPr/>
        </p:nvSpPr>
        <p:spPr bwMode="auto">
          <a:xfrm>
            <a:off x="1665287"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9226" name="Rectangle 10"/>
          <p:cNvSpPr>
            <a:spLocks noChangeArrowheads="1"/>
          </p:cNvSpPr>
          <p:nvPr/>
        </p:nvSpPr>
        <p:spPr bwMode="auto">
          <a:xfrm>
            <a:off x="5949951"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9227" name="Rectangle 11"/>
          <p:cNvSpPr>
            <a:spLocks noChangeArrowheads="1"/>
          </p:cNvSpPr>
          <p:nvPr/>
        </p:nvSpPr>
        <p:spPr bwMode="auto">
          <a:xfrm>
            <a:off x="8829676"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9228" name="Text Box 12"/>
          <p:cNvSpPr txBox="1">
            <a:spLocks noChangeArrowheads="1"/>
          </p:cNvSpPr>
          <p:nvPr/>
        </p:nvSpPr>
        <p:spPr bwMode="auto">
          <a:xfrm>
            <a:off x="1587500" y="5327651"/>
            <a:ext cx="727075"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Prom</a:t>
            </a:r>
            <a:endParaRPr lang="fr-FR" dirty="0">
              <a:solidFill>
                <a:srgbClr val="000000"/>
              </a:solidFill>
              <a:ea typeface="WenQuanYi Zen Hei Sharp" charset="0"/>
              <a:cs typeface="WenQuanYi Zen Hei Sharp" charset="0"/>
            </a:endParaRPr>
          </a:p>
        </p:txBody>
      </p:sp>
      <p:sp>
        <p:nvSpPr>
          <p:cNvPr id="9229" name="Text Box 13"/>
          <p:cNvSpPr txBox="1">
            <a:spLocks noChangeArrowheads="1"/>
          </p:cNvSpPr>
          <p:nvPr/>
        </p:nvSpPr>
        <p:spPr bwMode="auto">
          <a:xfrm>
            <a:off x="5842000" y="5327651"/>
            <a:ext cx="774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9230" name="Text Box 14"/>
          <p:cNvSpPr txBox="1">
            <a:spLocks noChangeArrowheads="1"/>
          </p:cNvSpPr>
          <p:nvPr/>
        </p:nvSpPr>
        <p:spPr bwMode="auto">
          <a:xfrm>
            <a:off x="8721725" y="5322889"/>
            <a:ext cx="774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9231" name="Rectangle 15"/>
          <p:cNvSpPr>
            <a:spLocks noChangeArrowheads="1"/>
          </p:cNvSpPr>
          <p:nvPr/>
        </p:nvSpPr>
        <p:spPr bwMode="auto">
          <a:xfrm>
            <a:off x="225426"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9232" name="Text Box 16"/>
          <p:cNvSpPr txBox="1">
            <a:spLocks noChangeArrowheads="1"/>
          </p:cNvSpPr>
          <p:nvPr/>
        </p:nvSpPr>
        <p:spPr bwMode="auto">
          <a:xfrm>
            <a:off x="98425" y="5322889"/>
            <a:ext cx="774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9233" name="Rectangle 17"/>
          <p:cNvSpPr>
            <a:spLocks noChangeArrowheads="1"/>
          </p:cNvSpPr>
          <p:nvPr/>
        </p:nvSpPr>
        <p:spPr bwMode="auto">
          <a:xfrm>
            <a:off x="1152525" y="1979615"/>
            <a:ext cx="2232025" cy="503236"/>
          </a:xfrm>
          <a:prstGeom prst="rect">
            <a:avLst/>
          </a:prstGeom>
          <a:solidFill>
            <a:srgbClr val="FF99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Sites de régulation</a:t>
            </a:r>
          </a:p>
        </p:txBody>
      </p:sp>
      <p:sp>
        <p:nvSpPr>
          <p:cNvPr id="9234" name="Rectangle 18"/>
          <p:cNvSpPr>
            <a:spLocks noChangeArrowheads="1"/>
          </p:cNvSpPr>
          <p:nvPr/>
        </p:nvSpPr>
        <p:spPr bwMode="auto">
          <a:xfrm>
            <a:off x="6696076" y="1979615"/>
            <a:ext cx="2087563" cy="503236"/>
          </a:xfrm>
          <a:prstGeom prst="rect">
            <a:avLst/>
          </a:prstGeom>
          <a:solidFill>
            <a:srgbClr val="FF99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Dégradation </a:t>
            </a:r>
            <a:r>
              <a:rPr lang="fr-FR" dirty="0" err="1">
                <a:solidFill>
                  <a:srgbClr val="000000"/>
                </a:solidFill>
                <a:ea typeface="WenQuanYi Zen Hei Sharp" charset="0"/>
                <a:cs typeface="WenQuanYi Zen Hei Sharp" charset="0"/>
              </a:rPr>
              <a:t>mRNA</a:t>
            </a:r>
            <a:endParaRPr lang="fr-FR" dirty="0">
              <a:solidFill>
                <a:srgbClr val="000000"/>
              </a:solidFill>
              <a:ea typeface="WenQuanYi Zen Hei Sharp" charset="0"/>
              <a:cs typeface="WenQuanYi Zen Hei Sharp" charset="0"/>
            </a:endParaRPr>
          </a:p>
        </p:txBody>
      </p:sp>
      <p:sp>
        <p:nvSpPr>
          <p:cNvPr id="9235" name="Rectangle 19"/>
          <p:cNvSpPr>
            <a:spLocks noChangeArrowheads="1"/>
          </p:cNvSpPr>
          <p:nvPr/>
        </p:nvSpPr>
        <p:spPr bwMode="auto">
          <a:xfrm>
            <a:off x="4103688" y="1979615"/>
            <a:ext cx="1728788" cy="503236"/>
          </a:xfrm>
          <a:prstGeom prst="rect">
            <a:avLst/>
          </a:prstGeom>
          <a:solidFill>
            <a:srgbClr val="FF99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Épissage</a:t>
            </a:r>
          </a:p>
        </p:txBody>
      </p:sp>
      <p:sp>
        <p:nvSpPr>
          <p:cNvPr id="9236" name="Line 20"/>
          <p:cNvSpPr>
            <a:spLocks noChangeShapeType="1"/>
          </p:cNvSpPr>
          <p:nvPr/>
        </p:nvSpPr>
        <p:spPr bwMode="auto">
          <a:xfrm flipH="1">
            <a:off x="573087" y="2447925"/>
            <a:ext cx="1662113" cy="2663825"/>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9237" name="Line 21"/>
          <p:cNvSpPr>
            <a:spLocks noChangeShapeType="1"/>
          </p:cNvSpPr>
          <p:nvPr/>
        </p:nvSpPr>
        <p:spPr bwMode="auto">
          <a:xfrm>
            <a:off x="2232025" y="2447925"/>
            <a:ext cx="3959225" cy="2663825"/>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9238" name="Rectangle 22"/>
          <p:cNvSpPr>
            <a:spLocks noChangeArrowheads="1"/>
          </p:cNvSpPr>
          <p:nvPr/>
        </p:nvSpPr>
        <p:spPr bwMode="auto">
          <a:xfrm>
            <a:off x="6696076" y="1979615"/>
            <a:ext cx="2087563" cy="503236"/>
          </a:xfrm>
          <a:prstGeom prst="rect">
            <a:avLst/>
          </a:prstGeom>
          <a:solidFill>
            <a:srgbClr val="E6E6E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B3B3B3"/>
                </a:solidFill>
                <a:ea typeface="WenQuanYi Zen Hei Sharp" charset="0"/>
                <a:cs typeface="WenQuanYi Zen Hei Sharp" charset="0"/>
              </a:rPr>
              <a:t>Stabilité </a:t>
            </a:r>
            <a:r>
              <a:rPr lang="fr-FR" dirty="0" err="1">
                <a:solidFill>
                  <a:srgbClr val="B3B3B3"/>
                </a:solidFill>
                <a:ea typeface="WenQuanYi Zen Hei Sharp" charset="0"/>
                <a:cs typeface="WenQuanYi Zen Hei Sharp" charset="0"/>
              </a:rPr>
              <a:t>mRNA</a:t>
            </a:r>
            <a:endParaRPr lang="fr-FR" dirty="0">
              <a:solidFill>
                <a:srgbClr val="B3B3B3"/>
              </a:solidFill>
              <a:ea typeface="WenQuanYi Zen Hei Sharp" charset="0"/>
              <a:cs typeface="WenQuanYi Zen Hei Sharp" charset="0"/>
            </a:endParaRPr>
          </a:p>
        </p:txBody>
      </p:sp>
      <p:sp>
        <p:nvSpPr>
          <p:cNvPr id="9239" name="Rectangle 23"/>
          <p:cNvSpPr>
            <a:spLocks noChangeArrowheads="1"/>
          </p:cNvSpPr>
          <p:nvPr/>
        </p:nvSpPr>
        <p:spPr bwMode="auto">
          <a:xfrm>
            <a:off x="4103688" y="1979615"/>
            <a:ext cx="1728788" cy="503236"/>
          </a:xfrm>
          <a:prstGeom prst="rect">
            <a:avLst/>
          </a:prstGeom>
          <a:solidFill>
            <a:srgbClr val="E6E6E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CCCCCC"/>
                </a:solidFill>
                <a:ea typeface="WenQuanYi Zen Hei Sharp" charset="0"/>
                <a:cs typeface="WenQuanYi Zen Hei Sharp" charset="0"/>
              </a:rPr>
              <a:t>Épissage</a:t>
            </a:r>
          </a:p>
        </p:txBody>
      </p:sp>
      <p:sp>
        <p:nvSpPr>
          <p:cNvPr id="9240" name="Text Box 24"/>
          <p:cNvSpPr txBox="1">
            <a:spLocks noChangeArrowheads="1"/>
          </p:cNvSpPr>
          <p:nvPr/>
        </p:nvSpPr>
        <p:spPr bwMode="auto">
          <a:xfrm>
            <a:off x="4760912" y="2808289"/>
            <a:ext cx="4456113" cy="619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Empêche ou permet la fixation de facteurs</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de transcription</a:t>
            </a:r>
          </a:p>
        </p:txBody>
      </p:sp>
      <p:grpSp>
        <p:nvGrpSpPr>
          <p:cNvPr id="26" name="Groupe 25"/>
          <p:cNvGrpSpPr/>
          <p:nvPr/>
        </p:nvGrpSpPr>
        <p:grpSpPr>
          <a:xfrm>
            <a:off x="88900" y="5075239"/>
            <a:ext cx="9920289" cy="617538"/>
            <a:chOff x="80640" y="4604164"/>
            <a:chExt cx="8998561" cy="560219"/>
          </a:xfrm>
        </p:grpSpPr>
        <p:sp>
          <p:nvSpPr>
            <p:cNvPr id="27" name="Line 3"/>
            <p:cNvSpPr>
              <a:spLocks noChangeShapeType="1"/>
            </p:cNvSpPr>
            <p:nvPr/>
          </p:nvSpPr>
          <p:spPr bwMode="auto">
            <a:xfrm>
              <a:off x="131041" y="4735217"/>
              <a:ext cx="8948160" cy="1441"/>
            </a:xfrm>
            <a:prstGeom prst="line">
              <a:avLst/>
            </a:prstGeom>
            <a:noFill/>
            <a:ln w="36000" cap="flat">
              <a:solidFill>
                <a:srgbClr val="000000"/>
              </a:solidFill>
              <a:round/>
              <a:headEnd/>
              <a:tailEnd/>
            </a:ln>
            <a:effectLst/>
          </p:spPr>
          <p:txBody>
            <a:bodyPr lIns="82945" tIns="41473" rIns="82945" bIns="41473"/>
            <a:lstStyle/>
            <a:p>
              <a:endParaRPr lang="fr-FR">
                <a:solidFill>
                  <a:prstClr val="black"/>
                </a:solidFill>
              </a:endParaRPr>
            </a:p>
          </p:txBody>
        </p:sp>
        <p:sp>
          <p:nvSpPr>
            <p:cNvPr id="28" name="Rectangle 4"/>
            <p:cNvSpPr>
              <a:spLocks noChangeArrowheads="1"/>
            </p:cNvSpPr>
            <p:nvPr/>
          </p:nvSpPr>
          <p:spPr bwMode="auto">
            <a:xfrm>
              <a:off x="2905920" y="4604164"/>
              <a:ext cx="124128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29" name="Rectangle 5"/>
            <p:cNvSpPr>
              <a:spLocks noChangeArrowheads="1"/>
            </p:cNvSpPr>
            <p:nvPr/>
          </p:nvSpPr>
          <p:spPr bwMode="auto">
            <a:xfrm>
              <a:off x="4474081" y="4604164"/>
              <a:ext cx="75168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30" name="Rectangle 6"/>
            <p:cNvSpPr>
              <a:spLocks noChangeArrowheads="1"/>
            </p:cNvSpPr>
            <p:nvPr/>
          </p:nvSpPr>
          <p:spPr bwMode="auto">
            <a:xfrm>
              <a:off x="6073921" y="4604164"/>
              <a:ext cx="101232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31" name="Rectangle 7"/>
            <p:cNvSpPr>
              <a:spLocks noChangeArrowheads="1"/>
            </p:cNvSpPr>
            <p:nvPr/>
          </p:nvSpPr>
          <p:spPr bwMode="auto">
            <a:xfrm>
              <a:off x="2383200" y="4604164"/>
              <a:ext cx="522720" cy="260667"/>
            </a:xfrm>
            <a:prstGeom prst="rect">
              <a:avLst/>
            </a:prstGeom>
            <a:solidFill>
              <a:srgbClr val="666666"/>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32" name="Rectangle 8"/>
            <p:cNvSpPr>
              <a:spLocks noChangeArrowheads="1"/>
            </p:cNvSpPr>
            <p:nvPr/>
          </p:nvSpPr>
          <p:spPr bwMode="auto">
            <a:xfrm>
              <a:off x="7086240" y="4604164"/>
              <a:ext cx="489600" cy="260667"/>
            </a:xfrm>
            <a:prstGeom prst="rect">
              <a:avLst/>
            </a:prstGeom>
            <a:solidFill>
              <a:srgbClr val="666666"/>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33" name="Rectangle 9"/>
            <p:cNvSpPr>
              <a:spLocks noChangeArrowheads="1"/>
            </p:cNvSpPr>
            <p:nvPr/>
          </p:nvSpPr>
          <p:spPr bwMode="auto">
            <a:xfrm>
              <a:off x="1501920"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34" name="Rectangle 10"/>
            <p:cNvSpPr>
              <a:spLocks noChangeArrowheads="1"/>
            </p:cNvSpPr>
            <p:nvPr/>
          </p:nvSpPr>
          <p:spPr bwMode="auto">
            <a:xfrm>
              <a:off x="538848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35" name="Rectangle 11"/>
            <p:cNvSpPr>
              <a:spLocks noChangeArrowheads="1"/>
            </p:cNvSpPr>
            <p:nvPr/>
          </p:nvSpPr>
          <p:spPr bwMode="auto">
            <a:xfrm>
              <a:off x="800064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36" name="Text Box 12"/>
            <p:cNvSpPr txBox="1">
              <a:spLocks noChangeArrowheads="1"/>
            </p:cNvSpPr>
            <p:nvPr/>
          </p:nvSpPr>
          <p:spPr bwMode="auto">
            <a:xfrm>
              <a:off x="1431360" y="4833148"/>
              <a:ext cx="6595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Prom</a:t>
              </a:r>
              <a:endParaRPr lang="fr-FR" dirty="0">
                <a:solidFill>
                  <a:srgbClr val="000000"/>
                </a:solidFill>
                <a:ea typeface="WenQuanYi Zen Hei Sharp" charset="0"/>
                <a:cs typeface="WenQuanYi Zen Hei Sharp" charset="0"/>
              </a:endParaRPr>
            </a:p>
          </p:txBody>
        </p:sp>
        <p:sp>
          <p:nvSpPr>
            <p:cNvPr id="37" name="Text Box 13"/>
            <p:cNvSpPr txBox="1">
              <a:spLocks noChangeArrowheads="1"/>
            </p:cNvSpPr>
            <p:nvPr/>
          </p:nvSpPr>
          <p:spPr bwMode="auto">
            <a:xfrm>
              <a:off x="5290560" y="483314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38" name="Text Box 14"/>
            <p:cNvSpPr txBox="1">
              <a:spLocks noChangeArrowheads="1"/>
            </p:cNvSpPr>
            <p:nvPr/>
          </p:nvSpPr>
          <p:spPr bwMode="auto">
            <a:xfrm>
              <a:off x="7902720" y="482882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39" name="Rectangle 15"/>
            <p:cNvSpPr>
              <a:spLocks noChangeArrowheads="1"/>
            </p:cNvSpPr>
            <p:nvPr/>
          </p:nvSpPr>
          <p:spPr bwMode="auto">
            <a:xfrm>
              <a:off x="19584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40" name="Text Box 16"/>
            <p:cNvSpPr txBox="1">
              <a:spLocks noChangeArrowheads="1"/>
            </p:cNvSpPr>
            <p:nvPr/>
          </p:nvSpPr>
          <p:spPr bwMode="auto">
            <a:xfrm>
              <a:off x="80640" y="482882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grpSp>
    </p:spTree>
    <p:extLst>
      <p:ext uri="{BB962C8B-B14F-4D97-AF65-F5344CB8AC3E}">
        <p14:creationId xmlns:p14="http://schemas.microsoft.com/office/powerpoint/2010/main" val="40386126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12</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smtClean="0">
                <a:latin typeface="Calibri" panose="020F0502020204030204" pitchFamily="34" charset="0"/>
              </a:rPr>
              <a:t>Interface Archive  (1/2)</a:t>
            </a:r>
            <a:endParaRPr lang="fr-FR" sz="2400" b="1" dirty="0">
              <a:latin typeface="Calibri" panose="020F0502020204030204" pitchFamily="34" charset="0"/>
            </a:endParaRPr>
          </a:p>
        </p:txBody>
      </p:sp>
      <p:sp>
        <p:nvSpPr>
          <p:cNvPr id="21" name="ZoneTexte 20"/>
          <p:cNvSpPr txBox="1"/>
          <p:nvPr/>
        </p:nvSpPr>
        <p:spPr>
          <a:xfrm>
            <a:off x="5706062" y="611485"/>
            <a:ext cx="1888737"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FR" b="1" dirty="0" smtClean="0">
                <a:latin typeface="Calibri" panose="020F0502020204030204" pitchFamily="34" charset="0"/>
              </a:rPr>
              <a:t>Recherche rapide</a:t>
            </a:r>
            <a:endParaRPr lang="fr-FR" b="1" dirty="0">
              <a:latin typeface="Calibri" panose="020F0502020204030204" pitchFamily="34" charset="0"/>
            </a:endParaRPr>
          </a:p>
        </p:txBody>
      </p:sp>
      <p:grpSp>
        <p:nvGrpSpPr>
          <p:cNvPr id="8" name="Groupe 7"/>
          <p:cNvGrpSpPr/>
          <p:nvPr/>
        </p:nvGrpSpPr>
        <p:grpSpPr>
          <a:xfrm>
            <a:off x="359792" y="899517"/>
            <a:ext cx="9433048" cy="6129972"/>
            <a:chOff x="359792" y="899517"/>
            <a:chExt cx="9433048" cy="6129972"/>
          </a:xfrm>
        </p:grpSpPr>
        <p:sp>
          <p:nvSpPr>
            <p:cNvPr id="68" name="CustomShape 10"/>
            <p:cNvSpPr/>
            <p:nvPr/>
          </p:nvSpPr>
          <p:spPr>
            <a:xfrm>
              <a:off x="1512000" y="125712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75" name="CustomShape 17"/>
            <p:cNvSpPr/>
            <p:nvPr/>
          </p:nvSpPr>
          <p:spPr>
            <a:xfrm>
              <a:off x="2028600" y="383220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82" name="CustomShape 24"/>
            <p:cNvSpPr/>
            <p:nvPr/>
          </p:nvSpPr>
          <p:spPr>
            <a:xfrm>
              <a:off x="1590840" y="5981040"/>
              <a:ext cx="901440" cy="280440"/>
            </a:xfrm>
            <a:prstGeom prst="rect">
              <a:avLst/>
            </a:prstGeom>
            <a:ln>
              <a:solidFill>
                <a:srgbClr val="FFFFFF"/>
              </a:solidFill>
              <a:round/>
            </a:ln>
          </p:spPr>
          <p:style>
            <a:lnRef idx="2">
              <a:schemeClr val="accent1"/>
            </a:lnRef>
            <a:fillRef idx="1">
              <a:schemeClr val="lt1"/>
            </a:fillRef>
            <a:effectRef idx="0">
              <a:schemeClr val="accent1"/>
            </a:effectRef>
            <a:fontRef idx="minor"/>
          </p:style>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48" y="1574155"/>
              <a:ext cx="9360792" cy="4754393"/>
            </a:xfrm>
            <a:prstGeom prst="rect">
              <a:avLst/>
            </a:prstGeom>
            <a:ln>
              <a:noFill/>
            </a:ln>
            <a:effectLst>
              <a:outerShdw blurRad="292100" dist="139700" dir="2700000" algn="tl" rotWithShape="0">
                <a:srgbClr val="333333">
                  <a:alpha val="65000"/>
                </a:srgbClr>
              </a:outerShdw>
            </a:effectLst>
          </p:spPr>
        </p:pic>
        <p:sp>
          <p:nvSpPr>
            <p:cNvPr id="17" name="Espace réservé du contenu 9"/>
            <p:cNvSpPr txBox="1">
              <a:spLocks/>
            </p:cNvSpPr>
            <p:nvPr/>
          </p:nvSpPr>
          <p:spPr>
            <a:xfrm>
              <a:off x="503999" y="899517"/>
              <a:ext cx="9071640" cy="5760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fr-FR" dirty="0" smtClean="0">
                  <a:effectLst>
                    <a:outerShdw blurRad="38100" dist="38100" dir="2700000" algn="tl">
                      <a:srgbClr val="000000">
                        <a:alpha val="43137"/>
                      </a:srgbClr>
                    </a:outerShdw>
                  </a:effectLst>
                  <a:latin typeface="Calibri" panose="020F0502020204030204" pitchFamily="34" charset="0"/>
                </a:rPr>
                <a:t>Liste de vos données</a:t>
              </a:r>
              <a:endParaRPr lang="fr-FR" dirty="0">
                <a:effectLst>
                  <a:outerShdw blurRad="38100" dist="38100" dir="2700000" algn="tl">
                    <a:srgbClr val="000000">
                      <a:alpha val="43137"/>
                    </a:srgbClr>
                  </a:outerShdw>
                </a:effectLst>
                <a:latin typeface="Calibri" panose="020F0502020204030204" pitchFamily="34" charset="0"/>
              </a:endParaRPr>
            </a:p>
          </p:txBody>
        </p:sp>
        <p:sp>
          <p:nvSpPr>
            <p:cNvPr id="18" name="ZoneTexte 17"/>
            <p:cNvSpPr txBox="1"/>
            <p:nvPr/>
          </p:nvSpPr>
          <p:spPr>
            <a:xfrm>
              <a:off x="359792" y="6506849"/>
              <a:ext cx="3043394"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FR" b="1" dirty="0" smtClean="0">
                  <a:latin typeface="Calibri" panose="020F0502020204030204" pitchFamily="34" charset="0"/>
                </a:rPr>
                <a:t>Liste des données accessibles</a:t>
              </a:r>
              <a:endParaRPr lang="fr-FR" b="1" dirty="0">
                <a:latin typeface="Calibri" panose="020F0502020204030204" pitchFamily="34" charset="0"/>
              </a:endParaRPr>
            </a:p>
          </p:txBody>
        </p:sp>
        <p:cxnSp>
          <p:nvCxnSpPr>
            <p:cNvPr id="19" name="Connecteur droit avec flèche 18"/>
            <p:cNvCxnSpPr>
              <a:stCxn id="18" idx="0"/>
            </p:cNvCxnSpPr>
            <p:nvPr/>
          </p:nvCxnSpPr>
          <p:spPr>
            <a:xfrm flipH="1" flipV="1">
              <a:off x="1845651" y="4283895"/>
              <a:ext cx="35838" cy="222295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Connecteur droit avec flèche 19"/>
            <p:cNvCxnSpPr>
              <a:stCxn id="21" idx="2"/>
            </p:cNvCxnSpPr>
            <p:nvPr/>
          </p:nvCxnSpPr>
          <p:spPr>
            <a:xfrm>
              <a:off x="6650431" y="980817"/>
              <a:ext cx="2347784" cy="121484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ZoneTexte 21"/>
            <p:cNvSpPr txBox="1"/>
            <p:nvPr/>
          </p:nvSpPr>
          <p:spPr>
            <a:xfrm>
              <a:off x="3943818" y="2010995"/>
              <a:ext cx="268067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FR" b="1" dirty="0" smtClean="0">
                  <a:latin typeface="Calibri" panose="020F0502020204030204" pitchFamily="34" charset="0"/>
                </a:rPr>
                <a:t>Filtrage et tri des données</a:t>
              </a:r>
              <a:endParaRPr lang="fr-FR" b="1" dirty="0">
                <a:latin typeface="Calibri" panose="020F0502020204030204" pitchFamily="34" charset="0"/>
              </a:endParaRPr>
            </a:p>
          </p:txBody>
        </p:sp>
        <p:cxnSp>
          <p:nvCxnSpPr>
            <p:cNvPr id="23" name="Connecteur droit avec flèche 22"/>
            <p:cNvCxnSpPr>
              <a:stCxn id="22" idx="2"/>
            </p:cNvCxnSpPr>
            <p:nvPr/>
          </p:nvCxnSpPr>
          <p:spPr>
            <a:xfrm flipH="1">
              <a:off x="4464249" y="2380327"/>
              <a:ext cx="819904" cy="82344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Connecteur droit avec flèche 23"/>
            <p:cNvCxnSpPr>
              <a:stCxn id="25" idx="0"/>
            </p:cNvCxnSpPr>
            <p:nvPr/>
          </p:nvCxnSpPr>
          <p:spPr>
            <a:xfrm flipH="1" flipV="1">
              <a:off x="4752280" y="5724053"/>
              <a:ext cx="3059072" cy="9361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ZoneTexte 24"/>
            <p:cNvSpPr txBox="1"/>
            <p:nvPr/>
          </p:nvSpPr>
          <p:spPr>
            <a:xfrm>
              <a:off x="6624488" y="6660157"/>
              <a:ext cx="2373727"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FR" b="1" dirty="0" smtClean="0">
                  <a:latin typeface="Calibri" panose="020F0502020204030204" pitchFamily="34" charset="0"/>
                </a:rPr>
                <a:t>Détails sur les données</a:t>
              </a:r>
              <a:endParaRPr lang="fr-FR" b="1" dirty="0">
                <a:latin typeface="Calibri" panose="020F0502020204030204" pitchFamily="34" charset="0"/>
              </a:endParaRPr>
            </a:p>
          </p:txBody>
        </p:sp>
      </p:grpSp>
      <p:sp>
        <p:nvSpPr>
          <p:cNvPr id="26" name="ZoneTexte 25"/>
          <p:cNvSpPr txBox="1"/>
          <p:nvPr/>
        </p:nvSpPr>
        <p:spPr>
          <a:xfrm>
            <a:off x="8352680" y="247154"/>
            <a:ext cx="963854" cy="400110"/>
          </a:xfrm>
          <a:prstGeom prst="rect">
            <a:avLst/>
          </a:prstGeom>
          <a:noFill/>
        </p:spPr>
        <p:txBody>
          <a:bodyPr wrap="none" rtlCol="0">
            <a:spAutoFit/>
          </a:bodyPr>
          <a:lstStyle/>
          <a:p>
            <a:r>
              <a:rPr lang="fr-FR" sz="2000" dirty="0" smtClean="0">
                <a:latin typeface="+mj-lt"/>
              </a:rPr>
              <a:t>Archive</a:t>
            </a:r>
            <a:endParaRPr lang="fr-FR" sz="2000" dirty="0">
              <a:latin typeface="+mj-lt"/>
            </a:endParaRPr>
          </a:p>
        </p:txBody>
      </p:sp>
    </p:spTree>
    <p:extLst>
      <p:ext uri="{BB962C8B-B14F-4D97-AF65-F5344CB8AC3E}">
        <p14:creationId xmlns:p14="http://schemas.microsoft.com/office/powerpoint/2010/main" val="4256193768"/>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a:solidFill>
                  <a:srgbClr val="1F497D"/>
                </a:solidFill>
                <a:cs typeface="DejaVu Sans" pitchFamily="48" charset="0"/>
              </a:rPr>
              <a:t>Impact des </a:t>
            </a:r>
            <a:r>
              <a:rPr lang="fr-FR" sz="2400" b="1" dirty="0" err="1">
                <a:solidFill>
                  <a:srgbClr val="1F497D"/>
                </a:solidFill>
                <a:cs typeface="DejaVu Sans" pitchFamily="48" charset="0"/>
              </a:rPr>
              <a:t>SNPs</a:t>
            </a:r>
            <a:endParaRPr lang="fr-FR" sz="2400" b="1" dirty="0">
              <a:solidFill>
                <a:srgbClr val="1F497D"/>
              </a:solidFill>
              <a:cs typeface="DejaVu Sans" pitchFamily="48" charset="0"/>
            </a:endParaRPr>
          </a:p>
        </p:txBody>
      </p:sp>
      <p:sp>
        <p:nvSpPr>
          <p:cNvPr id="10242"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lIns="0" tIns="0" rIns="0" bIns="0"/>
          <a:lstStyle/>
          <a:p>
            <a:pPr marL="426994"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Impact de chaque SNP variable selon sa position et son environnement :</a:t>
            </a:r>
          </a:p>
          <a:p>
            <a:pPr marL="739698" lvl="1" indent="-282546"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Effet sur la régulation de l'expression (« </a:t>
            </a:r>
            <a:r>
              <a:rPr lang="fr-FR" dirty="0" err="1">
                <a:solidFill>
                  <a:srgbClr val="000000"/>
                </a:solidFill>
                <a:cs typeface="DejaVu Sans" pitchFamily="48" charset="0"/>
              </a:rPr>
              <a:t>eSNP</a:t>
            </a:r>
            <a:r>
              <a:rPr lang="fr-FR" dirty="0">
                <a:solidFill>
                  <a:srgbClr val="000000"/>
                </a:solidFill>
                <a:cs typeface="DejaVu Sans" pitchFamily="48" charset="0"/>
              </a:rPr>
              <a:t> » = expression SNP)</a:t>
            </a:r>
          </a:p>
        </p:txBody>
      </p:sp>
      <p:sp>
        <p:nvSpPr>
          <p:cNvPr id="10243" name="Line 3"/>
          <p:cNvSpPr>
            <a:spLocks noChangeShapeType="1"/>
          </p:cNvSpPr>
          <p:nvPr/>
        </p:nvSpPr>
        <p:spPr bwMode="auto">
          <a:xfrm>
            <a:off x="153989" y="5219701"/>
            <a:ext cx="9864725" cy="1588"/>
          </a:xfrm>
          <a:prstGeom prst="line">
            <a:avLst/>
          </a:prstGeom>
          <a:noFill/>
          <a:ln w="36000" cap="flat">
            <a:solidFill>
              <a:srgbClr val="000000"/>
            </a:solidFill>
            <a:round/>
            <a:headEnd/>
            <a:tailEnd/>
          </a:ln>
          <a:effectLst/>
        </p:spPr>
        <p:txBody>
          <a:bodyPr lIns="91430" tIns="45716" rIns="91430" bIns="45716"/>
          <a:lstStyle/>
          <a:p>
            <a:endParaRPr lang="fr-FR">
              <a:solidFill>
                <a:prstClr val="black"/>
              </a:solidFill>
            </a:endParaRPr>
          </a:p>
        </p:txBody>
      </p:sp>
      <p:sp>
        <p:nvSpPr>
          <p:cNvPr id="10244" name="Rectangle 4"/>
          <p:cNvSpPr>
            <a:spLocks noChangeArrowheads="1"/>
          </p:cNvSpPr>
          <p:nvPr/>
        </p:nvSpPr>
        <p:spPr bwMode="auto">
          <a:xfrm>
            <a:off x="3213100" y="5076825"/>
            <a:ext cx="1368425"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1</a:t>
            </a:r>
          </a:p>
        </p:txBody>
      </p:sp>
      <p:sp>
        <p:nvSpPr>
          <p:cNvPr id="10245" name="Rectangle 5"/>
          <p:cNvSpPr>
            <a:spLocks noChangeArrowheads="1"/>
          </p:cNvSpPr>
          <p:nvPr/>
        </p:nvSpPr>
        <p:spPr bwMode="auto">
          <a:xfrm>
            <a:off x="4941889" y="5076825"/>
            <a:ext cx="828675"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2</a:t>
            </a:r>
          </a:p>
        </p:txBody>
      </p:sp>
      <p:sp>
        <p:nvSpPr>
          <p:cNvPr id="10246" name="Rectangle 6"/>
          <p:cNvSpPr>
            <a:spLocks noChangeArrowheads="1"/>
          </p:cNvSpPr>
          <p:nvPr/>
        </p:nvSpPr>
        <p:spPr bwMode="auto">
          <a:xfrm>
            <a:off x="6705601" y="5076825"/>
            <a:ext cx="1116013"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3</a:t>
            </a:r>
          </a:p>
        </p:txBody>
      </p:sp>
      <p:sp>
        <p:nvSpPr>
          <p:cNvPr id="10247" name="Rectangle 7"/>
          <p:cNvSpPr>
            <a:spLocks noChangeArrowheads="1"/>
          </p:cNvSpPr>
          <p:nvPr/>
        </p:nvSpPr>
        <p:spPr bwMode="auto">
          <a:xfrm>
            <a:off x="2636837" y="5076825"/>
            <a:ext cx="576263" cy="287338"/>
          </a:xfrm>
          <a:prstGeom prst="rect">
            <a:avLst/>
          </a:prstGeom>
          <a:solidFill>
            <a:srgbClr val="6666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10248" name="Rectangle 8"/>
          <p:cNvSpPr>
            <a:spLocks noChangeArrowheads="1"/>
          </p:cNvSpPr>
          <p:nvPr/>
        </p:nvSpPr>
        <p:spPr bwMode="auto">
          <a:xfrm>
            <a:off x="7821613" y="5076825"/>
            <a:ext cx="539750" cy="287338"/>
          </a:xfrm>
          <a:prstGeom prst="rect">
            <a:avLst/>
          </a:prstGeom>
          <a:solidFill>
            <a:srgbClr val="6666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10249" name="Rectangle 9"/>
          <p:cNvSpPr>
            <a:spLocks noChangeArrowheads="1"/>
          </p:cNvSpPr>
          <p:nvPr/>
        </p:nvSpPr>
        <p:spPr bwMode="auto">
          <a:xfrm>
            <a:off x="1665287"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10250" name="Rectangle 10"/>
          <p:cNvSpPr>
            <a:spLocks noChangeArrowheads="1"/>
          </p:cNvSpPr>
          <p:nvPr/>
        </p:nvSpPr>
        <p:spPr bwMode="auto">
          <a:xfrm>
            <a:off x="5949951"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10251" name="Rectangle 11"/>
          <p:cNvSpPr>
            <a:spLocks noChangeArrowheads="1"/>
          </p:cNvSpPr>
          <p:nvPr/>
        </p:nvSpPr>
        <p:spPr bwMode="auto">
          <a:xfrm>
            <a:off x="8829676"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10252" name="Text Box 12"/>
          <p:cNvSpPr txBox="1">
            <a:spLocks noChangeArrowheads="1"/>
          </p:cNvSpPr>
          <p:nvPr/>
        </p:nvSpPr>
        <p:spPr bwMode="auto">
          <a:xfrm>
            <a:off x="1587500" y="5327651"/>
            <a:ext cx="727075"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Prom</a:t>
            </a:r>
            <a:endParaRPr lang="fr-FR" dirty="0">
              <a:solidFill>
                <a:srgbClr val="000000"/>
              </a:solidFill>
              <a:ea typeface="WenQuanYi Zen Hei Sharp" charset="0"/>
              <a:cs typeface="WenQuanYi Zen Hei Sharp" charset="0"/>
            </a:endParaRPr>
          </a:p>
        </p:txBody>
      </p:sp>
      <p:sp>
        <p:nvSpPr>
          <p:cNvPr id="10253" name="Text Box 13"/>
          <p:cNvSpPr txBox="1">
            <a:spLocks noChangeArrowheads="1"/>
          </p:cNvSpPr>
          <p:nvPr/>
        </p:nvSpPr>
        <p:spPr bwMode="auto">
          <a:xfrm>
            <a:off x="5842000" y="5327651"/>
            <a:ext cx="774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10254" name="Text Box 14"/>
          <p:cNvSpPr txBox="1">
            <a:spLocks noChangeArrowheads="1"/>
          </p:cNvSpPr>
          <p:nvPr/>
        </p:nvSpPr>
        <p:spPr bwMode="auto">
          <a:xfrm>
            <a:off x="8721725" y="5322889"/>
            <a:ext cx="774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10255" name="Rectangle 15"/>
          <p:cNvSpPr>
            <a:spLocks noChangeArrowheads="1"/>
          </p:cNvSpPr>
          <p:nvPr/>
        </p:nvSpPr>
        <p:spPr bwMode="auto">
          <a:xfrm>
            <a:off x="225426"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10256" name="Text Box 16"/>
          <p:cNvSpPr txBox="1">
            <a:spLocks noChangeArrowheads="1"/>
          </p:cNvSpPr>
          <p:nvPr/>
        </p:nvSpPr>
        <p:spPr bwMode="auto">
          <a:xfrm>
            <a:off x="98425" y="5322889"/>
            <a:ext cx="774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10257" name="Rectangle 17"/>
          <p:cNvSpPr>
            <a:spLocks noChangeArrowheads="1"/>
          </p:cNvSpPr>
          <p:nvPr/>
        </p:nvSpPr>
        <p:spPr bwMode="auto">
          <a:xfrm>
            <a:off x="1152525" y="1979615"/>
            <a:ext cx="2232025" cy="503236"/>
          </a:xfrm>
          <a:prstGeom prst="rect">
            <a:avLst/>
          </a:prstGeom>
          <a:solidFill>
            <a:srgbClr val="E6E6E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B3B3B3"/>
                </a:solidFill>
                <a:ea typeface="WenQuanYi Zen Hei Sharp" charset="0"/>
                <a:cs typeface="WenQuanYi Zen Hei Sharp" charset="0"/>
              </a:rPr>
              <a:t>Sites de régulation</a:t>
            </a:r>
          </a:p>
        </p:txBody>
      </p:sp>
      <p:sp>
        <p:nvSpPr>
          <p:cNvPr id="10258" name="Rectangle 18"/>
          <p:cNvSpPr>
            <a:spLocks noChangeArrowheads="1"/>
          </p:cNvSpPr>
          <p:nvPr/>
        </p:nvSpPr>
        <p:spPr bwMode="auto">
          <a:xfrm>
            <a:off x="6696076" y="1979615"/>
            <a:ext cx="2087563" cy="503236"/>
          </a:xfrm>
          <a:prstGeom prst="rect">
            <a:avLst/>
          </a:prstGeom>
          <a:solidFill>
            <a:srgbClr val="FF99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Dégradation </a:t>
            </a:r>
            <a:r>
              <a:rPr lang="fr-FR" dirty="0" err="1">
                <a:solidFill>
                  <a:srgbClr val="000000"/>
                </a:solidFill>
                <a:ea typeface="WenQuanYi Zen Hei Sharp" charset="0"/>
                <a:cs typeface="WenQuanYi Zen Hei Sharp" charset="0"/>
              </a:rPr>
              <a:t>mRNA</a:t>
            </a:r>
            <a:endParaRPr lang="fr-FR" dirty="0">
              <a:solidFill>
                <a:srgbClr val="000000"/>
              </a:solidFill>
              <a:ea typeface="WenQuanYi Zen Hei Sharp" charset="0"/>
              <a:cs typeface="WenQuanYi Zen Hei Sharp" charset="0"/>
            </a:endParaRPr>
          </a:p>
        </p:txBody>
      </p:sp>
      <p:sp>
        <p:nvSpPr>
          <p:cNvPr id="10259" name="Rectangle 19"/>
          <p:cNvSpPr>
            <a:spLocks noChangeArrowheads="1"/>
          </p:cNvSpPr>
          <p:nvPr/>
        </p:nvSpPr>
        <p:spPr bwMode="auto">
          <a:xfrm>
            <a:off x="4103688" y="1979615"/>
            <a:ext cx="1728788" cy="503236"/>
          </a:xfrm>
          <a:prstGeom prst="rect">
            <a:avLst/>
          </a:prstGeom>
          <a:solidFill>
            <a:srgbClr val="FF99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Épissage</a:t>
            </a:r>
          </a:p>
        </p:txBody>
      </p:sp>
      <p:sp>
        <p:nvSpPr>
          <p:cNvPr id="10260" name="Rectangle 20"/>
          <p:cNvSpPr>
            <a:spLocks noChangeArrowheads="1"/>
          </p:cNvSpPr>
          <p:nvPr/>
        </p:nvSpPr>
        <p:spPr bwMode="auto">
          <a:xfrm>
            <a:off x="6696076" y="1979615"/>
            <a:ext cx="2087563" cy="503236"/>
          </a:xfrm>
          <a:prstGeom prst="rect">
            <a:avLst/>
          </a:prstGeom>
          <a:solidFill>
            <a:srgbClr val="E6E6E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B3B3B3"/>
                </a:solidFill>
                <a:ea typeface="WenQuanYi Zen Hei Sharp" charset="0"/>
                <a:cs typeface="WenQuanYi Zen Hei Sharp" charset="0"/>
              </a:rPr>
              <a:t>Stabilité </a:t>
            </a:r>
            <a:r>
              <a:rPr lang="fr-FR" dirty="0" err="1">
                <a:solidFill>
                  <a:srgbClr val="B3B3B3"/>
                </a:solidFill>
                <a:ea typeface="WenQuanYi Zen Hei Sharp" charset="0"/>
                <a:cs typeface="WenQuanYi Zen Hei Sharp" charset="0"/>
              </a:rPr>
              <a:t>mRNA</a:t>
            </a:r>
            <a:endParaRPr lang="fr-FR" dirty="0">
              <a:solidFill>
                <a:srgbClr val="B3B3B3"/>
              </a:solidFill>
              <a:ea typeface="WenQuanYi Zen Hei Sharp" charset="0"/>
              <a:cs typeface="WenQuanYi Zen Hei Sharp" charset="0"/>
            </a:endParaRPr>
          </a:p>
        </p:txBody>
      </p:sp>
      <p:sp>
        <p:nvSpPr>
          <p:cNvPr id="10261" name="Text Box 21"/>
          <p:cNvSpPr txBox="1">
            <a:spLocks noChangeArrowheads="1"/>
          </p:cNvSpPr>
          <p:nvPr/>
        </p:nvSpPr>
        <p:spPr bwMode="auto">
          <a:xfrm>
            <a:off x="144462" y="3052763"/>
            <a:ext cx="4297363" cy="874712"/>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Épissage = sites donneurs et accepteurs</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	Supprime ou crée ces sites</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 Effets sur sites de régulation</a:t>
            </a:r>
          </a:p>
        </p:txBody>
      </p:sp>
      <p:sp>
        <p:nvSpPr>
          <p:cNvPr id="10262" name="Line 22"/>
          <p:cNvSpPr>
            <a:spLocks noChangeShapeType="1"/>
          </p:cNvSpPr>
          <p:nvPr/>
        </p:nvSpPr>
        <p:spPr bwMode="auto">
          <a:xfrm flipH="1">
            <a:off x="4532313" y="2447925"/>
            <a:ext cx="438150" cy="2663825"/>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0263" name="Line 23"/>
          <p:cNvSpPr>
            <a:spLocks noChangeShapeType="1"/>
          </p:cNvSpPr>
          <p:nvPr/>
        </p:nvSpPr>
        <p:spPr bwMode="auto">
          <a:xfrm>
            <a:off x="4967288" y="2447925"/>
            <a:ext cx="1728788" cy="2592388"/>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0264" name="Text Box 24"/>
          <p:cNvSpPr txBox="1">
            <a:spLocks noChangeArrowheads="1"/>
          </p:cNvSpPr>
          <p:nvPr/>
        </p:nvSpPr>
        <p:spPr bwMode="auto">
          <a:xfrm>
            <a:off x="2952750" y="6191251"/>
            <a:ext cx="4103688"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=&gt; Impact sur les </a:t>
            </a:r>
            <a:r>
              <a:rPr lang="fr-FR" dirty="0" err="1">
                <a:solidFill>
                  <a:srgbClr val="000000"/>
                </a:solidFill>
                <a:ea typeface="WenQuanYi Zen Hei Sharp" charset="0"/>
                <a:cs typeface="WenQuanYi Zen Hei Sharp" charset="0"/>
              </a:rPr>
              <a:t>isoformes</a:t>
            </a:r>
            <a:r>
              <a:rPr lang="fr-FR" dirty="0">
                <a:solidFill>
                  <a:srgbClr val="000000"/>
                </a:solidFill>
                <a:ea typeface="WenQuanYi Zen Hei Sharp" charset="0"/>
                <a:cs typeface="WenQuanYi Zen Hei Sharp" charset="0"/>
              </a:rPr>
              <a:t> exprimées</a:t>
            </a:r>
          </a:p>
        </p:txBody>
      </p:sp>
      <p:grpSp>
        <p:nvGrpSpPr>
          <p:cNvPr id="26" name="Groupe 25"/>
          <p:cNvGrpSpPr/>
          <p:nvPr/>
        </p:nvGrpSpPr>
        <p:grpSpPr>
          <a:xfrm>
            <a:off x="88900" y="5075239"/>
            <a:ext cx="9920289" cy="617538"/>
            <a:chOff x="80640" y="4604164"/>
            <a:chExt cx="8998561" cy="560219"/>
          </a:xfrm>
        </p:grpSpPr>
        <p:sp>
          <p:nvSpPr>
            <p:cNvPr id="27" name="Line 3"/>
            <p:cNvSpPr>
              <a:spLocks noChangeShapeType="1"/>
            </p:cNvSpPr>
            <p:nvPr/>
          </p:nvSpPr>
          <p:spPr bwMode="auto">
            <a:xfrm>
              <a:off x="131041" y="4735217"/>
              <a:ext cx="8948160" cy="1441"/>
            </a:xfrm>
            <a:prstGeom prst="line">
              <a:avLst/>
            </a:prstGeom>
            <a:noFill/>
            <a:ln w="36000" cap="flat">
              <a:solidFill>
                <a:srgbClr val="000000"/>
              </a:solidFill>
              <a:round/>
              <a:headEnd/>
              <a:tailEnd/>
            </a:ln>
            <a:effectLst/>
          </p:spPr>
          <p:txBody>
            <a:bodyPr lIns="82945" tIns="41473" rIns="82945" bIns="41473"/>
            <a:lstStyle/>
            <a:p>
              <a:endParaRPr lang="fr-FR">
                <a:solidFill>
                  <a:prstClr val="black"/>
                </a:solidFill>
              </a:endParaRPr>
            </a:p>
          </p:txBody>
        </p:sp>
        <p:sp>
          <p:nvSpPr>
            <p:cNvPr id="28" name="Rectangle 4"/>
            <p:cNvSpPr>
              <a:spLocks noChangeArrowheads="1"/>
            </p:cNvSpPr>
            <p:nvPr/>
          </p:nvSpPr>
          <p:spPr bwMode="auto">
            <a:xfrm>
              <a:off x="2905920" y="4604164"/>
              <a:ext cx="124128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29" name="Rectangle 5"/>
            <p:cNvSpPr>
              <a:spLocks noChangeArrowheads="1"/>
            </p:cNvSpPr>
            <p:nvPr/>
          </p:nvSpPr>
          <p:spPr bwMode="auto">
            <a:xfrm>
              <a:off x="4474081" y="4604164"/>
              <a:ext cx="75168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30" name="Rectangle 6"/>
            <p:cNvSpPr>
              <a:spLocks noChangeArrowheads="1"/>
            </p:cNvSpPr>
            <p:nvPr/>
          </p:nvSpPr>
          <p:spPr bwMode="auto">
            <a:xfrm>
              <a:off x="6073921" y="4604164"/>
              <a:ext cx="101232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31" name="Rectangle 7"/>
            <p:cNvSpPr>
              <a:spLocks noChangeArrowheads="1"/>
            </p:cNvSpPr>
            <p:nvPr/>
          </p:nvSpPr>
          <p:spPr bwMode="auto">
            <a:xfrm>
              <a:off x="2383200" y="4604164"/>
              <a:ext cx="522720" cy="260667"/>
            </a:xfrm>
            <a:prstGeom prst="rect">
              <a:avLst/>
            </a:prstGeom>
            <a:solidFill>
              <a:srgbClr val="666666"/>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32" name="Rectangle 8"/>
            <p:cNvSpPr>
              <a:spLocks noChangeArrowheads="1"/>
            </p:cNvSpPr>
            <p:nvPr/>
          </p:nvSpPr>
          <p:spPr bwMode="auto">
            <a:xfrm>
              <a:off x="7086240" y="4604164"/>
              <a:ext cx="489600" cy="260667"/>
            </a:xfrm>
            <a:prstGeom prst="rect">
              <a:avLst/>
            </a:prstGeom>
            <a:solidFill>
              <a:srgbClr val="666666"/>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33" name="Rectangle 9"/>
            <p:cNvSpPr>
              <a:spLocks noChangeArrowheads="1"/>
            </p:cNvSpPr>
            <p:nvPr/>
          </p:nvSpPr>
          <p:spPr bwMode="auto">
            <a:xfrm>
              <a:off x="1501920"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34" name="Rectangle 10"/>
            <p:cNvSpPr>
              <a:spLocks noChangeArrowheads="1"/>
            </p:cNvSpPr>
            <p:nvPr/>
          </p:nvSpPr>
          <p:spPr bwMode="auto">
            <a:xfrm>
              <a:off x="538848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35" name="Rectangle 11"/>
            <p:cNvSpPr>
              <a:spLocks noChangeArrowheads="1"/>
            </p:cNvSpPr>
            <p:nvPr/>
          </p:nvSpPr>
          <p:spPr bwMode="auto">
            <a:xfrm>
              <a:off x="800064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36" name="Text Box 12"/>
            <p:cNvSpPr txBox="1">
              <a:spLocks noChangeArrowheads="1"/>
            </p:cNvSpPr>
            <p:nvPr/>
          </p:nvSpPr>
          <p:spPr bwMode="auto">
            <a:xfrm>
              <a:off x="1431360" y="4833148"/>
              <a:ext cx="6595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Prom</a:t>
              </a:r>
              <a:endParaRPr lang="fr-FR" dirty="0">
                <a:solidFill>
                  <a:srgbClr val="000000"/>
                </a:solidFill>
                <a:ea typeface="WenQuanYi Zen Hei Sharp" charset="0"/>
                <a:cs typeface="WenQuanYi Zen Hei Sharp" charset="0"/>
              </a:endParaRPr>
            </a:p>
          </p:txBody>
        </p:sp>
        <p:sp>
          <p:nvSpPr>
            <p:cNvPr id="37" name="Text Box 13"/>
            <p:cNvSpPr txBox="1">
              <a:spLocks noChangeArrowheads="1"/>
            </p:cNvSpPr>
            <p:nvPr/>
          </p:nvSpPr>
          <p:spPr bwMode="auto">
            <a:xfrm>
              <a:off x="5290560" y="483314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38" name="Text Box 14"/>
            <p:cNvSpPr txBox="1">
              <a:spLocks noChangeArrowheads="1"/>
            </p:cNvSpPr>
            <p:nvPr/>
          </p:nvSpPr>
          <p:spPr bwMode="auto">
            <a:xfrm>
              <a:off x="7902720" y="482882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39" name="Rectangle 15"/>
            <p:cNvSpPr>
              <a:spLocks noChangeArrowheads="1"/>
            </p:cNvSpPr>
            <p:nvPr/>
          </p:nvSpPr>
          <p:spPr bwMode="auto">
            <a:xfrm>
              <a:off x="19584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40" name="Text Box 16"/>
            <p:cNvSpPr txBox="1">
              <a:spLocks noChangeArrowheads="1"/>
            </p:cNvSpPr>
            <p:nvPr/>
          </p:nvSpPr>
          <p:spPr bwMode="auto">
            <a:xfrm>
              <a:off x="80640" y="482882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grpSp>
    </p:spTree>
    <p:extLst>
      <p:ext uri="{BB962C8B-B14F-4D97-AF65-F5344CB8AC3E}">
        <p14:creationId xmlns:p14="http://schemas.microsoft.com/office/powerpoint/2010/main" val="37210398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a:solidFill>
                  <a:srgbClr val="1F497D"/>
                </a:solidFill>
                <a:cs typeface="DejaVu Sans" pitchFamily="48" charset="0"/>
              </a:rPr>
              <a:t>Impact des </a:t>
            </a:r>
            <a:r>
              <a:rPr lang="fr-FR" sz="2400" b="1" dirty="0" err="1">
                <a:solidFill>
                  <a:srgbClr val="1F497D"/>
                </a:solidFill>
                <a:cs typeface="DejaVu Sans" pitchFamily="48" charset="0"/>
              </a:rPr>
              <a:t>SNPs</a:t>
            </a:r>
            <a:endParaRPr lang="fr-FR" sz="2400" b="1" dirty="0">
              <a:solidFill>
                <a:srgbClr val="1F497D"/>
              </a:solidFill>
              <a:cs typeface="DejaVu Sans" pitchFamily="48" charset="0"/>
            </a:endParaRPr>
          </a:p>
        </p:txBody>
      </p:sp>
      <p:sp>
        <p:nvSpPr>
          <p:cNvPr id="11266"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lIns="0" tIns="0" rIns="0" bIns="0"/>
          <a:lstStyle/>
          <a:p>
            <a:pPr marL="426994"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Impact de chaque SNP variable selon sa position et son environnement :</a:t>
            </a:r>
          </a:p>
          <a:p>
            <a:pPr marL="739698" lvl="1" indent="-282546"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Effet sur la régulation de l'expression (« </a:t>
            </a:r>
            <a:r>
              <a:rPr lang="fr-FR" dirty="0" err="1">
                <a:solidFill>
                  <a:srgbClr val="000000"/>
                </a:solidFill>
                <a:cs typeface="DejaVu Sans" pitchFamily="48" charset="0"/>
              </a:rPr>
              <a:t>eSNP</a:t>
            </a:r>
            <a:r>
              <a:rPr lang="fr-FR" dirty="0">
                <a:solidFill>
                  <a:srgbClr val="000000"/>
                </a:solidFill>
                <a:cs typeface="DejaVu Sans" pitchFamily="48" charset="0"/>
              </a:rPr>
              <a:t> » = expression SNP)</a:t>
            </a:r>
          </a:p>
        </p:txBody>
      </p:sp>
      <p:sp>
        <p:nvSpPr>
          <p:cNvPr id="11267" name="Line 3"/>
          <p:cNvSpPr>
            <a:spLocks noChangeShapeType="1"/>
          </p:cNvSpPr>
          <p:nvPr/>
        </p:nvSpPr>
        <p:spPr bwMode="auto">
          <a:xfrm>
            <a:off x="153989" y="5219701"/>
            <a:ext cx="9864725" cy="1588"/>
          </a:xfrm>
          <a:prstGeom prst="line">
            <a:avLst/>
          </a:prstGeom>
          <a:noFill/>
          <a:ln w="36000" cap="flat">
            <a:solidFill>
              <a:srgbClr val="000000"/>
            </a:solidFill>
            <a:round/>
            <a:headEnd/>
            <a:tailEnd/>
          </a:ln>
          <a:effectLst/>
        </p:spPr>
        <p:txBody>
          <a:bodyPr lIns="91430" tIns="45716" rIns="91430" bIns="45716"/>
          <a:lstStyle/>
          <a:p>
            <a:endParaRPr lang="fr-FR">
              <a:solidFill>
                <a:prstClr val="black"/>
              </a:solidFill>
            </a:endParaRPr>
          </a:p>
        </p:txBody>
      </p:sp>
      <p:sp>
        <p:nvSpPr>
          <p:cNvPr id="11268" name="Rectangle 4"/>
          <p:cNvSpPr>
            <a:spLocks noChangeArrowheads="1"/>
          </p:cNvSpPr>
          <p:nvPr/>
        </p:nvSpPr>
        <p:spPr bwMode="auto">
          <a:xfrm>
            <a:off x="3213100" y="5076825"/>
            <a:ext cx="1368425"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1</a:t>
            </a:r>
          </a:p>
        </p:txBody>
      </p:sp>
      <p:sp>
        <p:nvSpPr>
          <p:cNvPr id="11269" name="Rectangle 5"/>
          <p:cNvSpPr>
            <a:spLocks noChangeArrowheads="1"/>
          </p:cNvSpPr>
          <p:nvPr/>
        </p:nvSpPr>
        <p:spPr bwMode="auto">
          <a:xfrm>
            <a:off x="4941889" y="5076825"/>
            <a:ext cx="828675"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2</a:t>
            </a:r>
          </a:p>
        </p:txBody>
      </p:sp>
      <p:sp>
        <p:nvSpPr>
          <p:cNvPr id="11270" name="Rectangle 6"/>
          <p:cNvSpPr>
            <a:spLocks noChangeArrowheads="1"/>
          </p:cNvSpPr>
          <p:nvPr/>
        </p:nvSpPr>
        <p:spPr bwMode="auto">
          <a:xfrm>
            <a:off x="6705601" y="5076825"/>
            <a:ext cx="1116013"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3</a:t>
            </a:r>
          </a:p>
        </p:txBody>
      </p:sp>
      <p:sp>
        <p:nvSpPr>
          <p:cNvPr id="11271" name="Rectangle 7"/>
          <p:cNvSpPr>
            <a:spLocks noChangeArrowheads="1"/>
          </p:cNvSpPr>
          <p:nvPr/>
        </p:nvSpPr>
        <p:spPr bwMode="auto">
          <a:xfrm>
            <a:off x="2636837" y="5076825"/>
            <a:ext cx="576263" cy="287338"/>
          </a:xfrm>
          <a:prstGeom prst="rect">
            <a:avLst/>
          </a:prstGeom>
          <a:solidFill>
            <a:srgbClr val="6666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11272" name="Rectangle 8"/>
          <p:cNvSpPr>
            <a:spLocks noChangeArrowheads="1"/>
          </p:cNvSpPr>
          <p:nvPr/>
        </p:nvSpPr>
        <p:spPr bwMode="auto">
          <a:xfrm>
            <a:off x="7821613" y="5076825"/>
            <a:ext cx="539750" cy="287338"/>
          </a:xfrm>
          <a:prstGeom prst="rect">
            <a:avLst/>
          </a:prstGeom>
          <a:solidFill>
            <a:srgbClr val="6666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11273" name="Rectangle 9"/>
          <p:cNvSpPr>
            <a:spLocks noChangeArrowheads="1"/>
          </p:cNvSpPr>
          <p:nvPr/>
        </p:nvSpPr>
        <p:spPr bwMode="auto">
          <a:xfrm>
            <a:off x="1665287"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11274" name="Rectangle 10"/>
          <p:cNvSpPr>
            <a:spLocks noChangeArrowheads="1"/>
          </p:cNvSpPr>
          <p:nvPr/>
        </p:nvSpPr>
        <p:spPr bwMode="auto">
          <a:xfrm>
            <a:off x="5949951"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11275" name="Rectangle 11"/>
          <p:cNvSpPr>
            <a:spLocks noChangeArrowheads="1"/>
          </p:cNvSpPr>
          <p:nvPr/>
        </p:nvSpPr>
        <p:spPr bwMode="auto">
          <a:xfrm>
            <a:off x="8829676"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11276" name="Text Box 12"/>
          <p:cNvSpPr txBox="1">
            <a:spLocks noChangeArrowheads="1"/>
          </p:cNvSpPr>
          <p:nvPr/>
        </p:nvSpPr>
        <p:spPr bwMode="auto">
          <a:xfrm>
            <a:off x="1587500" y="5327651"/>
            <a:ext cx="727075"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Prom</a:t>
            </a:r>
            <a:endParaRPr lang="fr-FR" dirty="0">
              <a:solidFill>
                <a:srgbClr val="000000"/>
              </a:solidFill>
              <a:ea typeface="WenQuanYi Zen Hei Sharp" charset="0"/>
              <a:cs typeface="WenQuanYi Zen Hei Sharp" charset="0"/>
            </a:endParaRPr>
          </a:p>
        </p:txBody>
      </p:sp>
      <p:sp>
        <p:nvSpPr>
          <p:cNvPr id="11277" name="Text Box 13"/>
          <p:cNvSpPr txBox="1">
            <a:spLocks noChangeArrowheads="1"/>
          </p:cNvSpPr>
          <p:nvPr/>
        </p:nvSpPr>
        <p:spPr bwMode="auto">
          <a:xfrm>
            <a:off x="5842000" y="5327651"/>
            <a:ext cx="774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11278" name="Text Box 14"/>
          <p:cNvSpPr txBox="1">
            <a:spLocks noChangeArrowheads="1"/>
          </p:cNvSpPr>
          <p:nvPr/>
        </p:nvSpPr>
        <p:spPr bwMode="auto">
          <a:xfrm>
            <a:off x="8721725" y="5322889"/>
            <a:ext cx="774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11279" name="Rectangle 15"/>
          <p:cNvSpPr>
            <a:spLocks noChangeArrowheads="1"/>
          </p:cNvSpPr>
          <p:nvPr/>
        </p:nvSpPr>
        <p:spPr bwMode="auto">
          <a:xfrm>
            <a:off x="225426" y="5111750"/>
            <a:ext cx="576263" cy="107950"/>
          </a:xfrm>
          <a:prstGeom prst="rect">
            <a:avLst/>
          </a:prstGeom>
          <a:solidFill>
            <a:srgbClr val="B84747"/>
          </a:solidFill>
          <a:ln w="9525" cap="flat">
            <a:noFill/>
            <a:round/>
            <a:headEnd/>
            <a:tailEnd/>
          </a:ln>
          <a:effectLst/>
        </p:spPr>
        <p:txBody>
          <a:bodyPr wrap="none" lIns="91430" tIns="45716" rIns="91430" bIns="45716" anchor="ctr"/>
          <a:lstStyle/>
          <a:p>
            <a:endParaRPr lang="fr-FR">
              <a:solidFill>
                <a:prstClr val="black"/>
              </a:solidFill>
            </a:endParaRPr>
          </a:p>
        </p:txBody>
      </p:sp>
      <p:sp>
        <p:nvSpPr>
          <p:cNvPr id="11280" name="Text Box 16"/>
          <p:cNvSpPr txBox="1">
            <a:spLocks noChangeArrowheads="1"/>
          </p:cNvSpPr>
          <p:nvPr/>
        </p:nvSpPr>
        <p:spPr bwMode="auto">
          <a:xfrm>
            <a:off x="98425" y="5322889"/>
            <a:ext cx="774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11281" name="Rectangle 17"/>
          <p:cNvSpPr>
            <a:spLocks noChangeArrowheads="1"/>
          </p:cNvSpPr>
          <p:nvPr/>
        </p:nvSpPr>
        <p:spPr bwMode="auto">
          <a:xfrm>
            <a:off x="1152525" y="1979615"/>
            <a:ext cx="2232025" cy="503236"/>
          </a:xfrm>
          <a:prstGeom prst="rect">
            <a:avLst/>
          </a:prstGeom>
          <a:solidFill>
            <a:srgbClr val="E6E6E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B3B3B3"/>
                </a:solidFill>
                <a:ea typeface="WenQuanYi Zen Hei Sharp" charset="0"/>
                <a:cs typeface="WenQuanYi Zen Hei Sharp" charset="0"/>
              </a:rPr>
              <a:t>Sites de régulation</a:t>
            </a:r>
          </a:p>
        </p:txBody>
      </p:sp>
      <p:sp>
        <p:nvSpPr>
          <p:cNvPr id="11282" name="Rectangle 18"/>
          <p:cNvSpPr>
            <a:spLocks noChangeArrowheads="1"/>
          </p:cNvSpPr>
          <p:nvPr/>
        </p:nvSpPr>
        <p:spPr bwMode="auto">
          <a:xfrm>
            <a:off x="6696076" y="1979615"/>
            <a:ext cx="2087563" cy="503236"/>
          </a:xfrm>
          <a:prstGeom prst="rect">
            <a:avLst/>
          </a:prstGeom>
          <a:solidFill>
            <a:srgbClr val="FF99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Stabilité </a:t>
            </a:r>
            <a:r>
              <a:rPr lang="fr-FR" dirty="0" err="1">
                <a:solidFill>
                  <a:srgbClr val="000000"/>
                </a:solidFill>
                <a:ea typeface="WenQuanYi Zen Hei Sharp" charset="0"/>
                <a:cs typeface="WenQuanYi Zen Hei Sharp" charset="0"/>
              </a:rPr>
              <a:t>mRNA</a:t>
            </a:r>
            <a:endParaRPr lang="fr-FR" dirty="0">
              <a:solidFill>
                <a:srgbClr val="000000"/>
              </a:solidFill>
              <a:ea typeface="WenQuanYi Zen Hei Sharp" charset="0"/>
              <a:cs typeface="WenQuanYi Zen Hei Sharp" charset="0"/>
            </a:endParaRPr>
          </a:p>
        </p:txBody>
      </p:sp>
      <p:sp>
        <p:nvSpPr>
          <p:cNvPr id="11283" name="Rectangle 19"/>
          <p:cNvSpPr>
            <a:spLocks noChangeArrowheads="1"/>
          </p:cNvSpPr>
          <p:nvPr/>
        </p:nvSpPr>
        <p:spPr bwMode="auto">
          <a:xfrm>
            <a:off x="4103688" y="1979615"/>
            <a:ext cx="1728788" cy="503236"/>
          </a:xfrm>
          <a:prstGeom prst="rect">
            <a:avLst/>
          </a:prstGeom>
          <a:solidFill>
            <a:srgbClr val="FF99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Épissage</a:t>
            </a:r>
          </a:p>
        </p:txBody>
      </p:sp>
      <p:sp>
        <p:nvSpPr>
          <p:cNvPr id="11284" name="Text Box 20"/>
          <p:cNvSpPr txBox="1">
            <a:spLocks noChangeArrowheads="1"/>
          </p:cNvSpPr>
          <p:nvPr/>
        </p:nvSpPr>
        <p:spPr bwMode="auto">
          <a:xfrm>
            <a:off x="144463" y="3052764"/>
            <a:ext cx="3752850" cy="619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Durée de vie des </a:t>
            </a:r>
            <a:r>
              <a:rPr lang="fr-FR" dirty="0" err="1">
                <a:solidFill>
                  <a:srgbClr val="000000"/>
                </a:solidFill>
                <a:ea typeface="WenQuanYi Zen Hei Sharp" charset="0"/>
                <a:cs typeface="WenQuanYi Zen Hei Sharp" charset="0"/>
              </a:rPr>
              <a:t>mRNA</a:t>
            </a:r>
            <a:endParaRPr lang="fr-FR" dirty="0">
              <a:solidFill>
                <a:srgbClr val="000000"/>
              </a:solidFill>
              <a:ea typeface="WenQuanYi Zen Hei Sharp" charset="0"/>
              <a:cs typeface="WenQuanYi Zen Hei Sharp" charset="0"/>
            </a:endParaRP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Liaison à des RNA-</a:t>
            </a:r>
            <a:r>
              <a:rPr lang="fr-FR" dirty="0" err="1">
                <a:solidFill>
                  <a:srgbClr val="000000"/>
                </a:solidFill>
                <a:ea typeface="WenQuanYi Zen Hei Sharp" charset="0"/>
                <a:cs typeface="WenQuanYi Zen Hei Sharp" charset="0"/>
              </a:rPr>
              <a:t>binding</a:t>
            </a:r>
            <a:r>
              <a:rPr lang="fr-FR" dirty="0">
                <a:solidFill>
                  <a:srgbClr val="000000"/>
                </a:solidFill>
                <a:ea typeface="WenQuanYi Zen Hei Sharp" charset="0"/>
                <a:cs typeface="WenQuanYi Zen Hei Sharp" charset="0"/>
              </a:rPr>
              <a:t> </a:t>
            </a:r>
            <a:r>
              <a:rPr lang="fr-FR" dirty="0" err="1">
                <a:solidFill>
                  <a:srgbClr val="000000"/>
                </a:solidFill>
                <a:ea typeface="WenQuanYi Zen Hei Sharp" charset="0"/>
                <a:cs typeface="WenQuanYi Zen Hei Sharp" charset="0"/>
              </a:rPr>
              <a:t>proteins</a:t>
            </a:r>
            <a:endParaRPr lang="fr-FR" dirty="0">
              <a:solidFill>
                <a:srgbClr val="000000"/>
              </a:solidFill>
              <a:ea typeface="WenQuanYi Zen Hei Sharp" charset="0"/>
              <a:cs typeface="WenQuanYi Zen Hei Sharp" charset="0"/>
            </a:endParaRPr>
          </a:p>
        </p:txBody>
      </p:sp>
      <p:sp>
        <p:nvSpPr>
          <p:cNvPr id="11285" name="Line 21"/>
          <p:cNvSpPr>
            <a:spLocks noChangeShapeType="1"/>
          </p:cNvSpPr>
          <p:nvPr/>
        </p:nvSpPr>
        <p:spPr bwMode="auto">
          <a:xfrm flipH="1">
            <a:off x="4029075" y="2447925"/>
            <a:ext cx="3606800" cy="2663825"/>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1286" name="Line 22"/>
          <p:cNvSpPr>
            <a:spLocks noChangeShapeType="1"/>
          </p:cNvSpPr>
          <p:nvPr/>
        </p:nvSpPr>
        <p:spPr bwMode="auto">
          <a:xfrm>
            <a:off x="7632700" y="2447925"/>
            <a:ext cx="431800" cy="2663825"/>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1287" name="Text Box 23"/>
          <p:cNvSpPr txBox="1">
            <a:spLocks noChangeArrowheads="1"/>
          </p:cNvSpPr>
          <p:nvPr/>
        </p:nvSpPr>
        <p:spPr bwMode="auto">
          <a:xfrm>
            <a:off x="2952750" y="6191251"/>
            <a:ext cx="57912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=&gt; Impact sur la durée de vie des </a:t>
            </a:r>
            <a:r>
              <a:rPr lang="fr-FR" dirty="0" err="1">
                <a:solidFill>
                  <a:srgbClr val="000000"/>
                </a:solidFill>
                <a:ea typeface="WenQuanYi Zen Hei Sharp" charset="0"/>
                <a:cs typeface="WenQuanYi Zen Hei Sharp" charset="0"/>
              </a:rPr>
              <a:t>mRNA</a:t>
            </a:r>
            <a:r>
              <a:rPr lang="fr-FR" dirty="0">
                <a:solidFill>
                  <a:srgbClr val="000000"/>
                </a:solidFill>
                <a:ea typeface="WenQuanYi Zen Hei Sharp" charset="0"/>
                <a:cs typeface="WenQuanYi Zen Hei Sharp" charset="0"/>
              </a:rPr>
              <a:t> =&gt; expression</a:t>
            </a:r>
          </a:p>
        </p:txBody>
      </p:sp>
      <p:sp>
        <p:nvSpPr>
          <p:cNvPr id="11288" name="Rectangle 24"/>
          <p:cNvSpPr>
            <a:spLocks noChangeArrowheads="1"/>
          </p:cNvSpPr>
          <p:nvPr/>
        </p:nvSpPr>
        <p:spPr bwMode="auto">
          <a:xfrm>
            <a:off x="4103688" y="1979615"/>
            <a:ext cx="1728788" cy="503236"/>
          </a:xfrm>
          <a:prstGeom prst="rect">
            <a:avLst/>
          </a:prstGeom>
          <a:solidFill>
            <a:srgbClr val="E6E6E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CCCCCC"/>
                </a:solidFill>
                <a:ea typeface="WenQuanYi Zen Hei Sharp" charset="0"/>
                <a:cs typeface="WenQuanYi Zen Hei Sharp" charset="0"/>
              </a:rPr>
              <a:t>Épissage</a:t>
            </a:r>
          </a:p>
        </p:txBody>
      </p:sp>
      <p:grpSp>
        <p:nvGrpSpPr>
          <p:cNvPr id="26" name="Groupe 25"/>
          <p:cNvGrpSpPr/>
          <p:nvPr/>
        </p:nvGrpSpPr>
        <p:grpSpPr>
          <a:xfrm>
            <a:off x="88900" y="5075239"/>
            <a:ext cx="9920289" cy="617538"/>
            <a:chOff x="80640" y="4604164"/>
            <a:chExt cx="8998561" cy="560219"/>
          </a:xfrm>
        </p:grpSpPr>
        <p:sp>
          <p:nvSpPr>
            <p:cNvPr id="27" name="Line 3"/>
            <p:cNvSpPr>
              <a:spLocks noChangeShapeType="1"/>
            </p:cNvSpPr>
            <p:nvPr/>
          </p:nvSpPr>
          <p:spPr bwMode="auto">
            <a:xfrm>
              <a:off x="131041" y="4735217"/>
              <a:ext cx="8948160" cy="1441"/>
            </a:xfrm>
            <a:prstGeom prst="line">
              <a:avLst/>
            </a:prstGeom>
            <a:noFill/>
            <a:ln w="36000" cap="flat">
              <a:solidFill>
                <a:srgbClr val="000000"/>
              </a:solidFill>
              <a:round/>
              <a:headEnd/>
              <a:tailEnd/>
            </a:ln>
            <a:effectLst/>
          </p:spPr>
          <p:txBody>
            <a:bodyPr lIns="82945" tIns="41473" rIns="82945" bIns="41473"/>
            <a:lstStyle/>
            <a:p>
              <a:endParaRPr lang="fr-FR">
                <a:solidFill>
                  <a:prstClr val="black"/>
                </a:solidFill>
              </a:endParaRPr>
            </a:p>
          </p:txBody>
        </p:sp>
        <p:sp>
          <p:nvSpPr>
            <p:cNvPr id="28" name="Rectangle 4"/>
            <p:cNvSpPr>
              <a:spLocks noChangeArrowheads="1"/>
            </p:cNvSpPr>
            <p:nvPr/>
          </p:nvSpPr>
          <p:spPr bwMode="auto">
            <a:xfrm>
              <a:off x="2905920" y="4604164"/>
              <a:ext cx="124128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29" name="Rectangle 5"/>
            <p:cNvSpPr>
              <a:spLocks noChangeArrowheads="1"/>
            </p:cNvSpPr>
            <p:nvPr/>
          </p:nvSpPr>
          <p:spPr bwMode="auto">
            <a:xfrm>
              <a:off x="4474081" y="4604164"/>
              <a:ext cx="75168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30" name="Rectangle 6"/>
            <p:cNvSpPr>
              <a:spLocks noChangeArrowheads="1"/>
            </p:cNvSpPr>
            <p:nvPr/>
          </p:nvSpPr>
          <p:spPr bwMode="auto">
            <a:xfrm>
              <a:off x="6073921" y="4604164"/>
              <a:ext cx="1012320" cy="260667"/>
            </a:xfrm>
            <a:prstGeom prst="rect">
              <a:avLst/>
            </a:prstGeom>
            <a:solidFill>
              <a:srgbClr val="729FCF"/>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smtClean="0">
                  <a:solidFill>
                    <a:srgbClr val="000000"/>
                  </a:solidFill>
                  <a:ea typeface="WenQuanYi Zen Hei Sharp" charset="0"/>
                  <a:cs typeface="WenQuanYi Zen Hei Sharp" charset="0"/>
                </a:rPr>
                <a:t>CDS</a:t>
              </a:r>
              <a:endParaRPr lang="fr-FR" dirty="0">
                <a:solidFill>
                  <a:srgbClr val="000000"/>
                </a:solidFill>
                <a:ea typeface="WenQuanYi Zen Hei Sharp" charset="0"/>
                <a:cs typeface="WenQuanYi Zen Hei Sharp" charset="0"/>
              </a:endParaRPr>
            </a:p>
          </p:txBody>
        </p:sp>
        <p:sp>
          <p:nvSpPr>
            <p:cNvPr id="31" name="Rectangle 7"/>
            <p:cNvSpPr>
              <a:spLocks noChangeArrowheads="1"/>
            </p:cNvSpPr>
            <p:nvPr/>
          </p:nvSpPr>
          <p:spPr bwMode="auto">
            <a:xfrm>
              <a:off x="2383200" y="4604164"/>
              <a:ext cx="522720" cy="260667"/>
            </a:xfrm>
            <a:prstGeom prst="rect">
              <a:avLst/>
            </a:prstGeom>
            <a:solidFill>
              <a:srgbClr val="666666"/>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32" name="Rectangle 8"/>
            <p:cNvSpPr>
              <a:spLocks noChangeArrowheads="1"/>
            </p:cNvSpPr>
            <p:nvPr/>
          </p:nvSpPr>
          <p:spPr bwMode="auto">
            <a:xfrm>
              <a:off x="7086240" y="4604164"/>
              <a:ext cx="489600" cy="260667"/>
            </a:xfrm>
            <a:prstGeom prst="rect">
              <a:avLst/>
            </a:prstGeom>
            <a:solidFill>
              <a:srgbClr val="666666"/>
            </a:solidFill>
            <a:ln w="9525" cap="flat">
              <a:noFill/>
              <a:round/>
              <a:headEnd/>
              <a:tailEnd/>
            </a:ln>
            <a:effectLst/>
          </p:spPr>
          <p:txBody>
            <a:bodyPr wrap="none" lIns="81639" tIns="40820" rIns="81639" bIns="40820"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33" name="Rectangle 9"/>
            <p:cNvSpPr>
              <a:spLocks noChangeArrowheads="1"/>
            </p:cNvSpPr>
            <p:nvPr/>
          </p:nvSpPr>
          <p:spPr bwMode="auto">
            <a:xfrm>
              <a:off x="1501920"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34" name="Rectangle 10"/>
            <p:cNvSpPr>
              <a:spLocks noChangeArrowheads="1"/>
            </p:cNvSpPr>
            <p:nvPr/>
          </p:nvSpPr>
          <p:spPr bwMode="auto">
            <a:xfrm>
              <a:off x="538848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35" name="Rectangle 11"/>
            <p:cNvSpPr>
              <a:spLocks noChangeArrowheads="1"/>
            </p:cNvSpPr>
            <p:nvPr/>
          </p:nvSpPr>
          <p:spPr bwMode="auto">
            <a:xfrm>
              <a:off x="800064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36" name="Text Box 12"/>
            <p:cNvSpPr txBox="1">
              <a:spLocks noChangeArrowheads="1"/>
            </p:cNvSpPr>
            <p:nvPr/>
          </p:nvSpPr>
          <p:spPr bwMode="auto">
            <a:xfrm>
              <a:off x="1431360" y="4833148"/>
              <a:ext cx="6595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Prom</a:t>
              </a:r>
              <a:endParaRPr lang="fr-FR" dirty="0">
                <a:solidFill>
                  <a:srgbClr val="000000"/>
                </a:solidFill>
                <a:ea typeface="WenQuanYi Zen Hei Sharp" charset="0"/>
                <a:cs typeface="WenQuanYi Zen Hei Sharp" charset="0"/>
              </a:endParaRPr>
            </a:p>
          </p:txBody>
        </p:sp>
        <p:sp>
          <p:nvSpPr>
            <p:cNvPr id="37" name="Text Box 13"/>
            <p:cNvSpPr txBox="1">
              <a:spLocks noChangeArrowheads="1"/>
            </p:cNvSpPr>
            <p:nvPr/>
          </p:nvSpPr>
          <p:spPr bwMode="auto">
            <a:xfrm>
              <a:off x="5290560" y="483314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38" name="Text Box 14"/>
            <p:cNvSpPr txBox="1">
              <a:spLocks noChangeArrowheads="1"/>
            </p:cNvSpPr>
            <p:nvPr/>
          </p:nvSpPr>
          <p:spPr bwMode="auto">
            <a:xfrm>
              <a:off x="7902720" y="482882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sp>
          <p:nvSpPr>
            <p:cNvPr id="39" name="Rectangle 15"/>
            <p:cNvSpPr>
              <a:spLocks noChangeArrowheads="1"/>
            </p:cNvSpPr>
            <p:nvPr/>
          </p:nvSpPr>
          <p:spPr bwMode="auto">
            <a:xfrm>
              <a:off x="195841" y="4637287"/>
              <a:ext cx="522720" cy="97930"/>
            </a:xfrm>
            <a:prstGeom prst="rect">
              <a:avLst/>
            </a:prstGeom>
            <a:solidFill>
              <a:srgbClr val="B84747"/>
            </a:solidFill>
            <a:ln w="9525" cap="flat">
              <a:noFill/>
              <a:round/>
              <a:headEnd/>
              <a:tailEnd/>
            </a:ln>
            <a:effectLst/>
          </p:spPr>
          <p:txBody>
            <a:bodyPr wrap="none" lIns="82945" tIns="41473" rIns="82945" bIns="41473" anchor="ctr"/>
            <a:lstStyle/>
            <a:p>
              <a:endParaRPr lang="fr-FR">
                <a:solidFill>
                  <a:prstClr val="black"/>
                </a:solidFill>
              </a:endParaRPr>
            </a:p>
          </p:txBody>
        </p:sp>
        <p:sp>
          <p:nvSpPr>
            <p:cNvPr id="40" name="Text Box 16"/>
            <p:cNvSpPr txBox="1">
              <a:spLocks noChangeArrowheads="1"/>
            </p:cNvSpPr>
            <p:nvPr/>
          </p:nvSpPr>
          <p:spPr bwMode="auto">
            <a:xfrm>
              <a:off x="80640" y="4828828"/>
              <a:ext cx="702720" cy="331235"/>
            </a:xfrm>
            <a:prstGeom prst="rect">
              <a:avLst/>
            </a:prstGeom>
            <a:noFill/>
            <a:ln w="9525" cap="flat">
              <a:noFill/>
              <a:round/>
              <a:headEnd/>
              <a:tailEnd/>
            </a:ln>
            <a:effectLst/>
          </p:spPr>
          <p:txBody>
            <a:bodyPr wrap="none" lIns="81639" tIns="40820" rIns="81639" bIns="40820"/>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Régul</a:t>
              </a:r>
              <a:endParaRPr lang="fr-FR" dirty="0">
                <a:solidFill>
                  <a:srgbClr val="000000"/>
                </a:solidFill>
                <a:ea typeface="WenQuanYi Zen Hei Sharp" charset="0"/>
                <a:cs typeface="WenQuanYi Zen Hei Sharp" charset="0"/>
              </a:endParaRPr>
            </a:p>
          </p:txBody>
        </p:sp>
      </p:grpSp>
    </p:spTree>
    <p:extLst>
      <p:ext uri="{BB962C8B-B14F-4D97-AF65-F5344CB8AC3E}">
        <p14:creationId xmlns:p14="http://schemas.microsoft.com/office/powerpoint/2010/main" val="22553527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a:solidFill>
                  <a:srgbClr val="1F497D"/>
                </a:solidFill>
                <a:cs typeface="DejaVu Sans" pitchFamily="48" charset="0"/>
              </a:rPr>
              <a:t>Le </a:t>
            </a:r>
            <a:r>
              <a:rPr lang="fr-FR" sz="2400" b="1" dirty="0" err="1">
                <a:solidFill>
                  <a:srgbClr val="1F497D"/>
                </a:solidFill>
                <a:cs typeface="DejaVu Sans" pitchFamily="48" charset="0"/>
              </a:rPr>
              <a:t>workflow</a:t>
            </a:r>
            <a:endParaRPr lang="fr-FR" sz="2400" b="1" dirty="0">
              <a:solidFill>
                <a:srgbClr val="1F497D"/>
              </a:solidFill>
              <a:cs typeface="DejaVu Sans" pitchFamily="48" charset="0"/>
            </a:endParaRPr>
          </a:p>
        </p:txBody>
      </p:sp>
      <p:sp>
        <p:nvSpPr>
          <p:cNvPr id="13314"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lIns="0" tIns="0" rIns="0" bIns="0"/>
          <a:lstStyle/>
          <a:p>
            <a:pPr marL="426994"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smtClean="0">
                <a:solidFill>
                  <a:srgbClr val="000000"/>
                </a:solidFill>
                <a:cs typeface="DejaVu Sans" pitchFamily="48" charset="0"/>
              </a:rPr>
              <a:t>Entrées:</a:t>
            </a:r>
          </a:p>
          <a:p>
            <a:pPr marL="930965" lvl="1"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smtClean="0">
                <a:solidFill>
                  <a:srgbClr val="000000"/>
                </a:solidFill>
                <a:cs typeface="DejaVu Sans" pitchFamily="48" charset="0"/>
              </a:rPr>
              <a:t>Génome </a:t>
            </a:r>
            <a:r>
              <a:rPr lang="fr-FR" dirty="0">
                <a:solidFill>
                  <a:srgbClr val="000000"/>
                </a:solidFill>
                <a:cs typeface="DejaVu Sans" pitchFamily="48" charset="0"/>
              </a:rPr>
              <a:t>de référence connu et annotation structurale disponible</a:t>
            </a:r>
          </a:p>
          <a:p>
            <a:pPr marL="930965" lvl="1"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err="1">
                <a:solidFill>
                  <a:srgbClr val="000000"/>
                </a:solidFill>
                <a:cs typeface="DejaVu Sans" pitchFamily="48" charset="0"/>
              </a:rPr>
              <a:t>Re</a:t>
            </a:r>
            <a:r>
              <a:rPr lang="fr-FR" dirty="0">
                <a:solidFill>
                  <a:srgbClr val="000000"/>
                </a:solidFill>
                <a:cs typeface="DejaVu Sans" pitchFamily="48" charset="0"/>
              </a:rPr>
              <a:t>-séquençage du génome de plusieurs individus : Illumina </a:t>
            </a:r>
            <a:r>
              <a:rPr lang="fr-FR" dirty="0" err="1">
                <a:solidFill>
                  <a:srgbClr val="000000"/>
                </a:solidFill>
                <a:cs typeface="DejaVu Sans" pitchFamily="48" charset="0"/>
              </a:rPr>
              <a:t>pairé</a:t>
            </a:r>
            <a:r>
              <a:rPr lang="fr-FR" dirty="0">
                <a:solidFill>
                  <a:srgbClr val="000000"/>
                </a:solidFill>
                <a:cs typeface="DejaVu Sans" pitchFamily="48" charset="0"/>
              </a:rPr>
              <a:t> (ou single)</a:t>
            </a:r>
          </a:p>
          <a:p>
            <a:pPr marL="426994"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smtClean="0">
                <a:solidFill>
                  <a:srgbClr val="000000"/>
                </a:solidFill>
                <a:cs typeface="DejaVu Sans" pitchFamily="48" charset="0"/>
              </a:rPr>
              <a:t>Etapes:</a:t>
            </a:r>
          </a:p>
          <a:p>
            <a:pPr marL="930965" lvl="1"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err="1" smtClean="0">
                <a:solidFill>
                  <a:srgbClr val="000000"/>
                </a:solidFill>
                <a:cs typeface="DejaVu Sans" pitchFamily="48" charset="0"/>
              </a:rPr>
              <a:t>Mapping</a:t>
            </a:r>
            <a:endParaRPr lang="fr-FR" dirty="0" smtClean="0">
              <a:solidFill>
                <a:srgbClr val="000000"/>
              </a:solidFill>
              <a:cs typeface="DejaVu Sans" pitchFamily="48" charset="0"/>
            </a:endParaRPr>
          </a:p>
          <a:p>
            <a:pPr marL="930965" lvl="1"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err="1" smtClean="0">
                <a:solidFill>
                  <a:srgbClr val="000000"/>
                </a:solidFill>
                <a:cs typeface="DejaVu Sans" pitchFamily="48" charset="0"/>
              </a:rPr>
              <a:t>Calling</a:t>
            </a:r>
            <a:r>
              <a:rPr lang="fr-FR" dirty="0" smtClean="0">
                <a:solidFill>
                  <a:srgbClr val="000000"/>
                </a:solidFill>
                <a:cs typeface="DejaVu Sans" pitchFamily="48" charset="0"/>
              </a:rPr>
              <a:t> </a:t>
            </a:r>
            <a:r>
              <a:rPr lang="fr-FR" dirty="0">
                <a:solidFill>
                  <a:srgbClr val="000000"/>
                </a:solidFill>
                <a:cs typeface="DejaVu Sans" pitchFamily="48" charset="0"/>
              </a:rPr>
              <a:t>de </a:t>
            </a:r>
            <a:r>
              <a:rPr lang="fr-FR" dirty="0" err="1">
                <a:solidFill>
                  <a:srgbClr val="000000"/>
                </a:solidFill>
                <a:cs typeface="DejaVu Sans" pitchFamily="48" charset="0"/>
              </a:rPr>
              <a:t>SNPs</a:t>
            </a:r>
            <a:r>
              <a:rPr lang="fr-FR" dirty="0">
                <a:solidFill>
                  <a:srgbClr val="000000"/>
                </a:solidFill>
                <a:cs typeface="DejaVu Sans" pitchFamily="48" charset="0"/>
              </a:rPr>
              <a:t> pour chaque échantillon</a:t>
            </a:r>
          </a:p>
          <a:p>
            <a:pPr marL="930965" lvl="1"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err="1">
                <a:solidFill>
                  <a:srgbClr val="000000"/>
                </a:solidFill>
                <a:cs typeface="DejaVu Sans" pitchFamily="48" charset="0"/>
              </a:rPr>
              <a:t>Génotypage</a:t>
            </a:r>
            <a:r>
              <a:rPr lang="fr-FR" dirty="0">
                <a:solidFill>
                  <a:srgbClr val="000000"/>
                </a:solidFill>
                <a:cs typeface="DejaVu Sans" pitchFamily="48" charset="0"/>
              </a:rPr>
              <a:t> de tous les individus pour tous les </a:t>
            </a:r>
            <a:r>
              <a:rPr lang="fr-FR" dirty="0" err="1">
                <a:solidFill>
                  <a:srgbClr val="000000"/>
                </a:solidFill>
                <a:cs typeface="DejaVu Sans" pitchFamily="48" charset="0"/>
              </a:rPr>
              <a:t>SNPs</a:t>
            </a:r>
            <a:endParaRPr lang="fr-FR" dirty="0">
              <a:solidFill>
                <a:srgbClr val="000000"/>
              </a:solidFill>
              <a:cs typeface="DejaVu Sans" pitchFamily="48" charset="0"/>
            </a:endParaRPr>
          </a:p>
          <a:p>
            <a:pPr marL="930965" lvl="1"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Prédiction des effets induits par ces </a:t>
            </a:r>
            <a:r>
              <a:rPr lang="fr-FR" dirty="0" err="1">
                <a:solidFill>
                  <a:srgbClr val="000000"/>
                </a:solidFill>
                <a:cs typeface="DejaVu Sans" pitchFamily="48" charset="0"/>
              </a:rPr>
              <a:t>SNPs</a:t>
            </a:r>
            <a:endParaRPr lang="fr-FR" dirty="0">
              <a:solidFill>
                <a:srgbClr val="000000"/>
              </a:solidFill>
              <a:cs typeface="DejaVu Sans" pitchFamily="48" charset="0"/>
            </a:endParaRPr>
          </a:p>
          <a:p>
            <a:pPr marL="426994"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smtClean="0">
                <a:solidFill>
                  <a:srgbClr val="000000"/>
                </a:solidFill>
                <a:cs typeface="DejaVu Sans" pitchFamily="48" charset="0"/>
              </a:rPr>
              <a:t>But</a:t>
            </a:r>
            <a:r>
              <a:rPr lang="fr-FR" dirty="0">
                <a:solidFill>
                  <a:srgbClr val="000000"/>
                </a:solidFill>
                <a:cs typeface="DejaVu Sans" pitchFamily="48" charset="0"/>
              </a:rPr>
              <a:t> :</a:t>
            </a:r>
          </a:p>
          <a:p>
            <a:pPr marL="739698" lvl="1" indent="-282546"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Trouver des </a:t>
            </a:r>
            <a:r>
              <a:rPr lang="fr-FR" dirty="0" err="1">
                <a:solidFill>
                  <a:srgbClr val="000000"/>
                </a:solidFill>
                <a:cs typeface="DejaVu Sans" pitchFamily="48" charset="0"/>
              </a:rPr>
              <a:t>SNPs</a:t>
            </a:r>
            <a:r>
              <a:rPr lang="fr-FR" dirty="0">
                <a:solidFill>
                  <a:srgbClr val="000000"/>
                </a:solidFill>
                <a:cs typeface="DejaVu Sans" pitchFamily="48" charset="0"/>
              </a:rPr>
              <a:t> pouvant expliquer les différences de phénotypes observées</a:t>
            </a:r>
          </a:p>
          <a:p>
            <a:pPr marL="426994"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smtClean="0">
                <a:solidFill>
                  <a:srgbClr val="000000"/>
                </a:solidFill>
                <a:cs typeface="DejaVu Sans" pitchFamily="48" charset="0"/>
              </a:rPr>
              <a:t>Limites</a:t>
            </a:r>
            <a:r>
              <a:rPr lang="fr-FR" dirty="0">
                <a:solidFill>
                  <a:srgbClr val="000000"/>
                </a:solidFill>
                <a:cs typeface="DejaVu Sans" pitchFamily="48" charset="0"/>
              </a:rPr>
              <a:t> :</a:t>
            </a:r>
          </a:p>
          <a:p>
            <a:pPr marL="739698" lvl="1" indent="-282546"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Importance de l'annotation de référence</a:t>
            </a:r>
          </a:p>
          <a:p>
            <a:pPr marL="739698" lvl="1" indent="-282546"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Effets cachés des </a:t>
            </a:r>
            <a:r>
              <a:rPr lang="fr-FR" dirty="0" err="1">
                <a:solidFill>
                  <a:srgbClr val="000000"/>
                </a:solidFill>
                <a:cs typeface="DejaVu Sans" pitchFamily="48" charset="0"/>
              </a:rPr>
              <a:t>SNPs</a:t>
            </a:r>
            <a:r>
              <a:rPr lang="fr-FR" dirty="0">
                <a:solidFill>
                  <a:srgbClr val="000000"/>
                </a:solidFill>
                <a:cs typeface="DejaVu Sans" pitchFamily="48" charset="0"/>
              </a:rPr>
              <a:t> : SNP </a:t>
            </a:r>
            <a:r>
              <a:rPr lang="fr-FR" dirty="0" err="1">
                <a:solidFill>
                  <a:srgbClr val="000000"/>
                </a:solidFill>
                <a:cs typeface="DejaVu Sans" pitchFamily="48" charset="0"/>
              </a:rPr>
              <a:t>intergénique</a:t>
            </a:r>
            <a:r>
              <a:rPr lang="fr-FR" dirty="0">
                <a:solidFill>
                  <a:srgbClr val="000000"/>
                </a:solidFill>
                <a:cs typeface="DejaVu Sans" pitchFamily="48" charset="0"/>
              </a:rPr>
              <a:t> ou synonyme peut avoir un fort impact</a:t>
            </a:r>
          </a:p>
        </p:txBody>
      </p:sp>
    </p:spTree>
    <p:extLst>
      <p:ext uri="{BB962C8B-B14F-4D97-AF65-F5344CB8AC3E}">
        <p14:creationId xmlns:p14="http://schemas.microsoft.com/office/powerpoint/2010/main" val="17460120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6"/>
          <p:cNvSpPr txBox="1"/>
          <p:nvPr/>
        </p:nvSpPr>
        <p:spPr>
          <a:xfrm>
            <a:off x="503808" y="62038"/>
            <a:ext cx="6958664" cy="362976"/>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Font typeface="StarSymbol"/>
              <a:buNone/>
              <a:defRPr sz="1800"/>
            </a:pPr>
            <a:r>
              <a:rPr lang="fr-FR" b="1" dirty="0">
                <a:solidFill>
                  <a:srgbClr val="000000"/>
                </a:solidFill>
                <a:ea typeface="DejaVu Sans" pitchFamily="2"/>
                <a:cs typeface="DejaVu Sans" pitchFamily="2"/>
              </a:rPr>
              <a:t>Fonctionnement du pipeline</a:t>
            </a:r>
          </a:p>
        </p:txBody>
      </p:sp>
      <p:sp>
        <p:nvSpPr>
          <p:cNvPr id="6" name="Document 5"/>
          <p:cNvSpPr/>
          <p:nvPr/>
        </p:nvSpPr>
        <p:spPr>
          <a:xfrm>
            <a:off x="719833" y="650650"/>
            <a:ext cx="1584176" cy="936104"/>
          </a:xfrm>
          <a:prstGeom prst="flowChartDocumen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a:solidFill>
                  <a:srgbClr val="4F81BD"/>
                </a:solidFill>
              </a:rPr>
              <a:t>Banque de séquençage R1</a:t>
            </a:r>
          </a:p>
        </p:txBody>
      </p:sp>
      <p:sp>
        <p:nvSpPr>
          <p:cNvPr id="8" name="Document 7"/>
          <p:cNvSpPr/>
          <p:nvPr/>
        </p:nvSpPr>
        <p:spPr>
          <a:xfrm>
            <a:off x="2700053" y="650650"/>
            <a:ext cx="1584176" cy="936104"/>
          </a:xfrm>
          <a:prstGeom prst="flowChartDocumen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a:solidFill>
                  <a:srgbClr val="4F81BD"/>
                </a:solidFill>
              </a:rPr>
              <a:t>Banque de séquençage R2</a:t>
            </a:r>
          </a:p>
        </p:txBody>
      </p:sp>
      <p:sp>
        <p:nvSpPr>
          <p:cNvPr id="9" name="Document 8"/>
          <p:cNvSpPr/>
          <p:nvPr/>
        </p:nvSpPr>
        <p:spPr>
          <a:xfrm>
            <a:off x="4752280" y="650650"/>
            <a:ext cx="1584176" cy="936104"/>
          </a:xfrm>
          <a:prstGeom prst="flowChartDocumen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a:solidFill>
                  <a:srgbClr val="4F81BD"/>
                </a:solidFill>
              </a:rPr>
              <a:t>Génome de référence</a:t>
            </a:r>
          </a:p>
        </p:txBody>
      </p:sp>
      <p:sp>
        <p:nvSpPr>
          <p:cNvPr id="10" name="Processus 9"/>
          <p:cNvSpPr/>
          <p:nvPr/>
        </p:nvSpPr>
        <p:spPr>
          <a:xfrm>
            <a:off x="2844069" y="1946792"/>
            <a:ext cx="1296144" cy="720081"/>
          </a:xfrm>
          <a:prstGeom prst="flowChartProcess">
            <a:avLst/>
          </a:prstGeom>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err="1">
                <a:solidFill>
                  <a:prstClr val="white"/>
                </a:solidFill>
              </a:rPr>
              <a:t>Mapping</a:t>
            </a:r>
            <a:r>
              <a:rPr lang="fr-FR" sz="1700" dirty="0">
                <a:solidFill>
                  <a:prstClr val="white"/>
                </a:solidFill>
              </a:rPr>
              <a:t> et SNP </a:t>
            </a:r>
            <a:r>
              <a:rPr lang="fr-FR" sz="1700" dirty="0" err="1">
                <a:solidFill>
                  <a:prstClr val="white"/>
                </a:solidFill>
              </a:rPr>
              <a:t>Calling</a:t>
            </a:r>
            <a:endParaRPr lang="fr-FR" sz="1700" dirty="0">
              <a:solidFill>
                <a:prstClr val="white"/>
              </a:solidFill>
            </a:endParaRPr>
          </a:p>
        </p:txBody>
      </p:sp>
      <p:cxnSp>
        <p:nvCxnSpPr>
          <p:cNvPr id="12" name="Connecteur en angle 11"/>
          <p:cNvCxnSpPr>
            <a:stCxn id="6" idx="2"/>
            <a:endCxn id="10" idx="0"/>
          </p:cNvCxnSpPr>
          <p:nvPr/>
        </p:nvCxnSpPr>
        <p:spPr>
          <a:xfrm rot="16200000" flipH="1">
            <a:off x="2291067" y="745719"/>
            <a:ext cx="421928" cy="198022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onnecteur en angle 12"/>
          <p:cNvCxnSpPr>
            <a:stCxn id="9" idx="2"/>
            <a:endCxn id="10" idx="0"/>
          </p:cNvCxnSpPr>
          <p:nvPr/>
        </p:nvCxnSpPr>
        <p:spPr>
          <a:xfrm rot="5400000">
            <a:off x="4307291" y="709715"/>
            <a:ext cx="421928" cy="205222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a:stCxn id="8" idx="2"/>
            <a:endCxn id="10" idx="0"/>
          </p:cNvCxnSpPr>
          <p:nvPr/>
        </p:nvCxnSpPr>
        <p:spPr>
          <a:xfrm>
            <a:off x="3492140" y="1524867"/>
            <a:ext cx="0" cy="4219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Parenthèse ouvrante 17"/>
          <p:cNvSpPr/>
          <p:nvPr/>
        </p:nvSpPr>
        <p:spPr>
          <a:xfrm>
            <a:off x="431801" y="578642"/>
            <a:ext cx="144016" cy="3456384"/>
          </a:xfrm>
          <a:prstGeom prst="leftBracket">
            <a:avLst/>
          </a:prstGeom>
        </p:spPr>
        <p:style>
          <a:lnRef idx="2">
            <a:schemeClr val="accent1"/>
          </a:lnRef>
          <a:fillRef idx="0">
            <a:schemeClr val="accent1"/>
          </a:fillRef>
          <a:effectRef idx="1">
            <a:schemeClr val="accent1"/>
          </a:effectRef>
          <a:fontRef idx="minor">
            <a:schemeClr val="tx1"/>
          </a:fontRef>
        </p:style>
        <p:txBody>
          <a:bodyPr lIns="91430" tIns="45716" rIns="91430" bIns="45716" rtlCol="0" anchor="ctr"/>
          <a:lstStyle/>
          <a:p>
            <a:pPr algn="ctr"/>
            <a:endParaRPr lang="fr-FR">
              <a:solidFill>
                <a:prstClr val="black"/>
              </a:solidFill>
            </a:endParaRPr>
          </a:p>
        </p:txBody>
      </p:sp>
      <p:sp>
        <p:nvSpPr>
          <p:cNvPr id="19" name="Parenthèse ouvrante 18"/>
          <p:cNvSpPr/>
          <p:nvPr/>
        </p:nvSpPr>
        <p:spPr>
          <a:xfrm flipH="1" flipV="1">
            <a:off x="6552480" y="578642"/>
            <a:ext cx="216023" cy="3456384"/>
          </a:xfrm>
          <a:prstGeom prst="leftBracket">
            <a:avLst/>
          </a:prstGeom>
        </p:spPr>
        <p:style>
          <a:lnRef idx="2">
            <a:schemeClr val="accent1"/>
          </a:lnRef>
          <a:fillRef idx="0">
            <a:schemeClr val="accent1"/>
          </a:fillRef>
          <a:effectRef idx="1">
            <a:schemeClr val="accent1"/>
          </a:effectRef>
          <a:fontRef idx="minor">
            <a:schemeClr val="tx1"/>
          </a:fontRef>
        </p:style>
        <p:txBody>
          <a:bodyPr lIns="91430" tIns="45716" rIns="91430" bIns="45716" rtlCol="0" anchor="ctr"/>
          <a:lstStyle/>
          <a:p>
            <a:pPr algn="ctr"/>
            <a:endParaRPr lang="fr-FR">
              <a:solidFill>
                <a:prstClr val="black"/>
              </a:solidFill>
            </a:endParaRPr>
          </a:p>
        </p:txBody>
      </p:sp>
      <p:sp>
        <p:nvSpPr>
          <p:cNvPr id="20" name="ZoneTexte 19"/>
          <p:cNvSpPr txBox="1"/>
          <p:nvPr/>
        </p:nvSpPr>
        <p:spPr>
          <a:xfrm>
            <a:off x="6840513" y="3674986"/>
            <a:ext cx="1872608" cy="369324"/>
          </a:xfrm>
          <a:prstGeom prst="rect">
            <a:avLst/>
          </a:prstGeom>
          <a:noFill/>
        </p:spPr>
        <p:txBody>
          <a:bodyPr wrap="none" lIns="91430" tIns="45716" rIns="91430" bIns="45716" rtlCol="0">
            <a:spAutoFit/>
          </a:bodyPr>
          <a:lstStyle/>
          <a:p>
            <a:r>
              <a:rPr lang="fr-FR" b="1" dirty="0">
                <a:solidFill>
                  <a:prstClr val="black"/>
                </a:solidFill>
              </a:rPr>
              <a:t>x</a:t>
            </a:r>
            <a:r>
              <a:rPr lang="fr-FR" b="1" dirty="0" smtClean="0">
                <a:solidFill>
                  <a:prstClr val="black"/>
                </a:solidFill>
              </a:rPr>
              <a:t> N échantillons</a:t>
            </a:r>
            <a:endParaRPr lang="fr-FR" b="1" dirty="0">
              <a:solidFill>
                <a:prstClr val="black"/>
              </a:solidFill>
            </a:endParaRPr>
          </a:p>
        </p:txBody>
      </p:sp>
      <p:sp>
        <p:nvSpPr>
          <p:cNvPr id="21" name="Document 20"/>
          <p:cNvSpPr/>
          <p:nvPr/>
        </p:nvSpPr>
        <p:spPr>
          <a:xfrm>
            <a:off x="1295896" y="3026913"/>
            <a:ext cx="1656184" cy="680916"/>
          </a:xfrm>
          <a:prstGeom prst="flowChartDocument">
            <a:avLst/>
          </a:prstGeom>
          <a:no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a:solidFill>
                  <a:srgbClr val="4F81BD"/>
                </a:solidFill>
              </a:rPr>
              <a:t>Fichier </a:t>
            </a:r>
            <a:r>
              <a:rPr lang="fr-FR" sz="1700" dirty="0" err="1">
                <a:solidFill>
                  <a:srgbClr val="4F81BD"/>
                </a:solidFill>
              </a:rPr>
              <a:t>mapping</a:t>
            </a:r>
            <a:endParaRPr lang="fr-FR" sz="1700" dirty="0">
              <a:solidFill>
                <a:srgbClr val="4F81BD"/>
              </a:solidFill>
            </a:endParaRPr>
          </a:p>
          <a:p>
            <a:pPr algn="ctr"/>
            <a:r>
              <a:rPr lang="fr-FR" sz="1700" dirty="0">
                <a:solidFill>
                  <a:srgbClr val="4F81BD"/>
                </a:solidFill>
              </a:rPr>
              <a:t>BAM</a:t>
            </a:r>
          </a:p>
        </p:txBody>
      </p:sp>
      <p:sp>
        <p:nvSpPr>
          <p:cNvPr id="23" name="Document 22"/>
          <p:cNvSpPr/>
          <p:nvPr/>
        </p:nvSpPr>
        <p:spPr>
          <a:xfrm>
            <a:off x="4032200" y="3026913"/>
            <a:ext cx="1656184" cy="680916"/>
          </a:xfrm>
          <a:prstGeom prst="flowChartDocument">
            <a:avLst/>
          </a:prstGeom>
          <a:no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a:solidFill>
                  <a:srgbClr val="4F81BD"/>
                </a:solidFill>
              </a:rPr>
              <a:t>Fichier SNP</a:t>
            </a:r>
          </a:p>
          <a:p>
            <a:pPr algn="ctr"/>
            <a:r>
              <a:rPr lang="fr-FR" sz="1700" dirty="0">
                <a:solidFill>
                  <a:srgbClr val="4F81BD"/>
                </a:solidFill>
              </a:rPr>
              <a:t>VCF</a:t>
            </a:r>
          </a:p>
        </p:txBody>
      </p:sp>
      <p:cxnSp>
        <p:nvCxnSpPr>
          <p:cNvPr id="30" name="Connecteur en angle 29"/>
          <p:cNvCxnSpPr>
            <a:stCxn id="10" idx="2"/>
            <a:endCxn id="21" idx="0"/>
          </p:cNvCxnSpPr>
          <p:nvPr/>
        </p:nvCxnSpPr>
        <p:spPr>
          <a:xfrm rot="5400000">
            <a:off x="2628044" y="2162817"/>
            <a:ext cx="360040" cy="136815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Connecteur en angle 32"/>
          <p:cNvCxnSpPr>
            <a:stCxn id="10" idx="2"/>
            <a:endCxn id="23" idx="0"/>
          </p:cNvCxnSpPr>
          <p:nvPr/>
        </p:nvCxnSpPr>
        <p:spPr>
          <a:xfrm rot="16200000" flipH="1">
            <a:off x="3996196" y="2162817"/>
            <a:ext cx="360040" cy="136815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Processus 35"/>
          <p:cNvSpPr/>
          <p:nvPr/>
        </p:nvSpPr>
        <p:spPr>
          <a:xfrm>
            <a:off x="2844069" y="4107033"/>
            <a:ext cx="1296144" cy="720081"/>
          </a:xfrm>
          <a:prstGeom prst="flowChartProcess">
            <a:avLst/>
          </a:prstGeom>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err="1">
                <a:solidFill>
                  <a:prstClr val="white"/>
                </a:solidFill>
              </a:rPr>
              <a:t>SNPs</a:t>
            </a:r>
            <a:r>
              <a:rPr lang="fr-FR" sz="1700" dirty="0">
                <a:solidFill>
                  <a:prstClr val="white"/>
                </a:solidFill>
              </a:rPr>
              <a:t> </a:t>
            </a:r>
            <a:r>
              <a:rPr lang="fr-FR" sz="1700" dirty="0" err="1">
                <a:solidFill>
                  <a:prstClr val="white"/>
                </a:solidFill>
              </a:rPr>
              <a:t>pooling</a:t>
            </a:r>
            <a:endParaRPr lang="fr-FR" sz="1700" dirty="0">
              <a:solidFill>
                <a:prstClr val="white"/>
              </a:solidFill>
            </a:endParaRPr>
          </a:p>
        </p:txBody>
      </p:sp>
      <p:cxnSp>
        <p:nvCxnSpPr>
          <p:cNvPr id="37" name="Connecteur en angle 36"/>
          <p:cNvCxnSpPr>
            <a:stCxn id="21" idx="2"/>
            <a:endCxn id="36" idx="0"/>
          </p:cNvCxnSpPr>
          <p:nvPr/>
        </p:nvCxnSpPr>
        <p:spPr>
          <a:xfrm rot="16200000" flipH="1">
            <a:off x="2585954" y="3200847"/>
            <a:ext cx="444220" cy="1368152"/>
          </a:xfrm>
          <a:prstGeom prst="bentConnector3">
            <a:avLst>
              <a:gd name="adj1" fmla="val 50000"/>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Connecteur en angle 39"/>
          <p:cNvCxnSpPr>
            <a:stCxn id="23" idx="2"/>
            <a:endCxn id="36" idx="0"/>
          </p:cNvCxnSpPr>
          <p:nvPr/>
        </p:nvCxnSpPr>
        <p:spPr>
          <a:xfrm rot="5400000">
            <a:off x="3954106" y="3200847"/>
            <a:ext cx="444220" cy="1368152"/>
          </a:xfrm>
          <a:prstGeom prst="bentConnector3">
            <a:avLst>
              <a:gd name="adj1" fmla="val 50000"/>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3" name="Document 42"/>
          <p:cNvSpPr/>
          <p:nvPr/>
        </p:nvSpPr>
        <p:spPr>
          <a:xfrm>
            <a:off x="2482952" y="5043137"/>
            <a:ext cx="2016224" cy="752924"/>
          </a:xfrm>
          <a:prstGeom prst="flowChartDocumen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300" dirty="0">
                <a:solidFill>
                  <a:prstClr val="black"/>
                </a:solidFill>
              </a:rPr>
              <a:t>Fichier SNP consensus</a:t>
            </a:r>
          </a:p>
          <a:p>
            <a:pPr algn="ctr"/>
            <a:r>
              <a:rPr lang="fr-FR" sz="1300" dirty="0">
                <a:solidFill>
                  <a:prstClr val="black"/>
                </a:solidFill>
              </a:rPr>
              <a:t>VCF</a:t>
            </a:r>
          </a:p>
        </p:txBody>
      </p:sp>
      <p:cxnSp>
        <p:nvCxnSpPr>
          <p:cNvPr id="44" name="Connecteur droit avec flèche 43"/>
          <p:cNvCxnSpPr>
            <a:stCxn id="36" idx="2"/>
            <a:endCxn id="43" idx="0"/>
          </p:cNvCxnSpPr>
          <p:nvPr/>
        </p:nvCxnSpPr>
        <p:spPr>
          <a:xfrm flipH="1">
            <a:off x="3491064" y="4827113"/>
            <a:ext cx="1076" cy="21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2" name="Processus 51"/>
          <p:cNvSpPr/>
          <p:nvPr/>
        </p:nvSpPr>
        <p:spPr>
          <a:xfrm>
            <a:off x="2736057" y="5940078"/>
            <a:ext cx="1512168" cy="1008112"/>
          </a:xfrm>
          <a:prstGeom prst="flowChartProcess">
            <a:avLst/>
          </a:prstGeom>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500" dirty="0">
                <a:solidFill>
                  <a:prstClr val="white"/>
                </a:solidFill>
              </a:rPr>
              <a:t>Calcul de l’effet</a:t>
            </a:r>
          </a:p>
        </p:txBody>
      </p:sp>
      <p:cxnSp>
        <p:nvCxnSpPr>
          <p:cNvPr id="58" name="Connecteur droit avec flèche 57"/>
          <p:cNvCxnSpPr>
            <a:stCxn id="43" idx="2"/>
            <a:endCxn id="52" idx="0"/>
          </p:cNvCxnSpPr>
          <p:nvPr/>
        </p:nvCxnSpPr>
        <p:spPr>
          <a:xfrm>
            <a:off x="3491064" y="5746285"/>
            <a:ext cx="1076" cy="1937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Document 60"/>
          <p:cNvSpPr/>
          <p:nvPr/>
        </p:nvSpPr>
        <p:spPr>
          <a:xfrm>
            <a:off x="5184328" y="6067672"/>
            <a:ext cx="2160240" cy="752924"/>
          </a:xfrm>
          <a:prstGeom prst="flowChartDocument">
            <a:avLst/>
          </a:prstGeom>
          <a:solidFill>
            <a:srgbClr val="9BBB59"/>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a:solidFill>
                  <a:srgbClr val="000000"/>
                </a:solidFill>
              </a:rPr>
              <a:t>Synthèses</a:t>
            </a:r>
          </a:p>
        </p:txBody>
      </p:sp>
      <p:cxnSp>
        <p:nvCxnSpPr>
          <p:cNvPr id="62" name="Connecteur droit avec flèche 61"/>
          <p:cNvCxnSpPr>
            <a:stCxn id="52" idx="3"/>
            <a:endCxn id="61" idx="1"/>
          </p:cNvCxnSpPr>
          <p:nvPr/>
        </p:nvCxnSpPr>
        <p:spPr>
          <a:xfrm>
            <a:off x="4248224" y="6444134"/>
            <a:ext cx="93610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Document 18"/>
          <p:cNvSpPr/>
          <p:nvPr/>
        </p:nvSpPr>
        <p:spPr>
          <a:xfrm>
            <a:off x="515435" y="5984328"/>
            <a:ext cx="1584176" cy="936104"/>
          </a:xfrm>
          <a:prstGeom prst="flowChartDocumen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a:solidFill>
                  <a:srgbClr val="4F81BD"/>
                </a:solidFill>
              </a:rPr>
              <a:t>Annotation de référence</a:t>
            </a:r>
          </a:p>
        </p:txBody>
      </p:sp>
      <p:cxnSp>
        <p:nvCxnSpPr>
          <p:cNvPr id="29" name="Connecteur droit avec flèche 28"/>
          <p:cNvCxnSpPr>
            <a:stCxn id="28" idx="3"/>
            <a:endCxn id="52" idx="1"/>
          </p:cNvCxnSpPr>
          <p:nvPr/>
        </p:nvCxnSpPr>
        <p:spPr>
          <a:xfrm flipV="1">
            <a:off x="2099612" y="6444134"/>
            <a:ext cx="636445" cy="82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8508474"/>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6"/>
          <p:cNvSpPr txBox="1"/>
          <p:nvPr/>
        </p:nvSpPr>
        <p:spPr>
          <a:xfrm>
            <a:off x="503808" y="62037"/>
            <a:ext cx="6958664" cy="362976"/>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Font typeface="StarSymbol"/>
              <a:buNone/>
              <a:defRPr sz="1800"/>
            </a:pPr>
            <a:r>
              <a:rPr lang="fr-FR" b="1" dirty="0">
                <a:solidFill>
                  <a:srgbClr val="000000"/>
                </a:solidFill>
                <a:ea typeface="DejaVu Sans" pitchFamily="2"/>
                <a:cs typeface="DejaVu Sans" pitchFamily="2"/>
              </a:rPr>
              <a:t>Fonctionnement du pipeline: </a:t>
            </a:r>
            <a:r>
              <a:rPr lang="fr-FR" b="1" dirty="0" err="1">
                <a:solidFill>
                  <a:srgbClr val="000000"/>
                </a:solidFill>
                <a:ea typeface="DejaVu Sans" pitchFamily="2"/>
                <a:cs typeface="DejaVu Sans" pitchFamily="2"/>
              </a:rPr>
              <a:t>mapping</a:t>
            </a:r>
            <a:r>
              <a:rPr lang="fr-FR" b="1" dirty="0">
                <a:solidFill>
                  <a:srgbClr val="000000"/>
                </a:solidFill>
                <a:ea typeface="DejaVu Sans" pitchFamily="2"/>
                <a:cs typeface="DejaVu Sans" pitchFamily="2"/>
              </a:rPr>
              <a:t> et SNP </a:t>
            </a:r>
            <a:r>
              <a:rPr lang="fr-FR" b="1" dirty="0" err="1">
                <a:solidFill>
                  <a:srgbClr val="000000"/>
                </a:solidFill>
                <a:ea typeface="DejaVu Sans" pitchFamily="2"/>
                <a:cs typeface="DejaVu Sans" pitchFamily="2"/>
              </a:rPr>
              <a:t>calling</a:t>
            </a:r>
            <a:endParaRPr lang="fr-FR" b="1" dirty="0">
              <a:solidFill>
                <a:srgbClr val="000000"/>
              </a:solidFill>
              <a:ea typeface="DejaVu Sans" pitchFamily="2"/>
              <a:cs typeface="DejaVu Sans" pitchFamily="2"/>
            </a:endParaRPr>
          </a:p>
        </p:txBody>
      </p:sp>
      <p:sp>
        <p:nvSpPr>
          <p:cNvPr id="5" name="Rectangle 4"/>
          <p:cNvSpPr/>
          <p:nvPr/>
        </p:nvSpPr>
        <p:spPr>
          <a:xfrm>
            <a:off x="359793" y="1376162"/>
            <a:ext cx="9361040" cy="360040"/>
          </a:xfrm>
          <a:prstGeom prst="rect">
            <a:avLst/>
          </a:prstGeom>
          <a:ln/>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fr-FR" sz="2400" b="1" dirty="0">
                <a:solidFill>
                  <a:prstClr val="black"/>
                </a:solidFill>
              </a:rPr>
              <a:t>Chromosome</a:t>
            </a:r>
          </a:p>
        </p:txBody>
      </p:sp>
      <p:sp>
        <p:nvSpPr>
          <p:cNvPr id="6" name="Flèche droite 18"/>
          <p:cNvSpPr/>
          <p:nvPr/>
        </p:nvSpPr>
        <p:spPr>
          <a:xfrm>
            <a:off x="791840" y="2096243"/>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fr-FR" sz="1400" b="1" dirty="0">
                <a:solidFill>
                  <a:prstClr val="black"/>
                </a:solidFill>
              </a:rPr>
              <a:t>Read</a:t>
            </a:r>
          </a:p>
        </p:txBody>
      </p:sp>
      <p:sp>
        <p:nvSpPr>
          <p:cNvPr id="7" name="Flèche droite 19"/>
          <p:cNvSpPr/>
          <p:nvPr/>
        </p:nvSpPr>
        <p:spPr>
          <a:xfrm>
            <a:off x="1079872" y="2600298"/>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fr-FR" sz="1400" b="1" dirty="0">
                <a:solidFill>
                  <a:prstClr val="black"/>
                </a:solidFill>
              </a:rPr>
              <a:t>Read</a:t>
            </a:r>
          </a:p>
        </p:txBody>
      </p:sp>
      <p:sp>
        <p:nvSpPr>
          <p:cNvPr id="9" name="Flèche droite 23"/>
          <p:cNvSpPr/>
          <p:nvPr/>
        </p:nvSpPr>
        <p:spPr>
          <a:xfrm>
            <a:off x="6192440" y="2096243"/>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fr-FR" sz="1400" b="1" dirty="0">
                <a:solidFill>
                  <a:prstClr val="black"/>
                </a:solidFill>
              </a:rPr>
              <a:t>Read</a:t>
            </a:r>
          </a:p>
        </p:txBody>
      </p:sp>
      <p:sp>
        <p:nvSpPr>
          <p:cNvPr id="10" name="Flèche droite 24"/>
          <p:cNvSpPr/>
          <p:nvPr/>
        </p:nvSpPr>
        <p:spPr>
          <a:xfrm>
            <a:off x="6408464" y="2600298"/>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fr-FR" sz="1400" b="1" dirty="0">
                <a:solidFill>
                  <a:prstClr val="black"/>
                </a:solidFill>
              </a:rPr>
              <a:t>Read</a:t>
            </a:r>
          </a:p>
        </p:txBody>
      </p:sp>
      <p:sp>
        <p:nvSpPr>
          <p:cNvPr id="11" name="Flèche droite 25"/>
          <p:cNvSpPr/>
          <p:nvPr/>
        </p:nvSpPr>
        <p:spPr>
          <a:xfrm>
            <a:off x="6912520" y="3032346"/>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fr-FR" sz="1400" b="1" dirty="0">
                <a:solidFill>
                  <a:prstClr val="black"/>
                </a:solidFill>
              </a:rPr>
              <a:t>Read</a:t>
            </a:r>
          </a:p>
        </p:txBody>
      </p:sp>
      <p:sp>
        <p:nvSpPr>
          <p:cNvPr id="12" name="Flèche droite 26"/>
          <p:cNvSpPr/>
          <p:nvPr/>
        </p:nvSpPr>
        <p:spPr>
          <a:xfrm rot="10800000">
            <a:off x="8064647" y="2096243"/>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fr-FR" sz="1400" b="1" dirty="0">
                <a:solidFill>
                  <a:prstClr val="black"/>
                </a:solidFill>
              </a:rPr>
              <a:t>Read</a:t>
            </a:r>
          </a:p>
        </p:txBody>
      </p:sp>
      <p:sp>
        <p:nvSpPr>
          <p:cNvPr id="13" name="Flèche droite 33"/>
          <p:cNvSpPr/>
          <p:nvPr/>
        </p:nvSpPr>
        <p:spPr>
          <a:xfrm rot="10800000">
            <a:off x="8280672" y="2600298"/>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fr-FR" sz="1400" b="1" dirty="0">
                <a:solidFill>
                  <a:prstClr val="black"/>
                </a:solidFill>
              </a:rPr>
              <a:t>Read</a:t>
            </a:r>
          </a:p>
        </p:txBody>
      </p:sp>
      <p:sp>
        <p:nvSpPr>
          <p:cNvPr id="14" name="Flèche droite 34"/>
          <p:cNvSpPr/>
          <p:nvPr/>
        </p:nvSpPr>
        <p:spPr>
          <a:xfrm rot="10800000">
            <a:off x="8784728" y="3032346"/>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fr-FR" sz="1400" b="1" dirty="0">
                <a:solidFill>
                  <a:prstClr val="black"/>
                </a:solidFill>
              </a:rPr>
              <a:t>Read</a:t>
            </a:r>
          </a:p>
        </p:txBody>
      </p:sp>
      <p:sp>
        <p:nvSpPr>
          <p:cNvPr id="15" name="ZoneTexte 14"/>
          <p:cNvSpPr txBox="1"/>
          <p:nvPr/>
        </p:nvSpPr>
        <p:spPr>
          <a:xfrm>
            <a:off x="664605" y="3595751"/>
            <a:ext cx="2129922" cy="369324"/>
          </a:xfrm>
          <a:prstGeom prst="rect">
            <a:avLst/>
          </a:prstGeom>
          <a:noFill/>
        </p:spPr>
        <p:txBody>
          <a:bodyPr wrap="none" lIns="91430" tIns="45716" rIns="91430" bIns="45716" rtlCol="0">
            <a:spAutoFit/>
          </a:bodyPr>
          <a:lstStyle/>
          <a:p>
            <a:r>
              <a:rPr lang="fr-FR" dirty="0">
                <a:solidFill>
                  <a:prstClr val="black"/>
                </a:solidFill>
              </a:rPr>
              <a:t>Librairie Single-end</a:t>
            </a:r>
          </a:p>
        </p:txBody>
      </p:sp>
      <p:sp>
        <p:nvSpPr>
          <p:cNvPr id="16" name="ZoneTexte 15"/>
          <p:cNvSpPr txBox="1"/>
          <p:nvPr/>
        </p:nvSpPr>
        <p:spPr>
          <a:xfrm>
            <a:off x="6696496" y="3595751"/>
            <a:ext cx="2173332" cy="369324"/>
          </a:xfrm>
          <a:prstGeom prst="rect">
            <a:avLst/>
          </a:prstGeom>
          <a:noFill/>
        </p:spPr>
        <p:txBody>
          <a:bodyPr wrap="none" lIns="91430" tIns="45716" rIns="91430" bIns="45716" rtlCol="0">
            <a:spAutoFit/>
          </a:bodyPr>
          <a:lstStyle/>
          <a:p>
            <a:r>
              <a:rPr lang="fr-FR" dirty="0">
                <a:solidFill>
                  <a:prstClr val="black"/>
                </a:solidFill>
              </a:rPr>
              <a:t>Librairie </a:t>
            </a:r>
            <a:r>
              <a:rPr lang="fr-FR" dirty="0" err="1">
                <a:solidFill>
                  <a:prstClr val="black"/>
                </a:solidFill>
              </a:rPr>
              <a:t>Paired</a:t>
            </a:r>
            <a:r>
              <a:rPr lang="fr-FR" dirty="0">
                <a:solidFill>
                  <a:prstClr val="black"/>
                </a:solidFill>
              </a:rPr>
              <a:t>-end</a:t>
            </a:r>
          </a:p>
        </p:txBody>
      </p:sp>
      <p:cxnSp>
        <p:nvCxnSpPr>
          <p:cNvPr id="17" name="Connecteur droit 16"/>
          <p:cNvCxnSpPr/>
          <p:nvPr/>
        </p:nvCxnSpPr>
        <p:spPr>
          <a:xfrm>
            <a:off x="7200553" y="2744314"/>
            <a:ext cx="108012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7704608" y="3176362"/>
            <a:ext cx="108012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6912520" y="1808210"/>
            <a:ext cx="1237819" cy="369324"/>
          </a:xfrm>
          <a:prstGeom prst="rect">
            <a:avLst/>
          </a:prstGeom>
          <a:noFill/>
        </p:spPr>
        <p:txBody>
          <a:bodyPr wrap="none" lIns="91430" tIns="45716" rIns="91430" bIns="45716" rtlCol="0">
            <a:spAutoFit/>
          </a:bodyPr>
          <a:lstStyle/>
          <a:p>
            <a:r>
              <a:rPr lang="fr-FR" dirty="0" smtClean="0">
                <a:solidFill>
                  <a:prstClr val="black"/>
                </a:solidFill>
              </a:rPr>
              <a:t>100-600nt</a:t>
            </a:r>
            <a:endParaRPr lang="fr-FR" dirty="0">
              <a:solidFill>
                <a:prstClr val="black"/>
              </a:solidFill>
            </a:endParaRPr>
          </a:p>
        </p:txBody>
      </p:sp>
      <p:cxnSp>
        <p:nvCxnSpPr>
          <p:cNvPr id="20" name="Connecteur droit 19"/>
          <p:cNvCxnSpPr/>
          <p:nvPr/>
        </p:nvCxnSpPr>
        <p:spPr>
          <a:xfrm>
            <a:off x="6984528" y="2240258"/>
            <a:ext cx="108012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0" name="Processus 29"/>
          <p:cNvSpPr/>
          <p:nvPr/>
        </p:nvSpPr>
        <p:spPr>
          <a:xfrm>
            <a:off x="215777" y="611485"/>
            <a:ext cx="1116124" cy="615228"/>
          </a:xfrm>
          <a:prstGeom prst="flowChartProcess">
            <a:avLst/>
          </a:prstGeom>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err="1">
                <a:solidFill>
                  <a:prstClr val="white"/>
                </a:solidFill>
              </a:rPr>
              <a:t>Mapping</a:t>
            </a:r>
            <a:endParaRPr lang="fr-FR" sz="1700" dirty="0">
              <a:solidFill>
                <a:prstClr val="white"/>
              </a:solidFill>
            </a:endParaRPr>
          </a:p>
        </p:txBody>
      </p:sp>
      <p:sp>
        <p:nvSpPr>
          <p:cNvPr id="31" name="Rectangle 30"/>
          <p:cNvSpPr/>
          <p:nvPr/>
        </p:nvSpPr>
        <p:spPr>
          <a:xfrm>
            <a:off x="503809" y="4859958"/>
            <a:ext cx="9361040" cy="216024"/>
          </a:xfrm>
          <a:prstGeom prst="rect">
            <a:avLst/>
          </a:prstGeom>
          <a:ln/>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endParaRPr lang="fr-FR" sz="2400" b="1" dirty="0">
              <a:solidFill>
                <a:prstClr val="black"/>
              </a:solidFill>
            </a:endParaRPr>
          </a:p>
        </p:txBody>
      </p:sp>
      <p:sp>
        <p:nvSpPr>
          <p:cNvPr id="32" name="Rectangle 31"/>
          <p:cNvSpPr/>
          <p:nvPr/>
        </p:nvSpPr>
        <p:spPr>
          <a:xfrm>
            <a:off x="1727944" y="5147989"/>
            <a:ext cx="1728192" cy="36004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dirty="0" smtClean="0">
                <a:solidFill>
                  <a:prstClr val="white"/>
                </a:solidFill>
              </a:rPr>
              <a:t>&gt;= 80 matchs</a:t>
            </a:r>
            <a:endParaRPr lang="fr-FR" dirty="0">
              <a:solidFill>
                <a:prstClr val="white"/>
              </a:solidFill>
            </a:endParaRPr>
          </a:p>
        </p:txBody>
      </p:sp>
      <p:sp>
        <p:nvSpPr>
          <p:cNvPr id="33" name="Flèche droite 22"/>
          <p:cNvSpPr/>
          <p:nvPr/>
        </p:nvSpPr>
        <p:spPr>
          <a:xfrm>
            <a:off x="4896297" y="5508029"/>
            <a:ext cx="2088232" cy="288032"/>
          </a:xfrm>
          <a:prstGeom prst="rightArrow">
            <a:avLst/>
          </a:prstGeom>
          <a:ln/>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fr-FR" sz="1400" b="1" dirty="0">
                <a:solidFill>
                  <a:prstClr val="black"/>
                </a:solidFill>
              </a:rPr>
              <a:t>Read</a:t>
            </a:r>
          </a:p>
        </p:txBody>
      </p:sp>
      <p:sp>
        <p:nvSpPr>
          <p:cNvPr id="34" name="Flèche droite 22"/>
          <p:cNvSpPr/>
          <p:nvPr/>
        </p:nvSpPr>
        <p:spPr>
          <a:xfrm>
            <a:off x="7344568" y="5508029"/>
            <a:ext cx="2088232" cy="288032"/>
          </a:xfrm>
          <a:prstGeom prst="rightArrow">
            <a:avLst/>
          </a:prstGeom>
          <a:ln/>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fr-FR" sz="1400" b="1" dirty="0">
                <a:solidFill>
                  <a:prstClr val="black"/>
                </a:solidFill>
              </a:rPr>
              <a:t>Read</a:t>
            </a:r>
          </a:p>
        </p:txBody>
      </p:sp>
      <p:sp>
        <p:nvSpPr>
          <p:cNvPr id="35" name="Flèche droite 22"/>
          <p:cNvSpPr/>
          <p:nvPr/>
        </p:nvSpPr>
        <p:spPr>
          <a:xfrm>
            <a:off x="1727945" y="5508029"/>
            <a:ext cx="2088232" cy="288032"/>
          </a:xfrm>
          <a:prstGeom prst="rightArrow">
            <a:avLst/>
          </a:prstGeom>
          <a:ln/>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fr-FR" sz="1400" b="1" dirty="0">
                <a:solidFill>
                  <a:prstClr val="black"/>
                </a:solidFill>
              </a:rPr>
              <a:t>Read</a:t>
            </a:r>
          </a:p>
        </p:txBody>
      </p:sp>
      <p:sp>
        <p:nvSpPr>
          <p:cNvPr id="37" name="Rectangle 36"/>
          <p:cNvSpPr/>
          <p:nvPr/>
        </p:nvSpPr>
        <p:spPr>
          <a:xfrm>
            <a:off x="4896296" y="5147989"/>
            <a:ext cx="1652309" cy="36004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dirty="0">
                <a:solidFill>
                  <a:prstClr val="white"/>
                </a:solidFill>
              </a:rPr>
              <a:t>&lt;</a:t>
            </a:r>
            <a:r>
              <a:rPr lang="fr-FR" dirty="0" smtClean="0">
                <a:solidFill>
                  <a:prstClr val="white"/>
                </a:solidFill>
              </a:rPr>
              <a:t> 80 matchs</a:t>
            </a:r>
            <a:endParaRPr lang="fr-FR" dirty="0">
              <a:solidFill>
                <a:prstClr val="white"/>
              </a:solidFill>
            </a:endParaRPr>
          </a:p>
        </p:txBody>
      </p:sp>
      <p:sp>
        <p:nvSpPr>
          <p:cNvPr id="39" name="Étoile à 4 branches 38"/>
          <p:cNvSpPr>
            <a:spLocks noChangeAspect="1"/>
          </p:cNvSpPr>
          <p:nvPr/>
        </p:nvSpPr>
        <p:spPr>
          <a:xfrm>
            <a:off x="7416577" y="5219999"/>
            <a:ext cx="179997" cy="179997"/>
          </a:xfrm>
          <a:prstGeom prst="star4">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solidFill>
                <a:prstClr val="white"/>
              </a:solidFill>
            </a:endParaRPr>
          </a:p>
        </p:txBody>
      </p:sp>
      <p:sp>
        <p:nvSpPr>
          <p:cNvPr id="40" name="Étoile à 4 branches 39"/>
          <p:cNvSpPr>
            <a:spLocks noChangeAspect="1"/>
          </p:cNvSpPr>
          <p:nvPr/>
        </p:nvSpPr>
        <p:spPr>
          <a:xfrm>
            <a:off x="7848625" y="5219999"/>
            <a:ext cx="179997" cy="179997"/>
          </a:xfrm>
          <a:prstGeom prst="star4">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solidFill>
                <a:prstClr val="white"/>
              </a:solidFill>
            </a:endParaRPr>
          </a:p>
        </p:txBody>
      </p:sp>
      <p:sp>
        <p:nvSpPr>
          <p:cNvPr id="41" name="Étoile à 4 branches 40"/>
          <p:cNvSpPr>
            <a:spLocks noChangeAspect="1"/>
          </p:cNvSpPr>
          <p:nvPr/>
        </p:nvSpPr>
        <p:spPr>
          <a:xfrm>
            <a:off x="8784731" y="5219999"/>
            <a:ext cx="179997" cy="179997"/>
          </a:xfrm>
          <a:prstGeom prst="star4">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solidFill>
                <a:prstClr val="white"/>
              </a:solidFill>
            </a:endParaRPr>
          </a:p>
        </p:txBody>
      </p:sp>
      <p:sp>
        <p:nvSpPr>
          <p:cNvPr id="42" name="Étoile à 4 branches 41"/>
          <p:cNvSpPr>
            <a:spLocks noChangeAspect="1"/>
          </p:cNvSpPr>
          <p:nvPr/>
        </p:nvSpPr>
        <p:spPr>
          <a:xfrm>
            <a:off x="8424689" y="5219999"/>
            <a:ext cx="179997" cy="179997"/>
          </a:xfrm>
          <a:prstGeom prst="star4">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solidFill>
                <a:prstClr val="white"/>
              </a:solidFill>
            </a:endParaRPr>
          </a:p>
        </p:txBody>
      </p:sp>
      <p:sp>
        <p:nvSpPr>
          <p:cNvPr id="43" name="Étoile à 4 branches 42"/>
          <p:cNvSpPr>
            <a:spLocks noChangeAspect="1"/>
          </p:cNvSpPr>
          <p:nvPr/>
        </p:nvSpPr>
        <p:spPr>
          <a:xfrm>
            <a:off x="9144769" y="5219999"/>
            <a:ext cx="179997" cy="179997"/>
          </a:xfrm>
          <a:prstGeom prst="star4">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solidFill>
                <a:prstClr val="white"/>
              </a:solidFill>
            </a:endParaRPr>
          </a:p>
        </p:txBody>
      </p:sp>
      <p:sp>
        <p:nvSpPr>
          <p:cNvPr id="44" name="Multiplication 43"/>
          <p:cNvSpPr>
            <a:spLocks noChangeAspect="1"/>
          </p:cNvSpPr>
          <p:nvPr/>
        </p:nvSpPr>
        <p:spPr>
          <a:xfrm>
            <a:off x="5544368" y="5724053"/>
            <a:ext cx="830862" cy="72008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solidFill>
                <a:prstClr val="white"/>
              </a:solidFill>
            </a:endParaRPr>
          </a:p>
        </p:txBody>
      </p:sp>
      <p:sp>
        <p:nvSpPr>
          <p:cNvPr id="45" name="Multiplication 44"/>
          <p:cNvSpPr>
            <a:spLocks noChangeAspect="1"/>
          </p:cNvSpPr>
          <p:nvPr/>
        </p:nvSpPr>
        <p:spPr>
          <a:xfrm>
            <a:off x="8064648" y="5724053"/>
            <a:ext cx="830862" cy="72008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solidFill>
                <a:prstClr val="white"/>
              </a:solidFill>
            </a:endParaRPr>
          </a:p>
        </p:txBody>
      </p:sp>
      <p:sp>
        <p:nvSpPr>
          <p:cNvPr id="46" name="Sourire 45"/>
          <p:cNvSpPr>
            <a:spLocks noChangeAspect="1"/>
          </p:cNvSpPr>
          <p:nvPr/>
        </p:nvSpPr>
        <p:spPr>
          <a:xfrm>
            <a:off x="2520033" y="5868118"/>
            <a:ext cx="432000" cy="431999"/>
          </a:xfrm>
          <a:prstGeom prst="smileyFac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solidFill>
                <a:prstClr val="white"/>
              </a:solidFill>
            </a:endParaRPr>
          </a:p>
        </p:txBody>
      </p:sp>
      <p:sp>
        <p:nvSpPr>
          <p:cNvPr id="47" name="ZoneTexte 46"/>
          <p:cNvSpPr txBox="1"/>
          <p:nvPr/>
        </p:nvSpPr>
        <p:spPr>
          <a:xfrm>
            <a:off x="1511921" y="611485"/>
            <a:ext cx="1669348" cy="369324"/>
          </a:xfrm>
          <a:prstGeom prst="rect">
            <a:avLst/>
          </a:prstGeom>
          <a:solidFill>
            <a:schemeClr val="accent6"/>
          </a:solidFill>
        </p:spPr>
        <p:txBody>
          <a:bodyPr wrap="none" lIns="91430" tIns="45716" rIns="91430" bIns="45716" rtlCol="0">
            <a:spAutoFit/>
          </a:bodyPr>
          <a:lstStyle/>
          <a:p>
            <a:r>
              <a:rPr lang="fr-FR" dirty="0" smtClean="0">
                <a:solidFill>
                  <a:prstClr val="black"/>
                </a:solidFill>
              </a:rPr>
              <a:t>Par échantillon</a:t>
            </a:r>
            <a:endParaRPr lang="fr-FR" dirty="0">
              <a:solidFill>
                <a:prstClr val="black"/>
              </a:solidFill>
            </a:endParaRPr>
          </a:p>
        </p:txBody>
      </p:sp>
      <p:sp>
        <p:nvSpPr>
          <p:cNvPr id="36" name="ZoneTexte 35"/>
          <p:cNvSpPr txBox="1"/>
          <p:nvPr/>
        </p:nvSpPr>
        <p:spPr>
          <a:xfrm>
            <a:off x="311779" y="6557192"/>
            <a:ext cx="9725739" cy="369324"/>
          </a:xfrm>
          <a:prstGeom prst="rect">
            <a:avLst/>
          </a:prstGeom>
          <a:noFill/>
        </p:spPr>
        <p:txBody>
          <a:bodyPr wrap="square" lIns="91430" tIns="45716" rIns="91430" bIns="45716" rtlCol="0">
            <a:spAutoFit/>
          </a:bodyPr>
          <a:lstStyle/>
          <a:p>
            <a:r>
              <a:rPr lang="fr-FR" b="1" dirty="0">
                <a:solidFill>
                  <a:prstClr val="black"/>
                </a:solidFill>
                <a:cs typeface="Calibri"/>
              </a:rPr>
              <a:t>Paramètres par défaut de </a:t>
            </a:r>
            <a:r>
              <a:rPr lang="fr-FR" b="1" dirty="0" err="1">
                <a:solidFill>
                  <a:prstClr val="black"/>
                </a:solidFill>
                <a:cs typeface="Calibri"/>
              </a:rPr>
              <a:t>glint</a:t>
            </a:r>
            <a:r>
              <a:rPr lang="fr-FR" b="1" dirty="0">
                <a:solidFill>
                  <a:prstClr val="black"/>
                </a:solidFill>
                <a:cs typeface="Calibri"/>
              </a:rPr>
              <a:t>:    </a:t>
            </a:r>
            <a:r>
              <a:rPr lang="fr-FR" b="1" dirty="0" smtClean="0">
                <a:solidFill>
                  <a:prstClr val="black"/>
                </a:solidFill>
                <a:cs typeface="Calibri"/>
              </a:rPr>
              <a:t>		-</a:t>
            </a:r>
            <a:r>
              <a:rPr lang="fr-FR" b="1" dirty="0" err="1" smtClean="0">
                <a:solidFill>
                  <a:prstClr val="black"/>
                </a:solidFill>
                <a:cs typeface="Calibri"/>
              </a:rPr>
              <a:t>lmin</a:t>
            </a:r>
            <a:r>
              <a:rPr lang="fr-FR" b="1" dirty="0" smtClean="0">
                <a:solidFill>
                  <a:prstClr val="black"/>
                </a:solidFill>
                <a:cs typeface="Calibri"/>
              </a:rPr>
              <a:t>=80nt 	      –</a:t>
            </a:r>
            <a:r>
              <a:rPr lang="fr-FR" b="1" dirty="0" err="1">
                <a:solidFill>
                  <a:prstClr val="black"/>
                </a:solidFill>
                <a:cs typeface="Calibri"/>
              </a:rPr>
              <a:t>mmis</a:t>
            </a:r>
            <a:r>
              <a:rPr lang="fr-FR" b="1" dirty="0">
                <a:solidFill>
                  <a:prstClr val="black"/>
                </a:solidFill>
                <a:cs typeface="Calibri"/>
              </a:rPr>
              <a:t>=4</a:t>
            </a:r>
          </a:p>
        </p:txBody>
      </p:sp>
    </p:spTree>
    <p:extLst>
      <p:ext uri="{BB962C8B-B14F-4D97-AF65-F5344CB8AC3E}">
        <p14:creationId xmlns:p14="http://schemas.microsoft.com/office/powerpoint/2010/main" val="2967192100"/>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srcRect/>
          <a:stretch>
            <a:fillRect/>
          </a:stretch>
        </p:blipFill>
        <p:spPr bwMode="auto">
          <a:xfrm>
            <a:off x="2232026" y="2735264"/>
            <a:ext cx="6227763" cy="2171700"/>
          </a:xfrm>
          <a:prstGeom prst="rect">
            <a:avLst/>
          </a:prstGeom>
          <a:noFill/>
          <a:ln w="9525" cap="flat">
            <a:noFill/>
            <a:round/>
            <a:headEnd/>
            <a:tailEnd/>
          </a:ln>
          <a:effectLst/>
        </p:spPr>
      </p:pic>
      <p:sp>
        <p:nvSpPr>
          <p:cNvPr id="14338" name="Text Box 2"/>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a:solidFill>
                  <a:srgbClr val="1F497D"/>
                </a:solidFill>
                <a:cs typeface="DejaVu Sans" pitchFamily="48" charset="0"/>
              </a:rPr>
              <a:t>SNP </a:t>
            </a:r>
            <a:r>
              <a:rPr lang="fr-FR" sz="2400" b="1" dirty="0" err="1">
                <a:solidFill>
                  <a:srgbClr val="1F497D"/>
                </a:solidFill>
                <a:cs typeface="DejaVu Sans" pitchFamily="48" charset="0"/>
              </a:rPr>
              <a:t>calling</a:t>
            </a:r>
            <a:endParaRPr lang="fr-FR" sz="2400" b="1" dirty="0">
              <a:solidFill>
                <a:srgbClr val="1F497D"/>
              </a:solidFill>
              <a:cs typeface="DejaVu Sans" pitchFamily="48" charset="0"/>
            </a:endParaRPr>
          </a:p>
        </p:txBody>
      </p:sp>
      <p:sp>
        <p:nvSpPr>
          <p:cNvPr id="14339" name="Text Box 3"/>
          <p:cNvSpPr txBox="1">
            <a:spLocks noChangeArrowheads="1"/>
          </p:cNvSpPr>
          <p:nvPr/>
        </p:nvSpPr>
        <p:spPr bwMode="auto">
          <a:xfrm>
            <a:off x="503237" y="900113"/>
            <a:ext cx="9072563" cy="5759451"/>
          </a:xfrm>
          <a:prstGeom prst="rect">
            <a:avLst/>
          </a:prstGeom>
          <a:noFill/>
          <a:ln w="9525" cap="flat">
            <a:noFill/>
            <a:round/>
            <a:headEnd/>
            <a:tailEnd/>
          </a:ln>
          <a:effectLst/>
        </p:spPr>
        <p:txBody>
          <a:bodyPr lIns="0" tIns="0" rIns="0" bIns="0"/>
          <a:lstStyle/>
          <a:p>
            <a:pPr marL="426994" indent="-320641" algn="just">
              <a:spcAft>
                <a:spcPts val="1413"/>
              </a:spcAft>
              <a:buSzPct val="45000"/>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endParaRPr lang="fr-FR" dirty="0">
              <a:solidFill>
                <a:srgbClr val="000000"/>
              </a:solidFill>
              <a:cs typeface="DejaVu Sans" pitchFamily="48" charset="0"/>
            </a:endParaRPr>
          </a:p>
        </p:txBody>
      </p:sp>
      <p:sp>
        <p:nvSpPr>
          <p:cNvPr id="14340" name="Line 4"/>
          <p:cNvSpPr>
            <a:spLocks noChangeShapeType="1"/>
          </p:cNvSpPr>
          <p:nvPr/>
        </p:nvSpPr>
        <p:spPr bwMode="auto">
          <a:xfrm>
            <a:off x="2232025" y="2808288"/>
            <a:ext cx="6191250" cy="1587"/>
          </a:xfrm>
          <a:prstGeom prst="line">
            <a:avLst/>
          </a:prstGeom>
          <a:noFill/>
          <a:ln w="36000" cap="flat">
            <a:solidFill>
              <a:srgbClr val="000000"/>
            </a:solidFill>
            <a:round/>
            <a:headEnd/>
            <a:tailEnd/>
          </a:ln>
          <a:effectLst/>
        </p:spPr>
        <p:txBody>
          <a:bodyPr lIns="91430" tIns="45716" rIns="91430" bIns="45716"/>
          <a:lstStyle/>
          <a:p>
            <a:endParaRPr lang="fr-FR">
              <a:solidFill>
                <a:prstClr val="black"/>
              </a:solidFill>
            </a:endParaRPr>
          </a:p>
        </p:txBody>
      </p:sp>
      <p:sp>
        <p:nvSpPr>
          <p:cNvPr id="14341" name="Text Box 5"/>
          <p:cNvSpPr txBox="1">
            <a:spLocks noChangeArrowheads="1"/>
          </p:cNvSpPr>
          <p:nvPr/>
        </p:nvSpPr>
        <p:spPr bwMode="auto">
          <a:xfrm>
            <a:off x="960438" y="3095626"/>
            <a:ext cx="839788"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Reads</a:t>
            </a:r>
            <a:endParaRPr lang="fr-FR" dirty="0">
              <a:solidFill>
                <a:srgbClr val="000000"/>
              </a:solidFill>
              <a:ea typeface="WenQuanYi Zen Hei Sharp" charset="0"/>
              <a:cs typeface="WenQuanYi Zen Hei Sharp" charset="0"/>
            </a:endParaRPr>
          </a:p>
        </p:txBody>
      </p:sp>
      <p:sp>
        <p:nvSpPr>
          <p:cNvPr id="14342" name="Text Box 6"/>
          <p:cNvSpPr txBox="1">
            <a:spLocks noChangeArrowheads="1"/>
          </p:cNvSpPr>
          <p:nvPr/>
        </p:nvSpPr>
        <p:spPr bwMode="auto">
          <a:xfrm>
            <a:off x="287338" y="4351339"/>
            <a:ext cx="1398588"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Mismatches</a:t>
            </a:r>
            <a:endParaRPr lang="fr-FR" dirty="0">
              <a:solidFill>
                <a:srgbClr val="000000"/>
              </a:solidFill>
              <a:ea typeface="WenQuanYi Zen Hei Sharp" charset="0"/>
              <a:cs typeface="WenQuanYi Zen Hei Sharp" charset="0"/>
            </a:endParaRPr>
          </a:p>
        </p:txBody>
      </p:sp>
      <p:sp>
        <p:nvSpPr>
          <p:cNvPr id="14343" name="Line 7"/>
          <p:cNvSpPr>
            <a:spLocks noChangeShapeType="1"/>
          </p:cNvSpPr>
          <p:nvPr/>
        </p:nvSpPr>
        <p:spPr bwMode="auto">
          <a:xfrm flipV="1">
            <a:off x="1800227" y="3813174"/>
            <a:ext cx="1727199" cy="762000"/>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4344" name="Line 8"/>
          <p:cNvSpPr>
            <a:spLocks noChangeShapeType="1"/>
          </p:cNvSpPr>
          <p:nvPr/>
        </p:nvSpPr>
        <p:spPr bwMode="auto">
          <a:xfrm flipV="1">
            <a:off x="1800227" y="4532313"/>
            <a:ext cx="3455986" cy="42862"/>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4345" name="Text Box 9"/>
          <p:cNvSpPr txBox="1">
            <a:spLocks noChangeArrowheads="1"/>
          </p:cNvSpPr>
          <p:nvPr/>
        </p:nvSpPr>
        <p:spPr bwMode="auto">
          <a:xfrm>
            <a:off x="8423275" y="2592389"/>
            <a:ext cx="12319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Référence</a:t>
            </a:r>
          </a:p>
        </p:txBody>
      </p:sp>
      <p:sp>
        <p:nvSpPr>
          <p:cNvPr id="14346" name="Line 10"/>
          <p:cNvSpPr>
            <a:spLocks noChangeShapeType="1"/>
          </p:cNvSpPr>
          <p:nvPr/>
        </p:nvSpPr>
        <p:spPr bwMode="auto">
          <a:xfrm flipV="1">
            <a:off x="1800227" y="3452814"/>
            <a:ext cx="3887786" cy="1122362"/>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4347" name="Line 11"/>
          <p:cNvSpPr>
            <a:spLocks noChangeShapeType="1"/>
          </p:cNvSpPr>
          <p:nvPr/>
        </p:nvSpPr>
        <p:spPr bwMode="auto">
          <a:xfrm>
            <a:off x="3527425" y="4967289"/>
            <a:ext cx="1588" cy="431800"/>
          </a:xfrm>
          <a:prstGeom prst="line">
            <a:avLst/>
          </a:prstGeom>
          <a:noFill/>
          <a:ln w="7200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4348" name="Line 12"/>
          <p:cNvSpPr>
            <a:spLocks noChangeShapeType="1"/>
          </p:cNvSpPr>
          <p:nvPr/>
        </p:nvSpPr>
        <p:spPr bwMode="auto">
          <a:xfrm>
            <a:off x="5256213" y="4967289"/>
            <a:ext cx="1588" cy="431800"/>
          </a:xfrm>
          <a:prstGeom prst="line">
            <a:avLst/>
          </a:prstGeom>
          <a:noFill/>
          <a:ln w="7200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4349" name="Line 13"/>
          <p:cNvSpPr>
            <a:spLocks noChangeShapeType="1"/>
          </p:cNvSpPr>
          <p:nvPr/>
        </p:nvSpPr>
        <p:spPr bwMode="auto">
          <a:xfrm>
            <a:off x="5724525" y="4967288"/>
            <a:ext cx="1588" cy="1079500"/>
          </a:xfrm>
          <a:prstGeom prst="line">
            <a:avLst/>
          </a:prstGeom>
          <a:noFill/>
          <a:ln w="7200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4350" name="Text Box 14"/>
          <p:cNvSpPr txBox="1">
            <a:spLocks noChangeArrowheads="1"/>
          </p:cNvSpPr>
          <p:nvPr/>
        </p:nvSpPr>
        <p:spPr bwMode="auto">
          <a:xfrm>
            <a:off x="5167312" y="6083301"/>
            <a:ext cx="1420813" cy="619125"/>
          </a:xfrm>
          <a:prstGeom prst="rect">
            <a:avLst/>
          </a:prstGeom>
          <a:noFill/>
          <a:ln w="9525" cap="flat">
            <a:noFill/>
            <a:round/>
            <a:headEnd/>
            <a:tailEnd/>
          </a:ln>
          <a:effectLst/>
        </p:spPr>
        <p:txBody>
          <a:bodyPr wrap="none" lIns="89991" tIns="44996" rIns="89991" bIns="44996"/>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Erreur de</a:t>
            </a:r>
          </a:p>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séquençage</a:t>
            </a:r>
          </a:p>
        </p:txBody>
      </p:sp>
      <p:sp>
        <p:nvSpPr>
          <p:cNvPr id="14351" name="Text Box 15"/>
          <p:cNvSpPr txBox="1">
            <a:spLocks noChangeArrowheads="1"/>
          </p:cNvSpPr>
          <p:nvPr/>
        </p:nvSpPr>
        <p:spPr bwMode="auto">
          <a:xfrm>
            <a:off x="4965700" y="5467351"/>
            <a:ext cx="650875"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SNP</a:t>
            </a:r>
          </a:p>
        </p:txBody>
      </p:sp>
      <p:sp>
        <p:nvSpPr>
          <p:cNvPr id="14352" name="Text Box 16"/>
          <p:cNvSpPr txBox="1">
            <a:spLocks noChangeArrowheads="1"/>
          </p:cNvSpPr>
          <p:nvPr/>
        </p:nvSpPr>
        <p:spPr bwMode="auto">
          <a:xfrm>
            <a:off x="3168650" y="5413376"/>
            <a:ext cx="650875"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SNP</a:t>
            </a:r>
          </a:p>
        </p:txBody>
      </p:sp>
    </p:spTree>
    <p:extLst>
      <p:ext uri="{BB962C8B-B14F-4D97-AF65-F5344CB8AC3E}">
        <p14:creationId xmlns:p14="http://schemas.microsoft.com/office/powerpoint/2010/main" val="14323841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6"/>
          <p:cNvSpPr txBox="1"/>
          <p:nvPr/>
        </p:nvSpPr>
        <p:spPr>
          <a:xfrm>
            <a:off x="503808" y="62037"/>
            <a:ext cx="6958664" cy="362976"/>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Font typeface="StarSymbol"/>
              <a:buNone/>
              <a:defRPr sz="1800"/>
            </a:pPr>
            <a:r>
              <a:rPr lang="fr-FR" b="1" dirty="0">
                <a:solidFill>
                  <a:srgbClr val="000000"/>
                </a:solidFill>
                <a:ea typeface="DejaVu Sans" pitchFamily="2"/>
                <a:cs typeface="DejaVu Sans" pitchFamily="2"/>
              </a:rPr>
              <a:t>Fonctionnement du pipeline: </a:t>
            </a:r>
            <a:r>
              <a:rPr lang="fr-FR" b="1" dirty="0" err="1">
                <a:solidFill>
                  <a:srgbClr val="000000"/>
                </a:solidFill>
                <a:ea typeface="DejaVu Sans" pitchFamily="2"/>
                <a:cs typeface="DejaVu Sans" pitchFamily="2"/>
              </a:rPr>
              <a:t>mapping</a:t>
            </a:r>
            <a:r>
              <a:rPr lang="fr-FR" b="1" dirty="0">
                <a:solidFill>
                  <a:srgbClr val="000000"/>
                </a:solidFill>
                <a:ea typeface="DejaVu Sans" pitchFamily="2"/>
                <a:cs typeface="DejaVu Sans" pitchFamily="2"/>
              </a:rPr>
              <a:t> et SNP </a:t>
            </a:r>
            <a:r>
              <a:rPr lang="fr-FR" b="1" dirty="0" err="1">
                <a:solidFill>
                  <a:srgbClr val="000000"/>
                </a:solidFill>
                <a:ea typeface="DejaVu Sans" pitchFamily="2"/>
                <a:cs typeface="DejaVu Sans" pitchFamily="2"/>
              </a:rPr>
              <a:t>calling</a:t>
            </a:r>
            <a:endParaRPr lang="fr-FR" b="1" dirty="0">
              <a:solidFill>
                <a:srgbClr val="000000"/>
              </a:solidFill>
              <a:ea typeface="DejaVu Sans" pitchFamily="2"/>
              <a:cs typeface="DejaVu Sans" pitchFamily="2"/>
            </a:endParaRPr>
          </a:p>
        </p:txBody>
      </p:sp>
      <p:sp>
        <p:nvSpPr>
          <p:cNvPr id="30" name="Processus 29"/>
          <p:cNvSpPr/>
          <p:nvPr/>
        </p:nvSpPr>
        <p:spPr>
          <a:xfrm>
            <a:off x="215777" y="611485"/>
            <a:ext cx="1116124" cy="615228"/>
          </a:xfrm>
          <a:prstGeom prst="flowChartProcess">
            <a:avLst/>
          </a:prstGeom>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a:solidFill>
                  <a:prstClr val="white"/>
                </a:solidFill>
              </a:rPr>
              <a:t>SNP </a:t>
            </a:r>
            <a:r>
              <a:rPr lang="fr-FR" sz="1700" dirty="0" err="1">
                <a:solidFill>
                  <a:prstClr val="white"/>
                </a:solidFill>
              </a:rPr>
              <a:t>calling</a:t>
            </a:r>
            <a:endParaRPr lang="fr-FR" sz="1700" dirty="0">
              <a:solidFill>
                <a:prstClr val="white"/>
              </a:solidFill>
            </a:endParaRPr>
          </a:p>
        </p:txBody>
      </p:sp>
      <p:sp>
        <p:nvSpPr>
          <p:cNvPr id="36" name="Document 35"/>
          <p:cNvSpPr/>
          <p:nvPr/>
        </p:nvSpPr>
        <p:spPr>
          <a:xfrm>
            <a:off x="1655936" y="1043534"/>
            <a:ext cx="1656184" cy="680916"/>
          </a:xfrm>
          <a:prstGeom prst="flowChartDocument">
            <a:avLst/>
          </a:prstGeom>
          <a:no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a:solidFill>
                  <a:srgbClr val="4F81BD"/>
                </a:solidFill>
              </a:rPr>
              <a:t>Fichier </a:t>
            </a:r>
            <a:r>
              <a:rPr lang="fr-FR" sz="1700" dirty="0" err="1">
                <a:solidFill>
                  <a:srgbClr val="4F81BD"/>
                </a:solidFill>
              </a:rPr>
              <a:t>mapping</a:t>
            </a:r>
            <a:endParaRPr lang="fr-FR" sz="1700" dirty="0">
              <a:solidFill>
                <a:srgbClr val="4F81BD"/>
              </a:solidFill>
            </a:endParaRPr>
          </a:p>
          <a:p>
            <a:pPr algn="ctr"/>
            <a:r>
              <a:rPr lang="fr-FR" sz="1700" dirty="0">
                <a:solidFill>
                  <a:srgbClr val="4F81BD"/>
                </a:solidFill>
              </a:rPr>
              <a:t>BAM</a:t>
            </a:r>
          </a:p>
        </p:txBody>
      </p:sp>
      <p:sp>
        <p:nvSpPr>
          <p:cNvPr id="38" name="Document 37"/>
          <p:cNvSpPr/>
          <p:nvPr/>
        </p:nvSpPr>
        <p:spPr>
          <a:xfrm>
            <a:off x="1655936" y="5364013"/>
            <a:ext cx="1656184" cy="680916"/>
          </a:xfrm>
          <a:prstGeom prst="flowChartDocument">
            <a:avLst/>
          </a:prstGeom>
          <a:no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a:solidFill>
                  <a:srgbClr val="4F81BD"/>
                </a:solidFill>
              </a:rPr>
              <a:t>Fichier SNP</a:t>
            </a:r>
          </a:p>
          <a:p>
            <a:pPr algn="ctr"/>
            <a:r>
              <a:rPr lang="fr-FR" sz="1700" dirty="0">
                <a:solidFill>
                  <a:srgbClr val="4F81BD"/>
                </a:solidFill>
              </a:rPr>
              <a:t>VCF</a:t>
            </a:r>
          </a:p>
        </p:txBody>
      </p:sp>
      <p:sp>
        <p:nvSpPr>
          <p:cNvPr id="47" name="Processus 46"/>
          <p:cNvSpPr/>
          <p:nvPr/>
        </p:nvSpPr>
        <p:spPr>
          <a:xfrm>
            <a:off x="1619932" y="2195661"/>
            <a:ext cx="1728192" cy="615228"/>
          </a:xfrm>
          <a:prstGeom prst="flowChartProcess">
            <a:avLst/>
          </a:prstGeom>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err="1">
                <a:solidFill>
                  <a:prstClr val="white"/>
                </a:solidFill>
              </a:rPr>
              <a:t>samtools</a:t>
            </a:r>
            <a:r>
              <a:rPr lang="fr-FR" sz="1700" dirty="0">
                <a:solidFill>
                  <a:prstClr val="white"/>
                </a:solidFill>
              </a:rPr>
              <a:t> </a:t>
            </a:r>
            <a:r>
              <a:rPr lang="fr-FR" sz="1700" dirty="0" err="1">
                <a:solidFill>
                  <a:prstClr val="white"/>
                </a:solidFill>
              </a:rPr>
              <a:t>mpileup</a:t>
            </a:r>
            <a:endParaRPr lang="fr-FR" sz="1700" dirty="0">
              <a:solidFill>
                <a:prstClr val="white"/>
              </a:solidFill>
            </a:endParaRPr>
          </a:p>
        </p:txBody>
      </p:sp>
      <p:sp>
        <p:nvSpPr>
          <p:cNvPr id="3" name="ZoneTexte 2"/>
          <p:cNvSpPr txBox="1"/>
          <p:nvPr/>
        </p:nvSpPr>
        <p:spPr>
          <a:xfrm>
            <a:off x="436051" y="6954857"/>
            <a:ext cx="4489750" cy="465519"/>
          </a:xfrm>
          <a:prstGeom prst="rect">
            <a:avLst/>
          </a:prstGeom>
          <a:noFill/>
        </p:spPr>
        <p:txBody>
          <a:bodyPr wrap="square" lIns="91430" tIns="45716" rIns="91430" bIns="45716" rtlCol="0">
            <a:spAutoFit/>
          </a:bodyPr>
          <a:lstStyle/>
          <a:p>
            <a:r>
              <a:rPr lang="fr-FR" sz="1200" dirty="0">
                <a:solidFill>
                  <a:prstClr val="black"/>
                </a:solidFill>
                <a:hlinkClick r:id="rId3"/>
              </a:rPr>
              <a:t>http://samtools.sourceforge.net/mpileup.shtml</a:t>
            </a:r>
            <a:endParaRPr lang="fr-FR" sz="1200" dirty="0">
              <a:solidFill>
                <a:prstClr val="black"/>
              </a:solidFill>
            </a:endParaRPr>
          </a:p>
          <a:p>
            <a:r>
              <a:rPr lang="fr-FR" sz="1200" dirty="0">
                <a:solidFill>
                  <a:prstClr val="black"/>
                </a:solidFill>
                <a:hlinkClick r:id="rId4"/>
              </a:rPr>
              <a:t>http://varscan.sourceforge.net/using-varscan.html</a:t>
            </a:r>
            <a:endParaRPr lang="fr-FR" sz="1200" dirty="0">
              <a:solidFill>
                <a:prstClr val="black"/>
              </a:solidFill>
            </a:endParaRPr>
          </a:p>
        </p:txBody>
      </p:sp>
      <p:sp>
        <p:nvSpPr>
          <p:cNvPr id="48" name="Processus 47"/>
          <p:cNvSpPr/>
          <p:nvPr/>
        </p:nvSpPr>
        <p:spPr>
          <a:xfrm>
            <a:off x="1367904" y="3635821"/>
            <a:ext cx="2232248" cy="615228"/>
          </a:xfrm>
          <a:prstGeom prst="flowChartProcess">
            <a:avLst/>
          </a:prstGeom>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err="1">
                <a:solidFill>
                  <a:prstClr val="white"/>
                </a:solidFill>
              </a:rPr>
              <a:t>VarScan</a:t>
            </a:r>
            <a:r>
              <a:rPr lang="fr-FR" sz="1700" dirty="0">
                <a:solidFill>
                  <a:prstClr val="white"/>
                </a:solidFill>
              </a:rPr>
              <a:t> mpileup2snp</a:t>
            </a:r>
          </a:p>
        </p:txBody>
      </p:sp>
      <p:cxnSp>
        <p:nvCxnSpPr>
          <p:cNvPr id="49" name="Connecteur droit avec flèche 48"/>
          <p:cNvCxnSpPr>
            <a:stCxn id="36" idx="2"/>
            <a:endCxn id="47" idx="0"/>
          </p:cNvCxnSpPr>
          <p:nvPr/>
        </p:nvCxnSpPr>
        <p:spPr>
          <a:xfrm>
            <a:off x="2484028" y="1679434"/>
            <a:ext cx="0" cy="5162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Connecteur droit avec flèche 49"/>
          <p:cNvCxnSpPr>
            <a:stCxn id="47" idx="2"/>
            <a:endCxn id="48" idx="0"/>
          </p:cNvCxnSpPr>
          <p:nvPr/>
        </p:nvCxnSpPr>
        <p:spPr>
          <a:xfrm>
            <a:off x="2484028" y="2810890"/>
            <a:ext cx="0" cy="8249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Connecteur droit avec flèche 50"/>
          <p:cNvCxnSpPr>
            <a:stCxn id="48" idx="2"/>
            <a:endCxn id="38" idx="0"/>
          </p:cNvCxnSpPr>
          <p:nvPr/>
        </p:nvCxnSpPr>
        <p:spPr>
          <a:xfrm>
            <a:off x="2484028" y="4251049"/>
            <a:ext cx="0" cy="11129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ZoneTexte 26"/>
          <p:cNvSpPr txBox="1"/>
          <p:nvPr/>
        </p:nvSpPr>
        <p:spPr>
          <a:xfrm>
            <a:off x="3452636" y="2271703"/>
            <a:ext cx="6480473" cy="465519"/>
          </a:xfrm>
          <a:prstGeom prst="rect">
            <a:avLst/>
          </a:prstGeom>
          <a:noFill/>
        </p:spPr>
        <p:txBody>
          <a:bodyPr wrap="square" lIns="91430" tIns="45716" rIns="91430" bIns="45716" rtlCol="0">
            <a:spAutoFit/>
          </a:bodyPr>
          <a:lstStyle/>
          <a:p>
            <a:r>
              <a:rPr lang="fr-FR" sz="1200" b="1" dirty="0">
                <a:solidFill>
                  <a:prstClr val="black"/>
                </a:solidFill>
              </a:rPr>
              <a:t>option -B</a:t>
            </a:r>
            <a:r>
              <a:rPr lang="fr-FR" sz="1200" dirty="0">
                <a:solidFill>
                  <a:prstClr val="black"/>
                </a:solidFill>
              </a:rPr>
              <a:t>: désactive le calcul du BAQ (Base </a:t>
            </a:r>
            <a:r>
              <a:rPr lang="fr-FR" sz="1200" dirty="0" err="1">
                <a:solidFill>
                  <a:prstClr val="black"/>
                </a:solidFill>
              </a:rPr>
              <a:t>Alignment</a:t>
            </a:r>
            <a:r>
              <a:rPr lang="fr-FR" sz="1200" dirty="0">
                <a:solidFill>
                  <a:prstClr val="black"/>
                </a:solidFill>
              </a:rPr>
              <a:t> </a:t>
            </a:r>
            <a:r>
              <a:rPr lang="fr-FR" sz="1200" dirty="0" err="1">
                <a:solidFill>
                  <a:prstClr val="black"/>
                </a:solidFill>
              </a:rPr>
              <a:t>Quality</a:t>
            </a:r>
            <a:r>
              <a:rPr lang="fr-FR" sz="1200" dirty="0">
                <a:solidFill>
                  <a:prstClr val="black"/>
                </a:solidFill>
              </a:rPr>
              <a:t>)</a:t>
            </a:r>
          </a:p>
          <a:p>
            <a:r>
              <a:rPr lang="fr-FR" sz="1200" dirty="0">
                <a:solidFill>
                  <a:prstClr val="black"/>
                </a:solidFill>
              </a:rPr>
              <a:t>=&gt; Trop strict, perte de </a:t>
            </a:r>
            <a:r>
              <a:rPr lang="fr-FR" sz="1200" dirty="0" err="1">
                <a:solidFill>
                  <a:prstClr val="black"/>
                </a:solidFill>
              </a:rPr>
              <a:t>SNPs</a:t>
            </a:r>
            <a:r>
              <a:rPr lang="fr-FR" sz="1200" dirty="0">
                <a:solidFill>
                  <a:prstClr val="black"/>
                </a:solidFill>
              </a:rPr>
              <a:t> vrais positifs</a:t>
            </a:r>
          </a:p>
        </p:txBody>
      </p:sp>
      <p:sp>
        <p:nvSpPr>
          <p:cNvPr id="52" name="ZoneTexte 51"/>
          <p:cNvSpPr txBox="1"/>
          <p:nvPr/>
        </p:nvSpPr>
        <p:spPr>
          <a:xfrm>
            <a:off x="3729004" y="3224209"/>
            <a:ext cx="6153722" cy="3892113"/>
          </a:xfrm>
          <a:prstGeom prst="rect">
            <a:avLst/>
          </a:prstGeom>
          <a:noFill/>
        </p:spPr>
        <p:txBody>
          <a:bodyPr wrap="square" lIns="91430" tIns="45716" rIns="91430" bIns="45716" rtlCol="0">
            <a:spAutoFit/>
          </a:bodyPr>
          <a:lstStyle/>
          <a:p>
            <a:r>
              <a:rPr lang="fr-FR" sz="1500" b="1" dirty="0">
                <a:solidFill>
                  <a:prstClr val="black"/>
                </a:solidFill>
              </a:rPr>
              <a:t>options:</a:t>
            </a:r>
          </a:p>
          <a:p>
            <a:r>
              <a:rPr lang="fr-FR" sz="1500" b="1" dirty="0"/>
              <a:t>Minimum position </a:t>
            </a:r>
            <a:r>
              <a:rPr lang="fr-FR" sz="1500" b="1" dirty="0" err="1"/>
              <a:t>coverage</a:t>
            </a:r>
            <a:r>
              <a:rPr lang="fr-FR" sz="1500" b="1" dirty="0"/>
              <a:t> </a:t>
            </a:r>
          </a:p>
          <a:p>
            <a:r>
              <a:rPr lang="fr-FR" sz="1500" dirty="0">
                <a:solidFill>
                  <a:prstClr val="black"/>
                </a:solidFill>
              </a:rPr>
              <a:t>Profondeur minimum en </a:t>
            </a:r>
            <a:r>
              <a:rPr lang="fr-FR" sz="1500" dirty="0" err="1">
                <a:solidFill>
                  <a:prstClr val="black"/>
                </a:solidFill>
              </a:rPr>
              <a:t>reads</a:t>
            </a:r>
            <a:r>
              <a:rPr lang="fr-FR" sz="1500" dirty="0">
                <a:solidFill>
                  <a:prstClr val="black"/>
                </a:solidFill>
              </a:rPr>
              <a:t> à une position donnée pour faire le </a:t>
            </a:r>
            <a:r>
              <a:rPr lang="fr-FR" sz="1500" dirty="0" err="1">
                <a:solidFill>
                  <a:prstClr val="black"/>
                </a:solidFill>
              </a:rPr>
              <a:t>calling</a:t>
            </a:r>
            <a:endParaRPr lang="fr-FR" sz="1500" dirty="0">
              <a:solidFill>
                <a:prstClr val="black"/>
              </a:solidFill>
            </a:endParaRPr>
          </a:p>
          <a:p>
            <a:r>
              <a:rPr lang="fr-FR" sz="1500" dirty="0">
                <a:solidFill>
                  <a:prstClr val="black"/>
                </a:solidFill>
              </a:rPr>
              <a:t> </a:t>
            </a:r>
            <a:r>
              <a:rPr lang="fr-FR" sz="1500" i="1" dirty="0">
                <a:solidFill>
                  <a:prstClr val="black"/>
                </a:solidFill>
              </a:rPr>
              <a:t>valeur par défaut du pipeline: 20</a:t>
            </a:r>
            <a:endParaRPr lang="fr-FR" sz="1500" b="1" i="1" dirty="0">
              <a:solidFill>
                <a:prstClr val="black"/>
              </a:solidFill>
            </a:endParaRPr>
          </a:p>
          <a:p>
            <a:r>
              <a:rPr lang="fr-FR" sz="1500" b="1" dirty="0"/>
              <a:t/>
            </a:r>
            <a:br>
              <a:rPr lang="fr-FR" sz="1500" b="1" dirty="0"/>
            </a:br>
            <a:r>
              <a:rPr lang="fr-FR" sz="1500" b="1" dirty="0"/>
              <a:t>Minimum variant </a:t>
            </a:r>
            <a:r>
              <a:rPr lang="fr-FR" sz="1500" b="1" dirty="0" err="1"/>
              <a:t>coverage</a:t>
            </a:r>
            <a:r>
              <a:rPr lang="fr-FR" sz="1500" b="1" dirty="0"/>
              <a:t> </a:t>
            </a:r>
          </a:p>
          <a:p>
            <a:r>
              <a:rPr lang="fr-FR" sz="1500" dirty="0">
                <a:solidFill>
                  <a:prstClr val="black"/>
                </a:solidFill>
              </a:rPr>
              <a:t>Nombre minimum de </a:t>
            </a:r>
            <a:r>
              <a:rPr lang="fr-FR" sz="1500" dirty="0" err="1">
                <a:solidFill>
                  <a:prstClr val="black"/>
                </a:solidFill>
              </a:rPr>
              <a:t>reads</a:t>
            </a:r>
            <a:r>
              <a:rPr lang="fr-FR" sz="1500" dirty="0">
                <a:solidFill>
                  <a:prstClr val="black"/>
                </a:solidFill>
              </a:rPr>
              <a:t> supportant un variant pour faire le </a:t>
            </a:r>
            <a:r>
              <a:rPr lang="fr-FR" sz="1500" dirty="0" err="1">
                <a:solidFill>
                  <a:prstClr val="black"/>
                </a:solidFill>
              </a:rPr>
              <a:t>calling</a:t>
            </a:r>
            <a:endParaRPr lang="fr-FR" sz="1500" dirty="0">
              <a:solidFill>
                <a:prstClr val="black"/>
              </a:solidFill>
            </a:endParaRPr>
          </a:p>
          <a:p>
            <a:r>
              <a:rPr lang="fr-FR" sz="1500" i="1" dirty="0">
                <a:solidFill>
                  <a:prstClr val="black"/>
                </a:solidFill>
              </a:rPr>
              <a:t>valeur par défaut du pipeline: 10</a:t>
            </a:r>
            <a:br>
              <a:rPr lang="fr-FR" sz="1500" i="1" dirty="0">
                <a:solidFill>
                  <a:prstClr val="black"/>
                </a:solidFill>
              </a:rPr>
            </a:br>
            <a:endParaRPr lang="fr-FR" sz="1500" i="1" dirty="0">
              <a:solidFill>
                <a:prstClr val="black"/>
              </a:solidFill>
            </a:endParaRPr>
          </a:p>
          <a:p>
            <a:r>
              <a:rPr lang="fr-FR" sz="1500" b="1" dirty="0"/>
              <a:t>Minimum variant </a:t>
            </a:r>
            <a:r>
              <a:rPr lang="fr-FR" sz="1500" b="1" dirty="0" err="1"/>
              <a:t>frequency</a:t>
            </a:r>
            <a:r>
              <a:rPr lang="fr-FR" sz="1500" b="1" dirty="0"/>
              <a:t> </a:t>
            </a:r>
          </a:p>
          <a:p>
            <a:r>
              <a:rPr lang="fr-FR" sz="1500" dirty="0">
                <a:solidFill>
                  <a:prstClr val="black"/>
                </a:solidFill>
              </a:rPr>
              <a:t>Fréquence allélique minimum du variant pour le conserver</a:t>
            </a:r>
          </a:p>
          <a:p>
            <a:r>
              <a:rPr lang="fr-FR" sz="1500" i="1" dirty="0">
                <a:solidFill>
                  <a:prstClr val="black"/>
                </a:solidFill>
              </a:rPr>
              <a:t>valeur par défaut du pipeline: 0,2</a:t>
            </a:r>
          </a:p>
          <a:p>
            <a:endParaRPr lang="fr-FR" sz="1500" i="1" dirty="0">
              <a:solidFill>
                <a:prstClr val="black"/>
              </a:solidFill>
            </a:endParaRPr>
          </a:p>
          <a:p>
            <a:r>
              <a:rPr lang="fr-FR" sz="1500" b="1" dirty="0"/>
              <a:t>Minimum </a:t>
            </a:r>
            <a:r>
              <a:rPr lang="fr-FR" sz="1500" b="1" dirty="0" err="1"/>
              <a:t>homozygous</a:t>
            </a:r>
            <a:r>
              <a:rPr lang="fr-FR" sz="1500" b="1" dirty="0"/>
              <a:t> </a:t>
            </a:r>
            <a:r>
              <a:rPr lang="fr-FR" sz="1500" b="1" dirty="0" err="1"/>
              <a:t>frequency</a:t>
            </a:r>
            <a:r>
              <a:rPr lang="fr-FR" sz="1500" b="1" dirty="0"/>
              <a:t> </a:t>
            </a:r>
          </a:p>
          <a:p>
            <a:r>
              <a:rPr lang="fr-FR" sz="1500" dirty="0">
                <a:solidFill>
                  <a:prstClr val="black"/>
                </a:solidFill>
              </a:rPr>
              <a:t>Fréquence </a:t>
            </a:r>
            <a:r>
              <a:rPr lang="fr-FR" sz="1500" dirty="0" err="1">
                <a:solidFill>
                  <a:prstClr val="black"/>
                </a:solidFill>
              </a:rPr>
              <a:t>allélique</a:t>
            </a:r>
            <a:r>
              <a:rPr lang="fr-FR" sz="1500" dirty="0">
                <a:solidFill>
                  <a:prstClr val="black"/>
                </a:solidFill>
              </a:rPr>
              <a:t> minimum pour attribuer un génotype homozygote</a:t>
            </a:r>
          </a:p>
          <a:p>
            <a:r>
              <a:rPr lang="fr-FR" sz="1500" i="1" dirty="0">
                <a:solidFill>
                  <a:prstClr val="black"/>
                </a:solidFill>
              </a:rPr>
              <a:t>valeur par défaut du pipeline: 0,75</a:t>
            </a:r>
          </a:p>
        </p:txBody>
      </p:sp>
      <p:sp>
        <p:nvSpPr>
          <p:cNvPr id="28" name="ZoneTexte 27"/>
          <p:cNvSpPr txBox="1"/>
          <p:nvPr/>
        </p:nvSpPr>
        <p:spPr>
          <a:xfrm>
            <a:off x="1388659" y="604818"/>
            <a:ext cx="2937200" cy="369324"/>
          </a:xfrm>
          <a:prstGeom prst="rect">
            <a:avLst/>
          </a:prstGeom>
          <a:solidFill>
            <a:srgbClr val="F79646"/>
          </a:solidFill>
        </p:spPr>
        <p:txBody>
          <a:bodyPr wrap="square" lIns="91430" tIns="45716" rIns="91430" bIns="45716" rtlCol="0">
            <a:spAutoFit/>
          </a:bodyPr>
          <a:lstStyle/>
          <a:p>
            <a:pPr algn="ctr"/>
            <a:r>
              <a:rPr lang="fr-FR" b="1" dirty="0" smtClean="0">
                <a:solidFill>
                  <a:prstClr val="black"/>
                </a:solidFill>
              </a:rPr>
              <a:t>Par échantillon (individu)</a:t>
            </a:r>
            <a:endParaRPr lang="fr-FR" b="1" dirty="0">
              <a:solidFill>
                <a:prstClr val="black"/>
              </a:solidFill>
            </a:endParaRPr>
          </a:p>
        </p:txBody>
      </p:sp>
      <p:pic>
        <p:nvPicPr>
          <p:cNvPr id="16" name="Picture 1"/>
          <p:cNvPicPr>
            <a:picLocks noChangeAspect="1" noChangeArrowheads="1"/>
          </p:cNvPicPr>
          <p:nvPr/>
        </p:nvPicPr>
        <p:blipFill>
          <a:blip r:embed="rId5" cstate="print"/>
          <a:srcRect/>
          <a:stretch>
            <a:fillRect/>
          </a:stretch>
        </p:blipFill>
        <p:spPr bwMode="auto">
          <a:xfrm>
            <a:off x="1985370" y="2986083"/>
            <a:ext cx="997317" cy="347777"/>
          </a:xfrm>
          <a:prstGeom prst="rect">
            <a:avLst/>
          </a:prstGeom>
          <a:noFill/>
          <a:ln w="9525" cap="flat">
            <a:noFill/>
            <a:round/>
            <a:headEnd/>
            <a:tailEnd/>
          </a:ln>
          <a:effectLst/>
        </p:spPr>
      </p:pic>
    </p:spTree>
    <p:extLst>
      <p:ext uri="{BB962C8B-B14F-4D97-AF65-F5344CB8AC3E}">
        <p14:creationId xmlns:p14="http://schemas.microsoft.com/office/powerpoint/2010/main" val="470027586"/>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6"/>
          <p:cNvSpPr txBox="1"/>
          <p:nvPr/>
        </p:nvSpPr>
        <p:spPr>
          <a:xfrm>
            <a:off x="503808" y="62037"/>
            <a:ext cx="6958664" cy="362976"/>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Font typeface="StarSymbol"/>
              <a:buNone/>
              <a:defRPr sz="1800"/>
            </a:pPr>
            <a:r>
              <a:rPr lang="fr-FR" b="1" dirty="0">
                <a:solidFill>
                  <a:srgbClr val="000000"/>
                </a:solidFill>
                <a:ea typeface="DejaVu Sans" pitchFamily="2"/>
                <a:cs typeface="DejaVu Sans" pitchFamily="2"/>
              </a:rPr>
              <a:t>Fonctionnement du pipeline: SNP </a:t>
            </a:r>
            <a:r>
              <a:rPr lang="fr-FR" b="1" dirty="0" err="1">
                <a:solidFill>
                  <a:srgbClr val="000000"/>
                </a:solidFill>
                <a:ea typeface="DejaVu Sans" pitchFamily="2"/>
                <a:cs typeface="DejaVu Sans" pitchFamily="2"/>
              </a:rPr>
              <a:t>pooling</a:t>
            </a:r>
            <a:endParaRPr lang="fr-FR" b="1" dirty="0">
              <a:solidFill>
                <a:srgbClr val="000000"/>
              </a:solidFill>
              <a:ea typeface="DejaVu Sans" pitchFamily="2"/>
              <a:cs typeface="DejaVu Sans" pitchFamily="2"/>
            </a:endParaRPr>
          </a:p>
        </p:txBody>
      </p:sp>
      <p:sp>
        <p:nvSpPr>
          <p:cNvPr id="5" name="Processus 4"/>
          <p:cNvSpPr/>
          <p:nvPr/>
        </p:nvSpPr>
        <p:spPr>
          <a:xfrm>
            <a:off x="143769" y="611485"/>
            <a:ext cx="1296144" cy="720081"/>
          </a:xfrm>
          <a:prstGeom prst="flowChartProcess">
            <a:avLst/>
          </a:prstGeom>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err="1">
                <a:solidFill>
                  <a:prstClr val="white"/>
                </a:solidFill>
              </a:rPr>
              <a:t>SNPs</a:t>
            </a:r>
            <a:r>
              <a:rPr lang="fr-FR" sz="1700" dirty="0">
                <a:solidFill>
                  <a:prstClr val="white"/>
                </a:solidFill>
              </a:rPr>
              <a:t> </a:t>
            </a:r>
            <a:r>
              <a:rPr lang="fr-FR" sz="1700" dirty="0" err="1">
                <a:solidFill>
                  <a:prstClr val="white"/>
                </a:solidFill>
              </a:rPr>
              <a:t>pooling</a:t>
            </a:r>
            <a:endParaRPr lang="fr-FR" sz="1700" dirty="0">
              <a:solidFill>
                <a:prstClr val="white"/>
              </a:solidFill>
            </a:endParaRPr>
          </a:p>
        </p:txBody>
      </p:sp>
      <p:sp>
        <p:nvSpPr>
          <p:cNvPr id="6" name="Document 5"/>
          <p:cNvSpPr/>
          <p:nvPr/>
        </p:nvSpPr>
        <p:spPr>
          <a:xfrm>
            <a:off x="2007592" y="899517"/>
            <a:ext cx="1656184" cy="680916"/>
          </a:xfrm>
          <a:prstGeom prst="flowChartDocument">
            <a:avLst/>
          </a:prstGeom>
          <a:no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sz="1700" dirty="0">
              <a:solidFill>
                <a:srgbClr val="4F81BD"/>
              </a:solidFill>
            </a:endParaRPr>
          </a:p>
        </p:txBody>
      </p:sp>
      <p:sp>
        <p:nvSpPr>
          <p:cNvPr id="7" name="Document 6"/>
          <p:cNvSpPr/>
          <p:nvPr/>
        </p:nvSpPr>
        <p:spPr>
          <a:xfrm>
            <a:off x="2159992" y="1051918"/>
            <a:ext cx="1656184" cy="680916"/>
          </a:xfrm>
          <a:prstGeom prst="flowChartDocument">
            <a:avLst/>
          </a:prstGeom>
          <a:solidFill>
            <a:srgbClr val="FFFFFF"/>
          </a:solid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sz="1700" dirty="0">
              <a:solidFill>
                <a:srgbClr val="4F81BD"/>
              </a:solidFill>
            </a:endParaRPr>
          </a:p>
        </p:txBody>
      </p:sp>
      <p:sp>
        <p:nvSpPr>
          <p:cNvPr id="8" name="Document 7"/>
          <p:cNvSpPr/>
          <p:nvPr/>
        </p:nvSpPr>
        <p:spPr>
          <a:xfrm>
            <a:off x="2312392" y="1204317"/>
            <a:ext cx="1656184" cy="680916"/>
          </a:xfrm>
          <a:prstGeom prst="flowChartDocumen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a:solidFill>
                  <a:srgbClr val="4F81BD"/>
                </a:solidFill>
              </a:rPr>
              <a:t>Fichier </a:t>
            </a:r>
            <a:r>
              <a:rPr lang="fr-FR" sz="1700" dirty="0" err="1">
                <a:solidFill>
                  <a:srgbClr val="4F81BD"/>
                </a:solidFill>
              </a:rPr>
              <a:t>mapping</a:t>
            </a:r>
            <a:endParaRPr lang="fr-FR" sz="1700" dirty="0">
              <a:solidFill>
                <a:srgbClr val="4F81BD"/>
              </a:solidFill>
            </a:endParaRPr>
          </a:p>
          <a:p>
            <a:pPr algn="ctr"/>
            <a:r>
              <a:rPr lang="fr-FR" sz="1700" dirty="0">
                <a:solidFill>
                  <a:srgbClr val="4F81BD"/>
                </a:solidFill>
              </a:rPr>
              <a:t>BAM</a:t>
            </a:r>
          </a:p>
        </p:txBody>
      </p:sp>
      <p:sp>
        <p:nvSpPr>
          <p:cNvPr id="9" name="Document 8"/>
          <p:cNvSpPr/>
          <p:nvPr/>
        </p:nvSpPr>
        <p:spPr>
          <a:xfrm>
            <a:off x="4455864" y="899517"/>
            <a:ext cx="1656184" cy="680916"/>
          </a:xfrm>
          <a:prstGeom prst="flowChartDocument">
            <a:avLst/>
          </a:prstGeom>
          <a:no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sz="1700" dirty="0">
              <a:solidFill>
                <a:srgbClr val="4F81BD"/>
              </a:solidFill>
            </a:endParaRPr>
          </a:p>
        </p:txBody>
      </p:sp>
      <p:sp>
        <p:nvSpPr>
          <p:cNvPr id="10" name="Document 9"/>
          <p:cNvSpPr/>
          <p:nvPr/>
        </p:nvSpPr>
        <p:spPr>
          <a:xfrm>
            <a:off x="4599880" y="1043534"/>
            <a:ext cx="1656184" cy="680916"/>
          </a:xfrm>
          <a:prstGeom prst="flowChartDocument">
            <a:avLst/>
          </a:prstGeom>
          <a:solidFill>
            <a:srgbClr val="FFFFFF"/>
          </a:solid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sz="1700" dirty="0">
              <a:solidFill>
                <a:srgbClr val="4F81BD"/>
              </a:solidFill>
            </a:endParaRPr>
          </a:p>
        </p:txBody>
      </p:sp>
      <p:sp>
        <p:nvSpPr>
          <p:cNvPr id="11" name="Document 10"/>
          <p:cNvSpPr/>
          <p:nvPr/>
        </p:nvSpPr>
        <p:spPr>
          <a:xfrm>
            <a:off x="4752280" y="1195934"/>
            <a:ext cx="1656184" cy="680916"/>
          </a:xfrm>
          <a:prstGeom prst="flowChartDocument">
            <a:avLst/>
          </a:prstGeom>
          <a:solidFill>
            <a:srgbClr val="FFFFFF"/>
          </a:solid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a:solidFill>
                  <a:srgbClr val="4F81BD"/>
                </a:solidFill>
              </a:rPr>
              <a:t>Fichier SNP</a:t>
            </a:r>
          </a:p>
          <a:p>
            <a:pPr algn="ctr"/>
            <a:r>
              <a:rPr lang="fr-FR" sz="1700" dirty="0">
                <a:solidFill>
                  <a:srgbClr val="4F81BD"/>
                </a:solidFill>
              </a:rPr>
              <a:t>VCF</a:t>
            </a:r>
          </a:p>
        </p:txBody>
      </p:sp>
      <p:sp>
        <p:nvSpPr>
          <p:cNvPr id="12" name="Parenthèse ouvrante 11"/>
          <p:cNvSpPr/>
          <p:nvPr/>
        </p:nvSpPr>
        <p:spPr>
          <a:xfrm>
            <a:off x="1727945" y="539478"/>
            <a:ext cx="144016" cy="1512168"/>
          </a:xfrm>
          <a:prstGeom prst="leftBracket">
            <a:avLst/>
          </a:prstGeom>
        </p:spPr>
        <p:style>
          <a:lnRef idx="2">
            <a:schemeClr val="accent1"/>
          </a:lnRef>
          <a:fillRef idx="0">
            <a:schemeClr val="accent1"/>
          </a:fillRef>
          <a:effectRef idx="1">
            <a:schemeClr val="accent1"/>
          </a:effectRef>
          <a:fontRef idx="minor">
            <a:schemeClr val="tx1"/>
          </a:fontRef>
        </p:style>
        <p:txBody>
          <a:bodyPr lIns="91430" tIns="45716" rIns="91430" bIns="45716" rtlCol="0" anchor="ctr"/>
          <a:lstStyle/>
          <a:p>
            <a:pPr algn="ctr"/>
            <a:endParaRPr lang="fr-FR">
              <a:solidFill>
                <a:prstClr val="black"/>
              </a:solidFill>
            </a:endParaRPr>
          </a:p>
        </p:txBody>
      </p:sp>
      <p:sp>
        <p:nvSpPr>
          <p:cNvPr id="13" name="Parenthèse ouvrante 12"/>
          <p:cNvSpPr/>
          <p:nvPr/>
        </p:nvSpPr>
        <p:spPr>
          <a:xfrm flipH="1" flipV="1">
            <a:off x="6552480" y="578641"/>
            <a:ext cx="216023" cy="1473005"/>
          </a:xfrm>
          <a:prstGeom prst="leftBracket">
            <a:avLst/>
          </a:prstGeom>
        </p:spPr>
        <p:style>
          <a:lnRef idx="2">
            <a:schemeClr val="accent1"/>
          </a:lnRef>
          <a:fillRef idx="0">
            <a:schemeClr val="accent1"/>
          </a:fillRef>
          <a:effectRef idx="1">
            <a:schemeClr val="accent1"/>
          </a:effectRef>
          <a:fontRef idx="minor">
            <a:schemeClr val="tx1"/>
          </a:fontRef>
        </p:style>
        <p:txBody>
          <a:bodyPr lIns="91430" tIns="45716" rIns="91430" bIns="45716" rtlCol="0" anchor="ctr"/>
          <a:lstStyle/>
          <a:p>
            <a:pPr algn="ctr"/>
            <a:endParaRPr lang="fr-FR">
              <a:solidFill>
                <a:prstClr val="black"/>
              </a:solidFill>
            </a:endParaRPr>
          </a:p>
        </p:txBody>
      </p:sp>
      <p:sp>
        <p:nvSpPr>
          <p:cNvPr id="14" name="ZoneTexte 13"/>
          <p:cNvSpPr txBox="1"/>
          <p:nvPr/>
        </p:nvSpPr>
        <p:spPr>
          <a:xfrm>
            <a:off x="6840513" y="1691606"/>
            <a:ext cx="1872608" cy="369324"/>
          </a:xfrm>
          <a:prstGeom prst="rect">
            <a:avLst/>
          </a:prstGeom>
          <a:noFill/>
        </p:spPr>
        <p:txBody>
          <a:bodyPr wrap="none" lIns="91430" tIns="45716" rIns="91430" bIns="45716" rtlCol="0">
            <a:spAutoFit/>
          </a:bodyPr>
          <a:lstStyle/>
          <a:p>
            <a:r>
              <a:rPr lang="fr-FR" b="1" dirty="0">
                <a:solidFill>
                  <a:prstClr val="black"/>
                </a:solidFill>
              </a:rPr>
              <a:t>x</a:t>
            </a:r>
            <a:r>
              <a:rPr lang="fr-FR" b="1" dirty="0" smtClean="0">
                <a:solidFill>
                  <a:prstClr val="black"/>
                </a:solidFill>
              </a:rPr>
              <a:t> N échantillons</a:t>
            </a:r>
            <a:endParaRPr lang="fr-FR" b="1" dirty="0">
              <a:solidFill>
                <a:prstClr val="black"/>
              </a:solidFill>
            </a:endParaRPr>
          </a:p>
        </p:txBody>
      </p:sp>
      <p:sp>
        <p:nvSpPr>
          <p:cNvPr id="15" name="Processus 14"/>
          <p:cNvSpPr/>
          <p:nvPr/>
        </p:nvSpPr>
        <p:spPr>
          <a:xfrm>
            <a:off x="5112321" y="2627709"/>
            <a:ext cx="1296144" cy="720081"/>
          </a:xfrm>
          <a:prstGeom prst="flowChartProcess">
            <a:avLst/>
          </a:prstGeom>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500" dirty="0">
                <a:solidFill>
                  <a:prstClr val="white"/>
                </a:solidFill>
              </a:rPr>
              <a:t>Extraction des positions de </a:t>
            </a:r>
            <a:r>
              <a:rPr lang="fr-FR" sz="1500" dirty="0" err="1">
                <a:solidFill>
                  <a:prstClr val="white"/>
                </a:solidFill>
              </a:rPr>
              <a:t>variants</a:t>
            </a:r>
            <a:endParaRPr lang="fr-FR" sz="1500" dirty="0">
              <a:solidFill>
                <a:prstClr val="white"/>
              </a:solidFill>
            </a:endParaRPr>
          </a:p>
        </p:txBody>
      </p:sp>
      <p:cxnSp>
        <p:nvCxnSpPr>
          <p:cNvPr id="16" name="Connecteur en angle 15"/>
          <p:cNvCxnSpPr>
            <a:stCxn id="11" idx="2"/>
            <a:endCxn id="15" idx="0"/>
          </p:cNvCxnSpPr>
          <p:nvPr/>
        </p:nvCxnSpPr>
        <p:spPr>
          <a:xfrm rot="16200000" flipH="1">
            <a:off x="5272444" y="2139761"/>
            <a:ext cx="795876" cy="180020"/>
          </a:xfrm>
          <a:prstGeom prst="bentConnector3">
            <a:avLst>
              <a:gd name="adj1" fmla="val 50000"/>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8" name="Processus 17"/>
          <p:cNvSpPr/>
          <p:nvPr/>
        </p:nvSpPr>
        <p:spPr>
          <a:xfrm>
            <a:off x="2520032" y="2677437"/>
            <a:ext cx="1728192" cy="615228"/>
          </a:xfrm>
          <a:prstGeom prst="flowChartProcess">
            <a:avLst/>
          </a:prstGeom>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err="1">
                <a:solidFill>
                  <a:prstClr val="white"/>
                </a:solidFill>
              </a:rPr>
              <a:t>samtools</a:t>
            </a:r>
            <a:r>
              <a:rPr lang="fr-FR" sz="1700" dirty="0">
                <a:solidFill>
                  <a:prstClr val="white"/>
                </a:solidFill>
              </a:rPr>
              <a:t> </a:t>
            </a:r>
            <a:r>
              <a:rPr lang="fr-FR" sz="1700" dirty="0" err="1">
                <a:solidFill>
                  <a:prstClr val="white"/>
                </a:solidFill>
              </a:rPr>
              <a:t>mpileup</a:t>
            </a:r>
            <a:endParaRPr lang="fr-FR" sz="1700" dirty="0">
              <a:solidFill>
                <a:prstClr val="white"/>
              </a:solidFill>
            </a:endParaRPr>
          </a:p>
        </p:txBody>
      </p:sp>
      <p:sp>
        <p:nvSpPr>
          <p:cNvPr id="19" name="Document 18"/>
          <p:cNvSpPr/>
          <p:nvPr/>
        </p:nvSpPr>
        <p:spPr>
          <a:xfrm>
            <a:off x="431801" y="2519697"/>
            <a:ext cx="1584176" cy="936104"/>
          </a:xfrm>
          <a:prstGeom prst="flowChartDocument">
            <a:avLst/>
          </a:prstGeom>
          <a:no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a:solidFill>
                  <a:srgbClr val="4F81BD"/>
                </a:solidFill>
              </a:rPr>
              <a:t>Génome de référence</a:t>
            </a:r>
          </a:p>
        </p:txBody>
      </p:sp>
      <p:cxnSp>
        <p:nvCxnSpPr>
          <p:cNvPr id="20" name="Connecteur droit avec flèche 19"/>
          <p:cNvCxnSpPr>
            <a:stCxn id="15" idx="1"/>
            <a:endCxn id="18" idx="3"/>
          </p:cNvCxnSpPr>
          <p:nvPr/>
        </p:nvCxnSpPr>
        <p:spPr>
          <a:xfrm flipH="1" flipV="1">
            <a:off x="4248224" y="2985051"/>
            <a:ext cx="864096" cy="26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a:stCxn id="19" idx="3"/>
            <a:endCxn id="18" idx="1"/>
          </p:cNvCxnSpPr>
          <p:nvPr/>
        </p:nvCxnSpPr>
        <p:spPr>
          <a:xfrm flipV="1">
            <a:off x="2015976" y="2985051"/>
            <a:ext cx="504056" cy="26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Connecteur en angle 27"/>
          <p:cNvCxnSpPr>
            <a:stCxn id="8" idx="2"/>
            <a:endCxn id="18" idx="0"/>
          </p:cNvCxnSpPr>
          <p:nvPr/>
        </p:nvCxnSpPr>
        <p:spPr>
          <a:xfrm rot="16200000" flipH="1">
            <a:off x="2843697" y="2137005"/>
            <a:ext cx="837220" cy="243644"/>
          </a:xfrm>
          <a:prstGeom prst="bentConnector3">
            <a:avLst>
              <a:gd name="adj1" fmla="val 50000"/>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2" name="Processus 31"/>
          <p:cNvSpPr/>
          <p:nvPr/>
        </p:nvSpPr>
        <p:spPr>
          <a:xfrm>
            <a:off x="2270588" y="4028705"/>
            <a:ext cx="2232248" cy="615228"/>
          </a:xfrm>
          <a:prstGeom prst="flowChartProcess">
            <a:avLst/>
          </a:prstGeom>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700" dirty="0" err="1">
                <a:solidFill>
                  <a:prstClr val="white"/>
                </a:solidFill>
              </a:rPr>
              <a:t>VarScan</a:t>
            </a:r>
            <a:r>
              <a:rPr lang="fr-FR" sz="1700" dirty="0">
                <a:solidFill>
                  <a:prstClr val="white"/>
                </a:solidFill>
              </a:rPr>
              <a:t> mpileup2cns</a:t>
            </a:r>
          </a:p>
        </p:txBody>
      </p:sp>
      <p:cxnSp>
        <p:nvCxnSpPr>
          <p:cNvPr id="33" name="Connecteur droit avec flèche 32"/>
          <p:cNvCxnSpPr>
            <a:stCxn id="32" idx="2"/>
            <a:endCxn id="34" idx="0"/>
          </p:cNvCxnSpPr>
          <p:nvPr/>
        </p:nvCxnSpPr>
        <p:spPr>
          <a:xfrm flipH="1">
            <a:off x="3379709" y="4643933"/>
            <a:ext cx="7003" cy="10472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Document 33"/>
          <p:cNvSpPr/>
          <p:nvPr/>
        </p:nvSpPr>
        <p:spPr>
          <a:xfrm>
            <a:off x="2352304" y="5691210"/>
            <a:ext cx="2054811" cy="752924"/>
          </a:xfrm>
          <a:prstGeom prst="flowChartDocumen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sz="1500" dirty="0">
                <a:solidFill>
                  <a:prstClr val="black"/>
                </a:solidFill>
              </a:rPr>
              <a:t>Fichier SNP consensus</a:t>
            </a:r>
          </a:p>
          <a:p>
            <a:pPr algn="ctr"/>
            <a:r>
              <a:rPr lang="fr-FR" sz="1500" dirty="0">
                <a:solidFill>
                  <a:prstClr val="black"/>
                </a:solidFill>
              </a:rPr>
              <a:t>VCF</a:t>
            </a:r>
          </a:p>
        </p:txBody>
      </p:sp>
      <p:cxnSp>
        <p:nvCxnSpPr>
          <p:cNvPr id="35" name="Connecteur droit avec flèche 34"/>
          <p:cNvCxnSpPr>
            <a:stCxn id="18" idx="2"/>
            <a:endCxn id="32" idx="0"/>
          </p:cNvCxnSpPr>
          <p:nvPr/>
        </p:nvCxnSpPr>
        <p:spPr>
          <a:xfrm>
            <a:off x="3384128" y="3292665"/>
            <a:ext cx="2584" cy="736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ZoneTexte 43"/>
          <p:cNvSpPr txBox="1"/>
          <p:nvPr/>
        </p:nvSpPr>
        <p:spPr>
          <a:xfrm>
            <a:off x="4680272" y="5724053"/>
            <a:ext cx="5112568" cy="923322"/>
          </a:xfrm>
          <a:prstGeom prst="rect">
            <a:avLst/>
          </a:prstGeom>
          <a:noFill/>
        </p:spPr>
        <p:txBody>
          <a:bodyPr wrap="square" lIns="91430" tIns="45716" rIns="91430" bIns="45716" rtlCol="0">
            <a:spAutoFit/>
          </a:bodyPr>
          <a:lstStyle/>
          <a:p>
            <a:r>
              <a:rPr lang="fr-FR" dirty="0" smtClean="0">
                <a:solidFill>
                  <a:prstClr val="black"/>
                </a:solidFill>
              </a:rPr>
              <a:t>Le fichier VCF contient les </a:t>
            </a:r>
            <a:r>
              <a:rPr lang="fr-FR" dirty="0" err="1" smtClean="0">
                <a:solidFill>
                  <a:prstClr val="black"/>
                </a:solidFill>
              </a:rPr>
              <a:t>variants</a:t>
            </a:r>
            <a:r>
              <a:rPr lang="fr-FR" dirty="0" smtClean="0">
                <a:solidFill>
                  <a:prstClr val="black"/>
                </a:solidFill>
              </a:rPr>
              <a:t> et génotypes pour chaque échantillon ainsi que le génotype consensus pour l’ensemble des échantillons.  </a:t>
            </a:r>
            <a:endParaRPr lang="fr-FR" dirty="0">
              <a:solidFill>
                <a:prstClr val="black"/>
              </a:solidFill>
            </a:endParaRPr>
          </a:p>
        </p:txBody>
      </p:sp>
    </p:spTree>
    <p:extLst>
      <p:ext uri="{BB962C8B-B14F-4D97-AF65-F5344CB8AC3E}">
        <p14:creationId xmlns:p14="http://schemas.microsoft.com/office/powerpoint/2010/main" val="3271623252"/>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err="1">
                <a:solidFill>
                  <a:srgbClr val="1F497D"/>
                </a:solidFill>
                <a:cs typeface="DejaVu Sans" pitchFamily="48" charset="0"/>
              </a:rPr>
              <a:t>SNPeff</a:t>
            </a:r>
            <a:endParaRPr lang="fr-FR" sz="2400" b="1" dirty="0">
              <a:solidFill>
                <a:srgbClr val="1F497D"/>
              </a:solidFill>
              <a:cs typeface="DejaVu Sans" pitchFamily="48" charset="0"/>
            </a:endParaRPr>
          </a:p>
        </p:txBody>
      </p:sp>
      <p:sp>
        <p:nvSpPr>
          <p:cNvPr id="17410"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lIns="0" tIns="0" rIns="0" bIns="0"/>
          <a:lstStyle/>
          <a:p>
            <a:pPr marL="426994" indent="-320641" algn="just">
              <a:spcAft>
                <a:spcPts val="1413"/>
              </a:spcAft>
              <a:buSzPct val="45000"/>
              <a:buFont typeface="Wingdings" charset="2"/>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Prédiction des effets des </a:t>
            </a:r>
            <a:r>
              <a:rPr lang="fr-FR" dirty="0" err="1">
                <a:solidFill>
                  <a:srgbClr val="000000"/>
                </a:solidFill>
                <a:cs typeface="DejaVu Sans" pitchFamily="48" charset="0"/>
              </a:rPr>
              <a:t>SNPs</a:t>
            </a:r>
            <a:r>
              <a:rPr lang="fr-FR" dirty="0">
                <a:solidFill>
                  <a:srgbClr val="000000"/>
                </a:solidFill>
                <a:cs typeface="DejaVu Sans" pitchFamily="48" charset="0"/>
              </a:rPr>
              <a:t> avec </a:t>
            </a:r>
            <a:r>
              <a:rPr lang="fr-FR" dirty="0" err="1">
                <a:solidFill>
                  <a:srgbClr val="000000"/>
                </a:solidFill>
                <a:cs typeface="DejaVu Sans" pitchFamily="48" charset="0"/>
              </a:rPr>
              <a:t>SNPEff</a:t>
            </a:r>
            <a:endParaRPr lang="fr-FR" dirty="0">
              <a:solidFill>
                <a:srgbClr val="000000"/>
              </a:solidFill>
              <a:cs typeface="DejaVu Sans" pitchFamily="48" charset="0"/>
            </a:endParaRPr>
          </a:p>
          <a:p>
            <a:pPr marL="739698" lvl="1" indent="-282546"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Se base sur une annotation de référence</a:t>
            </a:r>
          </a:p>
          <a:p>
            <a:pPr marL="739698" lvl="1" indent="-282546"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Résultat</a:t>
            </a:r>
          </a:p>
          <a:p>
            <a:pPr lvl="2"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VCF annoté</a:t>
            </a:r>
          </a:p>
          <a:p>
            <a:pPr lvl="2"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Rapport HTML</a:t>
            </a:r>
          </a:p>
          <a:p>
            <a:pPr lvl="2" algn="just">
              <a:spcAft>
                <a:spcPts val="1413"/>
              </a:spcAft>
              <a:buFont typeface="Times New Roman" pitchFamily="16" charset="0"/>
              <a:buChar char="•"/>
              <a:tabLst>
                <a:tab pos="426994" algn="l"/>
                <a:tab pos="874622" algn="l"/>
                <a:tab pos="1323838" algn="l"/>
                <a:tab pos="1773054" algn="l"/>
                <a:tab pos="2222270" algn="l"/>
                <a:tab pos="2671486" algn="l"/>
                <a:tab pos="3120702" algn="l"/>
                <a:tab pos="3569918" algn="l"/>
                <a:tab pos="4019134" algn="l"/>
                <a:tab pos="4468349" algn="l"/>
                <a:tab pos="4917565" algn="l"/>
                <a:tab pos="5366781" algn="l"/>
                <a:tab pos="5815997" algn="l"/>
                <a:tab pos="6265213" algn="l"/>
                <a:tab pos="6714429" algn="l"/>
                <a:tab pos="7163645" algn="l"/>
                <a:tab pos="7612861" algn="l"/>
                <a:tab pos="8062077" algn="l"/>
                <a:tab pos="8511293" algn="l"/>
                <a:tab pos="8960509" algn="l"/>
                <a:tab pos="9409724" algn="l"/>
              </a:tabLst>
            </a:pPr>
            <a:r>
              <a:rPr lang="fr-FR" dirty="0">
                <a:solidFill>
                  <a:srgbClr val="000000"/>
                </a:solidFill>
                <a:cs typeface="DejaVu Sans" pitchFamily="48" charset="0"/>
              </a:rPr>
              <a:t>Tableau des effets par gène</a:t>
            </a:r>
          </a:p>
        </p:txBody>
      </p:sp>
      <p:sp>
        <p:nvSpPr>
          <p:cNvPr id="17411" name="Line 3"/>
          <p:cNvSpPr>
            <a:spLocks noChangeShapeType="1"/>
          </p:cNvSpPr>
          <p:nvPr/>
        </p:nvSpPr>
        <p:spPr bwMode="auto">
          <a:xfrm>
            <a:off x="182564" y="5918200"/>
            <a:ext cx="9864725" cy="1588"/>
          </a:xfrm>
          <a:prstGeom prst="line">
            <a:avLst/>
          </a:prstGeom>
          <a:noFill/>
          <a:ln w="36000" cap="flat">
            <a:solidFill>
              <a:srgbClr val="000000"/>
            </a:solidFill>
            <a:round/>
            <a:headEnd/>
            <a:tailEnd/>
          </a:ln>
          <a:effectLst/>
        </p:spPr>
        <p:txBody>
          <a:bodyPr lIns="91430" tIns="45716" rIns="91430" bIns="45716"/>
          <a:lstStyle/>
          <a:p>
            <a:endParaRPr lang="fr-FR">
              <a:solidFill>
                <a:prstClr val="black"/>
              </a:solidFill>
            </a:endParaRPr>
          </a:p>
        </p:txBody>
      </p:sp>
      <p:sp>
        <p:nvSpPr>
          <p:cNvPr id="17412" name="Rectangle 4"/>
          <p:cNvSpPr>
            <a:spLocks noChangeArrowheads="1"/>
          </p:cNvSpPr>
          <p:nvPr/>
        </p:nvSpPr>
        <p:spPr bwMode="auto">
          <a:xfrm>
            <a:off x="3241675" y="5775325"/>
            <a:ext cx="1368425"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1</a:t>
            </a:r>
          </a:p>
        </p:txBody>
      </p:sp>
      <p:sp>
        <p:nvSpPr>
          <p:cNvPr id="17413" name="Rectangle 5"/>
          <p:cNvSpPr>
            <a:spLocks noChangeArrowheads="1"/>
          </p:cNvSpPr>
          <p:nvPr/>
        </p:nvSpPr>
        <p:spPr bwMode="auto">
          <a:xfrm>
            <a:off x="4970464" y="5775325"/>
            <a:ext cx="828675"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2</a:t>
            </a:r>
          </a:p>
        </p:txBody>
      </p:sp>
      <p:sp>
        <p:nvSpPr>
          <p:cNvPr id="17414" name="Rectangle 6"/>
          <p:cNvSpPr>
            <a:spLocks noChangeArrowheads="1"/>
          </p:cNvSpPr>
          <p:nvPr/>
        </p:nvSpPr>
        <p:spPr bwMode="auto">
          <a:xfrm>
            <a:off x="6734176" y="5775325"/>
            <a:ext cx="1116013" cy="287338"/>
          </a:xfrm>
          <a:prstGeom prst="rect">
            <a:avLst/>
          </a:prstGeom>
          <a:solidFill>
            <a:srgbClr val="729FCF"/>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Exon 3</a:t>
            </a:r>
          </a:p>
        </p:txBody>
      </p:sp>
      <p:sp>
        <p:nvSpPr>
          <p:cNvPr id="17415" name="Rectangle 7"/>
          <p:cNvSpPr>
            <a:spLocks noChangeArrowheads="1"/>
          </p:cNvSpPr>
          <p:nvPr/>
        </p:nvSpPr>
        <p:spPr bwMode="auto">
          <a:xfrm>
            <a:off x="2665412" y="5775325"/>
            <a:ext cx="576263" cy="287338"/>
          </a:xfrm>
          <a:prstGeom prst="rect">
            <a:avLst/>
          </a:prstGeom>
          <a:solidFill>
            <a:srgbClr val="6666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17416" name="Rectangle 8"/>
          <p:cNvSpPr>
            <a:spLocks noChangeArrowheads="1"/>
          </p:cNvSpPr>
          <p:nvPr/>
        </p:nvSpPr>
        <p:spPr bwMode="auto">
          <a:xfrm>
            <a:off x="7850188" y="5775325"/>
            <a:ext cx="539750" cy="287338"/>
          </a:xfrm>
          <a:prstGeom prst="rect">
            <a:avLst/>
          </a:prstGeom>
          <a:solidFill>
            <a:srgbClr val="666666"/>
          </a:solidFill>
          <a:ln w="9525" cap="flat">
            <a:no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UTR</a:t>
            </a:r>
          </a:p>
        </p:txBody>
      </p:sp>
      <p:sp>
        <p:nvSpPr>
          <p:cNvPr id="17417" name="AutoShape 9"/>
          <p:cNvSpPr>
            <a:spLocks noChangeArrowheads="1"/>
          </p:cNvSpPr>
          <p:nvPr/>
        </p:nvSpPr>
        <p:spPr bwMode="auto">
          <a:xfrm>
            <a:off x="252414" y="5133976"/>
            <a:ext cx="720725" cy="215900"/>
          </a:xfrm>
          <a:prstGeom prst="wedgeRectCallout">
            <a:avLst>
              <a:gd name="adj1" fmla="val -40606"/>
              <a:gd name="adj2" fmla="val 288931"/>
            </a:avLst>
          </a:prstGeom>
          <a:solidFill>
            <a:srgbClr val="999999"/>
          </a:solidFill>
          <a:ln w="9525" cap="flat">
            <a:solidFill>
              <a:srgbClr val="000000"/>
            </a:solid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SNP 1</a:t>
            </a:r>
          </a:p>
        </p:txBody>
      </p:sp>
      <p:sp>
        <p:nvSpPr>
          <p:cNvPr id="17418" name="AutoShape 10"/>
          <p:cNvSpPr>
            <a:spLocks noChangeArrowheads="1"/>
          </p:cNvSpPr>
          <p:nvPr/>
        </p:nvSpPr>
        <p:spPr bwMode="auto">
          <a:xfrm>
            <a:off x="1331914" y="5133976"/>
            <a:ext cx="720725" cy="215900"/>
          </a:xfrm>
          <a:prstGeom prst="wedgeRectCallout">
            <a:avLst>
              <a:gd name="adj1" fmla="val -40606"/>
              <a:gd name="adj2" fmla="val 288931"/>
            </a:avLst>
          </a:prstGeom>
          <a:solidFill>
            <a:srgbClr val="999999"/>
          </a:solidFill>
          <a:ln w="9525" cap="flat">
            <a:solidFill>
              <a:srgbClr val="000000"/>
            </a:solid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SNP 2</a:t>
            </a:r>
          </a:p>
        </p:txBody>
      </p:sp>
      <p:sp>
        <p:nvSpPr>
          <p:cNvPr id="17419" name="AutoShape 11"/>
          <p:cNvSpPr>
            <a:spLocks noChangeArrowheads="1"/>
          </p:cNvSpPr>
          <p:nvPr/>
        </p:nvSpPr>
        <p:spPr bwMode="auto">
          <a:xfrm>
            <a:off x="3565525" y="5133976"/>
            <a:ext cx="720725" cy="215900"/>
          </a:xfrm>
          <a:prstGeom prst="wedgeRectCallout">
            <a:avLst>
              <a:gd name="adj1" fmla="val -40606"/>
              <a:gd name="adj2" fmla="val 288931"/>
            </a:avLst>
          </a:prstGeom>
          <a:solidFill>
            <a:srgbClr val="999999"/>
          </a:solidFill>
          <a:ln w="9525" cap="flat">
            <a:solidFill>
              <a:srgbClr val="000000"/>
            </a:solid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SNP 3</a:t>
            </a:r>
          </a:p>
        </p:txBody>
      </p:sp>
      <p:sp>
        <p:nvSpPr>
          <p:cNvPr id="17420" name="AutoShape 12"/>
          <p:cNvSpPr>
            <a:spLocks noChangeArrowheads="1"/>
          </p:cNvSpPr>
          <p:nvPr/>
        </p:nvSpPr>
        <p:spPr bwMode="auto">
          <a:xfrm>
            <a:off x="6696075" y="5133976"/>
            <a:ext cx="720725" cy="215900"/>
          </a:xfrm>
          <a:prstGeom prst="wedgeRectCallout">
            <a:avLst>
              <a:gd name="adj1" fmla="val -40606"/>
              <a:gd name="adj2" fmla="val 288931"/>
            </a:avLst>
          </a:prstGeom>
          <a:solidFill>
            <a:srgbClr val="999999"/>
          </a:solidFill>
          <a:ln w="9525" cap="flat">
            <a:solidFill>
              <a:srgbClr val="000000"/>
            </a:solid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SNP 5</a:t>
            </a:r>
          </a:p>
        </p:txBody>
      </p:sp>
      <p:sp>
        <p:nvSpPr>
          <p:cNvPr id="17421" name="AutoShape 13"/>
          <p:cNvSpPr>
            <a:spLocks noChangeArrowheads="1"/>
          </p:cNvSpPr>
          <p:nvPr/>
        </p:nvSpPr>
        <p:spPr bwMode="auto">
          <a:xfrm>
            <a:off x="8604250" y="5133976"/>
            <a:ext cx="720725" cy="215900"/>
          </a:xfrm>
          <a:prstGeom prst="wedgeRectCallout">
            <a:avLst>
              <a:gd name="adj1" fmla="val 44449"/>
              <a:gd name="adj2" fmla="val 316222"/>
            </a:avLst>
          </a:prstGeom>
          <a:solidFill>
            <a:srgbClr val="999999"/>
          </a:solidFill>
          <a:ln w="9525" cap="flat">
            <a:solidFill>
              <a:srgbClr val="000000"/>
            </a:solid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SNP 6</a:t>
            </a:r>
          </a:p>
        </p:txBody>
      </p:sp>
      <p:sp>
        <p:nvSpPr>
          <p:cNvPr id="17422" name="Text Box 14"/>
          <p:cNvSpPr txBox="1">
            <a:spLocks noChangeArrowheads="1"/>
          </p:cNvSpPr>
          <p:nvPr/>
        </p:nvSpPr>
        <p:spPr bwMode="auto">
          <a:xfrm>
            <a:off x="431800" y="3667126"/>
            <a:ext cx="9405938"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dirty="0" err="1">
                <a:solidFill>
                  <a:srgbClr val="000000"/>
                </a:solidFill>
                <a:ea typeface="WenQuanYi Zen Hei Sharp" charset="0"/>
                <a:cs typeface="WenQuanYi Zen Hei Sharp" charset="0"/>
              </a:rPr>
              <a:t>SNPEff</a:t>
            </a:r>
            <a:r>
              <a:rPr lang="fr-FR" dirty="0">
                <a:solidFill>
                  <a:srgbClr val="000000"/>
                </a:solidFill>
                <a:ea typeface="WenQuanYi Zen Hei Sharp" charset="0"/>
                <a:cs typeface="WenQuanYi Zen Hei Sharp" charset="0"/>
              </a:rPr>
              <a:t> déduit un effet probable en fonction de la position du SNP par rapport à l'annotation</a:t>
            </a:r>
          </a:p>
        </p:txBody>
      </p:sp>
      <p:sp>
        <p:nvSpPr>
          <p:cNvPr id="17423" name="Rectangle 15"/>
          <p:cNvSpPr>
            <a:spLocks noChangeArrowheads="1"/>
          </p:cNvSpPr>
          <p:nvPr/>
        </p:nvSpPr>
        <p:spPr bwMode="auto">
          <a:xfrm>
            <a:off x="144464" y="4471988"/>
            <a:ext cx="936625" cy="215900"/>
          </a:xfrm>
          <a:prstGeom prst="rect">
            <a:avLst/>
          </a:prstGeom>
          <a:solidFill>
            <a:srgbClr val="FF9966"/>
          </a:solidFill>
          <a:ln w="9525" cap="flat">
            <a:solidFill>
              <a:srgbClr val="000000"/>
            </a:solid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err="1">
                <a:solidFill>
                  <a:srgbClr val="000000"/>
                </a:solidFill>
                <a:ea typeface="WenQuanYi Zen Hei Sharp" charset="0"/>
                <a:cs typeface="WenQuanYi Zen Hei Sharp" charset="0"/>
              </a:rPr>
              <a:t>Intergenic</a:t>
            </a:r>
            <a:endParaRPr lang="fr-FR" sz="1400" dirty="0">
              <a:solidFill>
                <a:srgbClr val="000000"/>
              </a:solidFill>
              <a:ea typeface="WenQuanYi Zen Hei Sharp" charset="0"/>
              <a:cs typeface="WenQuanYi Zen Hei Sharp" charset="0"/>
            </a:endParaRPr>
          </a:p>
        </p:txBody>
      </p:sp>
      <p:sp>
        <p:nvSpPr>
          <p:cNvPr id="17424" name="Rectangle 16"/>
          <p:cNvSpPr>
            <a:spLocks noChangeArrowheads="1"/>
          </p:cNvSpPr>
          <p:nvPr/>
        </p:nvSpPr>
        <p:spPr bwMode="auto">
          <a:xfrm>
            <a:off x="1223964" y="4471988"/>
            <a:ext cx="936625" cy="215900"/>
          </a:xfrm>
          <a:prstGeom prst="rect">
            <a:avLst/>
          </a:prstGeom>
          <a:solidFill>
            <a:srgbClr val="FF9966"/>
          </a:solidFill>
          <a:ln w="9525" cap="flat">
            <a:solidFill>
              <a:srgbClr val="000000"/>
            </a:solid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err="1">
                <a:solidFill>
                  <a:srgbClr val="000000"/>
                </a:solidFill>
                <a:ea typeface="WenQuanYi Zen Hei Sharp" charset="0"/>
                <a:cs typeface="WenQuanYi Zen Hei Sharp" charset="0"/>
              </a:rPr>
              <a:t>Upstream</a:t>
            </a:r>
            <a:endParaRPr lang="fr-FR" sz="1400" dirty="0">
              <a:solidFill>
                <a:srgbClr val="000000"/>
              </a:solidFill>
              <a:ea typeface="WenQuanYi Zen Hei Sharp" charset="0"/>
              <a:cs typeface="WenQuanYi Zen Hei Sharp" charset="0"/>
            </a:endParaRPr>
          </a:p>
        </p:txBody>
      </p:sp>
      <p:sp>
        <p:nvSpPr>
          <p:cNvPr id="17425" name="Rectangle 17"/>
          <p:cNvSpPr>
            <a:spLocks noChangeArrowheads="1"/>
          </p:cNvSpPr>
          <p:nvPr/>
        </p:nvSpPr>
        <p:spPr bwMode="auto">
          <a:xfrm>
            <a:off x="3384550" y="4471988"/>
            <a:ext cx="1081088" cy="215900"/>
          </a:xfrm>
          <a:prstGeom prst="rect">
            <a:avLst/>
          </a:prstGeom>
          <a:solidFill>
            <a:srgbClr val="FF9966"/>
          </a:solidFill>
          <a:ln w="9525" cap="flat">
            <a:solidFill>
              <a:srgbClr val="000000"/>
            </a:solid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err="1">
                <a:solidFill>
                  <a:srgbClr val="000000"/>
                </a:solidFill>
                <a:ea typeface="WenQuanYi Zen Hei Sharp" charset="0"/>
                <a:cs typeface="WenQuanYi Zen Hei Sharp" charset="0"/>
              </a:rPr>
              <a:t>Synonymous</a:t>
            </a:r>
            <a:endParaRPr lang="fr-FR" sz="1400" dirty="0">
              <a:solidFill>
                <a:srgbClr val="000000"/>
              </a:solidFill>
              <a:ea typeface="WenQuanYi Zen Hei Sharp" charset="0"/>
              <a:cs typeface="WenQuanYi Zen Hei Sharp" charset="0"/>
            </a:endParaRPr>
          </a:p>
        </p:txBody>
      </p:sp>
      <p:sp>
        <p:nvSpPr>
          <p:cNvPr id="17426" name="AutoShape 18"/>
          <p:cNvSpPr>
            <a:spLocks noChangeArrowheads="1"/>
          </p:cNvSpPr>
          <p:nvPr/>
        </p:nvSpPr>
        <p:spPr bwMode="auto">
          <a:xfrm>
            <a:off x="5219700" y="5133976"/>
            <a:ext cx="720725" cy="215900"/>
          </a:xfrm>
          <a:prstGeom prst="wedgeRectCallout">
            <a:avLst>
              <a:gd name="adj1" fmla="val -40606"/>
              <a:gd name="adj2" fmla="val 288931"/>
            </a:avLst>
          </a:prstGeom>
          <a:solidFill>
            <a:srgbClr val="999999"/>
          </a:solidFill>
          <a:ln w="9525" cap="flat">
            <a:solidFill>
              <a:srgbClr val="000000"/>
            </a:solid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SNP 4</a:t>
            </a:r>
          </a:p>
        </p:txBody>
      </p:sp>
      <p:sp>
        <p:nvSpPr>
          <p:cNvPr id="17427" name="Rectangle 19"/>
          <p:cNvSpPr>
            <a:spLocks noChangeArrowheads="1"/>
          </p:cNvSpPr>
          <p:nvPr/>
        </p:nvSpPr>
        <p:spPr bwMode="auto">
          <a:xfrm>
            <a:off x="5111750" y="4471988"/>
            <a:ext cx="936625" cy="215900"/>
          </a:xfrm>
          <a:prstGeom prst="rect">
            <a:avLst/>
          </a:prstGeom>
          <a:solidFill>
            <a:srgbClr val="FF9966"/>
          </a:solidFill>
          <a:ln w="9525" cap="flat">
            <a:solidFill>
              <a:srgbClr val="000000"/>
            </a:solid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err="1">
                <a:solidFill>
                  <a:srgbClr val="000000"/>
                </a:solidFill>
                <a:ea typeface="WenQuanYi Zen Hei Sharp" charset="0"/>
                <a:cs typeface="WenQuanYi Zen Hei Sharp" charset="0"/>
              </a:rPr>
              <a:t>Missence</a:t>
            </a:r>
            <a:endParaRPr lang="fr-FR" sz="1400" dirty="0">
              <a:solidFill>
                <a:srgbClr val="000000"/>
              </a:solidFill>
              <a:ea typeface="WenQuanYi Zen Hei Sharp" charset="0"/>
              <a:cs typeface="WenQuanYi Zen Hei Sharp" charset="0"/>
            </a:endParaRPr>
          </a:p>
        </p:txBody>
      </p:sp>
      <p:sp>
        <p:nvSpPr>
          <p:cNvPr id="17428" name="Rectangle 20"/>
          <p:cNvSpPr>
            <a:spLocks noChangeArrowheads="1"/>
          </p:cNvSpPr>
          <p:nvPr/>
        </p:nvSpPr>
        <p:spPr bwMode="auto">
          <a:xfrm>
            <a:off x="6480175" y="4471988"/>
            <a:ext cx="1152525" cy="215900"/>
          </a:xfrm>
          <a:prstGeom prst="rect">
            <a:avLst/>
          </a:prstGeom>
          <a:solidFill>
            <a:srgbClr val="FF9966"/>
          </a:solidFill>
          <a:ln w="9525" cap="flat">
            <a:solidFill>
              <a:srgbClr val="000000"/>
            </a:solid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err="1">
                <a:solidFill>
                  <a:srgbClr val="000000"/>
                </a:solidFill>
                <a:ea typeface="WenQuanYi Zen Hei Sharp" charset="0"/>
                <a:cs typeface="WenQuanYi Zen Hei Sharp" charset="0"/>
              </a:rPr>
              <a:t>Splice</a:t>
            </a:r>
            <a:r>
              <a:rPr lang="fr-FR" sz="1400" dirty="0">
                <a:solidFill>
                  <a:srgbClr val="000000"/>
                </a:solidFill>
                <a:ea typeface="WenQuanYi Zen Hei Sharp" charset="0"/>
                <a:cs typeface="WenQuanYi Zen Hei Sharp" charset="0"/>
              </a:rPr>
              <a:t> </a:t>
            </a:r>
            <a:r>
              <a:rPr lang="fr-FR" sz="1400" dirty="0" err="1">
                <a:solidFill>
                  <a:srgbClr val="000000"/>
                </a:solidFill>
                <a:ea typeface="WenQuanYi Zen Hei Sharp" charset="0"/>
                <a:cs typeface="WenQuanYi Zen Hei Sharp" charset="0"/>
              </a:rPr>
              <a:t>region</a:t>
            </a:r>
            <a:endParaRPr lang="fr-FR" sz="1400" dirty="0">
              <a:solidFill>
                <a:srgbClr val="000000"/>
              </a:solidFill>
              <a:ea typeface="WenQuanYi Zen Hei Sharp" charset="0"/>
              <a:cs typeface="WenQuanYi Zen Hei Sharp" charset="0"/>
            </a:endParaRPr>
          </a:p>
        </p:txBody>
      </p:sp>
      <p:sp>
        <p:nvSpPr>
          <p:cNvPr id="17429" name="Rectangle 21"/>
          <p:cNvSpPr>
            <a:spLocks noChangeArrowheads="1"/>
          </p:cNvSpPr>
          <p:nvPr/>
        </p:nvSpPr>
        <p:spPr bwMode="auto">
          <a:xfrm>
            <a:off x="8423275" y="4471988"/>
            <a:ext cx="1079500" cy="215900"/>
          </a:xfrm>
          <a:prstGeom prst="rect">
            <a:avLst/>
          </a:prstGeom>
          <a:solidFill>
            <a:srgbClr val="FF9966"/>
          </a:solidFill>
          <a:ln w="9525" cap="flat">
            <a:solidFill>
              <a:srgbClr val="000000"/>
            </a:solidFill>
            <a:round/>
            <a:headEnd/>
            <a:tailEnd/>
          </a:ln>
          <a:effectLst/>
        </p:spPr>
        <p:txBody>
          <a:bodyPr wrap="none" lIns="89991" tIns="44996" rIns="89991" bIns="44996" anchor="ctr"/>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err="1">
                <a:solidFill>
                  <a:srgbClr val="000000"/>
                </a:solidFill>
                <a:ea typeface="WenQuanYi Zen Hei Sharp" charset="0"/>
                <a:cs typeface="WenQuanYi Zen Hei Sharp" charset="0"/>
              </a:rPr>
              <a:t>Downstream</a:t>
            </a:r>
            <a:endParaRPr lang="fr-FR" sz="1400" dirty="0">
              <a:solidFill>
                <a:srgbClr val="000000"/>
              </a:solidFill>
              <a:ea typeface="WenQuanYi Zen Hei Sharp" charset="0"/>
              <a:cs typeface="WenQuanYi Zen Hei Sharp" charset="0"/>
            </a:endParaRPr>
          </a:p>
        </p:txBody>
      </p:sp>
      <p:sp>
        <p:nvSpPr>
          <p:cNvPr id="17430" name="Line 22"/>
          <p:cNvSpPr>
            <a:spLocks noChangeShapeType="1"/>
          </p:cNvSpPr>
          <p:nvPr/>
        </p:nvSpPr>
        <p:spPr bwMode="auto">
          <a:xfrm>
            <a:off x="1152525" y="6191250"/>
            <a:ext cx="1511300" cy="1588"/>
          </a:xfrm>
          <a:prstGeom prst="line">
            <a:avLst/>
          </a:prstGeom>
          <a:noFill/>
          <a:ln w="9525" cap="flat">
            <a:solidFill>
              <a:srgbClr val="000000"/>
            </a:solidFill>
            <a:round/>
            <a:headEnd type="triangle" w="med" len="med"/>
            <a:tailEnd type="triangle" w="med" len="med"/>
          </a:ln>
          <a:effectLst/>
        </p:spPr>
        <p:txBody>
          <a:bodyPr lIns="91430" tIns="45716" rIns="91430" bIns="45716"/>
          <a:lstStyle/>
          <a:p>
            <a:endParaRPr lang="fr-FR">
              <a:solidFill>
                <a:prstClr val="black"/>
              </a:solidFill>
            </a:endParaRPr>
          </a:p>
        </p:txBody>
      </p:sp>
      <p:sp>
        <p:nvSpPr>
          <p:cNvPr id="17431" name="Text Box 23"/>
          <p:cNvSpPr txBox="1">
            <a:spLocks noChangeArrowheads="1"/>
          </p:cNvSpPr>
          <p:nvPr/>
        </p:nvSpPr>
        <p:spPr bwMode="auto">
          <a:xfrm>
            <a:off x="1728789" y="6264276"/>
            <a:ext cx="612775"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5 kb</a:t>
            </a:r>
          </a:p>
        </p:txBody>
      </p:sp>
      <p:sp>
        <p:nvSpPr>
          <p:cNvPr id="17432" name="Text Box 24"/>
          <p:cNvSpPr txBox="1">
            <a:spLocks noChangeArrowheads="1"/>
          </p:cNvSpPr>
          <p:nvPr/>
        </p:nvSpPr>
        <p:spPr bwMode="auto">
          <a:xfrm>
            <a:off x="1728789" y="6264276"/>
            <a:ext cx="612775"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5 kb</a:t>
            </a:r>
          </a:p>
        </p:txBody>
      </p:sp>
      <p:sp>
        <p:nvSpPr>
          <p:cNvPr id="17433" name="Line 25"/>
          <p:cNvSpPr>
            <a:spLocks noChangeShapeType="1"/>
          </p:cNvSpPr>
          <p:nvPr/>
        </p:nvSpPr>
        <p:spPr bwMode="auto">
          <a:xfrm>
            <a:off x="8423275" y="6186489"/>
            <a:ext cx="1511300" cy="1587"/>
          </a:xfrm>
          <a:prstGeom prst="line">
            <a:avLst/>
          </a:prstGeom>
          <a:noFill/>
          <a:ln w="9525" cap="flat">
            <a:solidFill>
              <a:srgbClr val="000000"/>
            </a:solidFill>
            <a:round/>
            <a:headEnd type="triangle" w="med" len="med"/>
            <a:tailEnd type="triangle" w="med" len="med"/>
          </a:ln>
          <a:effectLst/>
        </p:spPr>
        <p:txBody>
          <a:bodyPr lIns="91430" tIns="45716" rIns="91430" bIns="45716"/>
          <a:lstStyle/>
          <a:p>
            <a:endParaRPr lang="fr-FR">
              <a:solidFill>
                <a:prstClr val="black"/>
              </a:solidFill>
            </a:endParaRPr>
          </a:p>
        </p:txBody>
      </p:sp>
      <p:sp>
        <p:nvSpPr>
          <p:cNvPr id="17434" name="Text Box 26"/>
          <p:cNvSpPr txBox="1">
            <a:spLocks noChangeArrowheads="1"/>
          </p:cNvSpPr>
          <p:nvPr/>
        </p:nvSpPr>
        <p:spPr bwMode="auto">
          <a:xfrm>
            <a:off x="8999539" y="6259514"/>
            <a:ext cx="612775"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5 kb</a:t>
            </a:r>
          </a:p>
        </p:txBody>
      </p:sp>
      <p:sp>
        <p:nvSpPr>
          <p:cNvPr id="17435" name="Text Box 27"/>
          <p:cNvSpPr txBox="1">
            <a:spLocks noChangeArrowheads="1"/>
          </p:cNvSpPr>
          <p:nvPr/>
        </p:nvSpPr>
        <p:spPr bwMode="auto">
          <a:xfrm>
            <a:off x="8999539" y="6259514"/>
            <a:ext cx="612775"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5 kb</a:t>
            </a:r>
          </a:p>
        </p:txBody>
      </p:sp>
      <p:sp>
        <p:nvSpPr>
          <p:cNvPr id="17436" name="Line 28"/>
          <p:cNvSpPr>
            <a:spLocks noChangeShapeType="1"/>
          </p:cNvSpPr>
          <p:nvPr/>
        </p:nvSpPr>
        <p:spPr bwMode="auto">
          <a:xfrm flipH="1" flipV="1">
            <a:off x="3922712" y="4767264"/>
            <a:ext cx="4763" cy="309562"/>
          </a:xfrm>
          <a:prstGeom prst="line">
            <a:avLst/>
          </a:prstGeom>
          <a:noFill/>
          <a:ln w="7200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7437" name="Line 29"/>
          <p:cNvSpPr>
            <a:spLocks noChangeShapeType="1"/>
          </p:cNvSpPr>
          <p:nvPr/>
        </p:nvSpPr>
        <p:spPr bwMode="auto">
          <a:xfrm flipH="1" flipV="1">
            <a:off x="1690687" y="4767264"/>
            <a:ext cx="4763" cy="309562"/>
          </a:xfrm>
          <a:prstGeom prst="line">
            <a:avLst/>
          </a:prstGeom>
          <a:noFill/>
          <a:ln w="7200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7438" name="Line 30"/>
          <p:cNvSpPr>
            <a:spLocks noChangeShapeType="1"/>
          </p:cNvSpPr>
          <p:nvPr/>
        </p:nvSpPr>
        <p:spPr bwMode="auto">
          <a:xfrm flipH="1" flipV="1">
            <a:off x="609601" y="4767264"/>
            <a:ext cx="4763" cy="309562"/>
          </a:xfrm>
          <a:prstGeom prst="line">
            <a:avLst/>
          </a:prstGeom>
          <a:noFill/>
          <a:ln w="7200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7439" name="Line 31"/>
          <p:cNvSpPr>
            <a:spLocks noChangeShapeType="1"/>
          </p:cNvSpPr>
          <p:nvPr/>
        </p:nvSpPr>
        <p:spPr bwMode="auto">
          <a:xfrm flipH="1" flipV="1">
            <a:off x="5578476" y="4767264"/>
            <a:ext cx="4763" cy="309562"/>
          </a:xfrm>
          <a:prstGeom prst="line">
            <a:avLst/>
          </a:prstGeom>
          <a:noFill/>
          <a:ln w="7200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7440" name="Line 32"/>
          <p:cNvSpPr>
            <a:spLocks noChangeShapeType="1"/>
          </p:cNvSpPr>
          <p:nvPr/>
        </p:nvSpPr>
        <p:spPr bwMode="auto">
          <a:xfrm flipH="1" flipV="1">
            <a:off x="7053262" y="4767264"/>
            <a:ext cx="4763" cy="309562"/>
          </a:xfrm>
          <a:prstGeom prst="line">
            <a:avLst/>
          </a:prstGeom>
          <a:noFill/>
          <a:ln w="7200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7441" name="Line 33"/>
          <p:cNvSpPr>
            <a:spLocks noChangeShapeType="1"/>
          </p:cNvSpPr>
          <p:nvPr/>
        </p:nvSpPr>
        <p:spPr bwMode="auto">
          <a:xfrm flipH="1" flipV="1">
            <a:off x="8961437" y="4767264"/>
            <a:ext cx="4763" cy="309562"/>
          </a:xfrm>
          <a:prstGeom prst="line">
            <a:avLst/>
          </a:prstGeom>
          <a:noFill/>
          <a:ln w="7200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Tree>
    <p:extLst>
      <p:ext uri="{BB962C8B-B14F-4D97-AF65-F5344CB8AC3E}">
        <p14:creationId xmlns:p14="http://schemas.microsoft.com/office/powerpoint/2010/main" val="571140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515435" y="525443"/>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err="1">
                <a:solidFill>
                  <a:srgbClr val="1F497D"/>
                </a:solidFill>
                <a:cs typeface="DejaVu Sans" pitchFamily="48" charset="0"/>
              </a:rPr>
              <a:t>Galaxy</a:t>
            </a:r>
            <a:r>
              <a:rPr lang="fr-FR" sz="2400" b="1" dirty="0">
                <a:solidFill>
                  <a:srgbClr val="1F497D"/>
                </a:solidFill>
                <a:cs typeface="DejaVu Sans" pitchFamily="48" charset="0"/>
              </a:rPr>
              <a:t> : import des données</a:t>
            </a:r>
          </a:p>
        </p:txBody>
      </p:sp>
      <p:sp>
        <p:nvSpPr>
          <p:cNvPr id="18434"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wrap="none" lIns="91430" tIns="45716" rIns="91430" bIns="45716" anchor="ctr"/>
          <a:lstStyle/>
          <a:p>
            <a:endParaRPr lang="fr-FR">
              <a:solidFill>
                <a:prstClr val="black"/>
              </a:solidFill>
            </a:endParaRPr>
          </a:p>
        </p:txBody>
      </p:sp>
      <p:pic>
        <p:nvPicPr>
          <p:cNvPr id="18435" name="Picture 3"/>
          <p:cNvPicPr>
            <a:picLocks noChangeAspect="1" noChangeArrowheads="1"/>
          </p:cNvPicPr>
          <p:nvPr/>
        </p:nvPicPr>
        <p:blipFill>
          <a:blip r:embed="rId3" cstate="print"/>
          <a:srcRect/>
          <a:stretch>
            <a:fillRect/>
          </a:stretch>
        </p:blipFill>
        <p:spPr bwMode="auto">
          <a:xfrm>
            <a:off x="1295400" y="1223964"/>
            <a:ext cx="1277938" cy="1730375"/>
          </a:xfrm>
          <a:prstGeom prst="rect">
            <a:avLst/>
          </a:prstGeom>
          <a:noFill/>
          <a:ln w="9525" cap="flat">
            <a:noFill/>
            <a:round/>
            <a:headEnd/>
            <a:tailEnd/>
          </a:ln>
          <a:effectLst/>
        </p:spPr>
      </p:pic>
      <p:pic>
        <p:nvPicPr>
          <p:cNvPr id="18436" name="Picture 4"/>
          <p:cNvPicPr>
            <a:picLocks noChangeAspect="1" noChangeArrowheads="1"/>
          </p:cNvPicPr>
          <p:nvPr/>
        </p:nvPicPr>
        <p:blipFill>
          <a:blip r:embed="rId4" cstate="print"/>
          <a:srcRect/>
          <a:stretch>
            <a:fillRect/>
          </a:stretch>
        </p:blipFill>
        <p:spPr bwMode="auto">
          <a:xfrm>
            <a:off x="3816351" y="936627"/>
            <a:ext cx="3922713" cy="5357813"/>
          </a:xfrm>
          <a:prstGeom prst="rect">
            <a:avLst/>
          </a:prstGeom>
          <a:noFill/>
          <a:ln w="9525" cap="flat">
            <a:noFill/>
            <a:round/>
            <a:headEnd/>
            <a:tailEnd/>
          </a:ln>
          <a:effectLst/>
        </p:spPr>
      </p:pic>
      <p:sp>
        <p:nvSpPr>
          <p:cNvPr id="18437" name="Line 5"/>
          <p:cNvSpPr>
            <a:spLocks noChangeShapeType="1"/>
          </p:cNvSpPr>
          <p:nvPr/>
        </p:nvSpPr>
        <p:spPr bwMode="auto">
          <a:xfrm flipV="1">
            <a:off x="2303464" y="1363664"/>
            <a:ext cx="1368425" cy="727075"/>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8438" name="Text Box 6"/>
          <p:cNvSpPr txBox="1">
            <a:spLocks noChangeArrowheads="1"/>
          </p:cNvSpPr>
          <p:nvPr/>
        </p:nvSpPr>
        <p:spPr bwMode="auto">
          <a:xfrm>
            <a:off x="6840538" y="1908176"/>
            <a:ext cx="1155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Individu 1</a:t>
            </a:r>
          </a:p>
        </p:txBody>
      </p:sp>
      <p:sp>
        <p:nvSpPr>
          <p:cNvPr id="18439" name="Text Box 7"/>
          <p:cNvSpPr txBox="1">
            <a:spLocks noChangeArrowheads="1"/>
          </p:cNvSpPr>
          <p:nvPr/>
        </p:nvSpPr>
        <p:spPr bwMode="auto">
          <a:xfrm>
            <a:off x="6840538" y="3060701"/>
            <a:ext cx="1155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Individu 2</a:t>
            </a:r>
          </a:p>
        </p:txBody>
      </p:sp>
      <p:sp>
        <p:nvSpPr>
          <p:cNvPr id="18440" name="Text Box 8"/>
          <p:cNvSpPr txBox="1">
            <a:spLocks noChangeArrowheads="1"/>
          </p:cNvSpPr>
          <p:nvPr/>
        </p:nvSpPr>
        <p:spPr bwMode="auto">
          <a:xfrm>
            <a:off x="6840538" y="4176714"/>
            <a:ext cx="11557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Individu 3</a:t>
            </a:r>
          </a:p>
        </p:txBody>
      </p:sp>
      <p:sp>
        <p:nvSpPr>
          <p:cNvPr id="18441" name="Text Box 9"/>
          <p:cNvSpPr txBox="1">
            <a:spLocks noChangeArrowheads="1"/>
          </p:cNvSpPr>
          <p:nvPr/>
        </p:nvSpPr>
        <p:spPr bwMode="auto">
          <a:xfrm>
            <a:off x="6911975" y="4746626"/>
            <a:ext cx="1766888"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Génome (</a:t>
            </a:r>
            <a:r>
              <a:rPr lang="fr-FR" dirty="0" err="1">
                <a:solidFill>
                  <a:srgbClr val="000000"/>
                </a:solidFill>
                <a:ea typeface="WenQuanYi Zen Hei Sharp" charset="0"/>
                <a:cs typeface="WenQuanYi Zen Hei Sharp" charset="0"/>
              </a:rPr>
              <a:t>fasta</a:t>
            </a:r>
            <a:r>
              <a:rPr lang="fr-FR" dirty="0">
                <a:solidFill>
                  <a:srgbClr val="000000"/>
                </a:solidFill>
                <a:ea typeface="WenQuanYi Zen Hei Sharp" charset="0"/>
                <a:cs typeface="WenQuanYi Zen Hei Sharp" charset="0"/>
              </a:rPr>
              <a:t>)</a:t>
            </a:r>
          </a:p>
        </p:txBody>
      </p:sp>
      <p:sp>
        <p:nvSpPr>
          <p:cNvPr id="18442" name="Text Box 10"/>
          <p:cNvSpPr txBox="1">
            <a:spLocks noChangeArrowheads="1"/>
          </p:cNvSpPr>
          <p:nvPr/>
        </p:nvSpPr>
        <p:spPr bwMode="auto">
          <a:xfrm>
            <a:off x="6908800" y="5180014"/>
            <a:ext cx="1736725"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Annotation (</a:t>
            </a:r>
            <a:r>
              <a:rPr lang="fr-FR" dirty="0" err="1">
                <a:solidFill>
                  <a:srgbClr val="000000"/>
                </a:solidFill>
                <a:ea typeface="WenQuanYi Zen Hei Sharp" charset="0"/>
                <a:cs typeface="WenQuanYi Zen Hei Sharp" charset="0"/>
              </a:rPr>
              <a:t>gff</a:t>
            </a:r>
            <a:r>
              <a:rPr lang="fr-FR" dirty="0">
                <a:solidFill>
                  <a:srgbClr val="000000"/>
                </a:solidFill>
                <a:ea typeface="WenQuanYi Zen Hei Sharp" charset="0"/>
                <a:cs typeface="WenQuanYi Zen Hei Sharp" charset="0"/>
              </a:rPr>
              <a:t>)</a:t>
            </a:r>
          </a:p>
        </p:txBody>
      </p:sp>
      <p:sp>
        <p:nvSpPr>
          <p:cNvPr id="12" name="ZoneTexte 11"/>
          <p:cNvSpPr txBox="1"/>
          <p:nvPr/>
        </p:nvSpPr>
        <p:spPr>
          <a:xfrm>
            <a:off x="8771352" y="128565"/>
            <a:ext cx="1111373" cy="780313"/>
          </a:xfrm>
          <a:prstGeom prst="rect">
            <a:avLst/>
          </a:prstGeom>
          <a:noFill/>
        </p:spPr>
        <p:txBody>
          <a:bodyPr wrap="square" lIns="100794" tIns="50397" rIns="100794" bIns="50397" rtlCol="0">
            <a:spAutoFit/>
          </a:bodyPr>
          <a:lstStyle/>
          <a:p>
            <a:r>
              <a:rPr lang="fr-FR" sz="4400" b="1" dirty="0"/>
              <a:t>TP</a:t>
            </a:r>
          </a:p>
        </p:txBody>
      </p:sp>
    </p:spTree>
    <p:extLst>
      <p:ext uri="{BB962C8B-B14F-4D97-AF65-F5344CB8AC3E}">
        <p14:creationId xmlns:p14="http://schemas.microsoft.com/office/powerpoint/2010/main" val="41544643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13</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68" name="CustomShape 10"/>
          <p:cNvSpPr/>
          <p:nvPr/>
        </p:nvSpPr>
        <p:spPr>
          <a:xfrm>
            <a:off x="1512000" y="125712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75" name="CustomShape 17"/>
          <p:cNvSpPr/>
          <p:nvPr/>
        </p:nvSpPr>
        <p:spPr>
          <a:xfrm>
            <a:off x="2028600" y="383220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82" name="CustomShape 24"/>
          <p:cNvSpPr/>
          <p:nvPr/>
        </p:nvSpPr>
        <p:spPr>
          <a:xfrm>
            <a:off x="1590840" y="5981040"/>
            <a:ext cx="901440" cy="28044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smtClean="0">
                <a:latin typeface="Calibri" panose="020F0502020204030204" pitchFamily="34" charset="0"/>
              </a:rPr>
              <a:t>Interface Archive  (2/2)</a:t>
            </a:r>
          </a:p>
          <a:p>
            <a:endParaRPr lang="fr-FR" sz="2800" b="1" dirty="0">
              <a:latin typeface="Calibri" panose="020F0502020204030204" pitchFamily="34" charset="0"/>
            </a:endParaRPr>
          </a:p>
        </p:txBody>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48" y="1574155"/>
            <a:ext cx="9360792" cy="4754393"/>
          </a:xfrm>
          <a:prstGeom prst="rect">
            <a:avLst/>
          </a:prstGeom>
          <a:ln>
            <a:noFill/>
          </a:ln>
          <a:effectLst>
            <a:outerShdw blurRad="292100" dist="139700" dir="2700000" algn="tl" rotWithShape="0">
              <a:srgbClr val="333333">
                <a:alpha val="65000"/>
              </a:srgbClr>
            </a:outerShdw>
          </a:effectLst>
        </p:spPr>
      </p:pic>
      <p:sp>
        <p:nvSpPr>
          <p:cNvPr id="17" name="Espace réservé du contenu 27"/>
          <p:cNvSpPr txBox="1">
            <a:spLocks/>
          </p:cNvSpPr>
          <p:nvPr/>
        </p:nvSpPr>
        <p:spPr>
          <a:xfrm>
            <a:off x="503999" y="899517"/>
            <a:ext cx="9071640" cy="5760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fr-FR" dirty="0" smtClean="0">
                <a:effectLst>
                  <a:outerShdw blurRad="38100" dist="38100" dir="2700000" algn="tl">
                    <a:srgbClr val="000000">
                      <a:alpha val="43137"/>
                    </a:srgbClr>
                  </a:outerShdw>
                </a:effectLst>
                <a:latin typeface="Calibri" panose="020F0502020204030204" pitchFamily="34" charset="0"/>
              </a:rPr>
              <a:t>Détails</a:t>
            </a:r>
            <a:endParaRPr lang="fr-FR" dirty="0">
              <a:effectLst>
                <a:outerShdw blurRad="38100" dist="38100" dir="2700000" algn="tl">
                  <a:srgbClr val="000000">
                    <a:alpha val="43137"/>
                  </a:srgbClr>
                </a:outerShdw>
              </a:effectLst>
              <a:latin typeface="Calibri" panose="020F0502020204030204" pitchFamily="34" charset="0"/>
            </a:endParaRPr>
          </a:p>
        </p:txBody>
      </p:sp>
      <p:cxnSp>
        <p:nvCxnSpPr>
          <p:cNvPr id="18" name="Connecteur droit avec flèche 17"/>
          <p:cNvCxnSpPr>
            <a:stCxn id="19" idx="0"/>
          </p:cNvCxnSpPr>
          <p:nvPr/>
        </p:nvCxnSpPr>
        <p:spPr>
          <a:xfrm flipV="1">
            <a:off x="1616905" y="5743647"/>
            <a:ext cx="4993" cy="77249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ZoneTexte 18"/>
          <p:cNvSpPr txBox="1"/>
          <p:nvPr/>
        </p:nvSpPr>
        <p:spPr>
          <a:xfrm>
            <a:off x="143768" y="6516141"/>
            <a:ext cx="2946273"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FR" b="1" dirty="0" smtClean="0">
                <a:latin typeface="Calibri" panose="020F0502020204030204" pitchFamily="34" charset="0"/>
              </a:rPr>
              <a:t>Téléchargement des données</a:t>
            </a:r>
            <a:endParaRPr lang="fr-FR" b="1" dirty="0">
              <a:latin typeface="Calibri" panose="020F0502020204030204" pitchFamily="34" charset="0"/>
            </a:endParaRPr>
          </a:p>
        </p:txBody>
      </p:sp>
      <p:cxnSp>
        <p:nvCxnSpPr>
          <p:cNvPr id="20" name="Connecteur droit avec flèche 19"/>
          <p:cNvCxnSpPr>
            <a:stCxn id="23" idx="3"/>
          </p:cNvCxnSpPr>
          <p:nvPr/>
        </p:nvCxnSpPr>
        <p:spPr>
          <a:xfrm>
            <a:off x="7231118" y="1417367"/>
            <a:ext cx="1907216" cy="20024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Connecteur droit avec flèche 20"/>
          <p:cNvCxnSpPr>
            <a:stCxn id="22" idx="2"/>
          </p:cNvCxnSpPr>
          <p:nvPr/>
        </p:nvCxnSpPr>
        <p:spPr>
          <a:xfrm>
            <a:off x="8358351" y="1052825"/>
            <a:ext cx="930433" cy="23669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ZoneTexte 21"/>
          <p:cNvSpPr txBox="1"/>
          <p:nvPr/>
        </p:nvSpPr>
        <p:spPr>
          <a:xfrm>
            <a:off x="6727122" y="683493"/>
            <a:ext cx="3262457"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FR" b="1" dirty="0" smtClean="0">
                <a:latin typeface="Calibri" panose="020F0502020204030204" pitchFamily="34" charset="0"/>
              </a:rPr>
              <a:t>Visualisation des métadonnées</a:t>
            </a:r>
            <a:endParaRPr lang="fr-FR" b="1" dirty="0">
              <a:latin typeface="Calibri" panose="020F0502020204030204" pitchFamily="34" charset="0"/>
            </a:endParaRPr>
          </a:p>
        </p:txBody>
      </p:sp>
      <p:sp>
        <p:nvSpPr>
          <p:cNvPr id="23" name="ZoneTexte 22"/>
          <p:cNvSpPr txBox="1"/>
          <p:nvPr/>
        </p:nvSpPr>
        <p:spPr>
          <a:xfrm>
            <a:off x="3291712" y="1232701"/>
            <a:ext cx="3939406"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FR" b="1" dirty="0" smtClean="0">
                <a:latin typeface="Calibri" panose="020F0502020204030204" pitchFamily="34" charset="0"/>
              </a:rPr>
              <a:t>Téléchargement des métadonnées</a:t>
            </a:r>
            <a:endParaRPr lang="fr-FR" b="1" dirty="0">
              <a:latin typeface="Calibri" panose="020F0502020204030204" pitchFamily="34" charset="0"/>
            </a:endParaRPr>
          </a:p>
        </p:txBody>
      </p:sp>
      <p:pic>
        <p:nvPicPr>
          <p:cNvPr id="24" name="Image 23"/>
          <p:cNvPicPr>
            <a:picLocks noChangeAspect="1"/>
          </p:cNvPicPr>
          <p:nvPr/>
        </p:nvPicPr>
        <p:blipFill rotWithShape="1">
          <a:blip r:embed="rId6">
            <a:extLst>
              <a:ext uri="{28A0092B-C50C-407E-A947-70E740481C1C}">
                <a14:useLocalDpi xmlns:a14="http://schemas.microsoft.com/office/drawing/2010/main" val="0"/>
              </a:ext>
            </a:extLst>
          </a:blip>
          <a:srcRect l="53846" t="8280" r="14186"/>
          <a:stretch/>
        </p:blipFill>
        <p:spPr>
          <a:xfrm>
            <a:off x="6336456" y="4643933"/>
            <a:ext cx="3215472" cy="2559426"/>
          </a:xfrm>
          <a:prstGeom prst="rect">
            <a:avLst/>
          </a:prstGeom>
          <a:ln>
            <a:noFill/>
          </a:ln>
          <a:effectLst>
            <a:outerShdw blurRad="292100" dist="139700" dir="2700000" algn="tl" rotWithShape="0">
              <a:srgbClr val="333333">
                <a:alpha val="65000"/>
              </a:srgbClr>
            </a:outerShdw>
          </a:effectLst>
        </p:spPr>
      </p:pic>
      <p:cxnSp>
        <p:nvCxnSpPr>
          <p:cNvPr id="25" name="Connecteur droit avec flèche 24"/>
          <p:cNvCxnSpPr>
            <a:stCxn id="26" idx="0"/>
          </p:cNvCxnSpPr>
          <p:nvPr/>
        </p:nvCxnSpPr>
        <p:spPr>
          <a:xfrm flipV="1">
            <a:off x="5269235" y="5918408"/>
            <a:ext cx="1126410" cy="801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ZoneTexte 25"/>
          <p:cNvSpPr txBox="1"/>
          <p:nvPr/>
        </p:nvSpPr>
        <p:spPr>
          <a:xfrm>
            <a:off x="3930869" y="6719758"/>
            <a:ext cx="2676732"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FR" b="1" dirty="0" smtClean="0">
                <a:latin typeface="Calibri" panose="020F0502020204030204" pitchFamily="34" charset="0"/>
              </a:rPr>
              <a:t>Résumé des métadonnées</a:t>
            </a:r>
            <a:endParaRPr lang="fr-FR" b="1" dirty="0">
              <a:latin typeface="Calibri" panose="020F0502020204030204" pitchFamily="34" charset="0"/>
            </a:endParaRPr>
          </a:p>
        </p:txBody>
      </p:sp>
      <p:cxnSp>
        <p:nvCxnSpPr>
          <p:cNvPr id="27" name="Connecteur droit avec flèche 26"/>
          <p:cNvCxnSpPr/>
          <p:nvPr/>
        </p:nvCxnSpPr>
        <p:spPr>
          <a:xfrm flipV="1">
            <a:off x="4909115" y="3635821"/>
            <a:ext cx="4091637" cy="309340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8" name="ZoneTexte 27"/>
          <p:cNvSpPr txBox="1"/>
          <p:nvPr/>
        </p:nvSpPr>
        <p:spPr>
          <a:xfrm>
            <a:off x="8352680" y="247154"/>
            <a:ext cx="963854" cy="400110"/>
          </a:xfrm>
          <a:prstGeom prst="rect">
            <a:avLst/>
          </a:prstGeom>
          <a:noFill/>
        </p:spPr>
        <p:txBody>
          <a:bodyPr wrap="none" rtlCol="0">
            <a:spAutoFit/>
          </a:bodyPr>
          <a:lstStyle/>
          <a:p>
            <a:r>
              <a:rPr lang="fr-FR" sz="2000" dirty="0" smtClean="0">
                <a:latin typeface="+mj-lt"/>
              </a:rPr>
              <a:t>Archive</a:t>
            </a:r>
            <a:endParaRPr lang="fr-FR" sz="2000" dirty="0">
              <a:latin typeface="+mj-lt"/>
            </a:endParaRPr>
          </a:p>
        </p:txBody>
      </p:sp>
    </p:spTree>
    <p:extLst>
      <p:ext uri="{BB962C8B-B14F-4D97-AF65-F5344CB8AC3E}">
        <p14:creationId xmlns:p14="http://schemas.microsoft.com/office/powerpoint/2010/main" val="2020558991"/>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err="1">
                <a:solidFill>
                  <a:srgbClr val="1F497D"/>
                </a:solidFill>
                <a:cs typeface="DejaVu Sans" pitchFamily="48" charset="0"/>
              </a:rPr>
              <a:t>Galaxy</a:t>
            </a:r>
            <a:r>
              <a:rPr lang="fr-FR" sz="2400" b="1" dirty="0">
                <a:solidFill>
                  <a:srgbClr val="1F497D"/>
                </a:solidFill>
                <a:cs typeface="DejaVu Sans" pitchFamily="48" charset="0"/>
              </a:rPr>
              <a:t> : Formulaire</a:t>
            </a:r>
          </a:p>
        </p:txBody>
      </p:sp>
      <p:sp>
        <p:nvSpPr>
          <p:cNvPr id="19458"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wrap="none" lIns="91430" tIns="45716" rIns="91430" bIns="45716" anchor="ctr"/>
          <a:lstStyle/>
          <a:p>
            <a:endParaRPr lang="fr-FR">
              <a:solidFill>
                <a:prstClr val="black"/>
              </a:solidFill>
            </a:endParaRPr>
          </a:p>
        </p:txBody>
      </p:sp>
      <p:pic>
        <p:nvPicPr>
          <p:cNvPr id="19459" name="Picture 3"/>
          <p:cNvPicPr>
            <a:picLocks noChangeAspect="1" noChangeArrowheads="1"/>
          </p:cNvPicPr>
          <p:nvPr/>
        </p:nvPicPr>
        <p:blipFill>
          <a:blip r:embed="rId3" cstate="print"/>
          <a:srcRect/>
          <a:stretch>
            <a:fillRect/>
          </a:stretch>
        </p:blipFill>
        <p:spPr bwMode="auto">
          <a:xfrm>
            <a:off x="360362" y="930275"/>
            <a:ext cx="2112963" cy="2309813"/>
          </a:xfrm>
          <a:prstGeom prst="rect">
            <a:avLst/>
          </a:prstGeom>
          <a:noFill/>
          <a:ln w="9525" cap="flat">
            <a:noFill/>
            <a:round/>
            <a:headEnd/>
            <a:tailEnd/>
          </a:ln>
          <a:effectLst/>
        </p:spPr>
      </p:pic>
      <p:sp>
        <p:nvSpPr>
          <p:cNvPr id="19460" name="Line 4"/>
          <p:cNvSpPr>
            <a:spLocks noChangeShapeType="1"/>
          </p:cNvSpPr>
          <p:nvPr/>
        </p:nvSpPr>
        <p:spPr bwMode="auto">
          <a:xfrm flipV="1">
            <a:off x="2087564" y="788988"/>
            <a:ext cx="1584325" cy="1014412"/>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pic>
        <p:nvPicPr>
          <p:cNvPr id="19461" name="Picture 5"/>
          <p:cNvPicPr>
            <a:picLocks noChangeAspect="1" noChangeArrowheads="1"/>
          </p:cNvPicPr>
          <p:nvPr/>
        </p:nvPicPr>
        <p:blipFill>
          <a:blip r:embed="rId4" cstate="print"/>
          <a:srcRect/>
          <a:stretch>
            <a:fillRect/>
          </a:stretch>
        </p:blipFill>
        <p:spPr bwMode="auto">
          <a:xfrm>
            <a:off x="3730625" y="215901"/>
            <a:ext cx="2965450" cy="6767513"/>
          </a:xfrm>
          <a:prstGeom prst="rect">
            <a:avLst/>
          </a:prstGeom>
          <a:noFill/>
          <a:ln w="9525" cap="flat">
            <a:noFill/>
            <a:round/>
            <a:headEnd/>
            <a:tailEnd/>
          </a:ln>
          <a:effectLst/>
        </p:spPr>
      </p:pic>
      <p:pic>
        <p:nvPicPr>
          <p:cNvPr id="19462" name="Picture 6"/>
          <p:cNvPicPr>
            <a:picLocks noChangeAspect="1" noChangeArrowheads="1"/>
          </p:cNvPicPr>
          <p:nvPr/>
        </p:nvPicPr>
        <p:blipFill>
          <a:blip r:embed="rId5" cstate="print"/>
          <a:srcRect/>
          <a:stretch>
            <a:fillRect/>
          </a:stretch>
        </p:blipFill>
        <p:spPr bwMode="auto">
          <a:xfrm>
            <a:off x="6958014" y="3743326"/>
            <a:ext cx="3051175" cy="3240088"/>
          </a:xfrm>
          <a:prstGeom prst="rect">
            <a:avLst/>
          </a:prstGeom>
          <a:noFill/>
          <a:ln w="9525" cap="flat">
            <a:noFill/>
            <a:round/>
            <a:headEnd/>
            <a:tailEnd/>
          </a:ln>
          <a:effectLst/>
        </p:spPr>
      </p:pic>
      <p:sp>
        <p:nvSpPr>
          <p:cNvPr id="19463" name="Text Box 7"/>
          <p:cNvSpPr txBox="1">
            <a:spLocks noChangeArrowheads="1"/>
          </p:cNvSpPr>
          <p:nvPr/>
        </p:nvSpPr>
        <p:spPr bwMode="auto">
          <a:xfrm>
            <a:off x="647701" y="5754689"/>
            <a:ext cx="1573213"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3 échantillons</a:t>
            </a:r>
          </a:p>
        </p:txBody>
      </p:sp>
      <p:sp>
        <p:nvSpPr>
          <p:cNvPr id="19464" name="Line 8"/>
          <p:cNvSpPr>
            <a:spLocks noChangeShapeType="1"/>
          </p:cNvSpPr>
          <p:nvPr/>
        </p:nvSpPr>
        <p:spPr bwMode="auto">
          <a:xfrm flipV="1">
            <a:off x="2232025" y="1868488"/>
            <a:ext cx="1728788" cy="4038600"/>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9465" name="Line 9"/>
          <p:cNvSpPr>
            <a:spLocks noChangeShapeType="1"/>
          </p:cNvSpPr>
          <p:nvPr/>
        </p:nvSpPr>
        <p:spPr bwMode="auto">
          <a:xfrm flipV="1">
            <a:off x="2232026" y="4532315"/>
            <a:ext cx="1655763" cy="1374775"/>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9466" name="Line 10"/>
          <p:cNvSpPr>
            <a:spLocks noChangeShapeType="1"/>
          </p:cNvSpPr>
          <p:nvPr/>
        </p:nvSpPr>
        <p:spPr bwMode="auto">
          <a:xfrm flipV="1">
            <a:off x="2232025" y="3884614"/>
            <a:ext cx="4895850" cy="2022475"/>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Tree>
    <p:extLst>
      <p:ext uri="{BB962C8B-B14F-4D97-AF65-F5344CB8AC3E}">
        <p14:creationId xmlns:p14="http://schemas.microsoft.com/office/powerpoint/2010/main" val="34632661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srcRect/>
          <a:stretch>
            <a:fillRect/>
          </a:stretch>
        </p:blipFill>
        <p:spPr bwMode="auto">
          <a:xfrm>
            <a:off x="3825875" y="1260477"/>
            <a:ext cx="2438400" cy="4295775"/>
          </a:xfrm>
          <a:prstGeom prst="rect">
            <a:avLst/>
          </a:prstGeom>
          <a:noFill/>
          <a:ln w="9525" cap="flat">
            <a:noFill/>
            <a:round/>
            <a:headEnd/>
            <a:tailEnd/>
          </a:ln>
          <a:effectLst/>
        </p:spPr>
      </p:pic>
      <p:sp>
        <p:nvSpPr>
          <p:cNvPr id="20482" name="Text Box 2"/>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err="1">
                <a:solidFill>
                  <a:srgbClr val="1F497D"/>
                </a:solidFill>
                <a:cs typeface="DejaVu Sans" pitchFamily="48" charset="0"/>
              </a:rPr>
              <a:t>Galaxy</a:t>
            </a:r>
            <a:r>
              <a:rPr lang="fr-FR" sz="2400" b="1" dirty="0">
                <a:solidFill>
                  <a:srgbClr val="1F497D"/>
                </a:solidFill>
                <a:cs typeface="DejaVu Sans" pitchFamily="48" charset="0"/>
              </a:rPr>
              <a:t> : Formulaire</a:t>
            </a:r>
          </a:p>
        </p:txBody>
      </p:sp>
      <p:sp>
        <p:nvSpPr>
          <p:cNvPr id="20483" name="Text Box 3"/>
          <p:cNvSpPr txBox="1">
            <a:spLocks noChangeArrowheads="1"/>
          </p:cNvSpPr>
          <p:nvPr/>
        </p:nvSpPr>
        <p:spPr bwMode="auto">
          <a:xfrm>
            <a:off x="503237" y="900113"/>
            <a:ext cx="9072563" cy="5759451"/>
          </a:xfrm>
          <a:prstGeom prst="rect">
            <a:avLst/>
          </a:prstGeom>
          <a:noFill/>
          <a:ln w="9525" cap="flat">
            <a:noFill/>
            <a:round/>
            <a:headEnd/>
            <a:tailEnd/>
          </a:ln>
          <a:effectLst/>
        </p:spPr>
        <p:txBody>
          <a:bodyPr wrap="none" lIns="91430" tIns="45716" rIns="91430" bIns="45716" anchor="ctr"/>
          <a:lstStyle/>
          <a:p>
            <a:endParaRPr lang="fr-FR">
              <a:solidFill>
                <a:prstClr val="black"/>
              </a:solidFill>
            </a:endParaRPr>
          </a:p>
        </p:txBody>
      </p:sp>
      <p:sp>
        <p:nvSpPr>
          <p:cNvPr id="20484" name="Text Box 4"/>
          <p:cNvSpPr txBox="1">
            <a:spLocks noChangeArrowheads="1"/>
          </p:cNvSpPr>
          <p:nvPr/>
        </p:nvSpPr>
        <p:spPr bwMode="auto">
          <a:xfrm>
            <a:off x="6264275" y="2695576"/>
            <a:ext cx="3754438"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err="1">
                <a:solidFill>
                  <a:srgbClr val="000000"/>
                </a:solidFill>
                <a:ea typeface="WenQuanYi Zen Hei Sharp" charset="0"/>
                <a:cs typeface="WenQuanYi Zen Hei Sharp" charset="0"/>
              </a:rPr>
              <a:t>Mapping</a:t>
            </a:r>
            <a:r>
              <a:rPr lang="fr-FR" dirty="0">
                <a:solidFill>
                  <a:srgbClr val="000000"/>
                </a:solidFill>
                <a:ea typeface="WenQuanYi Zen Hei Sharp" charset="0"/>
                <a:cs typeface="WenQuanYi Zen Hei Sharp" charset="0"/>
              </a:rPr>
              <a:t> (échantillons = 76~100bp)</a:t>
            </a:r>
          </a:p>
        </p:txBody>
      </p:sp>
      <p:sp>
        <p:nvSpPr>
          <p:cNvPr id="20485" name="AutoShape 5"/>
          <p:cNvSpPr>
            <a:spLocks/>
          </p:cNvSpPr>
          <p:nvPr/>
        </p:nvSpPr>
        <p:spPr bwMode="auto">
          <a:xfrm>
            <a:off x="6011863" y="2411414"/>
            <a:ext cx="287338" cy="936625"/>
          </a:xfrm>
          <a:prstGeom prst="rightBrace">
            <a:avLst>
              <a:gd name="adj1" fmla="val 27164"/>
              <a:gd name="adj2" fmla="val 50000"/>
            </a:avLst>
          </a:prstGeom>
          <a:noFill/>
          <a:ln w="9360" cap="flat">
            <a:solidFill>
              <a:srgbClr val="000000"/>
            </a:solidFill>
            <a:round/>
            <a:headEnd/>
            <a:tailEnd/>
          </a:ln>
          <a:effectLst/>
        </p:spPr>
        <p:txBody>
          <a:bodyPr wrap="none" lIns="91430" tIns="45716" rIns="91430" bIns="45716" anchor="ctr"/>
          <a:lstStyle/>
          <a:p>
            <a:endParaRPr lang="fr-FR">
              <a:solidFill>
                <a:prstClr val="black"/>
              </a:solidFill>
            </a:endParaRPr>
          </a:p>
        </p:txBody>
      </p:sp>
      <p:sp>
        <p:nvSpPr>
          <p:cNvPr id="20486" name="AutoShape 6"/>
          <p:cNvSpPr>
            <a:spLocks/>
          </p:cNvSpPr>
          <p:nvPr/>
        </p:nvSpPr>
        <p:spPr bwMode="auto">
          <a:xfrm>
            <a:off x="6011863" y="3455988"/>
            <a:ext cx="287338" cy="2124075"/>
          </a:xfrm>
          <a:prstGeom prst="rightBrace">
            <a:avLst>
              <a:gd name="adj1" fmla="val 61602"/>
              <a:gd name="adj2" fmla="val 50000"/>
            </a:avLst>
          </a:prstGeom>
          <a:noFill/>
          <a:ln w="9360" cap="flat">
            <a:solidFill>
              <a:srgbClr val="000000"/>
            </a:solidFill>
            <a:round/>
            <a:headEnd/>
            <a:tailEnd/>
          </a:ln>
          <a:effectLst/>
        </p:spPr>
        <p:txBody>
          <a:bodyPr wrap="none" lIns="91430" tIns="45716" rIns="91430" bIns="45716" anchor="ctr"/>
          <a:lstStyle/>
          <a:p>
            <a:endParaRPr lang="fr-FR">
              <a:solidFill>
                <a:prstClr val="black"/>
              </a:solidFill>
            </a:endParaRPr>
          </a:p>
        </p:txBody>
      </p:sp>
      <p:sp>
        <p:nvSpPr>
          <p:cNvPr id="20487" name="Text Box 7"/>
          <p:cNvSpPr txBox="1">
            <a:spLocks noChangeArrowheads="1"/>
          </p:cNvSpPr>
          <p:nvPr/>
        </p:nvSpPr>
        <p:spPr bwMode="auto">
          <a:xfrm>
            <a:off x="6264275" y="4279901"/>
            <a:ext cx="1354138"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SNP </a:t>
            </a:r>
            <a:r>
              <a:rPr lang="fr-FR" dirty="0" err="1">
                <a:solidFill>
                  <a:srgbClr val="000000"/>
                </a:solidFill>
                <a:ea typeface="WenQuanYi Zen Hei Sharp" charset="0"/>
                <a:cs typeface="WenQuanYi Zen Hei Sharp" charset="0"/>
              </a:rPr>
              <a:t>calling</a:t>
            </a:r>
            <a:endParaRPr lang="fr-FR" dirty="0">
              <a:solidFill>
                <a:srgbClr val="000000"/>
              </a:solidFill>
              <a:ea typeface="WenQuanYi Zen Hei Sharp" charset="0"/>
              <a:cs typeface="WenQuanYi Zen Hei Sharp" charset="0"/>
            </a:endParaRPr>
          </a:p>
        </p:txBody>
      </p:sp>
      <p:pic>
        <p:nvPicPr>
          <p:cNvPr id="20488" name="Picture 8"/>
          <p:cNvPicPr>
            <a:picLocks noChangeAspect="1" noChangeArrowheads="1"/>
          </p:cNvPicPr>
          <p:nvPr/>
        </p:nvPicPr>
        <p:blipFill>
          <a:blip r:embed="rId4" cstate="print"/>
          <a:srcRect/>
          <a:stretch>
            <a:fillRect/>
          </a:stretch>
        </p:blipFill>
        <p:spPr bwMode="auto">
          <a:xfrm>
            <a:off x="306387" y="3311525"/>
            <a:ext cx="2500313" cy="3162300"/>
          </a:xfrm>
          <a:prstGeom prst="rect">
            <a:avLst/>
          </a:prstGeom>
          <a:noFill/>
          <a:ln w="9525" cap="flat">
            <a:noFill/>
            <a:round/>
            <a:headEnd/>
            <a:tailEnd/>
          </a:ln>
          <a:effectLst/>
        </p:spPr>
      </p:pic>
      <p:sp>
        <p:nvSpPr>
          <p:cNvPr id="20489" name="AutoShape 9"/>
          <p:cNvSpPr>
            <a:spLocks/>
          </p:cNvSpPr>
          <p:nvPr/>
        </p:nvSpPr>
        <p:spPr bwMode="auto">
          <a:xfrm>
            <a:off x="1908175" y="3563938"/>
            <a:ext cx="287338" cy="1619250"/>
          </a:xfrm>
          <a:prstGeom prst="rightBrace">
            <a:avLst>
              <a:gd name="adj1" fmla="val 46961"/>
              <a:gd name="adj2" fmla="val 50000"/>
            </a:avLst>
          </a:prstGeom>
          <a:noFill/>
          <a:ln w="9360" cap="flat">
            <a:solidFill>
              <a:srgbClr val="000000"/>
            </a:solidFill>
            <a:round/>
            <a:headEnd/>
            <a:tailEnd/>
          </a:ln>
          <a:effectLst/>
        </p:spPr>
        <p:txBody>
          <a:bodyPr wrap="none" lIns="91430" tIns="45716" rIns="91430" bIns="45716" anchor="ctr"/>
          <a:lstStyle/>
          <a:p>
            <a:endParaRPr lang="fr-FR">
              <a:solidFill>
                <a:prstClr val="black"/>
              </a:solidFill>
            </a:endParaRPr>
          </a:p>
        </p:txBody>
      </p:sp>
      <p:sp>
        <p:nvSpPr>
          <p:cNvPr id="20490" name="AutoShape 10"/>
          <p:cNvSpPr>
            <a:spLocks/>
          </p:cNvSpPr>
          <p:nvPr/>
        </p:nvSpPr>
        <p:spPr bwMode="auto">
          <a:xfrm>
            <a:off x="2808288" y="3600451"/>
            <a:ext cx="287338" cy="2879725"/>
          </a:xfrm>
          <a:prstGeom prst="rightBrace">
            <a:avLst>
              <a:gd name="adj1" fmla="val 83518"/>
              <a:gd name="adj2" fmla="val 50000"/>
            </a:avLst>
          </a:prstGeom>
          <a:noFill/>
          <a:ln w="9360" cap="flat">
            <a:solidFill>
              <a:srgbClr val="000000"/>
            </a:solidFill>
            <a:round/>
            <a:headEnd/>
            <a:tailEnd/>
          </a:ln>
          <a:effectLst/>
        </p:spPr>
        <p:txBody>
          <a:bodyPr wrap="none" lIns="91430" tIns="45716" rIns="91430" bIns="45716" anchor="ctr"/>
          <a:lstStyle/>
          <a:p>
            <a:endParaRPr lang="fr-FR">
              <a:solidFill>
                <a:prstClr val="black"/>
              </a:solidFill>
            </a:endParaRPr>
          </a:p>
        </p:txBody>
      </p:sp>
      <p:sp>
        <p:nvSpPr>
          <p:cNvPr id="20491" name="Line 11"/>
          <p:cNvSpPr>
            <a:spLocks noChangeShapeType="1"/>
          </p:cNvSpPr>
          <p:nvPr/>
        </p:nvSpPr>
        <p:spPr bwMode="auto">
          <a:xfrm flipV="1">
            <a:off x="2232025" y="4318000"/>
            <a:ext cx="1728788" cy="77788"/>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20492" name="Line 12"/>
          <p:cNvSpPr>
            <a:spLocks noChangeShapeType="1"/>
          </p:cNvSpPr>
          <p:nvPr/>
        </p:nvSpPr>
        <p:spPr bwMode="auto">
          <a:xfrm flipV="1">
            <a:off x="3024189" y="3741738"/>
            <a:ext cx="936625" cy="1301750"/>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20493" name="Line 13"/>
          <p:cNvSpPr>
            <a:spLocks noChangeShapeType="1"/>
          </p:cNvSpPr>
          <p:nvPr/>
        </p:nvSpPr>
        <p:spPr bwMode="auto">
          <a:xfrm>
            <a:off x="1728788" y="3095626"/>
            <a:ext cx="1588" cy="431800"/>
          </a:xfrm>
          <a:prstGeom prst="line">
            <a:avLst/>
          </a:prstGeom>
          <a:noFill/>
          <a:ln w="7200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15" name="ZoneTexte 14"/>
          <p:cNvSpPr txBox="1"/>
          <p:nvPr/>
        </p:nvSpPr>
        <p:spPr>
          <a:xfrm>
            <a:off x="3964496" y="2562912"/>
            <a:ext cx="361362" cy="224889"/>
          </a:xfrm>
          <a:prstGeom prst="rect">
            <a:avLst/>
          </a:prstGeom>
          <a:solidFill>
            <a:schemeClr val="bg1"/>
          </a:solidFill>
        </p:spPr>
        <p:txBody>
          <a:bodyPr wrap="square" lIns="100794" tIns="50397" rIns="100794" bIns="50397" rtlCol="0">
            <a:spAutoFit/>
          </a:bodyPr>
          <a:lstStyle/>
          <a:p>
            <a:r>
              <a:rPr lang="fr-FR" sz="800" dirty="0"/>
              <a:t>80</a:t>
            </a:r>
          </a:p>
        </p:txBody>
      </p:sp>
    </p:spTree>
    <p:extLst>
      <p:ext uri="{BB962C8B-B14F-4D97-AF65-F5344CB8AC3E}">
        <p14:creationId xmlns:p14="http://schemas.microsoft.com/office/powerpoint/2010/main" val="22096977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err="1">
                <a:solidFill>
                  <a:srgbClr val="1F497D"/>
                </a:solidFill>
                <a:cs typeface="DejaVu Sans" pitchFamily="48" charset="0"/>
              </a:rPr>
              <a:t>Galaxy</a:t>
            </a:r>
            <a:r>
              <a:rPr lang="fr-FR" sz="2400" b="1" dirty="0">
                <a:solidFill>
                  <a:srgbClr val="1F497D"/>
                </a:solidFill>
                <a:cs typeface="DejaVu Sans" pitchFamily="48" charset="0"/>
              </a:rPr>
              <a:t> : Formulaire</a:t>
            </a:r>
          </a:p>
        </p:txBody>
      </p:sp>
      <p:sp>
        <p:nvSpPr>
          <p:cNvPr id="21506"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wrap="none" lIns="91430" tIns="45716" rIns="91430" bIns="45716" anchor="ctr"/>
          <a:lstStyle/>
          <a:p>
            <a:endParaRPr lang="fr-FR">
              <a:solidFill>
                <a:prstClr val="black"/>
              </a:solidFill>
            </a:endParaRPr>
          </a:p>
        </p:txBody>
      </p:sp>
      <p:pic>
        <p:nvPicPr>
          <p:cNvPr id="21507" name="Picture 3"/>
          <p:cNvPicPr>
            <a:picLocks noChangeAspect="1" noChangeArrowheads="1"/>
          </p:cNvPicPr>
          <p:nvPr/>
        </p:nvPicPr>
        <p:blipFill>
          <a:blip r:embed="rId3" cstate="print"/>
          <a:srcRect/>
          <a:stretch>
            <a:fillRect/>
          </a:stretch>
        </p:blipFill>
        <p:spPr bwMode="auto">
          <a:xfrm>
            <a:off x="1439863" y="1193801"/>
            <a:ext cx="2928938" cy="2693988"/>
          </a:xfrm>
          <a:prstGeom prst="rect">
            <a:avLst/>
          </a:prstGeom>
          <a:noFill/>
          <a:ln w="9525" cap="flat">
            <a:noFill/>
            <a:round/>
            <a:headEnd/>
            <a:tailEnd/>
          </a:ln>
          <a:effectLst/>
        </p:spPr>
      </p:pic>
      <p:sp>
        <p:nvSpPr>
          <p:cNvPr id="21508" name="AutoShape 4"/>
          <p:cNvSpPr>
            <a:spLocks/>
          </p:cNvSpPr>
          <p:nvPr/>
        </p:nvSpPr>
        <p:spPr bwMode="auto">
          <a:xfrm>
            <a:off x="3887788" y="1655764"/>
            <a:ext cx="287338" cy="936625"/>
          </a:xfrm>
          <a:prstGeom prst="rightBrace">
            <a:avLst>
              <a:gd name="adj1" fmla="val 27164"/>
              <a:gd name="adj2" fmla="val 50000"/>
            </a:avLst>
          </a:prstGeom>
          <a:noFill/>
          <a:ln w="9360" cap="flat">
            <a:solidFill>
              <a:srgbClr val="000000"/>
            </a:solidFill>
            <a:round/>
            <a:headEnd/>
            <a:tailEnd/>
          </a:ln>
          <a:effectLst/>
        </p:spPr>
        <p:txBody>
          <a:bodyPr wrap="none" lIns="91430" tIns="45716" rIns="91430" bIns="45716" anchor="ctr"/>
          <a:lstStyle/>
          <a:p>
            <a:endParaRPr lang="fr-FR">
              <a:solidFill>
                <a:prstClr val="black"/>
              </a:solidFill>
            </a:endParaRPr>
          </a:p>
        </p:txBody>
      </p:sp>
      <p:sp>
        <p:nvSpPr>
          <p:cNvPr id="21509" name="Text Box 5"/>
          <p:cNvSpPr txBox="1">
            <a:spLocks noChangeArrowheads="1"/>
          </p:cNvSpPr>
          <p:nvPr/>
        </p:nvSpPr>
        <p:spPr bwMode="auto">
          <a:xfrm>
            <a:off x="4248151" y="1800226"/>
            <a:ext cx="3351213" cy="619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SNP non annotés dans le VCF</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(a priori les moins intéressants)</a:t>
            </a:r>
          </a:p>
        </p:txBody>
      </p:sp>
    </p:spTree>
    <p:extLst>
      <p:ext uri="{BB962C8B-B14F-4D97-AF65-F5344CB8AC3E}">
        <p14:creationId xmlns:p14="http://schemas.microsoft.com/office/powerpoint/2010/main" val="37310716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err="1">
                <a:solidFill>
                  <a:srgbClr val="1F497D"/>
                </a:solidFill>
                <a:cs typeface="DejaVu Sans" pitchFamily="48" charset="0"/>
              </a:rPr>
              <a:t>Galaxy</a:t>
            </a:r>
            <a:r>
              <a:rPr lang="fr-FR" sz="2400" b="1" dirty="0">
                <a:solidFill>
                  <a:srgbClr val="1F497D"/>
                </a:solidFill>
                <a:cs typeface="DejaVu Sans" pitchFamily="48" charset="0"/>
              </a:rPr>
              <a:t> : Résultats</a:t>
            </a:r>
          </a:p>
        </p:txBody>
      </p:sp>
      <p:sp>
        <p:nvSpPr>
          <p:cNvPr id="22530"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wrap="none" lIns="91430" tIns="45716" rIns="91430" bIns="45716" anchor="ctr"/>
          <a:lstStyle/>
          <a:p>
            <a:endParaRPr lang="fr-FR">
              <a:solidFill>
                <a:prstClr val="black"/>
              </a:solidFill>
            </a:endParaRPr>
          </a:p>
        </p:txBody>
      </p:sp>
      <p:pic>
        <p:nvPicPr>
          <p:cNvPr id="22531" name="Picture 3"/>
          <p:cNvPicPr>
            <a:picLocks noChangeAspect="1" noChangeArrowheads="1"/>
          </p:cNvPicPr>
          <p:nvPr/>
        </p:nvPicPr>
        <p:blipFill>
          <a:blip r:embed="rId3" cstate="print"/>
          <a:srcRect/>
          <a:stretch>
            <a:fillRect/>
          </a:stretch>
        </p:blipFill>
        <p:spPr bwMode="auto">
          <a:xfrm>
            <a:off x="265112" y="792163"/>
            <a:ext cx="2398713" cy="1808162"/>
          </a:xfrm>
          <a:prstGeom prst="rect">
            <a:avLst/>
          </a:prstGeom>
          <a:noFill/>
          <a:ln w="9525" cap="flat">
            <a:noFill/>
            <a:round/>
            <a:headEnd/>
            <a:tailEnd/>
          </a:ln>
          <a:effectLst/>
        </p:spPr>
      </p:pic>
      <p:pic>
        <p:nvPicPr>
          <p:cNvPr id="22532" name="Picture 4"/>
          <p:cNvPicPr>
            <a:picLocks noChangeAspect="1" noChangeArrowheads="1"/>
          </p:cNvPicPr>
          <p:nvPr/>
        </p:nvPicPr>
        <p:blipFill>
          <a:blip r:embed="rId4" cstate="print"/>
          <a:srcRect/>
          <a:stretch>
            <a:fillRect/>
          </a:stretch>
        </p:blipFill>
        <p:spPr bwMode="auto">
          <a:xfrm>
            <a:off x="1554163" y="4159251"/>
            <a:ext cx="7589838" cy="2428875"/>
          </a:xfrm>
          <a:prstGeom prst="rect">
            <a:avLst/>
          </a:prstGeom>
          <a:noFill/>
          <a:ln w="9525" cap="flat">
            <a:noFill/>
            <a:round/>
            <a:headEnd/>
            <a:tailEnd/>
          </a:ln>
          <a:effectLst/>
        </p:spPr>
      </p:pic>
      <p:pic>
        <p:nvPicPr>
          <p:cNvPr id="22533" name="Picture 5"/>
          <p:cNvPicPr>
            <a:picLocks noChangeAspect="1" noChangeArrowheads="1"/>
          </p:cNvPicPr>
          <p:nvPr/>
        </p:nvPicPr>
        <p:blipFill>
          <a:blip r:embed="rId5" cstate="print"/>
          <a:srcRect/>
          <a:stretch>
            <a:fillRect/>
          </a:stretch>
        </p:blipFill>
        <p:spPr bwMode="auto">
          <a:xfrm>
            <a:off x="6191250" y="612776"/>
            <a:ext cx="3165475" cy="3313113"/>
          </a:xfrm>
          <a:prstGeom prst="rect">
            <a:avLst/>
          </a:prstGeom>
          <a:noFill/>
          <a:ln w="9525" cap="flat">
            <a:noFill/>
            <a:round/>
            <a:headEnd/>
            <a:tailEnd/>
          </a:ln>
          <a:effectLst/>
        </p:spPr>
      </p:pic>
      <p:sp>
        <p:nvSpPr>
          <p:cNvPr id="22534" name="Line 6"/>
          <p:cNvSpPr>
            <a:spLocks noChangeShapeType="1"/>
          </p:cNvSpPr>
          <p:nvPr/>
        </p:nvSpPr>
        <p:spPr bwMode="auto">
          <a:xfrm flipH="1">
            <a:off x="2732087" y="2087564"/>
            <a:ext cx="582613" cy="1587"/>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22535" name="Text Box 7"/>
          <p:cNvSpPr txBox="1">
            <a:spLocks noChangeArrowheads="1"/>
          </p:cNvSpPr>
          <p:nvPr/>
        </p:nvSpPr>
        <p:spPr bwMode="auto">
          <a:xfrm>
            <a:off x="144463" y="4933950"/>
            <a:ext cx="863600" cy="501650"/>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Génome</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sz="1400" dirty="0">
                <a:solidFill>
                  <a:srgbClr val="000000"/>
                </a:solidFill>
                <a:ea typeface="WenQuanYi Zen Hei Sharp" charset="0"/>
                <a:cs typeface="WenQuanYi Zen Hei Sharp" charset="0"/>
              </a:rPr>
              <a:t>compact</a:t>
            </a:r>
          </a:p>
        </p:txBody>
      </p:sp>
      <p:sp>
        <p:nvSpPr>
          <p:cNvPr id="22536" name="Line 8"/>
          <p:cNvSpPr>
            <a:spLocks noChangeShapeType="1"/>
          </p:cNvSpPr>
          <p:nvPr/>
        </p:nvSpPr>
        <p:spPr bwMode="auto">
          <a:xfrm>
            <a:off x="1008063" y="5219701"/>
            <a:ext cx="647700" cy="1588"/>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Tree>
    <p:extLst>
      <p:ext uri="{BB962C8B-B14F-4D97-AF65-F5344CB8AC3E}">
        <p14:creationId xmlns:p14="http://schemas.microsoft.com/office/powerpoint/2010/main" val="27147728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err="1">
                <a:solidFill>
                  <a:srgbClr val="1F497D"/>
                </a:solidFill>
                <a:cs typeface="DejaVu Sans" pitchFamily="48" charset="0"/>
              </a:rPr>
              <a:t>Galaxy</a:t>
            </a:r>
            <a:r>
              <a:rPr lang="fr-FR" sz="2400" b="1" dirty="0">
                <a:solidFill>
                  <a:srgbClr val="1F497D"/>
                </a:solidFill>
                <a:cs typeface="DejaVu Sans" pitchFamily="48" charset="0"/>
              </a:rPr>
              <a:t> : Résultats</a:t>
            </a:r>
          </a:p>
        </p:txBody>
      </p:sp>
      <p:sp>
        <p:nvSpPr>
          <p:cNvPr id="23554"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wrap="none" lIns="91430" tIns="45716" rIns="91430" bIns="45716" anchor="ctr"/>
          <a:lstStyle/>
          <a:p>
            <a:endParaRPr lang="fr-FR">
              <a:solidFill>
                <a:prstClr val="black"/>
              </a:solidFill>
            </a:endParaRPr>
          </a:p>
        </p:txBody>
      </p:sp>
      <p:pic>
        <p:nvPicPr>
          <p:cNvPr id="23555" name="Picture 3"/>
          <p:cNvPicPr>
            <a:picLocks noChangeAspect="1" noChangeArrowheads="1"/>
          </p:cNvPicPr>
          <p:nvPr/>
        </p:nvPicPr>
        <p:blipFill>
          <a:blip r:embed="rId3" cstate="print"/>
          <a:srcRect/>
          <a:stretch>
            <a:fillRect/>
          </a:stretch>
        </p:blipFill>
        <p:spPr bwMode="auto">
          <a:xfrm>
            <a:off x="265112" y="792163"/>
            <a:ext cx="2398713" cy="1808162"/>
          </a:xfrm>
          <a:prstGeom prst="rect">
            <a:avLst/>
          </a:prstGeom>
          <a:noFill/>
          <a:ln w="9525" cap="flat">
            <a:noFill/>
            <a:round/>
            <a:headEnd/>
            <a:tailEnd/>
          </a:ln>
          <a:effectLst/>
        </p:spPr>
      </p:pic>
      <p:grpSp>
        <p:nvGrpSpPr>
          <p:cNvPr id="2" name="Group 4"/>
          <p:cNvGrpSpPr>
            <a:grpSpLocks/>
          </p:cNvGrpSpPr>
          <p:nvPr/>
        </p:nvGrpSpPr>
        <p:grpSpPr bwMode="auto">
          <a:xfrm>
            <a:off x="1584325" y="3095625"/>
            <a:ext cx="7213600" cy="3089275"/>
            <a:chOff x="998" y="1950"/>
            <a:chExt cx="4544" cy="1946"/>
          </a:xfrm>
        </p:grpSpPr>
        <p:pic>
          <p:nvPicPr>
            <p:cNvPr id="23557" name="Picture 5"/>
            <p:cNvPicPr>
              <a:picLocks noChangeAspect="1" noChangeArrowheads="1"/>
            </p:cNvPicPr>
            <p:nvPr/>
          </p:nvPicPr>
          <p:blipFill>
            <a:blip r:embed="rId4" cstate="print"/>
            <a:srcRect/>
            <a:stretch>
              <a:fillRect/>
            </a:stretch>
          </p:blipFill>
          <p:spPr bwMode="auto">
            <a:xfrm>
              <a:off x="998" y="1950"/>
              <a:ext cx="3660" cy="1946"/>
            </a:xfrm>
            <a:prstGeom prst="rect">
              <a:avLst/>
            </a:prstGeom>
            <a:noFill/>
            <a:ln w="9525" cap="flat">
              <a:noFill/>
              <a:round/>
              <a:headEnd/>
              <a:tailEnd/>
            </a:ln>
            <a:effectLst/>
          </p:spPr>
        </p:pic>
        <p:pic>
          <p:nvPicPr>
            <p:cNvPr id="23558" name="Picture 6"/>
            <p:cNvPicPr>
              <a:picLocks noChangeAspect="1" noChangeArrowheads="1"/>
            </p:cNvPicPr>
            <p:nvPr/>
          </p:nvPicPr>
          <p:blipFill>
            <a:blip r:embed="rId5" cstate="print"/>
            <a:srcRect/>
            <a:stretch>
              <a:fillRect/>
            </a:stretch>
          </p:blipFill>
          <p:spPr bwMode="auto">
            <a:xfrm>
              <a:off x="3449" y="1961"/>
              <a:ext cx="2092" cy="1935"/>
            </a:xfrm>
            <a:prstGeom prst="rect">
              <a:avLst/>
            </a:prstGeom>
            <a:noFill/>
            <a:ln w="9525" cap="flat">
              <a:noFill/>
              <a:round/>
              <a:headEnd/>
              <a:tailEnd/>
            </a:ln>
            <a:effectLst/>
          </p:spPr>
        </p:pic>
      </p:grpSp>
      <p:sp>
        <p:nvSpPr>
          <p:cNvPr id="23559" name="Text Box 7"/>
          <p:cNvSpPr txBox="1">
            <a:spLocks noChangeArrowheads="1"/>
          </p:cNvSpPr>
          <p:nvPr/>
        </p:nvSpPr>
        <p:spPr bwMode="auto">
          <a:xfrm>
            <a:off x="9072562" y="3887789"/>
            <a:ext cx="525463"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a:t>
            </a:r>
          </a:p>
        </p:txBody>
      </p:sp>
      <p:sp>
        <p:nvSpPr>
          <p:cNvPr id="23560" name="Line 8"/>
          <p:cNvSpPr>
            <a:spLocks noChangeShapeType="1"/>
          </p:cNvSpPr>
          <p:nvPr/>
        </p:nvSpPr>
        <p:spPr bwMode="auto">
          <a:xfrm flipH="1">
            <a:off x="2660651" y="1655763"/>
            <a:ext cx="582613" cy="1587"/>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23561" name="Text Box 9"/>
          <p:cNvSpPr txBox="1">
            <a:spLocks noChangeArrowheads="1"/>
          </p:cNvSpPr>
          <p:nvPr/>
        </p:nvSpPr>
        <p:spPr bwMode="auto">
          <a:xfrm>
            <a:off x="2592388" y="6475415"/>
            <a:ext cx="2019300"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Nom/id des gènes</a:t>
            </a:r>
          </a:p>
        </p:txBody>
      </p:sp>
      <p:sp>
        <p:nvSpPr>
          <p:cNvPr id="23562" name="AutoShape 10"/>
          <p:cNvSpPr>
            <a:spLocks/>
          </p:cNvSpPr>
          <p:nvPr/>
        </p:nvSpPr>
        <p:spPr bwMode="auto">
          <a:xfrm rot="5400000">
            <a:off x="3420269" y="4429919"/>
            <a:ext cx="287338" cy="3816350"/>
          </a:xfrm>
          <a:prstGeom prst="rightBrace">
            <a:avLst>
              <a:gd name="adj1" fmla="val 110681"/>
              <a:gd name="adj2" fmla="val 50000"/>
            </a:avLst>
          </a:prstGeom>
          <a:noFill/>
          <a:ln w="9360" cap="flat">
            <a:solidFill>
              <a:srgbClr val="000000"/>
            </a:solidFill>
            <a:round/>
            <a:headEnd/>
            <a:tailEnd/>
          </a:ln>
          <a:effectLst/>
        </p:spPr>
        <p:txBody>
          <a:bodyPr wrap="none" lIns="91430" tIns="45716" rIns="91430" bIns="45716" anchor="ctr"/>
          <a:lstStyle/>
          <a:p>
            <a:endParaRPr lang="fr-FR">
              <a:solidFill>
                <a:prstClr val="black"/>
              </a:solidFill>
            </a:endParaRPr>
          </a:p>
        </p:txBody>
      </p:sp>
      <p:sp>
        <p:nvSpPr>
          <p:cNvPr id="23563" name="AutoShape 11"/>
          <p:cNvSpPr>
            <a:spLocks/>
          </p:cNvSpPr>
          <p:nvPr/>
        </p:nvSpPr>
        <p:spPr bwMode="auto">
          <a:xfrm rot="5400000">
            <a:off x="7523956" y="4214019"/>
            <a:ext cx="287338" cy="4248150"/>
          </a:xfrm>
          <a:prstGeom prst="rightBrace">
            <a:avLst>
              <a:gd name="adj1" fmla="val 123204"/>
              <a:gd name="adj2" fmla="val 50000"/>
            </a:avLst>
          </a:prstGeom>
          <a:noFill/>
          <a:ln w="9360" cap="flat">
            <a:solidFill>
              <a:srgbClr val="000000"/>
            </a:solidFill>
            <a:round/>
            <a:headEnd/>
            <a:tailEnd/>
          </a:ln>
          <a:effectLst/>
        </p:spPr>
        <p:txBody>
          <a:bodyPr wrap="none" lIns="91430" tIns="45716" rIns="91430" bIns="45716" anchor="ctr"/>
          <a:lstStyle/>
          <a:p>
            <a:endParaRPr lang="fr-FR">
              <a:solidFill>
                <a:prstClr val="black"/>
              </a:solidFill>
            </a:endParaRPr>
          </a:p>
        </p:txBody>
      </p:sp>
      <p:sp>
        <p:nvSpPr>
          <p:cNvPr id="23564" name="Text Box 12"/>
          <p:cNvSpPr txBox="1">
            <a:spLocks noChangeArrowheads="1"/>
          </p:cNvSpPr>
          <p:nvPr/>
        </p:nvSpPr>
        <p:spPr bwMode="auto">
          <a:xfrm>
            <a:off x="6264275" y="6508751"/>
            <a:ext cx="2763838" cy="619125"/>
          </a:xfrm>
          <a:prstGeom prst="rect">
            <a:avLst/>
          </a:prstGeom>
          <a:noFill/>
          <a:ln w="9525" cap="flat">
            <a:noFill/>
            <a:round/>
            <a:headEnd/>
            <a:tailEnd/>
          </a:ln>
          <a:effectLst/>
        </p:spPr>
        <p:txBody>
          <a:bodyPr wrap="none" lIns="89991" tIns="44996" rIns="89991" bIns="44996"/>
          <a:lstStyle/>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Nombres de SNP trouvés</a:t>
            </a:r>
          </a:p>
          <a:p>
            <a:pPr algn="ct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dans chaque catégorie</a:t>
            </a:r>
          </a:p>
        </p:txBody>
      </p:sp>
    </p:spTree>
    <p:extLst>
      <p:ext uri="{BB962C8B-B14F-4D97-AF65-F5344CB8AC3E}">
        <p14:creationId xmlns:p14="http://schemas.microsoft.com/office/powerpoint/2010/main" val="21044062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err="1">
                <a:solidFill>
                  <a:srgbClr val="1F497D"/>
                </a:solidFill>
                <a:cs typeface="DejaVu Sans" pitchFamily="48" charset="0"/>
              </a:rPr>
              <a:t>Galaxy</a:t>
            </a:r>
            <a:r>
              <a:rPr lang="fr-FR" sz="2400" b="1" dirty="0">
                <a:solidFill>
                  <a:srgbClr val="1F497D"/>
                </a:solidFill>
                <a:cs typeface="DejaVu Sans" pitchFamily="48" charset="0"/>
              </a:rPr>
              <a:t> : Résultats</a:t>
            </a:r>
          </a:p>
        </p:txBody>
      </p:sp>
      <p:sp>
        <p:nvSpPr>
          <p:cNvPr id="24578"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wrap="none" lIns="91430" tIns="45716" rIns="91430" bIns="45716" anchor="ctr"/>
          <a:lstStyle/>
          <a:p>
            <a:endParaRPr lang="fr-FR">
              <a:solidFill>
                <a:prstClr val="black"/>
              </a:solidFill>
            </a:endParaRPr>
          </a:p>
        </p:txBody>
      </p:sp>
      <p:pic>
        <p:nvPicPr>
          <p:cNvPr id="24579" name="Picture 3"/>
          <p:cNvPicPr>
            <a:picLocks noChangeAspect="1" noChangeArrowheads="1"/>
          </p:cNvPicPr>
          <p:nvPr/>
        </p:nvPicPr>
        <p:blipFill>
          <a:blip r:embed="rId3" cstate="print"/>
          <a:srcRect/>
          <a:stretch>
            <a:fillRect/>
          </a:stretch>
        </p:blipFill>
        <p:spPr bwMode="auto">
          <a:xfrm>
            <a:off x="265112" y="792163"/>
            <a:ext cx="2398713" cy="1808162"/>
          </a:xfrm>
          <a:prstGeom prst="rect">
            <a:avLst/>
          </a:prstGeom>
          <a:noFill/>
          <a:ln w="9525" cap="flat">
            <a:noFill/>
            <a:round/>
            <a:headEnd/>
            <a:tailEnd/>
          </a:ln>
          <a:effectLst/>
        </p:spPr>
      </p:pic>
      <p:sp>
        <p:nvSpPr>
          <p:cNvPr id="24580" name="Line 4"/>
          <p:cNvSpPr>
            <a:spLocks noChangeShapeType="1"/>
          </p:cNvSpPr>
          <p:nvPr/>
        </p:nvSpPr>
        <p:spPr bwMode="auto">
          <a:xfrm flipH="1">
            <a:off x="2660651" y="2376488"/>
            <a:ext cx="582613" cy="1587"/>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24581" name="Text Box 5"/>
          <p:cNvSpPr txBox="1">
            <a:spLocks noChangeArrowheads="1"/>
          </p:cNvSpPr>
          <p:nvPr/>
        </p:nvSpPr>
        <p:spPr bwMode="auto">
          <a:xfrm>
            <a:off x="3422650" y="2193926"/>
            <a:ext cx="3582988"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Fichier VCF : standard, </a:t>
            </a:r>
            <a:r>
              <a:rPr lang="fr-FR" dirty="0" err="1">
                <a:solidFill>
                  <a:srgbClr val="000000"/>
                </a:solidFill>
                <a:ea typeface="WenQuanYi Zen Hei Sharp" charset="0"/>
                <a:cs typeface="WenQuanYi Zen Hei Sharp" charset="0"/>
              </a:rPr>
              <a:t>VCFTools</a:t>
            </a:r>
            <a:endParaRPr lang="fr-FR" dirty="0">
              <a:solidFill>
                <a:srgbClr val="000000"/>
              </a:solidFill>
              <a:ea typeface="WenQuanYi Zen Hei Sharp" charset="0"/>
              <a:cs typeface="WenQuanYi Zen Hei Sharp" charset="0"/>
            </a:endParaRPr>
          </a:p>
        </p:txBody>
      </p:sp>
    </p:spTree>
    <p:extLst>
      <p:ext uri="{BB962C8B-B14F-4D97-AF65-F5344CB8AC3E}">
        <p14:creationId xmlns:p14="http://schemas.microsoft.com/office/powerpoint/2010/main" val="15720294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7" name="ZoneTexte 16"/>
          <p:cNvSpPr txBox="1"/>
          <p:nvPr/>
        </p:nvSpPr>
        <p:spPr>
          <a:xfrm>
            <a:off x="503808" y="62038"/>
            <a:ext cx="6958664" cy="362976"/>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Font typeface="StarSymbol"/>
              <a:buNone/>
              <a:defRPr sz="1800"/>
            </a:pPr>
            <a:r>
              <a:rPr lang="fr-FR" b="1" dirty="0">
                <a:solidFill>
                  <a:srgbClr val="000000"/>
                </a:solidFill>
                <a:ea typeface="DejaVu Sans" pitchFamily="2"/>
                <a:cs typeface="DejaVu Sans" pitchFamily="2"/>
              </a:rPr>
              <a:t>FICHIER DE SORTIE : FORMAT VCF Variant Call Format</a:t>
            </a: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6" y="179437"/>
            <a:ext cx="601427" cy="369324"/>
          </a:xfrm>
          <a:prstGeom prst="rect">
            <a:avLst/>
          </a:prstGeom>
        </p:spPr>
        <p:txBody>
          <a:bodyPr wrap="none" lIns="91430" tIns="45716" rIns="91430" bIns="45716">
            <a:spAutoFit/>
          </a:bodyPr>
          <a:lstStyle/>
          <a:p>
            <a:r>
              <a:rPr lang="fr-FR" b="1" dirty="0" smtClean="0">
                <a:solidFill>
                  <a:srgbClr val="000000"/>
                </a:solidFill>
                <a:ea typeface="DejaVu Sans" pitchFamily="2"/>
                <a:cs typeface="DejaVu Sans" pitchFamily="2"/>
              </a:rPr>
              <a:t>SNP</a:t>
            </a:r>
            <a:endParaRPr lang="fr-FR" dirty="0">
              <a:solidFill>
                <a:prstClr val="black"/>
              </a:solidFill>
            </a:endParaRPr>
          </a:p>
        </p:txBody>
      </p:sp>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19" name="ZoneTexte 40"/>
          <p:cNvSpPr txBox="1"/>
          <p:nvPr/>
        </p:nvSpPr>
        <p:spPr>
          <a:xfrm>
            <a:off x="503999" y="611486"/>
            <a:ext cx="9072817" cy="362976"/>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Font typeface="StarSymbol"/>
              <a:buNone/>
              <a:defRPr sz="1800"/>
            </a:pPr>
            <a:r>
              <a:rPr lang="fr-FR" b="1" u="sng" dirty="0" smtClean="0">
                <a:solidFill>
                  <a:srgbClr val="000000"/>
                </a:solidFill>
                <a:ea typeface="DejaVu Sans" pitchFamily="2"/>
                <a:cs typeface="DejaVu Sans" pitchFamily="2"/>
              </a:rPr>
              <a:t>Fichier Format VCF : </a:t>
            </a:r>
            <a:endParaRPr lang="fr-FR" b="1" dirty="0">
              <a:solidFill>
                <a:srgbClr val="000000"/>
              </a:solidFill>
              <a:ea typeface="DejaVu Sans" pitchFamily="2"/>
              <a:cs typeface="Calibri" pitchFamily="18"/>
            </a:endParaRPr>
          </a:p>
        </p:txBody>
      </p:sp>
      <p:sp>
        <p:nvSpPr>
          <p:cNvPr id="16" name="ZoneTexte 15"/>
          <p:cNvSpPr txBox="1"/>
          <p:nvPr/>
        </p:nvSpPr>
        <p:spPr>
          <a:xfrm>
            <a:off x="1151880" y="1080315"/>
            <a:ext cx="6052021" cy="369324"/>
          </a:xfrm>
          <a:prstGeom prst="rect">
            <a:avLst/>
          </a:prstGeom>
          <a:noFill/>
        </p:spPr>
        <p:txBody>
          <a:bodyPr wrap="none" lIns="91430" tIns="45716" rIns="91430" bIns="45716" rtlCol="0">
            <a:spAutoFit/>
          </a:bodyPr>
          <a:lstStyle/>
          <a:p>
            <a:r>
              <a:rPr lang="fr-FR" dirty="0">
                <a:solidFill>
                  <a:prstClr val="black"/>
                </a:solidFill>
              </a:rPr>
              <a:t>Format de fichier permettant de stocker la liste des </a:t>
            </a:r>
            <a:r>
              <a:rPr lang="fr-FR" dirty="0" err="1">
                <a:solidFill>
                  <a:prstClr val="black"/>
                </a:solidFill>
              </a:rPr>
              <a:t>variants</a:t>
            </a:r>
            <a:endParaRPr lang="fr-FR" dirty="0">
              <a:solidFill>
                <a:prstClr val="black"/>
              </a:solidFill>
            </a:endParaRPr>
          </a:p>
        </p:txBody>
      </p:sp>
      <p:sp>
        <p:nvSpPr>
          <p:cNvPr id="17" name="Rectangle 16"/>
          <p:cNvSpPr/>
          <p:nvPr/>
        </p:nvSpPr>
        <p:spPr>
          <a:xfrm>
            <a:off x="4346729" y="6992291"/>
            <a:ext cx="5397291" cy="276991"/>
          </a:xfrm>
          <a:prstGeom prst="rect">
            <a:avLst/>
          </a:prstGeom>
        </p:spPr>
        <p:txBody>
          <a:bodyPr wrap="none" lIns="91430" tIns="45716" rIns="91430" bIns="45716">
            <a:spAutoFit/>
          </a:bodyPr>
          <a:lstStyle/>
          <a:p>
            <a:r>
              <a:rPr lang="fr-FR" sz="1200" dirty="0">
                <a:solidFill>
                  <a:prstClr val="black"/>
                </a:solidFill>
              </a:rPr>
              <a:t>Descriptif complet du format : http://samtools.github.io/hts-specs/VCFv4.2.pdf</a:t>
            </a:r>
          </a:p>
        </p:txBody>
      </p:sp>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07" t="22883" r="32056" b="19740"/>
          <a:stretch/>
        </p:blipFill>
        <p:spPr bwMode="auto">
          <a:xfrm>
            <a:off x="496320" y="1459044"/>
            <a:ext cx="8464640" cy="4977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49920" y="6436958"/>
            <a:ext cx="3943235" cy="378777"/>
          </a:xfrm>
          <a:prstGeom prst="rect">
            <a:avLst/>
          </a:prstGeom>
        </p:spPr>
        <p:txBody>
          <a:bodyPr wrap="none" lIns="100794" tIns="50397" rIns="100794" bIns="50397">
            <a:spAutoFit/>
          </a:bodyPr>
          <a:lstStyle/>
          <a:p>
            <a:r>
              <a:rPr lang="en-GB" dirty="0" err="1" smtClean="0"/>
              <a:t>Ecole</a:t>
            </a:r>
            <a:r>
              <a:rPr lang="en-GB" dirty="0" smtClean="0"/>
              <a:t> </a:t>
            </a:r>
            <a:r>
              <a:rPr lang="en-GB" dirty="0" err="1" smtClean="0"/>
              <a:t>bioinfo</a:t>
            </a:r>
            <a:r>
              <a:rPr lang="en-GB" dirty="0" smtClean="0"/>
              <a:t> </a:t>
            </a:r>
            <a:r>
              <a:rPr lang="en-GB" dirty="0" err="1" smtClean="0"/>
              <a:t>Roscoff</a:t>
            </a:r>
            <a:r>
              <a:rPr lang="en-GB" dirty="0" smtClean="0"/>
              <a:t> 18-22/11/2013 </a:t>
            </a:r>
            <a:endParaRPr lang="en-GB" dirty="0"/>
          </a:p>
        </p:txBody>
      </p:sp>
    </p:spTree>
    <p:extLst>
      <p:ext uri="{BB962C8B-B14F-4D97-AF65-F5344CB8AC3E}">
        <p14:creationId xmlns:p14="http://schemas.microsoft.com/office/powerpoint/2010/main" val="1178655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7" name="ZoneTexte 16"/>
          <p:cNvSpPr txBox="1"/>
          <p:nvPr/>
        </p:nvSpPr>
        <p:spPr>
          <a:xfrm>
            <a:off x="503808" y="62038"/>
            <a:ext cx="6958664" cy="362976"/>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Font typeface="StarSymbol"/>
              <a:buNone/>
              <a:defRPr sz="1800"/>
            </a:pPr>
            <a:r>
              <a:rPr lang="fr-FR" b="1" dirty="0">
                <a:solidFill>
                  <a:srgbClr val="000000"/>
                </a:solidFill>
                <a:ea typeface="DejaVu Sans" pitchFamily="2"/>
                <a:cs typeface="DejaVu Sans" pitchFamily="2"/>
              </a:rPr>
              <a:t>FICHIER DE SORTIE : FORMAT VCF</a:t>
            </a: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6" y="179437"/>
            <a:ext cx="601427" cy="369324"/>
          </a:xfrm>
          <a:prstGeom prst="rect">
            <a:avLst/>
          </a:prstGeom>
        </p:spPr>
        <p:txBody>
          <a:bodyPr wrap="none" lIns="91430" tIns="45716" rIns="91430" bIns="45716">
            <a:spAutoFit/>
          </a:bodyPr>
          <a:lstStyle/>
          <a:p>
            <a:r>
              <a:rPr lang="fr-FR" b="1" dirty="0" smtClean="0">
                <a:solidFill>
                  <a:srgbClr val="000000"/>
                </a:solidFill>
                <a:ea typeface="DejaVu Sans" pitchFamily="2"/>
                <a:cs typeface="DejaVu Sans" pitchFamily="2"/>
              </a:rPr>
              <a:t>SNP</a:t>
            </a:r>
            <a:endParaRPr lang="fr-FR" dirty="0">
              <a:solidFill>
                <a:prstClr val="black"/>
              </a:solidFill>
            </a:endParaRPr>
          </a:p>
        </p:txBody>
      </p:sp>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22" t="23889" r="31608" b="21302"/>
          <a:stretch/>
        </p:blipFill>
        <p:spPr bwMode="auto">
          <a:xfrm>
            <a:off x="39132" y="604818"/>
            <a:ext cx="9919128" cy="5476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9132" y="5129221"/>
            <a:ext cx="4604262" cy="952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GB"/>
          </a:p>
        </p:txBody>
      </p:sp>
      <p:sp>
        <p:nvSpPr>
          <p:cNvPr id="24" name="Rectangle 23"/>
          <p:cNvSpPr/>
          <p:nvPr/>
        </p:nvSpPr>
        <p:spPr>
          <a:xfrm>
            <a:off x="6192644" y="6753475"/>
            <a:ext cx="3943235" cy="378777"/>
          </a:xfrm>
          <a:prstGeom prst="rect">
            <a:avLst/>
          </a:prstGeom>
        </p:spPr>
        <p:txBody>
          <a:bodyPr wrap="none" lIns="100794" tIns="50397" rIns="100794" bIns="50397">
            <a:spAutoFit/>
          </a:bodyPr>
          <a:lstStyle/>
          <a:p>
            <a:r>
              <a:rPr lang="en-GB" dirty="0" err="1" smtClean="0"/>
              <a:t>Ecole</a:t>
            </a:r>
            <a:r>
              <a:rPr lang="en-GB" dirty="0" smtClean="0"/>
              <a:t> </a:t>
            </a:r>
            <a:r>
              <a:rPr lang="en-GB" dirty="0" err="1" smtClean="0"/>
              <a:t>bioinfo</a:t>
            </a:r>
            <a:r>
              <a:rPr lang="en-GB" dirty="0" smtClean="0"/>
              <a:t> </a:t>
            </a:r>
            <a:r>
              <a:rPr lang="en-GB" dirty="0" err="1" smtClean="0"/>
              <a:t>Roscoff</a:t>
            </a:r>
            <a:r>
              <a:rPr lang="en-GB" dirty="0" smtClean="0"/>
              <a:t> 18-22/11/2013 </a:t>
            </a:r>
            <a:endParaRPr lang="en-GB" dirty="0"/>
          </a:p>
        </p:txBody>
      </p:sp>
      <p:sp>
        <p:nvSpPr>
          <p:cNvPr id="12" name="Rectangle 11"/>
          <p:cNvSpPr/>
          <p:nvPr/>
        </p:nvSpPr>
        <p:spPr>
          <a:xfrm>
            <a:off x="39132" y="5267486"/>
            <a:ext cx="5040313" cy="1486773"/>
          </a:xfrm>
          <a:prstGeom prst="rect">
            <a:avLst/>
          </a:prstGeom>
        </p:spPr>
        <p:txBody>
          <a:bodyPr lIns="100794" tIns="50397" rIns="100794" bIns="50397">
            <a:spAutoFit/>
          </a:bodyPr>
          <a:lstStyle/>
          <a:p>
            <a:r>
              <a:rPr lang="pt-BR" b="1" dirty="0" smtClean="0">
                <a:solidFill>
                  <a:prstClr val="black">
                    <a:lumMod val="85000"/>
                    <a:lumOff val="15000"/>
                  </a:prstClr>
                </a:solidFill>
              </a:rPr>
              <a:t>Exemple			REF	ALT</a:t>
            </a:r>
          </a:p>
          <a:p>
            <a:r>
              <a:rPr lang="pt-BR" b="1" dirty="0" smtClean="0">
                <a:solidFill>
                  <a:prstClr val="black">
                    <a:lumMod val="85000"/>
                    <a:lumOff val="15000"/>
                  </a:prstClr>
                </a:solidFill>
              </a:rPr>
              <a:t>	  Substitution	G	A</a:t>
            </a:r>
          </a:p>
          <a:p>
            <a:r>
              <a:rPr lang="pt-BR" b="1" dirty="0" smtClean="0">
                <a:solidFill>
                  <a:prstClr val="black">
                    <a:lumMod val="85000"/>
                    <a:lumOff val="15000"/>
                  </a:prstClr>
                </a:solidFill>
              </a:rPr>
              <a:t>	  Insertion	C	CT</a:t>
            </a:r>
          </a:p>
          <a:p>
            <a:r>
              <a:rPr lang="pt-BR" b="1" dirty="0" smtClean="0">
                <a:solidFill>
                  <a:prstClr val="black">
                    <a:lumMod val="85000"/>
                    <a:lumOff val="15000"/>
                  </a:prstClr>
                </a:solidFill>
              </a:rPr>
              <a:t>	  Déletion	CC	C</a:t>
            </a:r>
          </a:p>
          <a:p>
            <a:r>
              <a:rPr lang="pt-BR" b="1" dirty="0" smtClean="0">
                <a:solidFill>
                  <a:prstClr val="black">
                    <a:lumMod val="85000"/>
                    <a:lumOff val="15000"/>
                  </a:prstClr>
                </a:solidFill>
              </a:rPr>
              <a:t>	  2 Génotypes	T	A,G</a:t>
            </a:r>
            <a:endParaRPr lang="pt-BR" b="1" dirty="0">
              <a:solidFill>
                <a:prstClr val="black">
                  <a:lumMod val="85000"/>
                  <a:lumOff val="15000"/>
                </a:prstClr>
              </a:solidFill>
            </a:endParaRPr>
          </a:p>
        </p:txBody>
      </p:sp>
    </p:spTree>
    <p:extLst>
      <p:ext uri="{BB962C8B-B14F-4D97-AF65-F5344CB8AC3E}">
        <p14:creationId xmlns:p14="http://schemas.microsoft.com/office/powerpoint/2010/main" val="389524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7" name="ZoneTexte 16"/>
          <p:cNvSpPr txBox="1"/>
          <p:nvPr/>
        </p:nvSpPr>
        <p:spPr>
          <a:xfrm>
            <a:off x="503808" y="62038"/>
            <a:ext cx="6958664" cy="362976"/>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Font typeface="StarSymbol"/>
              <a:buNone/>
              <a:defRPr sz="1800"/>
            </a:pPr>
            <a:r>
              <a:rPr lang="fr-FR" b="1" dirty="0" smtClean="0">
                <a:solidFill>
                  <a:srgbClr val="000000"/>
                </a:solidFill>
                <a:ea typeface="DejaVu Sans" pitchFamily="2"/>
                <a:cs typeface="DejaVu Sans" pitchFamily="2"/>
              </a:rPr>
              <a:t>Score </a:t>
            </a:r>
            <a:r>
              <a:rPr lang="fr-FR" b="1" dirty="0" err="1" smtClean="0">
                <a:solidFill>
                  <a:srgbClr val="000000"/>
                </a:solidFill>
                <a:ea typeface="DejaVu Sans" pitchFamily="2"/>
                <a:cs typeface="DejaVu Sans" pitchFamily="2"/>
              </a:rPr>
              <a:t>Phred</a:t>
            </a:r>
            <a:endParaRPr lang="fr-FR" b="1" dirty="0">
              <a:solidFill>
                <a:srgbClr val="000000"/>
              </a:solidFill>
              <a:ea typeface="DejaVu Sans" pitchFamily="2"/>
              <a:cs typeface="DejaVu Sans" pitchFamily="2"/>
            </a:endParaRPr>
          </a:p>
        </p:txBody>
      </p: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6" y="179437"/>
            <a:ext cx="601427" cy="369324"/>
          </a:xfrm>
          <a:prstGeom prst="rect">
            <a:avLst/>
          </a:prstGeom>
        </p:spPr>
        <p:txBody>
          <a:bodyPr wrap="none" lIns="91430" tIns="45716" rIns="91430" bIns="45716">
            <a:spAutoFit/>
          </a:bodyPr>
          <a:lstStyle/>
          <a:p>
            <a:r>
              <a:rPr lang="fr-FR" b="1" dirty="0" smtClean="0">
                <a:solidFill>
                  <a:srgbClr val="000000"/>
                </a:solidFill>
                <a:ea typeface="DejaVu Sans" pitchFamily="2"/>
                <a:cs typeface="DejaVu Sans" pitchFamily="2"/>
              </a:rPr>
              <a:t>SNP</a:t>
            </a:r>
            <a:endParaRPr lang="fr-FR" dirty="0">
              <a:solidFill>
                <a:prstClr val="black"/>
              </a:solidFill>
            </a:endParaRPr>
          </a:p>
        </p:txBody>
      </p:sp>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808" t="30332" r="34471" b="53653"/>
          <a:stretch/>
        </p:blipFill>
        <p:spPr bwMode="auto">
          <a:xfrm>
            <a:off x="1042309" y="2668581"/>
            <a:ext cx="8441061" cy="190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7985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7" name="ZoneTexte 16"/>
          <p:cNvSpPr txBox="1"/>
          <p:nvPr/>
        </p:nvSpPr>
        <p:spPr>
          <a:xfrm>
            <a:off x="503808" y="62038"/>
            <a:ext cx="6958664" cy="362976"/>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Font typeface="StarSymbol"/>
              <a:buNone/>
              <a:defRPr sz="1800"/>
            </a:pPr>
            <a:r>
              <a:rPr lang="fr-FR" b="1" dirty="0">
                <a:solidFill>
                  <a:srgbClr val="000000"/>
                </a:solidFill>
                <a:ea typeface="DejaVu Sans" pitchFamily="2"/>
                <a:cs typeface="DejaVu Sans" pitchFamily="2"/>
              </a:rPr>
              <a:t>FICHIER DE SORTIE : FORMAT VCF</a:t>
            </a: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6" y="179437"/>
            <a:ext cx="601427" cy="369324"/>
          </a:xfrm>
          <a:prstGeom prst="rect">
            <a:avLst/>
          </a:prstGeom>
        </p:spPr>
        <p:txBody>
          <a:bodyPr wrap="none" lIns="91430" tIns="45716" rIns="91430" bIns="45716">
            <a:spAutoFit/>
          </a:bodyPr>
          <a:lstStyle/>
          <a:p>
            <a:r>
              <a:rPr lang="fr-FR" b="1" dirty="0" smtClean="0">
                <a:solidFill>
                  <a:srgbClr val="000000"/>
                </a:solidFill>
                <a:ea typeface="DejaVu Sans" pitchFamily="2"/>
                <a:cs typeface="DejaVu Sans" pitchFamily="2"/>
              </a:rPr>
              <a:t>SNP</a:t>
            </a:r>
            <a:endParaRPr lang="fr-FR" dirty="0">
              <a:solidFill>
                <a:prstClr val="black"/>
              </a:solidFill>
            </a:endParaRPr>
          </a:p>
        </p:txBody>
      </p:sp>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pic>
        <p:nvPicPr>
          <p:cNvPr id="512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22" t="31590" r="32725" b="15051"/>
          <a:stretch/>
        </p:blipFill>
        <p:spPr bwMode="auto">
          <a:xfrm>
            <a:off x="139609" y="910590"/>
            <a:ext cx="9832391" cy="537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6192644" y="6753475"/>
            <a:ext cx="3943235" cy="378777"/>
          </a:xfrm>
          <a:prstGeom prst="rect">
            <a:avLst/>
          </a:prstGeom>
        </p:spPr>
        <p:txBody>
          <a:bodyPr wrap="none" lIns="100794" tIns="50397" rIns="100794" bIns="50397">
            <a:spAutoFit/>
          </a:bodyPr>
          <a:lstStyle/>
          <a:p>
            <a:r>
              <a:rPr lang="en-GB" dirty="0" err="1" smtClean="0"/>
              <a:t>Ecole</a:t>
            </a:r>
            <a:r>
              <a:rPr lang="en-GB" dirty="0" smtClean="0"/>
              <a:t> </a:t>
            </a:r>
            <a:r>
              <a:rPr lang="en-GB" dirty="0" err="1" smtClean="0"/>
              <a:t>bioinfo</a:t>
            </a:r>
            <a:r>
              <a:rPr lang="en-GB" dirty="0" smtClean="0"/>
              <a:t> </a:t>
            </a:r>
            <a:r>
              <a:rPr lang="en-GB" dirty="0" err="1" smtClean="0"/>
              <a:t>Roscoff</a:t>
            </a:r>
            <a:r>
              <a:rPr lang="en-GB" dirty="0" smtClean="0"/>
              <a:t> 18-22/11/2013 </a:t>
            </a:r>
            <a:endParaRPr lang="en-GB" dirty="0"/>
          </a:p>
        </p:txBody>
      </p:sp>
    </p:spTree>
    <p:extLst>
      <p:ext uri="{BB962C8B-B14F-4D97-AF65-F5344CB8AC3E}">
        <p14:creationId xmlns:p14="http://schemas.microsoft.com/office/powerpoint/2010/main" val="1878219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08" y="1115542"/>
            <a:ext cx="2884179" cy="216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cteur droit avec flèche 3"/>
          <p:cNvCxnSpPr/>
          <p:nvPr/>
        </p:nvCxnSpPr>
        <p:spPr>
          <a:xfrm>
            <a:off x="832336" y="2051645"/>
            <a:ext cx="1327566" cy="9439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32" y="3563813"/>
            <a:ext cx="7160372" cy="3375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smtClean="0">
                <a:latin typeface="Calibri" panose="020F0502020204030204" pitchFamily="34" charset="0"/>
              </a:rPr>
              <a:t>Aide en ligne - </a:t>
            </a:r>
            <a:r>
              <a:rPr lang="fr-FR" sz="2400" b="1" dirty="0" err="1" smtClean="0">
                <a:latin typeface="Calibri" panose="020F0502020204030204" pitchFamily="34" charset="0"/>
              </a:rPr>
              <a:t>Screencasts</a:t>
            </a:r>
            <a:endParaRPr lang="fr-FR" sz="2400" b="1" dirty="0" smtClean="0">
              <a:latin typeface="Calibri" panose="020F0502020204030204" pitchFamily="34" charset="0"/>
            </a:endParaRPr>
          </a:p>
          <a:p>
            <a:endParaRPr lang="fr-FR" sz="2800" b="1" dirty="0">
              <a:latin typeface="Calibri" panose="020F0502020204030204" pitchFamily="34" charset="0"/>
            </a:endParaRPr>
          </a:p>
        </p:txBody>
      </p:sp>
    </p:spTree>
    <p:extLst>
      <p:ext uri="{BB962C8B-B14F-4D97-AF65-F5344CB8AC3E}">
        <p14:creationId xmlns:p14="http://schemas.microsoft.com/office/powerpoint/2010/main" val="500786680"/>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err="1">
                <a:solidFill>
                  <a:srgbClr val="1F497D"/>
                </a:solidFill>
                <a:cs typeface="DejaVu Sans" pitchFamily="48" charset="0"/>
              </a:rPr>
              <a:t>Galaxy</a:t>
            </a:r>
            <a:r>
              <a:rPr lang="fr-FR" sz="2400" b="1" dirty="0">
                <a:solidFill>
                  <a:srgbClr val="1F497D"/>
                </a:solidFill>
                <a:cs typeface="DejaVu Sans" pitchFamily="48" charset="0"/>
              </a:rPr>
              <a:t> : Résultats</a:t>
            </a:r>
          </a:p>
        </p:txBody>
      </p:sp>
      <p:sp>
        <p:nvSpPr>
          <p:cNvPr id="25602"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wrap="none" lIns="91430" tIns="45716" rIns="91430" bIns="45716" anchor="ctr"/>
          <a:lstStyle/>
          <a:p>
            <a:endParaRPr lang="fr-FR">
              <a:solidFill>
                <a:prstClr val="black"/>
              </a:solidFill>
            </a:endParaRPr>
          </a:p>
        </p:txBody>
      </p:sp>
      <p:pic>
        <p:nvPicPr>
          <p:cNvPr id="25603" name="Picture 3"/>
          <p:cNvPicPr>
            <a:picLocks noChangeAspect="1" noChangeArrowheads="1"/>
          </p:cNvPicPr>
          <p:nvPr/>
        </p:nvPicPr>
        <p:blipFill>
          <a:blip r:embed="rId3" cstate="print"/>
          <a:srcRect/>
          <a:stretch>
            <a:fillRect/>
          </a:stretch>
        </p:blipFill>
        <p:spPr bwMode="auto">
          <a:xfrm>
            <a:off x="265112" y="792163"/>
            <a:ext cx="2398713" cy="1808162"/>
          </a:xfrm>
          <a:prstGeom prst="rect">
            <a:avLst/>
          </a:prstGeom>
          <a:noFill/>
          <a:ln w="9525" cap="flat">
            <a:noFill/>
            <a:round/>
            <a:headEnd/>
            <a:tailEnd/>
          </a:ln>
          <a:effectLst/>
        </p:spPr>
      </p:pic>
      <p:sp>
        <p:nvSpPr>
          <p:cNvPr id="25604" name="Line 4"/>
          <p:cNvSpPr>
            <a:spLocks noChangeShapeType="1"/>
          </p:cNvSpPr>
          <p:nvPr/>
        </p:nvSpPr>
        <p:spPr bwMode="auto">
          <a:xfrm flipH="1">
            <a:off x="2660651" y="2376488"/>
            <a:ext cx="582613" cy="1587"/>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25605" name="Text Box 5"/>
          <p:cNvSpPr txBox="1">
            <a:spLocks noChangeArrowheads="1"/>
          </p:cNvSpPr>
          <p:nvPr/>
        </p:nvSpPr>
        <p:spPr bwMode="auto">
          <a:xfrm>
            <a:off x="3373252" y="2363141"/>
            <a:ext cx="3582988"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Fichier VCF : standard, </a:t>
            </a:r>
            <a:r>
              <a:rPr lang="fr-FR" dirty="0" err="1">
                <a:solidFill>
                  <a:srgbClr val="000000"/>
                </a:solidFill>
                <a:ea typeface="WenQuanYi Zen Hei Sharp" charset="0"/>
                <a:cs typeface="WenQuanYi Zen Hei Sharp" charset="0"/>
              </a:rPr>
              <a:t>VCFTools</a:t>
            </a:r>
            <a:endParaRPr lang="fr-FR" dirty="0">
              <a:solidFill>
                <a:srgbClr val="000000"/>
              </a:solidFill>
              <a:ea typeface="WenQuanYi Zen Hei Sharp" charset="0"/>
              <a:cs typeface="WenQuanYi Zen Hei Sharp" charset="0"/>
            </a:endParaRPr>
          </a:p>
        </p:txBody>
      </p:sp>
      <p:sp>
        <p:nvSpPr>
          <p:cNvPr id="25606" name="Text Box 6"/>
          <p:cNvSpPr txBox="1">
            <a:spLocks noChangeArrowheads="1"/>
          </p:cNvSpPr>
          <p:nvPr/>
        </p:nvSpPr>
        <p:spPr bwMode="auto">
          <a:xfrm>
            <a:off x="900175" y="4248151"/>
            <a:ext cx="8064375" cy="1893888"/>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Liste de paires de « clé=valeur » séparées par des « ; »</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ADP : </a:t>
            </a:r>
            <a:r>
              <a:rPr lang="fr-FR" dirty="0" smtClean="0">
                <a:solidFill>
                  <a:srgbClr val="000000"/>
                </a:solidFill>
                <a:ea typeface="WenQuanYi Zen Hei Sharp" charset="0"/>
                <a:cs typeface="WenQuanYi Zen Hei Sharp" charset="0"/>
              </a:rPr>
              <a:t>Profondeur moyenne par échantillon pour les bases ayant un score </a:t>
            </a:r>
            <a:r>
              <a:rPr lang="fr-FR" dirty="0" err="1" smtClean="0">
                <a:solidFill>
                  <a:srgbClr val="000000"/>
                </a:solidFill>
                <a:ea typeface="WenQuanYi Zen Hei Sharp" charset="0"/>
                <a:cs typeface="WenQuanYi Zen Hei Sharp" charset="0"/>
              </a:rPr>
              <a:t>Phred</a:t>
            </a:r>
            <a:r>
              <a:rPr lang="fr-FR" dirty="0" smtClean="0">
                <a:solidFill>
                  <a:srgbClr val="000000"/>
                </a:solidFill>
                <a:ea typeface="WenQuanYi Zen Hei Sharp" charset="0"/>
                <a:cs typeface="WenQuanYi Zen Hei Sharp" charset="0"/>
              </a:rPr>
              <a:t> </a:t>
            </a:r>
            <a:r>
              <a:rPr lang="fr-FR" dirty="0">
                <a:solidFill>
                  <a:srgbClr val="000000"/>
                </a:solidFill>
                <a:ea typeface="WenQuanYi Zen Hei Sharp" charset="0"/>
                <a:cs typeface="WenQuanYi Zen Hei Sharp" charset="0"/>
              </a:rPr>
              <a:t>= 20</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WT : nombre d'échantillons </a:t>
            </a:r>
            <a:r>
              <a:rPr lang="fr-FR" dirty="0" err="1">
                <a:solidFill>
                  <a:srgbClr val="000000"/>
                </a:solidFill>
                <a:ea typeface="WenQuanYi Zen Hei Sharp" charset="0"/>
                <a:cs typeface="WenQuanYi Zen Hei Sharp" charset="0"/>
              </a:rPr>
              <a:t>wild</a:t>
            </a:r>
            <a:r>
              <a:rPr lang="fr-FR" dirty="0">
                <a:solidFill>
                  <a:srgbClr val="000000"/>
                </a:solidFill>
                <a:ea typeface="WenQuanYi Zen Hei Sharp" charset="0"/>
                <a:cs typeface="WenQuanYi Zen Hei Sharp" charset="0"/>
              </a:rPr>
              <a:t>-type</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HET : nombre </a:t>
            </a:r>
            <a:r>
              <a:rPr lang="fr-FR" dirty="0" smtClean="0">
                <a:solidFill>
                  <a:srgbClr val="000000"/>
                </a:solidFill>
                <a:ea typeface="WenQuanYi Zen Hei Sharp" charset="0"/>
                <a:cs typeface="WenQuanYi Zen Hei Sharp" charset="0"/>
              </a:rPr>
              <a:t>d’échantillons </a:t>
            </a:r>
            <a:r>
              <a:rPr lang="fr-FR" dirty="0">
                <a:solidFill>
                  <a:srgbClr val="000000"/>
                </a:solidFill>
                <a:ea typeface="WenQuanYi Zen Hei Sharp" charset="0"/>
                <a:cs typeface="WenQuanYi Zen Hei Sharp" charset="0"/>
              </a:rPr>
              <a:t>hétérozygotes</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HOM : nombre d'échantillons homozygotes (=ont le </a:t>
            </a:r>
            <a:r>
              <a:rPr lang="fr-FR" dirty="0" err="1">
                <a:solidFill>
                  <a:srgbClr val="000000"/>
                </a:solidFill>
                <a:ea typeface="WenQuanYi Zen Hei Sharp" charset="0"/>
                <a:cs typeface="WenQuanYi Zen Hei Sharp" charset="0"/>
              </a:rPr>
              <a:t>snp</a:t>
            </a:r>
            <a:r>
              <a:rPr lang="fr-FR" dirty="0">
                <a:solidFill>
                  <a:srgbClr val="000000"/>
                </a:solidFill>
                <a:ea typeface="WenQuanYi Zen Hei Sharp" charset="0"/>
                <a:cs typeface="WenQuanYi Zen Hei Sharp" charset="0"/>
              </a:rPr>
              <a:t> x 2)</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NC : échantillons « not </a:t>
            </a:r>
            <a:r>
              <a:rPr lang="fr-FR" dirty="0" err="1">
                <a:solidFill>
                  <a:srgbClr val="000000"/>
                </a:solidFill>
                <a:ea typeface="WenQuanYi Zen Hei Sharp" charset="0"/>
                <a:cs typeface="WenQuanYi Zen Hei Sharp" charset="0"/>
              </a:rPr>
              <a:t>called</a:t>
            </a:r>
            <a:r>
              <a:rPr lang="fr-FR" dirty="0">
                <a:solidFill>
                  <a:srgbClr val="000000"/>
                </a:solidFill>
                <a:ea typeface="WenQuanYi Zen Hei Sharp" charset="0"/>
                <a:cs typeface="WenQuanYi Zen Hei Sharp" charset="0"/>
              </a:rPr>
              <a:t> »</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ANN : annotation ajoutée par </a:t>
            </a:r>
            <a:r>
              <a:rPr lang="fr-FR" dirty="0" err="1">
                <a:solidFill>
                  <a:srgbClr val="000000"/>
                </a:solidFill>
                <a:ea typeface="WenQuanYi Zen Hei Sharp" charset="0"/>
                <a:cs typeface="WenQuanYi Zen Hei Sharp" charset="0"/>
              </a:rPr>
              <a:t>SNPEff</a:t>
            </a:r>
            <a:r>
              <a:rPr lang="fr-FR" dirty="0">
                <a:solidFill>
                  <a:srgbClr val="000000"/>
                </a:solidFill>
                <a:ea typeface="WenQuanYi Zen Hei Sharp" charset="0"/>
                <a:cs typeface="WenQuanYi Zen Hei Sharp" charset="0"/>
              </a:rPr>
              <a:t> (ici apparition d'un codon stop)</a:t>
            </a:r>
          </a:p>
        </p:txBody>
      </p:sp>
      <p:pic>
        <p:nvPicPr>
          <p:cNvPr id="25607" name="Picture 7"/>
          <p:cNvPicPr>
            <a:picLocks noChangeAspect="1" noChangeArrowheads="1"/>
          </p:cNvPicPr>
          <p:nvPr/>
        </p:nvPicPr>
        <p:blipFill>
          <a:blip r:embed="rId4" cstate="print"/>
          <a:srcRect/>
          <a:stretch>
            <a:fillRect/>
          </a:stretch>
        </p:blipFill>
        <p:spPr bwMode="auto">
          <a:xfrm>
            <a:off x="1152525" y="3095626"/>
            <a:ext cx="7559675" cy="371475"/>
          </a:xfrm>
          <a:prstGeom prst="rect">
            <a:avLst/>
          </a:prstGeom>
          <a:noFill/>
          <a:ln w="9525" cap="flat">
            <a:noFill/>
            <a:round/>
            <a:headEnd/>
            <a:tailEnd/>
          </a:ln>
          <a:effectLst/>
        </p:spPr>
      </p:pic>
      <p:pic>
        <p:nvPicPr>
          <p:cNvPr id="25608" name="Picture 8"/>
          <p:cNvPicPr>
            <a:picLocks noChangeAspect="1" noChangeArrowheads="1"/>
          </p:cNvPicPr>
          <p:nvPr/>
        </p:nvPicPr>
        <p:blipFill>
          <a:blip r:embed="rId5" cstate="print"/>
          <a:srcRect/>
          <a:stretch>
            <a:fillRect/>
          </a:stretch>
        </p:blipFill>
        <p:spPr bwMode="auto">
          <a:xfrm>
            <a:off x="1470026" y="3600451"/>
            <a:ext cx="6665913" cy="404813"/>
          </a:xfrm>
          <a:prstGeom prst="rect">
            <a:avLst/>
          </a:prstGeom>
          <a:noFill/>
          <a:ln w="9525" cap="flat">
            <a:noFill/>
            <a:round/>
            <a:headEnd/>
            <a:tailEnd/>
          </a:ln>
          <a:effectLst/>
        </p:spPr>
      </p:pic>
    </p:spTree>
    <p:extLst>
      <p:ext uri="{BB962C8B-B14F-4D97-AF65-F5344CB8AC3E}">
        <p14:creationId xmlns:p14="http://schemas.microsoft.com/office/powerpoint/2010/main" val="22889723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pPr>
            <a:endParaRPr lang="fr-FR">
              <a:solidFill>
                <a:prstClr val="black"/>
              </a:solidFill>
              <a:latin typeface="Liberation Sans" pitchFamily="18"/>
              <a:ea typeface="DejaVu Sans" pitchFamily="2"/>
              <a:cs typeface="DejaVu Sans" pitchFamily="2"/>
            </a:endParaRPr>
          </a:p>
        </p:txBody>
      </p:sp>
      <p:sp>
        <p:nvSpPr>
          <p:cNvPr id="7" name="ZoneTexte 16"/>
          <p:cNvSpPr txBox="1"/>
          <p:nvPr/>
        </p:nvSpPr>
        <p:spPr>
          <a:xfrm>
            <a:off x="503808" y="62038"/>
            <a:ext cx="6958664" cy="362976"/>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Font typeface="StarSymbol"/>
              <a:buNone/>
              <a:defRPr sz="1800"/>
            </a:pPr>
            <a:r>
              <a:rPr lang="fr-FR" b="1" dirty="0">
                <a:solidFill>
                  <a:srgbClr val="000000"/>
                </a:solidFill>
                <a:ea typeface="DejaVu Sans" pitchFamily="2"/>
                <a:cs typeface="DejaVu Sans" pitchFamily="2"/>
              </a:rPr>
              <a:t>FICHIER DE SORTIE : FORMAT VCF</a:t>
            </a:r>
          </a:p>
        </p:txBody>
      </p: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6" y="179437"/>
            <a:ext cx="601427" cy="369324"/>
          </a:xfrm>
          <a:prstGeom prst="rect">
            <a:avLst/>
          </a:prstGeom>
        </p:spPr>
        <p:txBody>
          <a:bodyPr wrap="none" lIns="91430" tIns="45716" rIns="91430" bIns="45716">
            <a:spAutoFit/>
          </a:bodyPr>
          <a:lstStyle/>
          <a:p>
            <a:r>
              <a:rPr lang="fr-FR" b="1" dirty="0" smtClean="0">
                <a:solidFill>
                  <a:srgbClr val="000000"/>
                </a:solidFill>
                <a:ea typeface="DejaVu Sans" pitchFamily="2"/>
                <a:cs typeface="DejaVu Sans" pitchFamily="2"/>
              </a:rPr>
              <a:t>SNP</a:t>
            </a:r>
            <a:endParaRPr lang="fr-FR" dirty="0">
              <a:solidFill>
                <a:prstClr val="black"/>
              </a:solidFill>
            </a:endParaRPr>
          </a:p>
        </p:txBody>
      </p:sp>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pic>
        <p:nvPicPr>
          <p:cNvPr id="614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22" t="25006" r="31833" b="14939"/>
          <a:stretch/>
        </p:blipFill>
        <p:spPr bwMode="auto">
          <a:xfrm>
            <a:off x="136590" y="684194"/>
            <a:ext cx="9764210" cy="5927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6192644" y="6753475"/>
            <a:ext cx="3943235" cy="378777"/>
          </a:xfrm>
          <a:prstGeom prst="rect">
            <a:avLst/>
          </a:prstGeom>
        </p:spPr>
        <p:txBody>
          <a:bodyPr wrap="none" lIns="100794" tIns="50397" rIns="100794" bIns="50397">
            <a:spAutoFit/>
          </a:bodyPr>
          <a:lstStyle/>
          <a:p>
            <a:r>
              <a:rPr lang="en-GB" dirty="0" err="1" smtClean="0"/>
              <a:t>Ecole</a:t>
            </a:r>
            <a:r>
              <a:rPr lang="en-GB" dirty="0" smtClean="0"/>
              <a:t> </a:t>
            </a:r>
            <a:r>
              <a:rPr lang="en-GB" dirty="0" err="1" smtClean="0"/>
              <a:t>bioinfo</a:t>
            </a:r>
            <a:r>
              <a:rPr lang="en-GB" dirty="0" smtClean="0"/>
              <a:t> </a:t>
            </a:r>
            <a:r>
              <a:rPr lang="en-GB" dirty="0" err="1" smtClean="0"/>
              <a:t>Roscoff</a:t>
            </a:r>
            <a:r>
              <a:rPr lang="en-GB" dirty="0" smtClean="0"/>
              <a:t> 18-22/11/2013 </a:t>
            </a:r>
            <a:endParaRPr lang="en-GB" dirty="0"/>
          </a:p>
        </p:txBody>
      </p:sp>
    </p:spTree>
    <p:extLst>
      <p:ext uri="{BB962C8B-B14F-4D97-AF65-F5344CB8AC3E}">
        <p14:creationId xmlns:p14="http://schemas.microsoft.com/office/powerpoint/2010/main" val="2300046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504826" y="107950"/>
            <a:ext cx="9072563" cy="374650"/>
          </a:xfrm>
          <a:prstGeom prst="rect">
            <a:avLst/>
          </a:prstGeom>
          <a:noFill/>
          <a:ln w="9525" cap="flat">
            <a:noFill/>
            <a:round/>
            <a:headEnd/>
            <a:tailEnd/>
          </a:ln>
          <a:effectLst/>
        </p:spPr>
        <p:txBody>
          <a:bodyPr lIns="91430" tIns="45716" rIns="91430" bIns="45716" anchor="ctr"/>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 pos="8984318" algn="l"/>
              </a:tabLst>
            </a:pPr>
            <a:r>
              <a:rPr lang="fr-FR" sz="2400" b="1" dirty="0" err="1">
                <a:solidFill>
                  <a:srgbClr val="1F497D"/>
                </a:solidFill>
                <a:cs typeface="DejaVu Sans" pitchFamily="48" charset="0"/>
              </a:rPr>
              <a:t>Galaxy</a:t>
            </a:r>
            <a:r>
              <a:rPr lang="fr-FR" sz="2400" b="1" dirty="0">
                <a:solidFill>
                  <a:srgbClr val="1F497D"/>
                </a:solidFill>
                <a:cs typeface="DejaVu Sans" pitchFamily="48" charset="0"/>
              </a:rPr>
              <a:t> : Résultats</a:t>
            </a:r>
          </a:p>
        </p:txBody>
      </p:sp>
      <p:sp>
        <p:nvSpPr>
          <p:cNvPr id="26626" name="Text Box 2"/>
          <p:cNvSpPr txBox="1">
            <a:spLocks noChangeArrowheads="1"/>
          </p:cNvSpPr>
          <p:nvPr/>
        </p:nvSpPr>
        <p:spPr bwMode="auto">
          <a:xfrm>
            <a:off x="503237" y="900113"/>
            <a:ext cx="9072563" cy="5759451"/>
          </a:xfrm>
          <a:prstGeom prst="rect">
            <a:avLst/>
          </a:prstGeom>
          <a:noFill/>
          <a:ln w="9525" cap="flat">
            <a:noFill/>
            <a:round/>
            <a:headEnd/>
            <a:tailEnd/>
          </a:ln>
          <a:effectLst/>
        </p:spPr>
        <p:txBody>
          <a:bodyPr wrap="none" lIns="91430" tIns="45716" rIns="91430" bIns="45716" anchor="ctr"/>
          <a:lstStyle/>
          <a:p>
            <a:endParaRPr lang="fr-FR">
              <a:solidFill>
                <a:prstClr val="black"/>
              </a:solidFill>
            </a:endParaRPr>
          </a:p>
        </p:txBody>
      </p:sp>
      <p:pic>
        <p:nvPicPr>
          <p:cNvPr id="26627" name="Picture 3"/>
          <p:cNvPicPr>
            <a:picLocks noChangeAspect="1" noChangeArrowheads="1"/>
          </p:cNvPicPr>
          <p:nvPr/>
        </p:nvPicPr>
        <p:blipFill>
          <a:blip r:embed="rId3" cstate="print"/>
          <a:srcRect/>
          <a:stretch>
            <a:fillRect/>
          </a:stretch>
        </p:blipFill>
        <p:spPr bwMode="auto">
          <a:xfrm>
            <a:off x="265112" y="792163"/>
            <a:ext cx="2398713" cy="1808162"/>
          </a:xfrm>
          <a:prstGeom prst="rect">
            <a:avLst/>
          </a:prstGeom>
          <a:noFill/>
          <a:ln w="9525" cap="flat">
            <a:noFill/>
            <a:round/>
            <a:headEnd/>
            <a:tailEnd/>
          </a:ln>
          <a:effectLst/>
        </p:spPr>
      </p:pic>
      <p:sp>
        <p:nvSpPr>
          <p:cNvPr id="26628" name="Line 4"/>
          <p:cNvSpPr>
            <a:spLocks noChangeShapeType="1"/>
          </p:cNvSpPr>
          <p:nvPr/>
        </p:nvSpPr>
        <p:spPr bwMode="auto">
          <a:xfrm flipH="1">
            <a:off x="2660651" y="2376488"/>
            <a:ext cx="582613" cy="1587"/>
          </a:xfrm>
          <a:prstGeom prst="line">
            <a:avLst/>
          </a:prstGeom>
          <a:noFill/>
          <a:ln w="9360" cap="flat">
            <a:solidFill>
              <a:srgbClr val="000000"/>
            </a:solidFill>
            <a:round/>
            <a:headEnd/>
            <a:tailEnd type="triangle" w="med" len="med"/>
          </a:ln>
          <a:effectLst/>
        </p:spPr>
        <p:txBody>
          <a:bodyPr lIns="91430" tIns="45716" rIns="91430" bIns="45716"/>
          <a:lstStyle/>
          <a:p>
            <a:endParaRPr lang="fr-FR">
              <a:solidFill>
                <a:prstClr val="black"/>
              </a:solidFill>
            </a:endParaRPr>
          </a:p>
        </p:txBody>
      </p:sp>
      <p:sp>
        <p:nvSpPr>
          <p:cNvPr id="26629" name="Text Box 5"/>
          <p:cNvSpPr txBox="1">
            <a:spLocks noChangeArrowheads="1"/>
          </p:cNvSpPr>
          <p:nvPr/>
        </p:nvSpPr>
        <p:spPr bwMode="auto">
          <a:xfrm>
            <a:off x="3373252" y="2235201"/>
            <a:ext cx="3582988" cy="365125"/>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Fichier VCF : standard, </a:t>
            </a:r>
            <a:r>
              <a:rPr lang="fr-FR" dirty="0" err="1">
                <a:solidFill>
                  <a:srgbClr val="000000"/>
                </a:solidFill>
                <a:ea typeface="WenQuanYi Zen Hei Sharp" charset="0"/>
                <a:cs typeface="WenQuanYi Zen Hei Sharp" charset="0"/>
              </a:rPr>
              <a:t>VCFTools</a:t>
            </a:r>
            <a:endParaRPr lang="fr-FR" dirty="0">
              <a:solidFill>
                <a:srgbClr val="000000"/>
              </a:solidFill>
              <a:ea typeface="WenQuanYi Zen Hei Sharp" charset="0"/>
              <a:cs typeface="WenQuanYi Zen Hei Sharp" charset="0"/>
            </a:endParaRPr>
          </a:p>
        </p:txBody>
      </p:sp>
      <p:pic>
        <p:nvPicPr>
          <p:cNvPr id="26630" name="Picture 6"/>
          <p:cNvPicPr>
            <a:picLocks noChangeAspect="1" noChangeArrowheads="1"/>
          </p:cNvPicPr>
          <p:nvPr/>
        </p:nvPicPr>
        <p:blipFill>
          <a:blip r:embed="rId4" cstate="print"/>
          <a:srcRect/>
          <a:stretch>
            <a:fillRect/>
          </a:stretch>
        </p:blipFill>
        <p:spPr bwMode="auto">
          <a:xfrm>
            <a:off x="2933700" y="2663826"/>
            <a:ext cx="4286250" cy="363538"/>
          </a:xfrm>
          <a:prstGeom prst="rect">
            <a:avLst/>
          </a:prstGeom>
          <a:noFill/>
          <a:ln w="9525" cap="flat">
            <a:noFill/>
            <a:round/>
            <a:headEnd/>
            <a:tailEnd/>
          </a:ln>
          <a:effectLst/>
        </p:spPr>
      </p:pic>
      <p:sp>
        <p:nvSpPr>
          <p:cNvPr id="26631" name="Text Box 7"/>
          <p:cNvSpPr txBox="1">
            <a:spLocks noChangeArrowheads="1"/>
          </p:cNvSpPr>
          <p:nvPr/>
        </p:nvSpPr>
        <p:spPr bwMode="auto">
          <a:xfrm>
            <a:off x="1152526" y="3419475"/>
            <a:ext cx="7796213" cy="3422650"/>
          </a:xfrm>
          <a:prstGeom prst="rect">
            <a:avLst/>
          </a:prstGeom>
          <a:noFill/>
          <a:ln w="9525" cap="flat">
            <a:noFill/>
            <a:round/>
            <a:headEnd/>
            <a:tailEnd/>
          </a:ln>
          <a:effectLst/>
        </p:spPr>
        <p:txBody>
          <a:bodyPr wrap="none" lIns="89991" tIns="44996" rIns="89991" bIns="44996"/>
          <a:lstStyle/>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Infos par échantillons selon codage défini dans la colonne FORMAT :</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b="1" dirty="0">
                <a:solidFill>
                  <a:srgbClr val="000000"/>
                </a:solidFill>
                <a:ea typeface="WenQuanYi Zen Hei Sharp" charset="0"/>
                <a:cs typeface="WenQuanYi Zen Hei Sharp" charset="0"/>
              </a:rPr>
              <a:t>GT : </a:t>
            </a:r>
            <a:r>
              <a:rPr lang="fr-FR" b="1" dirty="0" err="1">
                <a:solidFill>
                  <a:srgbClr val="000000"/>
                </a:solidFill>
                <a:ea typeface="WenQuanYi Zen Hei Sharp" charset="0"/>
                <a:cs typeface="WenQuanYi Zen Hei Sharp" charset="0"/>
              </a:rPr>
              <a:t>genotype</a:t>
            </a:r>
            <a:r>
              <a:rPr lang="fr-FR" b="1" dirty="0">
                <a:solidFill>
                  <a:srgbClr val="000000"/>
                </a:solidFill>
                <a:ea typeface="WenQuanYi Zen Hei Sharp" charset="0"/>
                <a:cs typeface="WenQuanYi Zen Hei Sharp" charset="0"/>
              </a:rPr>
              <a:t> (1 = </a:t>
            </a:r>
            <a:r>
              <a:rPr lang="fr-FR" b="1" dirty="0" err="1">
                <a:solidFill>
                  <a:srgbClr val="000000"/>
                </a:solidFill>
                <a:ea typeface="WenQuanYi Zen Hei Sharp" charset="0"/>
                <a:cs typeface="WenQuanYi Zen Hei Sharp" charset="0"/>
              </a:rPr>
              <a:t>allele</a:t>
            </a:r>
            <a:r>
              <a:rPr lang="fr-FR" b="1" dirty="0">
                <a:solidFill>
                  <a:srgbClr val="000000"/>
                </a:solidFill>
                <a:ea typeface="WenQuanYi Zen Hei Sharp" charset="0"/>
                <a:cs typeface="WenQuanYi Zen Hei Sharp" charset="0"/>
              </a:rPr>
              <a:t> </a:t>
            </a:r>
            <a:r>
              <a:rPr lang="fr-FR" b="1" dirty="0" err="1">
                <a:solidFill>
                  <a:srgbClr val="000000"/>
                </a:solidFill>
                <a:ea typeface="WenQuanYi Zen Hei Sharp" charset="0"/>
                <a:cs typeface="WenQuanYi Zen Hei Sharp" charset="0"/>
              </a:rPr>
              <a:t>alt</a:t>
            </a:r>
            <a:r>
              <a:rPr lang="fr-FR" b="1" dirty="0">
                <a:solidFill>
                  <a:srgbClr val="000000"/>
                </a:solidFill>
                <a:ea typeface="WenQuanYi Zen Hei Sharp" charset="0"/>
                <a:cs typeface="WenQuanYi Zen Hei Sharp" charset="0"/>
              </a:rPr>
              <a:t>)</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GQ : </a:t>
            </a:r>
            <a:r>
              <a:rPr lang="fr-FR" dirty="0" err="1">
                <a:solidFill>
                  <a:srgbClr val="000000"/>
                </a:solidFill>
                <a:ea typeface="WenQuanYi Zen Hei Sharp" charset="0"/>
                <a:cs typeface="WenQuanYi Zen Hei Sharp" charset="0"/>
              </a:rPr>
              <a:t>genotype</a:t>
            </a:r>
            <a:r>
              <a:rPr lang="fr-FR" dirty="0">
                <a:solidFill>
                  <a:srgbClr val="000000"/>
                </a:solidFill>
                <a:ea typeface="WenQuanYi Zen Hei Sharp" charset="0"/>
                <a:cs typeface="WenQuanYi Zen Hei Sharp" charset="0"/>
              </a:rPr>
              <a:t> </a:t>
            </a:r>
            <a:r>
              <a:rPr lang="fr-FR" dirty="0" err="1">
                <a:solidFill>
                  <a:srgbClr val="000000"/>
                </a:solidFill>
                <a:ea typeface="WenQuanYi Zen Hei Sharp" charset="0"/>
                <a:cs typeface="WenQuanYi Zen Hei Sharp" charset="0"/>
              </a:rPr>
              <a:t>quality</a:t>
            </a:r>
            <a:endParaRPr lang="fr-FR" dirty="0">
              <a:solidFill>
                <a:srgbClr val="000000"/>
              </a:solidFill>
              <a:ea typeface="WenQuanYi Zen Hei Sharp" charset="0"/>
              <a:cs typeface="WenQuanYi Zen Hei Sharp" charset="0"/>
            </a:endParaRP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b="1" dirty="0">
                <a:solidFill>
                  <a:srgbClr val="000000"/>
                </a:solidFill>
                <a:ea typeface="WenQuanYi Zen Hei Sharp" charset="0"/>
                <a:cs typeface="WenQuanYi Zen Hei Sharp" charset="0"/>
              </a:rPr>
              <a:t>SDP : </a:t>
            </a:r>
            <a:r>
              <a:rPr lang="fr-FR" b="1" dirty="0" err="1">
                <a:solidFill>
                  <a:srgbClr val="000000"/>
                </a:solidFill>
                <a:ea typeface="WenQuanYi Zen Hei Sharp" charset="0"/>
                <a:cs typeface="WenQuanYi Zen Hei Sharp" charset="0"/>
              </a:rPr>
              <a:t>Raw</a:t>
            </a:r>
            <a:r>
              <a:rPr lang="fr-FR" b="1" dirty="0">
                <a:solidFill>
                  <a:srgbClr val="000000"/>
                </a:solidFill>
                <a:ea typeface="WenQuanYi Zen Hei Sharp" charset="0"/>
                <a:cs typeface="WenQuanYi Zen Hei Sharp" charset="0"/>
              </a:rPr>
              <a:t> Read </a:t>
            </a:r>
            <a:r>
              <a:rPr lang="fr-FR" b="1" dirty="0" err="1">
                <a:solidFill>
                  <a:srgbClr val="000000"/>
                </a:solidFill>
                <a:ea typeface="WenQuanYi Zen Hei Sharp" charset="0"/>
                <a:cs typeface="WenQuanYi Zen Hei Sharp" charset="0"/>
              </a:rPr>
              <a:t>Depth</a:t>
            </a:r>
            <a:endParaRPr lang="fr-FR" b="1" dirty="0">
              <a:solidFill>
                <a:srgbClr val="000000"/>
              </a:solidFill>
              <a:ea typeface="WenQuanYi Zen Hei Sharp" charset="0"/>
              <a:cs typeface="WenQuanYi Zen Hei Sharp" charset="0"/>
            </a:endParaRP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b="1" dirty="0">
                <a:solidFill>
                  <a:srgbClr val="000000"/>
                </a:solidFill>
                <a:ea typeface="WenQuanYi Zen Hei Sharp" charset="0"/>
                <a:cs typeface="WenQuanYi Zen Hei Sharp" charset="0"/>
              </a:rPr>
              <a:t>DP : </a:t>
            </a:r>
            <a:r>
              <a:rPr lang="fr-FR" b="1" dirty="0" err="1">
                <a:solidFill>
                  <a:srgbClr val="000000"/>
                </a:solidFill>
                <a:ea typeface="WenQuanYi Zen Hei Sharp" charset="0"/>
                <a:cs typeface="WenQuanYi Zen Hei Sharp" charset="0"/>
              </a:rPr>
              <a:t>Quality</a:t>
            </a:r>
            <a:r>
              <a:rPr lang="fr-FR" b="1" dirty="0">
                <a:solidFill>
                  <a:srgbClr val="000000"/>
                </a:solidFill>
                <a:ea typeface="WenQuanYi Zen Hei Sharp" charset="0"/>
                <a:cs typeface="WenQuanYi Zen Hei Sharp" charset="0"/>
              </a:rPr>
              <a:t> Read </a:t>
            </a:r>
            <a:r>
              <a:rPr lang="fr-FR" b="1" dirty="0" err="1">
                <a:solidFill>
                  <a:srgbClr val="000000"/>
                </a:solidFill>
                <a:ea typeface="WenQuanYi Zen Hei Sharp" charset="0"/>
                <a:cs typeface="WenQuanYi Zen Hei Sharp" charset="0"/>
              </a:rPr>
              <a:t>Depth</a:t>
            </a:r>
            <a:r>
              <a:rPr lang="fr-FR" b="1" dirty="0">
                <a:solidFill>
                  <a:srgbClr val="000000"/>
                </a:solidFill>
                <a:ea typeface="WenQuanYi Zen Hei Sharp" charset="0"/>
                <a:cs typeface="WenQuanYi Zen Hei Sharp" charset="0"/>
              </a:rPr>
              <a:t> of bases </a:t>
            </a:r>
            <a:r>
              <a:rPr lang="fr-FR" b="1" dirty="0" err="1">
                <a:solidFill>
                  <a:srgbClr val="000000"/>
                </a:solidFill>
                <a:ea typeface="WenQuanYi Zen Hei Sharp" charset="0"/>
                <a:cs typeface="WenQuanYi Zen Hei Sharp" charset="0"/>
              </a:rPr>
              <a:t>with</a:t>
            </a:r>
            <a:r>
              <a:rPr lang="fr-FR" b="1" dirty="0">
                <a:solidFill>
                  <a:srgbClr val="000000"/>
                </a:solidFill>
                <a:ea typeface="WenQuanYi Zen Hei Sharp" charset="0"/>
                <a:cs typeface="WenQuanYi Zen Hei Sharp" charset="0"/>
              </a:rPr>
              <a:t> </a:t>
            </a:r>
            <a:r>
              <a:rPr lang="fr-FR" b="1" dirty="0" err="1">
                <a:solidFill>
                  <a:srgbClr val="000000"/>
                </a:solidFill>
                <a:ea typeface="WenQuanYi Zen Hei Sharp" charset="0"/>
                <a:cs typeface="WenQuanYi Zen Hei Sharp" charset="0"/>
              </a:rPr>
              <a:t>Phred</a:t>
            </a:r>
            <a:r>
              <a:rPr lang="fr-FR" b="1" dirty="0">
                <a:solidFill>
                  <a:srgbClr val="000000"/>
                </a:solidFill>
                <a:ea typeface="WenQuanYi Zen Hei Sharp" charset="0"/>
                <a:cs typeface="WenQuanYi Zen Hei Sharp" charset="0"/>
              </a:rPr>
              <a:t> score &gt;= 20</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RD : </a:t>
            </a:r>
            <a:r>
              <a:rPr lang="fr-FR" dirty="0" err="1">
                <a:solidFill>
                  <a:srgbClr val="000000"/>
                </a:solidFill>
                <a:ea typeface="WenQuanYi Zen Hei Sharp" charset="0"/>
                <a:cs typeface="WenQuanYi Zen Hei Sharp" charset="0"/>
              </a:rPr>
              <a:t>Depth</a:t>
            </a:r>
            <a:r>
              <a:rPr lang="fr-FR" dirty="0">
                <a:solidFill>
                  <a:srgbClr val="000000"/>
                </a:solidFill>
                <a:ea typeface="WenQuanYi Zen Hei Sharp" charset="0"/>
                <a:cs typeface="WenQuanYi Zen Hei Sharp" charset="0"/>
              </a:rPr>
              <a:t> of </a:t>
            </a:r>
            <a:r>
              <a:rPr lang="fr-FR" dirty="0" err="1">
                <a:solidFill>
                  <a:srgbClr val="000000"/>
                </a:solidFill>
                <a:ea typeface="WenQuanYi Zen Hei Sharp" charset="0"/>
                <a:cs typeface="WenQuanYi Zen Hei Sharp" charset="0"/>
              </a:rPr>
              <a:t>reference</a:t>
            </a:r>
            <a:r>
              <a:rPr lang="fr-FR" dirty="0">
                <a:solidFill>
                  <a:srgbClr val="000000"/>
                </a:solidFill>
                <a:ea typeface="WenQuanYi Zen Hei Sharp" charset="0"/>
                <a:cs typeface="WenQuanYi Zen Hei Sharp" charset="0"/>
              </a:rPr>
              <a:t>-</a:t>
            </a:r>
            <a:r>
              <a:rPr lang="fr-FR" dirty="0" err="1">
                <a:solidFill>
                  <a:srgbClr val="000000"/>
                </a:solidFill>
                <a:ea typeface="WenQuanYi Zen Hei Sharp" charset="0"/>
                <a:cs typeface="WenQuanYi Zen Hei Sharp" charset="0"/>
              </a:rPr>
              <a:t>supporting</a:t>
            </a:r>
            <a:r>
              <a:rPr lang="fr-FR" dirty="0">
                <a:solidFill>
                  <a:srgbClr val="000000"/>
                </a:solidFill>
                <a:ea typeface="WenQuanYi Zen Hei Sharp" charset="0"/>
                <a:cs typeface="WenQuanYi Zen Hei Sharp" charset="0"/>
              </a:rPr>
              <a:t> bases</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AD : </a:t>
            </a:r>
            <a:r>
              <a:rPr lang="fr-FR" dirty="0" err="1">
                <a:solidFill>
                  <a:srgbClr val="000000"/>
                </a:solidFill>
                <a:ea typeface="WenQuanYi Zen Hei Sharp" charset="0"/>
                <a:cs typeface="WenQuanYi Zen Hei Sharp" charset="0"/>
              </a:rPr>
              <a:t>Depth</a:t>
            </a:r>
            <a:r>
              <a:rPr lang="fr-FR" dirty="0">
                <a:solidFill>
                  <a:srgbClr val="000000"/>
                </a:solidFill>
                <a:ea typeface="WenQuanYi Zen Hei Sharp" charset="0"/>
                <a:cs typeface="WenQuanYi Zen Hei Sharp" charset="0"/>
              </a:rPr>
              <a:t> of variant-</a:t>
            </a:r>
            <a:r>
              <a:rPr lang="fr-FR" dirty="0" err="1">
                <a:solidFill>
                  <a:srgbClr val="000000"/>
                </a:solidFill>
                <a:ea typeface="WenQuanYi Zen Hei Sharp" charset="0"/>
                <a:cs typeface="WenQuanYi Zen Hei Sharp" charset="0"/>
              </a:rPr>
              <a:t>supporting</a:t>
            </a:r>
            <a:r>
              <a:rPr lang="fr-FR" dirty="0">
                <a:solidFill>
                  <a:srgbClr val="000000"/>
                </a:solidFill>
                <a:ea typeface="WenQuanYi Zen Hei Sharp" charset="0"/>
                <a:cs typeface="WenQuanYi Zen Hei Sharp" charset="0"/>
              </a:rPr>
              <a:t> bases</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FREQ : Variant </a:t>
            </a:r>
            <a:r>
              <a:rPr lang="fr-FR" dirty="0" err="1">
                <a:solidFill>
                  <a:srgbClr val="000000"/>
                </a:solidFill>
                <a:ea typeface="WenQuanYi Zen Hei Sharp" charset="0"/>
                <a:cs typeface="WenQuanYi Zen Hei Sharp" charset="0"/>
              </a:rPr>
              <a:t>allele</a:t>
            </a:r>
            <a:r>
              <a:rPr lang="fr-FR" dirty="0">
                <a:solidFill>
                  <a:srgbClr val="000000"/>
                </a:solidFill>
                <a:ea typeface="WenQuanYi Zen Hei Sharp" charset="0"/>
                <a:cs typeface="WenQuanYi Zen Hei Sharp" charset="0"/>
              </a:rPr>
              <a:t> </a:t>
            </a:r>
            <a:r>
              <a:rPr lang="fr-FR" dirty="0" err="1">
                <a:solidFill>
                  <a:srgbClr val="000000"/>
                </a:solidFill>
                <a:ea typeface="WenQuanYi Zen Hei Sharp" charset="0"/>
                <a:cs typeface="WenQuanYi Zen Hei Sharp" charset="0"/>
              </a:rPr>
              <a:t>frequency</a:t>
            </a:r>
            <a:endParaRPr lang="fr-FR" dirty="0">
              <a:solidFill>
                <a:srgbClr val="000000"/>
              </a:solidFill>
              <a:ea typeface="WenQuanYi Zen Hei Sharp" charset="0"/>
              <a:cs typeface="WenQuanYi Zen Hei Sharp" charset="0"/>
            </a:endParaRP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PVAL : P-value </a:t>
            </a:r>
            <a:r>
              <a:rPr lang="fr-FR" dirty="0" err="1">
                <a:solidFill>
                  <a:srgbClr val="000000"/>
                </a:solidFill>
                <a:ea typeface="WenQuanYi Zen Hei Sharp" charset="0"/>
                <a:cs typeface="WenQuanYi Zen Hei Sharp" charset="0"/>
              </a:rPr>
              <a:t>from</a:t>
            </a:r>
            <a:r>
              <a:rPr lang="fr-FR" dirty="0">
                <a:solidFill>
                  <a:srgbClr val="000000"/>
                </a:solidFill>
                <a:ea typeface="WenQuanYi Zen Hei Sharp" charset="0"/>
                <a:cs typeface="WenQuanYi Zen Hei Sharp" charset="0"/>
              </a:rPr>
              <a:t> </a:t>
            </a:r>
            <a:r>
              <a:rPr lang="fr-FR" dirty="0" err="1">
                <a:solidFill>
                  <a:srgbClr val="000000"/>
                </a:solidFill>
                <a:ea typeface="WenQuanYi Zen Hei Sharp" charset="0"/>
                <a:cs typeface="WenQuanYi Zen Hei Sharp" charset="0"/>
              </a:rPr>
              <a:t>Fisher's</a:t>
            </a:r>
            <a:r>
              <a:rPr lang="fr-FR" dirty="0">
                <a:solidFill>
                  <a:srgbClr val="000000"/>
                </a:solidFill>
                <a:ea typeface="WenQuanYi Zen Hei Sharp" charset="0"/>
                <a:cs typeface="WenQuanYi Zen Hei Sharp" charset="0"/>
              </a:rPr>
              <a:t> Exact Test (not </a:t>
            </a:r>
            <a:r>
              <a:rPr lang="fr-FR" dirty="0" err="1">
                <a:solidFill>
                  <a:srgbClr val="000000"/>
                </a:solidFill>
                <a:ea typeface="WenQuanYi Zen Hei Sharp" charset="0"/>
                <a:cs typeface="WenQuanYi Zen Hei Sharp" charset="0"/>
              </a:rPr>
              <a:t>computed</a:t>
            </a:r>
            <a:r>
              <a:rPr lang="fr-FR" dirty="0">
                <a:solidFill>
                  <a:srgbClr val="000000"/>
                </a:solidFill>
                <a:ea typeface="WenQuanYi Zen Hei Sharp" charset="0"/>
                <a:cs typeface="WenQuanYi Zen Hei Sharp" charset="0"/>
              </a:rPr>
              <a:t> </a:t>
            </a:r>
            <a:r>
              <a:rPr lang="fr-FR" dirty="0" err="1">
                <a:solidFill>
                  <a:srgbClr val="000000"/>
                </a:solidFill>
                <a:ea typeface="WenQuanYi Zen Hei Sharp" charset="0"/>
                <a:cs typeface="WenQuanYi Zen Hei Sharp" charset="0"/>
              </a:rPr>
              <a:t>here</a:t>
            </a:r>
            <a:r>
              <a:rPr lang="fr-FR" dirty="0">
                <a:solidFill>
                  <a:srgbClr val="000000"/>
                </a:solidFill>
                <a:ea typeface="WenQuanYi Zen Hei Sharp" charset="0"/>
                <a:cs typeface="WenQuanYi Zen Hei Sharp" charset="0"/>
              </a:rPr>
              <a:t> : default value)</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RBQ : </a:t>
            </a:r>
            <a:r>
              <a:rPr lang="fr-FR" dirty="0" err="1">
                <a:solidFill>
                  <a:srgbClr val="000000"/>
                </a:solidFill>
                <a:ea typeface="WenQuanYi Zen Hei Sharp" charset="0"/>
                <a:cs typeface="WenQuanYi Zen Hei Sharp" charset="0"/>
              </a:rPr>
              <a:t>Average</a:t>
            </a:r>
            <a:r>
              <a:rPr lang="fr-FR" dirty="0">
                <a:solidFill>
                  <a:srgbClr val="000000"/>
                </a:solidFill>
                <a:ea typeface="WenQuanYi Zen Hei Sharp" charset="0"/>
                <a:cs typeface="WenQuanYi Zen Hei Sharp" charset="0"/>
              </a:rPr>
              <a:t> </a:t>
            </a:r>
            <a:r>
              <a:rPr lang="fr-FR" dirty="0" err="1">
                <a:solidFill>
                  <a:srgbClr val="000000"/>
                </a:solidFill>
                <a:ea typeface="WenQuanYi Zen Hei Sharp" charset="0"/>
                <a:cs typeface="WenQuanYi Zen Hei Sharp" charset="0"/>
              </a:rPr>
              <a:t>quality</a:t>
            </a:r>
            <a:r>
              <a:rPr lang="fr-FR" dirty="0">
                <a:solidFill>
                  <a:srgbClr val="000000"/>
                </a:solidFill>
                <a:ea typeface="WenQuanYi Zen Hei Sharp" charset="0"/>
                <a:cs typeface="WenQuanYi Zen Hei Sharp" charset="0"/>
              </a:rPr>
              <a:t> of </a:t>
            </a:r>
            <a:r>
              <a:rPr lang="fr-FR" dirty="0" err="1">
                <a:solidFill>
                  <a:srgbClr val="000000"/>
                </a:solidFill>
                <a:ea typeface="WenQuanYi Zen Hei Sharp" charset="0"/>
                <a:cs typeface="WenQuanYi Zen Hei Sharp" charset="0"/>
              </a:rPr>
              <a:t>reference</a:t>
            </a:r>
            <a:r>
              <a:rPr lang="fr-FR" dirty="0">
                <a:solidFill>
                  <a:srgbClr val="000000"/>
                </a:solidFill>
                <a:ea typeface="WenQuanYi Zen Hei Sharp" charset="0"/>
                <a:cs typeface="WenQuanYi Zen Hei Sharp" charset="0"/>
              </a:rPr>
              <a:t>-</a:t>
            </a:r>
            <a:r>
              <a:rPr lang="fr-FR" dirty="0" err="1">
                <a:solidFill>
                  <a:srgbClr val="000000"/>
                </a:solidFill>
                <a:ea typeface="WenQuanYi Zen Hei Sharp" charset="0"/>
                <a:cs typeface="WenQuanYi Zen Hei Sharp" charset="0"/>
              </a:rPr>
              <a:t>supporting</a:t>
            </a:r>
            <a:r>
              <a:rPr lang="fr-FR" dirty="0">
                <a:solidFill>
                  <a:srgbClr val="000000"/>
                </a:solidFill>
                <a:ea typeface="WenQuanYi Zen Hei Sharp" charset="0"/>
                <a:cs typeface="WenQuanYi Zen Hei Sharp" charset="0"/>
              </a:rPr>
              <a:t> bases</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dirty="0">
                <a:solidFill>
                  <a:srgbClr val="000000"/>
                </a:solidFill>
                <a:ea typeface="WenQuanYi Zen Hei Sharp" charset="0"/>
                <a:cs typeface="WenQuanYi Zen Hei Sharp" charset="0"/>
              </a:rPr>
              <a:t>ABQ : </a:t>
            </a:r>
            <a:r>
              <a:rPr lang="fr-FR" dirty="0" err="1">
                <a:solidFill>
                  <a:srgbClr val="000000"/>
                </a:solidFill>
                <a:ea typeface="WenQuanYi Zen Hei Sharp" charset="0"/>
                <a:cs typeface="WenQuanYi Zen Hei Sharp" charset="0"/>
              </a:rPr>
              <a:t>Average</a:t>
            </a:r>
            <a:r>
              <a:rPr lang="fr-FR" dirty="0">
                <a:solidFill>
                  <a:srgbClr val="000000"/>
                </a:solidFill>
                <a:ea typeface="WenQuanYi Zen Hei Sharp" charset="0"/>
                <a:cs typeface="WenQuanYi Zen Hei Sharp" charset="0"/>
              </a:rPr>
              <a:t> </a:t>
            </a:r>
            <a:r>
              <a:rPr lang="fr-FR" dirty="0" err="1">
                <a:solidFill>
                  <a:srgbClr val="000000"/>
                </a:solidFill>
                <a:ea typeface="WenQuanYi Zen Hei Sharp" charset="0"/>
                <a:cs typeface="WenQuanYi Zen Hei Sharp" charset="0"/>
              </a:rPr>
              <a:t>quality</a:t>
            </a:r>
            <a:r>
              <a:rPr lang="fr-FR" dirty="0">
                <a:solidFill>
                  <a:srgbClr val="000000"/>
                </a:solidFill>
                <a:ea typeface="WenQuanYi Zen Hei Sharp" charset="0"/>
                <a:cs typeface="WenQuanYi Zen Hei Sharp" charset="0"/>
              </a:rPr>
              <a:t> of variant-</a:t>
            </a:r>
            <a:r>
              <a:rPr lang="fr-FR" dirty="0" err="1">
                <a:solidFill>
                  <a:srgbClr val="000000"/>
                </a:solidFill>
                <a:ea typeface="WenQuanYi Zen Hei Sharp" charset="0"/>
                <a:cs typeface="WenQuanYi Zen Hei Sharp" charset="0"/>
              </a:rPr>
              <a:t>supporting</a:t>
            </a:r>
            <a:r>
              <a:rPr lang="fr-FR" dirty="0">
                <a:solidFill>
                  <a:srgbClr val="000000"/>
                </a:solidFill>
                <a:ea typeface="WenQuanYi Zen Hei Sharp" charset="0"/>
                <a:cs typeface="WenQuanYi Zen Hei Sharp" charset="0"/>
              </a:rPr>
              <a:t> bases</a:t>
            </a: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b="1" dirty="0">
                <a:solidFill>
                  <a:srgbClr val="000000"/>
                </a:solidFill>
                <a:ea typeface="WenQuanYi Zen Hei Sharp" charset="0"/>
                <a:cs typeface="WenQuanYi Zen Hei Sharp" charset="0"/>
              </a:rPr>
              <a:t>RDF/RDR : </a:t>
            </a:r>
            <a:r>
              <a:rPr lang="fr-FR" b="1" dirty="0" err="1">
                <a:solidFill>
                  <a:srgbClr val="000000"/>
                </a:solidFill>
                <a:ea typeface="WenQuanYi Zen Hei Sharp" charset="0"/>
                <a:cs typeface="WenQuanYi Zen Hei Sharp" charset="0"/>
              </a:rPr>
              <a:t>Depth</a:t>
            </a:r>
            <a:r>
              <a:rPr lang="fr-FR" b="1" dirty="0">
                <a:solidFill>
                  <a:srgbClr val="000000"/>
                </a:solidFill>
                <a:ea typeface="WenQuanYi Zen Hei Sharp" charset="0"/>
                <a:cs typeface="WenQuanYi Zen Hei Sharp" charset="0"/>
              </a:rPr>
              <a:t> of </a:t>
            </a:r>
            <a:r>
              <a:rPr lang="fr-FR" b="1" dirty="0" err="1">
                <a:solidFill>
                  <a:srgbClr val="000000"/>
                </a:solidFill>
                <a:ea typeface="WenQuanYi Zen Hei Sharp" charset="0"/>
                <a:cs typeface="WenQuanYi Zen Hei Sharp" charset="0"/>
              </a:rPr>
              <a:t>reference</a:t>
            </a:r>
            <a:r>
              <a:rPr lang="fr-FR" b="1" dirty="0">
                <a:solidFill>
                  <a:srgbClr val="000000"/>
                </a:solidFill>
                <a:ea typeface="WenQuanYi Zen Hei Sharp" charset="0"/>
                <a:cs typeface="WenQuanYi Zen Hei Sharp" charset="0"/>
              </a:rPr>
              <a:t>-</a:t>
            </a:r>
            <a:r>
              <a:rPr lang="fr-FR" b="1" dirty="0" err="1">
                <a:solidFill>
                  <a:srgbClr val="000000"/>
                </a:solidFill>
                <a:ea typeface="WenQuanYi Zen Hei Sharp" charset="0"/>
                <a:cs typeface="WenQuanYi Zen Hei Sharp" charset="0"/>
              </a:rPr>
              <a:t>supporting</a:t>
            </a:r>
            <a:r>
              <a:rPr lang="fr-FR" b="1" dirty="0">
                <a:solidFill>
                  <a:srgbClr val="000000"/>
                </a:solidFill>
                <a:ea typeface="WenQuanYi Zen Hei Sharp" charset="0"/>
                <a:cs typeface="WenQuanYi Zen Hei Sharp" charset="0"/>
              </a:rPr>
              <a:t> bases on </a:t>
            </a:r>
            <a:r>
              <a:rPr lang="fr-FR" b="1" dirty="0" err="1">
                <a:solidFill>
                  <a:srgbClr val="000000"/>
                </a:solidFill>
                <a:ea typeface="WenQuanYi Zen Hei Sharp" charset="0"/>
                <a:cs typeface="WenQuanYi Zen Hei Sharp" charset="0"/>
              </a:rPr>
              <a:t>forward</a:t>
            </a:r>
            <a:r>
              <a:rPr lang="fr-FR" b="1" dirty="0">
                <a:solidFill>
                  <a:srgbClr val="000000"/>
                </a:solidFill>
                <a:ea typeface="WenQuanYi Zen Hei Sharp" charset="0"/>
                <a:cs typeface="WenQuanYi Zen Hei Sharp" charset="0"/>
              </a:rPr>
              <a:t>/reverse </a:t>
            </a:r>
            <a:r>
              <a:rPr lang="fr-FR" b="1" dirty="0" err="1">
                <a:solidFill>
                  <a:srgbClr val="000000"/>
                </a:solidFill>
                <a:ea typeface="WenQuanYi Zen Hei Sharp" charset="0"/>
                <a:cs typeface="WenQuanYi Zen Hei Sharp" charset="0"/>
              </a:rPr>
              <a:t>strand</a:t>
            </a:r>
            <a:endParaRPr lang="fr-FR" b="1" dirty="0">
              <a:solidFill>
                <a:srgbClr val="000000"/>
              </a:solidFill>
              <a:ea typeface="WenQuanYi Zen Hei Sharp" charset="0"/>
              <a:cs typeface="WenQuanYi Zen Hei Sharp" charset="0"/>
            </a:endParaRPr>
          </a:p>
          <a:p>
            <a:pPr>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pPr>
            <a:r>
              <a:rPr lang="fr-FR" b="1" dirty="0">
                <a:solidFill>
                  <a:srgbClr val="000000"/>
                </a:solidFill>
                <a:ea typeface="WenQuanYi Zen Hei Sharp" charset="0"/>
                <a:cs typeface="WenQuanYi Zen Hei Sharp" charset="0"/>
              </a:rPr>
              <a:t>ADF/ADR : </a:t>
            </a:r>
            <a:r>
              <a:rPr lang="fr-FR" b="1" dirty="0" err="1">
                <a:solidFill>
                  <a:srgbClr val="000000"/>
                </a:solidFill>
                <a:ea typeface="WenQuanYi Zen Hei Sharp" charset="0"/>
                <a:cs typeface="WenQuanYi Zen Hei Sharp" charset="0"/>
              </a:rPr>
              <a:t>Depth</a:t>
            </a:r>
            <a:r>
              <a:rPr lang="fr-FR" b="1" dirty="0">
                <a:solidFill>
                  <a:srgbClr val="000000"/>
                </a:solidFill>
                <a:ea typeface="WenQuanYi Zen Hei Sharp" charset="0"/>
                <a:cs typeface="WenQuanYi Zen Hei Sharp" charset="0"/>
              </a:rPr>
              <a:t> of variant-</a:t>
            </a:r>
            <a:r>
              <a:rPr lang="fr-FR" b="1" dirty="0" err="1">
                <a:solidFill>
                  <a:srgbClr val="000000"/>
                </a:solidFill>
                <a:ea typeface="WenQuanYi Zen Hei Sharp" charset="0"/>
                <a:cs typeface="WenQuanYi Zen Hei Sharp" charset="0"/>
              </a:rPr>
              <a:t>supporting</a:t>
            </a:r>
            <a:r>
              <a:rPr lang="fr-FR" b="1" dirty="0">
                <a:solidFill>
                  <a:srgbClr val="000000"/>
                </a:solidFill>
                <a:ea typeface="WenQuanYi Zen Hei Sharp" charset="0"/>
                <a:cs typeface="WenQuanYi Zen Hei Sharp" charset="0"/>
              </a:rPr>
              <a:t> bases on </a:t>
            </a:r>
            <a:r>
              <a:rPr lang="fr-FR" b="1" dirty="0" err="1">
                <a:solidFill>
                  <a:srgbClr val="000000"/>
                </a:solidFill>
                <a:ea typeface="WenQuanYi Zen Hei Sharp" charset="0"/>
                <a:cs typeface="WenQuanYi Zen Hei Sharp" charset="0"/>
              </a:rPr>
              <a:t>forward</a:t>
            </a:r>
            <a:r>
              <a:rPr lang="fr-FR" b="1" dirty="0">
                <a:solidFill>
                  <a:srgbClr val="000000"/>
                </a:solidFill>
                <a:ea typeface="WenQuanYi Zen Hei Sharp" charset="0"/>
                <a:cs typeface="WenQuanYi Zen Hei Sharp" charset="0"/>
              </a:rPr>
              <a:t>/reverse </a:t>
            </a:r>
            <a:r>
              <a:rPr lang="fr-FR" b="1" dirty="0" err="1">
                <a:solidFill>
                  <a:srgbClr val="000000"/>
                </a:solidFill>
                <a:ea typeface="WenQuanYi Zen Hei Sharp" charset="0"/>
                <a:cs typeface="WenQuanYi Zen Hei Sharp" charset="0"/>
              </a:rPr>
              <a:t>strand</a:t>
            </a:r>
            <a:endParaRPr lang="fr-FR" b="1" dirty="0">
              <a:solidFill>
                <a:srgbClr val="000000"/>
              </a:solidFill>
              <a:ea typeface="WenQuanYi Zen Hei Sharp" charset="0"/>
              <a:cs typeface="WenQuanYi Zen Hei Sharp" charset="0"/>
            </a:endParaRPr>
          </a:p>
        </p:txBody>
      </p:sp>
      <p:pic>
        <p:nvPicPr>
          <p:cNvPr id="26632" name="Picture 8"/>
          <p:cNvPicPr>
            <a:picLocks noChangeAspect="1" noChangeArrowheads="1"/>
          </p:cNvPicPr>
          <p:nvPr/>
        </p:nvPicPr>
        <p:blipFill>
          <a:blip r:embed="rId5" cstate="print"/>
          <a:srcRect/>
          <a:stretch>
            <a:fillRect/>
          </a:stretch>
        </p:blipFill>
        <p:spPr bwMode="auto">
          <a:xfrm>
            <a:off x="311150" y="3055938"/>
            <a:ext cx="9458325" cy="363537"/>
          </a:xfrm>
          <a:prstGeom prst="rect">
            <a:avLst/>
          </a:prstGeom>
          <a:noFill/>
          <a:ln w="9525" cap="flat">
            <a:noFill/>
            <a:round/>
            <a:headEnd/>
            <a:tailEnd/>
          </a:ln>
          <a:effectLst/>
        </p:spPr>
      </p:pic>
    </p:spTree>
    <p:extLst>
      <p:ext uri="{BB962C8B-B14F-4D97-AF65-F5344CB8AC3E}">
        <p14:creationId xmlns:p14="http://schemas.microsoft.com/office/powerpoint/2010/main" val="468591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96" y="1331565"/>
            <a:ext cx="10017658" cy="6103143"/>
          </a:xfrm>
          <a:prstGeom prst="rect">
            <a:avLst/>
          </a:prstGeom>
        </p:spPr>
      </p:pic>
      <p:sp>
        <p:nvSpPr>
          <p:cNvPr id="6" name="Titre 5"/>
          <p:cNvSpPr>
            <a:spLocks noGrp="1"/>
          </p:cNvSpPr>
          <p:nvPr>
            <p:ph type="title"/>
          </p:nvPr>
        </p:nvSpPr>
        <p:spPr/>
        <p:txBody>
          <a:bodyPr/>
          <a:lstStyle/>
          <a:p>
            <a:pPr>
              <a:buNone/>
            </a:pPr>
            <a:r>
              <a:rPr lang="fr-FR" dirty="0" err="1" smtClean="0"/>
              <a:t>MyGenomeBrowser</a:t>
            </a:r>
            <a:endParaRPr lang="en-GB" dirty="0"/>
          </a:p>
        </p:txBody>
      </p:sp>
    </p:spTree>
    <p:extLst>
      <p:ext uri="{BB962C8B-B14F-4D97-AF65-F5344CB8AC3E}">
        <p14:creationId xmlns:p14="http://schemas.microsoft.com/office/powerpoint/2010/main" val="1377988611"/>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6" y="1331565"/>
            <a:ext cx="10058398" cy="6103143"/>
          </a:xfrm>
          <a:prstGeom prst="rect">
            <a:avLst/>
          </a:prstGeom>
        </p:spPr>
      </p:pic>
      <p:sp>
        <p:nvSpPr>
          <p:cNvPr id="6" name="Titre 5"/>
          <p:cNvSpPr>
            <a:spLocks noGrp="1"/>
          </p:cNvSpPr>
          <p:nvPr>
            <p:ph type="title"/>
          </p:nvPr>
        </p:nvSpPr>
        <p:spPr/>
        <p:txBody>
          <a:bodyPr/>
          <a:lstStyle/>
          <a:p>
            <a:pPr>
              <a:buNone/>
            </a:pPr>
            <a:r>
              <a:rPr lang="fr-FR" dirty="0" err="1" smtClean="0"/>
              <a:t>MyGenomeBrowser</a:t>
            </a:r>
            <a:endParaRPr lang="en-GB" dirty="0"/>
          </a:p>
        </p:txBody>
      </p:sp>
    </p:spTree>
    <p:extLst>
      <p:ext uri="{BB962C8B-B14F-4D97-AF65-F5344CB8AC3E}">
        <p14:creationId xmlns:p14="http://schemas.microsoft.com/office/powerpoint/2010/main" val="4093043061"/>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610651" y="1595806"/>
            <a:ext cx="2889030" cy="2500526"/>
            <a:chOff x="514853" y="1639351"/>
            <a:chExt cx="2889029" cy="2500526"/>
          </a:xfrm>
        </p:grpSpPr>
        <p:sp>
          <p:nvSpPr>
            <p:cNvPr id="3" name="Text Box 2"/>
            <p:cNvSpPr txBox="1">
              <a:spLocks noChangeArrowheads="1"/>
            </p:cNvSpPr>
            <p:nvPr/>
          </p:nvSpPr>
          <p:spPr bwMode="auto">
            <a:xfrm>
              <a:off x="522992" y="2051645"/>
              <a:ext cx="2880890" cy="2088232"/>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4" name="ZoneTexte 3"/>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Je vais sur</a:t>
              </a:r>
              <a:endParaRPr lang="fr-FR" dirty="0"/>
            </a:p>
          </p:txBody>
        </p:sp>
      </p:grpSp>
      <p:grpSp>
        <p:nvGrpSpPr>
          <p:cNvPr id="5" name="Groupe 4"/>
          <p:cNvGrpSpPr/>
          <p:nvPr/>
        </p:nvGrpSpPr>
        <p:grpSpPr>
          <a:xfrm>
            <a:off x="3615234" y="1602179"/>
            <a:ext cx="2889030" cy="2500526"/>
            <a:chOff x="514853" y="1639351"/>
            <a:chExt cx="2889029" cy="2500526"/>
          </a:xfrm>
        </p:grpSpPr>
        <p:sp>
          <p:nvSpPr>
            <p:cNvPr id="6" name="Text Box 2"/>
            <p:cNvSpPr txBox="1">
              <a:spLocks noChangeArrowheads="1"/>
            </p:cNvSpPr>
            <p:nvPr/>
          </p:nvSpPr>
          <p:spPr bwMode="auto">
            <a:xfrm>
              <a:off x="522992" y="2062690"/>
              <a:ext cx="2880890" cy="2077187"/>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7" name="ZoneTexte 6"/>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L’outil permet</a:t>
              </a:r>
              <a:endParaRPr lang="fr-FR" dirty="0"/>
            </a:p>
          </p:txBody>
        </p:sp>
      </p:grpSp>
      <p:grpSp>
        <p:nvGrpSpPr>
          <p:cNvPr id="8" name="Groupe 7"/>
          <p:cNvGrpSpPr/>
          <p:nvPr/>
        </p:nvGrpSpPr>
        <p:grpSpPr>
          <a:xfrm>
            <a:off x="6567562" y="1602179"/>
            <a:ext cx="2889030" cy="2500526"/>
            <a:chOff x="514853" y="1639351"/>
            <a:chExt cx="2889029" cy="2500526"/>
          </a:xfrm>
        </p:grpSpPr>
        <p:sp>
          <p:nvSpPr>
            <p:cNvPr id="9" name="Text Box 2"/>
            <p:cNvSpPr txBox="1">
              <a:spLocks noChangeArrowheads="1"/>
            </p:cNvSpPr>
            <p:nvPr/>
          </p:nvSpPr>
          <p:spPr bwMode="auto">
            <a:xfrm>
              <a:off x="522992" y="2071399"/>
              <a:ext cx="2880890" cy="2068478"/>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0" name="ZoneTexte 9"/>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L’outil ne permet pas</a:t>
              </a:r>
              <a:endParaRPr lang="fr-FR" dirty="0"/>
            </a:p>
          </p:txBody>
        </p:sp>
      </p:grpSp>
      <p:grpSp>
        <p:nvGrpSpPr>
          <p:cNvPr id="11" name="Groupe 10"/>
          <p:cNvGrpSpPr/>
          <p:nvPr/>
        </p:nvGrpSpPr>
        <p:grpSpPr>
          <a:xfrm>
            <a:off x="610651" y="4297274"/>
            <a:ext cx="2889030" cy="2500526"/>
            <a:chOff x="514853" y="1639351"/>
            <a:chExt cx="2889029" cy="2500526"/>
          </a:xfrm>
        </p:grpSpPr>
        <p:sp>
          <p:nvSpPr>
            <p:cNvPr id="12" name="Text Box 2"/>
            <p:cNvSpPr txBox="1">
              <a:spLocks noChangeArrowheads="1"/>
            </p:cNvSpPr>
            <p:nvPr/>
          </p:nvSpPr>
          <p:spPr bwMode="auto">
            <a:xfrm>
              <a:off x="522992" y="2051645"/>
              <a:ext cx="2880890" cy="2088232"/>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3" name="ZoneTexte 12"/>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Paramètres clés</a:t>
              </a:r>
              <a:endParaRPr lang="fr-FR" dirty="0"/>
            </a:p>
          </p:txBody>
        </p:sp>
      </p:grpSp>
      <p:grpSp>
        <p:nvGrpSpPr>
          <p:cNvPr id="14" name="Groupe 13"/>
          <p:cNvGrpSpPr/>
          <p:nvPr/>
        </p:nvGrpSpPr>
        <p:grpSpPr>
          <a:xfrm>
            <a:off x="3615234" y="4303647"/>
            <a:ext cx="2889030" cy="2500526"/>
            <a:chOff x="514853" y="1639351"/>
            <a:chExt cx="2889029" cy="2500526"/>
          </a:xfrm>
        </p:grpSpPr>
        <p:sp>
          <p:nvSpPr>
            <p:cNvPr id="15" name="Text Box 2"/>
            <p:cNvSpPr txBox="1">
              <a:spLocks noChangeArrowheads="1"/>
            </p:cNvSpPr>
            <p:nvPr/>
          </p:nvSpPr>
          <p:spPr bwMode="auto">
            <a:xfrm>
              <a:off x="522992" y="2062690"/>
              <a:ext cx="2880890" cy="2077187"/>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6" name="ZoneTexte 15"/>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Pièges</a:t>
              </a:r>
              <a:endParaRPr lang="fr-FR" dirty="0"/>
            </a:p>
          </p:txBody>
        </p:sp>
      </p:grpSp>
      <p:grpSp>
        <p:nvGrpSpPr>
          <p:cNvPr id="17" name="Groupe 16"/>
          <p:cNvGrpSpPr/>
          <p:nvPr/>
        </p:nvGrpSpPr>
        <p:grpSpPr>
          <a:xfrm>
            <a:off x="6567562" y="4303647"/>
            <a:ext cx="2889030" cy="2500526"/>
            <a:chOff x="514853" y="1639351"/>
            <a:chExt cx="2889029" cy="2500526"/>
          </a:xfrm>
        </p:grpSpPr>
        <p:sp>
          <p:nvSpPr>
            <p:cNvPr id="18" name="Text Box 2"/>
            <p:cNvSpPr txBox="1">
              <a:spLocks noChangeArrowheads="1"/>
            </p:cNvSpPr>
            <p:nvPr/>
          </p:nvSpPr>
          <p:spPr bwMode="auto">
            <a:xfrm>
              <a:off x="522992" y="2071399"/>
              <a:ext cx="2880890" cy="2068478"/>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9" name="ZoneTexte 18"/>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Formats et fichiers</a:t>
              </a:r>
              <a:endParaRPr lang="fr-FR" dirty="0"/>
            </a:p>
          </p:txBody>
        </p:sp>
      </p:grpSp>
      <p:sp>
        <p:nvSpPr>
          <p:cNvPr id="23" name="Text Box 1"/>
          <p:cNvSpPr txBox="1">
            <a:spLocks noChangeArrowheads="1"/>
          </p:cNvSpPr>
          <p:nvPr/>
        </p:nvSpPr>
        <p:spPr bwMode="auto">
          <a:xfrm>
            <a:off x="505841" y="539477"/>
            <a:ext cx="9070975" cy="73441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0" tIns="27212" rIns="0" bIns="0" anchor="ctr"/>
          <a:lstStyle/>
          <a:p>
            <a:pPr algn="ctr">
              <a:tabLst>
                <a:tab pos="449216" algn="l"/>
                <a:tab pos="898432" algn="l"/>
                <a:tab pos="1347648" algn="l"/>
                <a:tab pos="1796864" algn="l"/>
                <a:tab pos="2246081" algn="l"/>
                <a:tab pos="2695295" algn="l"/>
                <a:tab pos="3144512" algn="l"/>
                <a:tab pos="3593727" algn="l"/>
                <a:tab pos="4042944" algn="l"/>
                <a:tab pos="4492159" algn="l"/>
                <a:tab pos="4941376" algn="l"/>
                <a:tab pos="5390591" algn="l"/>
                <a:tab pos="5839808" algn="l"/>
                <a:tab pos="6289023" algn="l"/>
                <a:tab pos="6738240" algn="l"/>
                <a:tab pos="7187455" algn="l"/>
                <a:tab pos="7636672" algn="l"/>
                <a:tab pos="8085886" algn="l"/>
                <a:tab pos="8535103" algn="l"/>
                <a:tab pos="8984318" algn="l"/>
              </a:tabLst>
            </a:pPr>
            <a:r>
              <a:rPr lang="fr-FR" b="1" dirty="0" smtClean="0">
                <a:solidFill>
                  <a:srgbClr val="000000"/>
                </a:solidFill>
                <a:ea typeface="Droid Sans Fallback" charset="0"/>
                <a:cs typeface="Droid Sans Fallback" charset="0"/>
              </a:rPr>
              <a:t>Je veux identifier des </a:t>
            </a:r>
            <a:r>
              <a:rPr lang="fr-FR" b="1" dirty="0" err="1" smtClean="0">
                <a:solidFill>
                  <a:srgbClr val="000000"/>
                </a:solidFill>
                <a:ea typeface="Droid Sans Fallback" charset="0"/>
                <a:cs typeface="Droid Sans Fallback" charset="0"/>
              </a:rPr>
              <a:t>SNPs</a:t>
            </a:r>
            <a:r>
              <a:rPr lang="fr-FR" b="1" dirty="0" smtClean="0">
                <a:solidFill>
                  <a:srgbClr val="000000"/>
                </a:solidFill>
                <a:ea typeface="Droid Sans Fallback" charset="0"/>
                <a:cs typeface="Droid Sans Fallback" charset="0"/>
              </a:rPr>
              <a:t> et évaluer leurs effets sur l’annotation d’un génome</a:t>
            </a:r>
            <a:endParaRPr lang="fr-FR" b="1" dirty="0">
              <a:solidFill>
                <a:srgbClr val="000000"/>
              </a:solidFill>
              <a:ea typeface="Droid Sans Fallback" charset="0"/>
              <a:cs typeface="Droid Sans Fallback" charset="0"/>
            </a:endParaRPr>
          </a:p>
        </p:txBody>
      </p:sp>
      <p:sp>
        <p:nvSpPr>
          <p:cNvPr id="25" name="ZoneTexte 24"/>
          <p:cNvSpPr txBox="1"/>
          <p:nvPr/>
        </p:nvSpPr>
        <p:spPr>
          <a:xfrm>
            <a:off x="2159993" y="7099521"/>
            <a:ext cx="5760640" cy="369324"/>
          </a:xfrm>
          <a:prstGeom prst="rect">
            <a:avLst/>
          </a:prstGeom>
        </p:spPr>
        <p:style>
          <a:lnRef idx="1">
            <a:schemeClr val="accent2"/>
          </a:lnRef>
          <a:fillRef idx="2">
            <a:schemeClr val="accent2"/>
          </a:fillRef>
          <a:effectRef idx="1">
            <a:schemeClr val="accent2"/>
          </a:effectRef>
          <a:fontRef idx="minor">
            <a:schemeClr val="dk1"/>
          </a:fontRef>
        </p:style>
        <p:txBody>
          <a:bodyPr wrap="square" lIns="91430" tIns="45716" rIns="91430" bIns="45716" rtlCol="0">
            <a:spAutoFit/>
          </a:bodyPr>
          <a:lstStyle/>
          <a:p>
            <a:pPr algn="ctr"/>
            <a:r>
              <a:rPr lang="fr-FR" dirty="0" smtClean="0"/>
              <a:t>BBRIC Portal - https://bbric.toulouse.inra.fr</a:t>
            </a:r>
            <a:endParaRPr lang="fr-FR" dirty="0"/>
          </a:p>
        </p:txBody>
      </p:sp>
    </p:spTree>
    <p:extLst>
      <p:ext uri="{BB962C8B-B14F-4D97-AF65-F5344CB8AC3E}">
        <p14:creationId xmlns:p14="http://schemas.microsoft.com/office/powerpoint/2010/main" val="3139142703"/>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0"/>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59"/>
            <a:ext cx="9801000" cy="13321"/>
          </a:xfrm>
          <a:prstGeom prst="straightConnector1">
            <a:avLst/>
          </a:prstGeom>
          <a:noFill/>
          <a:ln w="19080">
            <a:solidFill>
              <a:srgbClr val="DDD9C3"/>
            </a:solidFill>
            <a:prstDash val="solid"/>
          </a:ln>
        </p:spPr>
      </p:cxnSp>
      <p:sp>
        <p:nvSpPr>
          <p:cNvPr id="4" name="Organigramme : Processus 28"/>
          <p:cNvSpPr/>
          <p:nvPr/>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6"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7" name="ZoneTexte 16"/>
          <p:cNvSpPr txBox="1"/>
          <p:nvPr/>
        </p:nvSpPr>
        <p:spPr>
          <a:xfrm>
            <a:off x="1439912" y="2627709"/>
            <a:ext cx="7344816" cy="1407308"/>
          </a:xfrm>
          <a:prstGeom prst="rect">
            <a:avLst/>
          </a:prstGeom>
          <a:noFill/>
          <a:ln>
            <a:noFill/>
          </a:ln>
        </p:spPr>
        <p:txBody>
          <a:bodyPr vert="horz" wrap="square" lIns="91440" tIns="45720" rIns="91440" bIns="4572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a:buNone/>
              <a:defRPr sz="1800"/>
            </a:pPr>
            <a:r>
              <a:rPr lang="fr-FR" sz="2800" b="1" dirty="0">
                <a:solidFill>
                  <a:schemeClr val="accent1">
                    <a:lumMod val="75000"/>
                  </a:schemeClr>
                </a:solidFill>
                <a:latin typeface="+mj-lt"/>
              </a:rPr>
              <a:t>Présentation et exemples d’application pour l’assemblage de génomes bactériens et </a:t>
            </a:r>
            <a:r>
              <a:rPr lang="fr-FR" sz="2800" b="1" dirty="0" smtClean="0">
                <a:solidFill>
                  <a:schemeClr val="accent1">
                    <a:lumMod val="75000"/>
                  </a:schemeClr>
                </a:solidFill>
                <a:latin typeface="+mj-lt"/>
              </a:rPr>
              <a:t>eucaryotes</a:t>
            </a:r>
            <a:endParaRPr lang="fr-FR" b="1" dirty="0" smtClean="0">
              <a:solidFill>
                <a:schemeClr val="accent1">
                  <a:lumMod val="75000"/>
                </a:schemeClr>
              </a:solidFill>
              <a:latin typeface="+mj-lt"/>
              <a:ea typeface="DejaVu Sans" pitchFamily="2"/>
              <a:cs typeface="DejaVu Sans" pitchFamily="2"/>
            </a:endParaRPr>
          </a:p>
        </p:txBody>
      </p:sp>
      <p:cxnSp>
        <p:nvCxnSpPr>
          <p:cNvPr id="9" name="Connecteur droit 30"/>
          <p:cNvCxnSpPr/>
          <p:nvPr/>
        </p:nvCxnSpPr>
        <p:spPr>
          <a:xfrm flipV="1">
            <a:off x="-10440" y="7272000"/>
            <a:ext cx="10045080" cy="10079"/>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pic>
        <p:nvPicPr>
          <p:cNvPr id="1026" name="Picture 2"/>
          <p:cNvPicPr>
            <a:picLocks noChangeAspect="1" noChangeArrowheads="1"/>
          </p:cNvPicPr>
          <p:nvPr/>
        </p:nvPicPr>
        <p:blipFill>
          <a:blip r:embed="rId4"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16" name="Rectangle 15"/>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sp>
        <p:nvSpPr>
          <p:cNvPr id="11" name="Rectangle 10"/>
          <p:cNvSpPr/>
          <p:nvPr/>
        </p:nvSpPr>
        <p:spPr>
          <a:xfrm>
            <a:off x="241920" y="4525307"/>
            <a:ext cx="9118872" cy="461665"/>
          </a:xfrm>
          <a:prstGeom prst="rect">
            <a:avLst/>
          </a:prstGeom>
        </p:spPr>
        <p:txBody>
          <a:bodyPr wrap="square">
            <a:spAutoFit/>
          </a:bodyPr>
          <a:lstStyle/>
          <a:p>
            <a:pPr algn="ctr">
              <a:lnSpc>
                <a:spcPct val="100000"/>
              </a:lnSpc>
              <a:buClrTx/>
              <a:buFontTx/>
              <a:buNone/>
            </a:pPr>
            <a:r>
              <a:rPr lang="fr-FR" altLang="fr-FR" sz="2400" b="1" dirty="0" smtClean="0">
                <a:solidFill>
                  <a:schemeClr val="accent1">
                    <a:lumMod val="75000"/>
                  </a:schemeClr>
                </a:solidFill>
                <a:latin typeface="Calibri" panose="020F0502020204030204" pitchFamily="34" charset="0"/>
              </a:rPr>
              <a:t>Ludovic L.</a:t>
            </a:r>
          </a:p>
        </p:txBody>
      </p:sp>
    </p:spTree>
    <p:extLst>
      <p:ext uri="{BB962C8B-B14F-4D97-AF65-F5344CB8AC3E}">
        <p14:creationId xmlns:p14="http://schemas.microsoft.com/office/powerpoint/2010/main" val="2868660823"/>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p:cNvSpPr txBox="1">
            <a:spLocks/>
          </p:cNvSpPr>
          <p:nvPr/>
        </p:nvSpPr>
        <p:spPr>
          <a:xfrm>
            <a:off x="503999" y="-36587"/>
            <a:ext cx="9071640" cy="454181"/>
          </a:xfrm>
          <a:prstGeom prst="rect">
            <a:avLst/>
          </a:prstGeom>
        </p:spPr>
        <p:txBody>
          <a:bodyPr>
            <a:noAutofit/>
          </a:bodyPr>
          <a:lstStyle>
            <a:lvl1pPr algn="ctr" rtl="0" hangingPunct="0">
              <a:tabLst/>
              <a:defRPr lang="fr-FR" sz="4400" b="0" i="0" u="none" strike="noStrike" kern="1200">
                <a:ln>
                  <a:noFill/>
                </a:ln>
                <a:latin typeface="Liberation Sans" pitchFamily="18"/>
                <a:ea typeface="DejaVu Sans" pitchFamily="2"/>
                <a:cs typeface="DejaVu Sans" pitchFamily="2"/>
              </a:defRPr>
            </a:lvl1pPr>
          </a:lstStyle>
          <a:p>
            <a:pPr algn="l"/>
            <a:r>
              <a:rPr lang="fr-FR" sz="2800" dirty="0" smtClean="0">
                <a:solidFill>
                  <a:sysClr val="windowText" lastClr="000000"/>
                </a:solidFill>
                <a:latin typeface="+mj-lt"/>
              </a:rPr>
              <a:t>Séquenceur </a:t>
            </a:r>
            <a:r>
              <a:rPr lang="fr-FR" sz="2800" dirty="0" err="1" smtClean="0">
                <a:solidFill>
                  <a:sysClr val="windowText" lastClr="000000"/>
                </a:solidFill>
                <a:latin typeface="+mj-lt"/>
              </a:rPr>
              <a:t>PacBio</a:t>
            </a:r>
            <a:r>
              <a:rPr lang="fr-FR" sz="2800" dirty="0" smtClean="0">
                <a:solidFill>
                  <a:sysClr val="windowText" lastClr="000000"/>
                </a:solidFill>
                <a:latin typeface="+mj-lt"/>
              </a:rPr>
              <a:t> RS II</a:t>
            </a:r>
            <a:endParaRPr lang="fr-FR" sz="2800" dirty="0">
              <a:solidFill>
                <a:sysClr val="windowText" lastClr="000000"/>
              </a:solidFill>
              <a:latin typeface="+mj-lt"/>
            </a:endParaRPr>
          </a:p>
        </p:txBody>
      </p:sp>
      <p:grpSp>
        <p:nvGrpSpPr>
          <p:cNvPr id="4" name="Groupe 3"/>
          <p:cNvGrpSpPr/>
          <p:nvPr/>
        </p:nvGrpSpPr>
        <p:grpSpPr>
          <a:xfrm>
            <a:off x="7812000" y="35485"/>
            <a:ext cx="2160000" cy="576000"/>
            <a:chOff x="7812000" y="35485"/>
            <a:chExt cx="2160000" cy="576000"/>
          </a:xfrm>
        </p:grpSpPr>
        <p:sp>
          <p:nvSpPr>
            <p:cNvPr id="5"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6" name="Rectangle 5"/>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793" y="1043533"/>
            <a:ext cx="3168352" cy="2376264"/>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2" y="3851845"/>
            <a:ext cx="3655774" cy="2705273"/>
          </a:xfrm>
          <a:prstGeom prst="rect">
            <a:avLst/>
          </a:prstGeom>
        </p:spPr>
      </p:pic>
      <p:sp>
        <p:nvSpPr>
          <p:cNvPr id="9" name="ZoneTexte 8"/>
          <p:cNvSpPr txBox="1"/>
          <p:nvPr/>
        </p:nvSpPr>
        <p:spPr>
          <a:xfrm>
            <a:off x="5400352" y="899517"/>
            <a:ext cx="4392488" cy="5760640"/>
          </a:xfrm>
          <a:prstGeom prst="rect">
            <a:avLst/>
          </a:prstGeom>
          <a:noFill/>
        </p:spPr>
        <p:txBody>
          <a:bodyPr wrap="square" rtlCol="0">
            <a:normAutofit/>
          </a:bodyPr>
          <a:lstStyle/>
          <a:p>
            <a:r>
              <a:rPr lang="fr-FR" sz="2400" b="1" dirty="0" err="1" smtClean="0">
                <a:latin typeface="+mj-lt"/>
              </a:rPr>
              <a:t>PacBio</a:t>
            </a:r>
            <a:r>
              <a:rPr lang="fr-FR" sz="2400" b="1" dirty="0" smtClean="0">
                <a:latin typeface="+mj-lt"/>
              </a:rPr>
              <a:t> RS II</a:t>
            </a:r>
          </a:p>
          <a:p>
            <a:pPr marL="285750" indent="-285750">
              <a:buFont typeface="Arial" panose="020B0604020202020204" pitchFamily="34" charset="0"/>
              <a:buChar char="•"/>
            </a:pPr>
            <a:r>
              <a:rPr lang="fr-FR" sz="2400" dirty="0" smtClean="0">
                <a:latin typeface="+mj-lt"/>
              </a:rPr>
              <a:t>Encombrant</a:t>
            </a:r>
          </a:p>
          <a:p>
            <a:pPr marL="285750" indent="-285750">
              <a:buFont typeface="Arial" panose="020B0604020202020204" pitchFamily="34" charset="0"/>
              <a:buChar char="•"/>
            </a:pPr>
            <a:r>
              <a:rPr lang="fr-FR" sz="2400" dirty="0" smtClean="0">
                <a:latin typeface="+mj-lt"/>
              </a:rPr>
              <a:t>750 k€</a:t>
            </a:r>
          </a:p>
          <a:p>
            <a:pPr marL="285750" indent="-285750">
              <a:buFont typeface="Arial" panose="020B0604020202020204" pitchFamily="34" charset="0"/>
              <a:buChar char="•"/>
            </a:pPr>
            <a:r>
              <a:rPr lang="fr-FR" sz="2400" dirty="0" err="1" smtClean="0">
                <a:latin typeface="+mj-lt"/>
              </a:rPr>
              <a:t>GeT-PlaGe</a:t>
            </a:r>
            <a:r>
              <a:rPr lang="fr-FR" sz="2400" dirty="0" smtClean="0">
                <a:latin typeface="+mj-lt"/>
              </a:rPr>
              <a:t> (Toulouse)</a:t>
            </a:r>
          </a:p>
          <a:p>
            <a:pPr marL="285750" indent="-285750">
              <a:buFont typeface="Arial" panose="020B0604020202020204" pitchFamily="34" charset="0"/>
              <a:buChar char="•"/>
            </a:pPr>
            <a:endParaRPr lang="fr-FR" sz="2400" dirty="0" smtClean="0">
              <a:latin typeface="+mj-lt"/>
            </a:endParaRPr>
          </a:p>
          <a:p>
            <a:r>
              <a:rPr lang="fr-FR" sz="2400" b="1" dirty="0" smtClean="0">
                <a:latin typeface="+mj-lt"/>
              </a:rPr>
              <a:t>Débit</a:t>
            </a:r>
          </a:p>
          <a:p>
            <a:pPr marL="285750" indent="-285750">
              <a:buFont typeface="Arial" panose="020B0604020202020204" pitchFamily="34" charset="0"/>
              <a:buChar char="•"/>
            </a:pPr>
            <a:r>
              <a:rPr lang="fr-FR" sz="2400" dirty="0" smtClean="0">
                <a:latin typeface="+mj-lt"/>
              </a:rPr>
              <a:t>16 SMRT </a:t>
            </a:r>
            <a:r>
              <a:rPr lang="fr-FR" sz="2400" dirty="0" err="1" smtClean="0">
                <a:latin typeface="+mj-lt"/>
              </a:rPr>
              <a:t>Cell</a:t>
            </a:r>
            <a:r>
              <a:rPr lang="fr-FR" sz="2400" dirty="0" smtClean="0">
                <a:latin typeface="+mj-lt"/>
              </a:rPr>
              <a:t> par </a:t>
            </a:r>
            <a:r>
              <a:rPr lang="fr-FR" sz="2400" dirty="0" err="1" smtClean="0">
                <a:latin typeface="+mj-lt"/>
              </a:rPr>
              <a:t>run</a:t>
            </a:r>
            <a:endParaRPr lang="fr-FR" sz="2400" dirty="0" smtClean="0">
              <a:latin typeface="+mj-lt"/>
            </a:endParaRPr>
          </a:p>
          <a:p>
            <a:pPr marL="285750" indent="-285750">
              <a:buFont typeface="Arial" panose="020B0604020202020204" pitchFamily="34" charset="0"/>
              <a:buChar char="•"/>
            </a:pPr>
            <a:r>
              <a:rPr lang="fr-FR" sz="2400" dirty="0" smtClean="0">
                <a:latin typeface="+mj-lt"/>
              </a:rPr>
              <a:t>150K puits par SMRT </a:t>
            </a:r>
            <a:r>
              <a:rPr lang="fr-FR" sz="2400" dirty="0" err="1" smtClean="0">
                <a:latin typeface="+mj-lt"/>
              </a:rPr>
              <a:t>Cell</a:t>
            </a:r>
            <a:endParaRPr lang="fr-FR" sz="2400" dirty="0" smtClean="0">
              <a:latin typeface="+mj-lt"/>
            </a:endParaRPr>
          </a:p>
          <a:p>
            <a:pPr marL="285750" indent="-285750">
              <a:buFont typeface="Arial" panose="020B0604020202020204" pitchFamily="34" charset="0"/>
              <a:buChar char="•"/>
            </a:pPr>
            <a:r>
              <a:rPr lang="fr-FR" sz="2400" dirty="0" smtClean="0">
                <a:latin typeface="+mj-lt"/>
              </a:rPr>
              <a:t>500Mb à 1Gb par SMRT </a:t>
            </a:r>
            <a:r>
              <a:rPr lang="fr-FR" sz="2400" dirty="0" err="1" smtClean="0">
                <a:latin typeface="+mj-lt"/>
              </a:rPr>
              <a:t>Cell</a:t>
            </a:r>
            <a:endParaRPr lang="fr-FR" sz="2400" dirty="0" smtClean="0">
              <a:latin typeface="+mj-lt"/>
            </a:endParaRPr>
          </a:p>
          <a:p>
            <a:pPr marL="285750" indent="-285750">
              <a:buFont typeface="Arial" panose="020B0604020202020204" pitchFamily="34" charset="0"/>
              <a:buChar char="•"/>
            </a:pPr>
            <a:endParaRPr lang="fr-FR" sz="2400" dirty="0" smtClean="0">
              <a:latin typeface="+mj-lt"/>
            </a:endParaRPr>
          </a:p>
          <a:p>
            <a:r>
              <a:rPr lang="fr-FR" sz="2400" b="1" dirty="0" smtClean="0">
                <a:latin typeface="+mj-lt"/>
              </a:rPr>
              <a:t>Coût de séquençage</a:t>
            </a:r>
            <a:endParaRPr lang="fr-FR" sz="2400" b="1" dirty="0">
              <a:latin typeface="+mj-lt"/>
            </a:endParaRPr>
          </a:p>
          <a:p>
            <a:pPr marL="285750" indent="-285750">
              <a:buFont typeface="Arial" panose="020B0604020202020204" pitchFamily="34" charset="0"/>
              <a:buChar char="•"/>
            </a:pPr>
            <a:r>
              <a:rPr lang="fr-FR" sz="2400" dirty="0" smtClean="0">
                <a:latin typeface="+mj-lt"/>
              </a:rPr>
              <a:t>600 à 1200 € par SMRT </a:t>
            </a:r>
            <a:r>
              <a:rPr lang="fr-FR" sz="2400" dirty="0" err="1" smtClean="0">
                <a:latin typeface="+mj-lt"/>
              </a:rPr>
              <a:t>Cell</a:t>
            </a:r>
            <a:endParaRPr lang="fr-FR" sz="2400" dirty="0">
              <a:latin typeface="+mj-lt"/>
            </a:endParaRPr>
          </a:p>
        </p:txBody>
      </p:sp>
    </p:spTree>
    <p:extLst>
      <p:ext uri="{BB962C8B-B14F-4D97-AF65-F5344CB8AC3E}">
        <p14:creationId xmlns:p14="http://schemas.microsoft.com/office/powerpoint/2010/main" val="3635042374"/>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p:cNvSpPr txBox="1">
            <a:spLocks/>
          </p:cNvSpPr>
          <p:nvPr/>
        </p:nvSpPr>
        <p:spPr>
          <a:xfrm>
            <a:off x="503999" y="-36587"/>
            <a:ext cx="9071640" cy="454181"/>
          </a:xfrm>
          <a:prstGeom prst="rect">
            <a:avLst/>
          </a:prstGeom>
        </p:spPr>
        <p:txBody>
          <a:bodyPr>
            <a:noAutofit/>
          </a:bodyPr>
          <a:lstStyle>
            <a:lvl1pPr algn="ctr" rtl="0" hangingPunct="0">
              <a:tabLst/>
              <a:defRPr lang="fr-FR" sz="4400" b="0" i="0" u="none" strike="noStrike" kern="1200">
                <a:ln>
                  <a:noFill/>
                </a:ln>
                <a:latin typeface="Liberation Sans" pitchFamily="18"/>
                <a:ea typeface="DejaVu Sans" pitchFamily="2"/>
                <a:cs typeface="DejaVu Sans" pitchFamily="2"/>
              </a:defRPr>
            </a:lvl1pPr>
          </a:lstStyle>
          <a:p>
            <a:pPr algn="l"/>
            <a:r>
              <a:rPr lang="fr-FR" sz="2800" dirty="0" smtClean="0">
                <a:solidFill>
                  <a:sysClr val="windowText" lastClr="000000"/>
                </a:solidFill>
                <a:latin typeface="+mj-lt"/>
              </a:rPr>
              <a:t>Séquenceur </a:t>
            </a:r>
            <a:r>
              <a:rPr lang="fr-FR" sz="2800" dirty="0" err="1" smtClean="0">
                <a:solidFill>
                  <a:sysClr val="windowText" lastClr="000000"/>
                </a:solidFill>
                <a:latin typeface="+mj-lt"/>
              </a:rPr>
              <a:t>PacBio</a:t>
            </a:r>
            <a:r>
              <a:rPr lang="fr-FR" sz="2800" dirty="0" smtClean="0">
                <a:solidFill>
                  <a:sysClr val="windowText" lastClr="000000"/>
                </a:solidFill>
                <a:latin typeface="+mj-lt"/>
              </a:rPr>
              <a:t> </a:t>
            </a:r>
            <a:r>
              <a:rPr lang="fr-FR" sz="2800" dirty="0" err="1" smtClean="0">
                <a:solidFill>
                  <a:sysClr val="windowText" lastClr="000000"/>
                </a:solidFill>
                <a:latin typeface="+mj-lt"/>
              </a:rPr>
              <a:t>Sequel</a:t>
            </a:r>
            <a:endParaRPr lang="fr-FR" sz="2800" dirty="0">
              <a:solidFill>
                <a:sysClr val="windowText" lastClr="000000"/>
              </a:solidFill>
              <a:latin typeface="+mj-lt"/>
            </a:endParaRPr>
          </a:p>
        </p:txBody>
      </p:sp>
      <p:grpSp>
        <p:nvGrpSpPr>
          <p:cNvPr id="3" name="Groupe 2"/>
          <p:cNvGrpSpPr/>
          <p:nvPr/>
        </p:nvGrpSpPr>
        <p:grpSpPr>
          <a:xfrm>
            <a:off x="7812000" y="35485"/>
            <a:ext cx="2160000" cy="576000"/>
            <a:chOff x="7812000" y="35485"/>
            <a:chExt cx="2160000" cy="576000"/>
          </a:xfrm>
        </p:grpSpPr>
        <p:sp>
          <p:nvSpPr>
            <p:cNvPr id="4"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5" name="Rectangle 4"/>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8" name="ZoneTexte 7"/>
          <p:cNvSpPr txBox="1"/>
          <p:nvPr/>
        </p:nvSpPr>
        <p:spPr>
          <a:xfrm>
            <a:off x="5400352" y="899517"/>
            <a:ext cx="4320480" cy="5688632"/>
          </a:xfrm>
          <a:prstGeom prst="rect">
            <a:avLst/>
          </a:prstGeom>
          <a:noFill/>
        </p:spPr>
        <p:txBody>
          <a:bodyPr wrap="square" rtlCol="0">
            <a:normAutofit/>
          </a:bodyPr>
          <a:lstStyle/>
          <a:p>
            <a:r>
              <a:rPr lang="fr-FR" sz="2400" b="1" dirty="0" err="1" smtClean="0">
                <a:latin typeface="+mj-lt"/>
              </a:rPr>
              <a:t>PacBio</a:t>
            </a:r>
            <a:r>
              <a:rPr lang="fr-FR" sz="2400" b="1" dirty="0" smtClean="0">
                <a:latin typeface="+mj-lt"/>
              </a:rPr>
              <a:t> </a:t>
            </a:r>
            <a:r>
              <a:rPr lang="fr-FR" sz="2400" b="1" dirty="0" err="1" smtClean="0">
                <a:latin typeface="+mj-lt"/>
              </a:rPr>
              <a:t>Sequel</a:t>
            </a:r>
            <a:endParaRPr lang="fr-FR" sz="2400" b="1" dirty="0" smtClean="0">
              <a:latin typeface="+mj-lt"/>
            </a:endParaRPr>
          </a:p>
          <a:p>
            <a:pPr marL="285750" indent="-285750">
              <a:buFont typeface="Arial" panose="020B0604020202020204" pitchFamily="34" charset="0"/>
              <a:buChar char="•"/>
            </a:pPr>
            <a:r>
              <a:rPr lang="fr-FR" sz="2400" dirty="0" smtClean="0">
                <a:latin typeface="+mj-lt"/>
              </a:rPr>
              <a:t>3 fois plus petit que le RS II</a:t>
            </a:r>
          </a:p>
          <a:p>
            <a:pPr marL="285750" indent="-285750">
              <a:buFont typeface="Arial" panose="020B0604020202020204" pitchFamily="34" charset="0"/>
              <a:buChar char="•"/>
            </a:pPr>
            <a:r>
              <a:rPr lang="fr-FR" sz="2400" dirty="0" smtClean="0">
                <a:latin typeface="+mj-lt"/>
              </a:rPr>
              <a:t>300 k€</a:t>
            </a:r>
          </a:p>
          <a:p>
            <a:pPr marL="285750" indent="-285750">
              <a:buFont typeface="Arial" panose="020B0604020202020204" pitchFamily="34" charset="0"/>
              <a:buChar char="•"/>
            </a:pPr>
            <a:r>
              <a:rPr lang="fr-FR" sz="2400" dirty="0" smtClean="0">
                <a:latin typeface="+mj-lt"/>
              </a:rPr>
              <a:t>INRA Clermont-Ferrand</a:t>
            </a:r>
          </a:p>
          <a:p>
            <a:endParaRPr lang="fr-FR" sz="2400" dirty="0" smtClean="0">
              <a:latin typeface="+mj-lt"/>
            </a:endParaRPr>
          </a:p>
          <a:p>
            <a:r>
              <a:rPr lang="fr-FR" sz="2400" b="1" dirty="0" smtClean="0">
                <a:latin typeface="+mj-lt"/>
              </a:rPr>
              <a:t>Débit</a:t>
            </a:r>
          </a:p>
          <a:p>
            <a:pPr marL="285750" indent="-285750">
              <a:buFont typeface="Arial" panose="020B0604020202020204" pitchFamily="34" charset="0"/>
              <a:buChar char="•"/>
            </a:pPr>
            <a:r>
              <a:rPr lang="fr-FR" sz="2400" dirty="0" smtClean="0">
                <a:latin typeface="+mj-lt"/>
              </a:rPr>
              <a:t>16 SMRT </a:t>
            </a:r>
            <a:r>
              <a:rPr lang="fr-FR" sz="2400" dirty="0" err="1" smtClean="0">
                <a:latin typeface="+mj-lt"/>
              </a:rPr>
              <a:t>Cell</a:t>
            </a:r>
            <a:r>
              <a:rPr lang="fr-FR" sz="2400" dirty="0" smtClean="0">
                <a:latin typeface="+mj-lt"/>
              </a:rPr>
              <a:t> par </a:t>
            </a:r>
            <a:r>
              <a:rPr lang="fr-FR" sz="2400" dirty="0" err="1" smtClean="0">
                <a:latin typeface="+mj-lt"/>
              </a:rPr>
              <a:t>run</a:t>
            </a:r>
            <a:endParaRPr lang="fr-FR" sz="2400" dirty="0" smtClean="0">
              <a:latin typeface="+mj-lt"/>
            </a:endParaRPr>
          </a:p>
          <a:p>
            <a:pPr marL="285750" indent="-285750">
              <a:buFont typeface="Arial" panose="020B0604020202020204" pitchFamily="34" charset="0"/>
              <a:buChar char="•"/>
            </a:pPr>
            <a:r>
              <a:rPr lang="fr-FR" sz="2400" dirty="0" smtClean="0">
                <a:latin typeface="+mj-lt"/>
              </a:rPr>
              <a:t>1M puits par SMRT </a:t>
            </a:r>
            <a:r>
              <a:rPr lang="fr-FR" sz="2400" dirty="0" err="1" smtClean="0">
                <a:latin typeface="+mj-lt"/>
              </a:rPr>
              <a:t>Cell</a:t>
            </a:r>
            <a:endParaRPr lang="fr-FR" sz="2400" dirty="0" smtClean="0">
              <a:latin typeface="+mj-lt"/>
            </a:endParaRPr>
          </a:p>
          <a:p>
            <a:pPr marL="285750" indent="-285750">
              <a:buFont typeface="Arial" panose="020B0604020202020204" pitchFamily="34" charset="0"/>
              <a:buChar char="•"/>
            </a:pPr>
            <a:r>
              <a:rPr lang="fr-FR" sz="2400" dirty="0" smtClean="0">
                <a:latin typeface="+mj-lt"/>
              </a:rPr>
              <a:t>3Gb à 7Gb par SMRT </a:t>
            </a:r>
            <a:r>
              <a:rPr lang="fr-FR" sz="2400" dirty="0" err="1" smtClean="0">
                <a:latin typeface="+mj-lt"/>
              </a:rPr>
              <a:t>Cell</a:t>
            </a:r>
            <a:endParaRPr lang="fr-FR" sz="2400" dirty="0" smtClean="0">
              <a:latin typeface="+mj-lt"/>
            </a:endParaRPr>
          </a:p>
          <a:p>
            <a:endParaRPr lang="fr-FR" sz="2400" dirty="0" smtClean="0">
              <a:latin typeface="+mj-lt"/>
            </a:endParaRPr>
          </a:p>
          <a:p>
            <a:r>
              <a:rPr lang="fr-FR" sz="2400" b="1" dirty="0" smtClean="0">
                <a:latin typeface="+mj-lt"/>
              </a:rPr>
              <a:t>Coût de séquençage</a:t>
            </a:r>
            <a:endParaRPr lang="fr-FR" sz="2400" b="1" dirty="0">
              <a:latin typeface="+mj-lt"/>
            </a:endParaRPr>
          </a:p>
          <a:p>
            <a:pPr marL="285750" indent="-285750">
              <a:buFont typeface="Arial" panose="020B0604020202020204" pitchFamily="34" charset="0"/>
              <a:buChar char="•"/>
            </a:pPr>
            <a:r>
              <a:rPr lang="fr-FR" sz="2400" dirty="0" smtClean="0">
                <a:latin typeface="+mj-lt"/>
              </a:rPr>
              <a:t>?? € par SMRT </a:t>
            </a:r>
            <a:r>
              <a:rPr lang="fr-FR" sz="2400" dirty="0" err="1" smtClean="0">
                <a:latin typeface="+mj-lt"/>
              </a:rPr>
              <a:t>Cell</a:t>
            </a:r>
            <a:endParaRPr lang="fr-FR" sz="2400" dirty="0" smtClean="0">
              <a:latin typeface="+mj-lt"/>
            </a:endParaRPr>
          </a:p>
          <a:p>
            <a:pPr marL="285750" indent="-285750">
              <a:buFont typeface="Arial" panose="020B0604020202020204" pitchFamily="34" charset="0"/>
              <a:buChar char="•"/>
            </a:pPr>
            <a:endParaRPr lang="fr-FR" sz="2400" dirty="0">
              <a:latin typeface="+mj-lt"/>
            </a:endParaRPr>
          </a:p>
          <a:p>
            <a:pPr marL="342900" indent="-342900">
              <a:buFont typeface="Wingdings" panose="05000000000000000000" pitchFamily="2" charset="2"/>
              <a:buChar char="Ø"/>
            </a:pPr>
            <a:r>
              <a:rPr lang="fr-FR" sz="2400" dirty="0" smtClean="0">
                <a:latin typeface="+mj-lt"/>
              </a:rPr>
              <a:t>actuellement il semble ne pas fonctionner correctement</a:t>
            </a:r>
            <a:endParaRPr lang="fr-FR" sz="2400" dirty="0">
              <a:latin typeface="+mj-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792" y="989476"/>
            <a:ext cx="3096344" cy="3042674"/>
          </a:xfrm>
          <a:prstGeom prst="rect">
            <a:avLst/>
          </a:prstGeom>
        </p:spPr>
      </p:pic>
    </p:spTree>
    <p:extLst>
      <p:ext uri="{BB962C8B-B14F-4D97-AF65-F5344CB8AC3E}">
        <p14:creationId xmlns:p14="http://schemas.microsoft.com/office/powerpoint/2010/main" val="1765105486"/>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e 37"/>
          <p:cNvGrpSpPr/>
          <p:nvPr/>
        </p:nvGrpSpPr>
        <p:grpSpPr>
          <a:xfrm>
            <a:off x="7812000" y="35485"/>
            <a:ext cx="2160000" cy="576000"/>
            <a:chOff x="7812000" y="35485"/>
            <a:chExt cx="2160000" cy="576000"/>
          </a:xfrm>
        </p:grpSpPr>
        <p:sp>
          <p:nvSpPr>
            <p:cNvPr id="39"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40" name="Rectangle 39"/>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41" name="ZoneTexte 40"/>
          <p:cNvSpPr txBox="1"/>
          <p:nvPr/>
        </p:nvSpPr>
        <p:spPr>
          <a:xfrm>
            <a:off x="575816" y="5804"/>
            <a:ext cx="5541905" cy="400110"/>
          </a:xfrm>
          <a:prstGeom prst="rect">
            <a:avLst/>
          </a:prstGeom>
          <a:noFill/>
        </p:spPr>
        <p:txBody>
          <a:bodyPr wrap="square" rtlCol="0">
            <a:spAutoFit/>
          </a:bodyPr>
          <a:lstStyle/>
          <a:p>
            <a:r>
              <a:rPr lang="fr-FR" sz="2000" dirty="0" smtClean="0"/>
              <a:t>Préparation librairie (ADN </a:t>
            </a:r>
            <a:r>
              <a:rPr lang="fr-FR" sz="2000" dirty="0"/>
              <a:t>génomique)</a:t>
            </a:r>
          </a:p>
        </p:txBody>
      </p:sp>
      <p:sp>
        <p:nvSpPr>
          <p:cNvPr id="43" name="Rectangle à coins arrondis 42"/>
          <p:cNvSpPr/>
          <p:nvPr/>
        </p:nvSpPr>
        <p:spPr>
          <a:xfrm>
            <a:off x="422431" y="1916882"/>
            <a:ext cx="2880320" cy="4138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lumMod val="95000"/>
                  </a:schemeClr>
                </a:solidFill>
                <a:latin typeface="+mj-lt"/>
              </a:rPr>
              <a:t>Fragmentation de l’ ADN</a:t>
            </a:r>
            <a:endParaRPr lang="fr-FR" sz="1400" b="1" dirty="0">
              <a:solidFill>
                <a:schemeClr val="bg1">
                  <a:lumMod val="95000"/>
                </a:schemeClr>
              </a:solidFill>
              <a:latin typeface="+mj-lt"/>
            </a:endParaRPr>
          </a:p>
        </p:txBody>
      </p:sp>
      <p:sp>
        <p:nvSpPr>
          <p:cNvPr id="44" name="Rectangle à coins arrondis 43"/>
          <p:cNvSpPr/>
          <p:nvPr/>
        </p:nvSpPr>
        <p:spPr>
          <a:xfrm>
            <a:off x="179512" y="2690752"/>
            <a:ext cx="1728192"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lumMod val="95000"/>
                  </a:schemeClr>
                </a:solidFill>
                <a:latin typeface="+mj-lt"/>
              </a:rPr>
              <a:t>Réparation des dommages de l’ADN</a:t>
            </a:r>
            <a:endParaRPr lang="fr-FR" sz="1400" b="1" dirty="0">
              <a:solidFill>
                <a:schemeClr val="bg1">
                  <a:lumMod val="95000"/>
                </a:schemeClr>
              </a:solidFill>
              <a:latin typeface="+mj-lt"/>
            </a:endParaRPr>
          </a:p>
        </p:txBody>
      </p:sp>
      <p:sp>
        <p:nvSpPr>
          <p:cNvPr id="45" name="Rectangle à coins arrondis 44"/>
          <p:cNvSpPr/>
          <p:nvPr/>
        </p:nvSpPr>
        <p:spPr>
          <a:xfrm>
            <a:off x="1979712" y="2690752"/>
            <a:ext cx="1800200"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lumMod val="95000"/>
                  </a:schemeClr>
                </a:solidFill>
                <a:latin typeface="+mj-lt"/>
              </a:rPr>
              <a:t>Réparation des  extrémités d’ADN</a:t>
            </a:r>
            <a:endParaRPr lang="fr-FR" sz="1400" b="1" dirty="0">
              <a:solidFill>
                <a:schemeClr val="bg1">
                  <a:lumMod val="95000"/>
                </a:schemeClr>
              </a:solidFill>
              <a:latin typeface="+mj-lt"/>
            </a:endParaRPr>
          </a:p>
        </p:txBody>
      </p:sp>
      <p:sp>
        <p:nvSpPr>
          <p:cNvPr id="46" name="Rectangle à coins arrondis 45"/>
          <p:cNvSpPr/>
          <p:nvPr/>
        </p:nvSpPr>
        <p:spPr>
          <a:xfrm>
            <a:off x="611560" y="3545323"/>
            <a:ext cx="2583323" cy="3152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smtClean="0">
                <a:solidFill>
                  <a:schemeClr val="bg1">
                    <a:lumMod val="95000"/>
                  </a:schemeClr>
                </a:solidFill>
                <a:latin typeface="+mj-lt"/>
              </a:rPr>
              <a:t>Ligation</a:t>
            </a:r>
            <a:r>
              <a:rPr lang="fr-FR" sz="1400" b="1" dirty="0" smtClean="0">
                <a:solidFill>
                  <a:schemeClr val="bg1">
                    <a:lumMod val="95000"/>
                  </a:schemeClr>
                </a:solidFill>
                <a:latin typeface="+mj-lt"/>
              </a:rPr>
              <a:t> des adaptateurs</a:t>
            </a:r>
            <a:endParaRPr lang="fr-FR" sz="1400" b="1" dirty="0">
              <a:solidFill>
                <a:schemeClr val="bg1">
                  <a:lumMod val="95000"/>
                </a:schemeClr>
              </a:solidFill>
              <a:latin typeface="+mj-lt"/>
            </a:endParaRPr>
          </a:p>
        </p:txBody>
      </p:sp>
      <p:sp>
        <p:nvSpPr>
          <p:cNvPr id="47" name="Rectangle à coins arrondis 46"/>
          <p:cNvSpPr/>
          <p:nvPr/>
        </p:nvSpPr>
        <p:spPr>
          <a:xfrm>
            <a:off x="899592" y="4923000"/>
            <a:ext cx="2016224" cy="288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lumMod val="95000"/>
                  </a:schemeClr>
                </a:solidFill>
                <a:latin typeface="+mj-lt"/>
              </a:rPr>
              <a:t>Hybridation du primer</a:t>
            </a:r>
            <a:endParaRPr lang="fr-FR" sz="1400" b="1" dirty="0">
              <a:solidFill>
                <a:schemeClr val="bg1">
                  <a:lumMod val="95000"/>
                </a:schemeClr>
              </a:solidFill>
              <a:latin typeface="+mj-lt"/>
            </a:endParaRPr>
          </a:p>
        </p:txBody>
      </p:sp>
      <p:sp>
        <p:nvSpPr>
          <p:cNvPr id="48" name="Rectangle à coins arrondis 47"/>
          <p:cNvSpPr/>
          <p:nvPr/>
        </p:nvSpPr>
        <p:spPr>
          <a:xfrm>
            <a:off x="1115616" y="5629363"/>
            <a:ext cx="1512168" cy="5760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lumMod val="95000"/>
                  </a:schemeClr>
                </a:solidFill>
                <a:latin typeface="+mj-lt"/>
              </a:rPr>
              <a:t>Liaison de la polymérase</a:t>
            </a:r>
            <a:endParaRPr lang="fr-FR" sz="1400" b="1" dirty="0">
              <a:solidFill>
                <a:schemeClr val="bg1">
                  <a:lumMod val="95000"/>
                </a:schemeClr>
              </a:solidFill>
              <a:latin typeface="+mj-lt"/>
            </a:endParaRPr>
          </a:p>
        </p:txBody>
      </p:sp>
      <p:pic>
        <p:nvPicPr>
          <p:cNvPr id="49" name="Picture 6"/>
          <p:cNvPicPr>
            <a:picLocks noChangeAspect="1" noChangeArrowheads="1"/>
          </p:cNvPicPr>
          <p:nvPr/>
        </p:nvPicPr>
        <p:blipFill>
          <a:blip r:embed="rId2" cstate="print"/>
          <a:srcRect b="91837"/>
          <a:stretch>
            <a:fillRect/>
          </a:stretch>
        </p:blipFill>
        <p:spPr bwMode="auto">
          <a:xfrm>
            <a:off x="3635896" y="1034568"/>
            <a:ext cx="5167313" cy="288032"/>
          </a:xfrm>
          <a:prstGeom prst="rect">
            <a:avLst/>
          </a:prstGeom>
          <a:noFill/>
          <a:ln w="9525">
            <a:noFill/>
            <a:miter lim="800000"/>
            <a:headEnd/>
            <a:tailEnd/>
          </a:ln>
        </p:spPr>
      </p:pic>
      <p:pic>
        <p:nvPicPr>
          <p:cNvPr id="50" name="Picture 7"/>
          <p:cNvPicPr>
            <a:picLocks noChangeAspect="1" noChangeArrowheads="1"/>
          </p:cNvPicPr>
          <p:nvPr/>
        </p:nvPicPr>
        <p:blipFill>
          <a:blip r:embed="rId3" cstate="print"/>
          <a:srcRect l="9078" t="49220" b="10940"/>
          <a:stretch>
            <a:fillRect/>
          </a:stretch>
        </p:blipFill>
        <p:spPr bwMode="auto">
          <a:xfrm>
            <a:off x="4211960" y="5386732"/>
            <a:ext cx="3961581" cy="864096"/>
          </a:xfrm>
          <a:prstGeom prst="rect">
            <a:avLst/>
          </a:prstGeom>
          <a:noFill/>
          <a:ln w="9525">
            <a:noFill/>
            <a:miter lim="800000"/>
            <a:headEnd/>
            <a:tailEnd/>
          </a:ln>
        </p:spPr>
      </p:pic>
      <p:sp>
        <p:nvSpPr>
          <p:cNvPr id="51" name="Flèche vers le bas 50"/>
          <p:cNvSpPr/>
          <p:nvPr/>
        </p:nvSpPr>
        <p:spPr>
          <a:xfrm>
            <a:off x="1745470" y="5269323"/>
            <a:ext cx="360040" cy="216024"/>
          </a:xfrm>
          <a:prstGeom prst="downArrow">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52" name="Flèche vers le bas 51"/>
          <p:cNvSpPr/>
          <p:nvPr/>
        </p:nvSpPr>
        <p:spPr>
          <a:xfrm>
            <a:off x="1745758" y="3914888"/>
            <a:ext cx="360040" cy="216024"/>
          </a:xfrm>
          <a:prstGeom prst="downArrow">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53" name="Flèche vers le bas 52"/>
          <p:cNvSpPr/>
          <p:nvPr/>
        </p:nvSpPr>
        <p:spPr>
          <a:xfrm>
            <a:off x="1745758" y="3266816"/>
            <a:ext cx="360040" cy="216024"/>
          </a:xfrm>
          <a:prstGeom prst="downArrow">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54" name="Flèche vers le bas 53"/>
          <p:cNvSpPr/>
          <p:nvPr/>
        </p:nvSpPr>
        <p:spPr>
          <a:xfrm>
            <a:off x="1691680" y="1619597"/>
            <a:ext cx="360040" cy="216024"/>
          </a:xfrm>
          <a:prstGeom prst="downArrow">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55" name="Flèche vers le bas 54"/>
          <p:cNvSpPr/>
          <p:nvPr/>
        </p:nvSpPr>
        <p:spPr>
          <a:xfrm>
            <a:off x="1763688" y="2402720"/>
            <a:ext cx="360040" cy="216024"/>
          </a:xfrm>
          <a:prstGeom prst="downArrow">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56" name="Rectangle à coins arrondis 55"/>
          <p:cNvSpPr/>
          <p:nvPr/>
        </p:nvSpPr>
        <p:spPr>
          <a:xfrm>
            <a:off x="395536" y="899517"/>
            <a:ext cx="2952328" cy="6480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lumMod val="95000"/>
                  </a:schemeClr>
                </a:solidFill>
                <a:latin typeface="+mj-lt"/>
              </a:rPr>
              <a:t>Extraction d’ADN de Haut Poids Moléculaire et de grande pureté</a:t>
            </a:r>
            <a:endParaRPr lang="fr-FR" sz="1400" b="1" dirty="0">
              <a:solidFill>
                <a:schemeClr val="bg1">
                  <a:lumMod val="95000"/>
                </a:schemeClr>
              </a:solidFill>
              <a:latin typeface="+mj-lt"/>
            </a:endParaRPr>
          </a:p>
        </p:txBody>
      </p:sp>
      <p:pic>
        <p:nvPicPr>
          <p:cNvPr id="57" name="Picture 6"/>
          <p:cNvPicPr>
            <a:picLocks noChangeAspect="1" noChangeArrowheads="1"/>
          </p:cNvPicPr>
          <p:nvPr/>
        </p:nvPicPr>
        <p:blipFill>
          <a:blip r:embed="rId2" cstate="print"/>
          <a:srcRect t="8163" b="65306"/>
          <a:stretch>
            <a:fillRect/>
          </a:stretch>
        </p:blipFill>
        <p:spPr bwMode="auto">
          <a:xfrm>
            <a:off x="3707904" y="1394608"/>
            <a:ext cx="5167313" cy="936104"/>
          </a:xfrm>
          <a:prstGeom prst="rect">
            <a:avLst/>
          </a:prstGeom>
          <a:noFill/>
          <a:ln w="9525">
            <a:noFill/>
            <a:miter lim="800000"/>
            <a:headEnd/>
            <a:tailEnd/>
          </a:ln>
        </p:spPr>
      </p:pic>
      <p:pic>
        <p:nvPicPr>
          <p:cNvPr id="58" name="Picture 7"/>
          <p:cNvPicPr>
            <a:picLocks noChangeAspect="1" noChangeArrowheads="1"/>
          </p:cNvPicPr>
          <p:nvPr/>
        </p:nvPicPr>
        <p:blipFill>
          <a:blip r:embed="rId3" cstate="print"/>
          <a:srcRect l="9916" t="9380" b="54100"/>
          <a:stretch>
            <a:fillRect/>
          </a:stretch>
        </p:blipFill>
        <p:spPr bwMode="auto">
          <a:xfrm>
            <a:off x="4283968" y="4608361"/>
            <a:ext cx="3925069" cy="792088"/>
          </a:xfrm>
          <a:prstGeom prst="rect">
            <a:avLst/>
          </a:prstGeom>
          <a:noFill/>
          <a:ln w="9525">
            <a:noFill/>
            <a:miter lim="800000"/>
            <a:headEnd/>
            <a:tailEnd/>
          </a:ln>
        </p:spPr>
      </p:pic>
      <p:sp>
        <p:nvSpPr>
          <p:cNvPr id="59" name="ZoneTexte 58"/>
          <p:cNvSpPr txBox="1"/>
          <p:nvPr/>
        </p:nvSpPr>
        <p:spPr>
          <a:xfrm>
            <a:off x="5400524" y="6047796"/>
            <a:ext cx="1512168" cy="369332"/>
          </a:xfrm>
          <a:prstGeom prst="rect">
            <a:avLst/>
          </a:prstGeom>
          <a:noFill/>
        </p:spPr>
        <p:txBody>
          <a:bodyPr wrap="square" rtlCol="0">
            <a:spAutoFit/>
          </a:bodyPr>
          <a:lstStyle/>
          <a:p>
            <a:pPr algn="ctr"/>
            <a:r>
              <a:rPr lang="fr-FR" b="1" dirty="0" smtClean="0">
                <a:solidFill>
                  <a:srgbClr val="FF0000"/>
                </a:solidFill>
              </a:rPr>
              <a:t>= complexe</a:t>
            </a:r>
            <a:endParaRPr lang="fr-FR" b="1" dirty="0">
              <a:solidFill>
                <a:srgbClr val="FF0000"/>
              </a:solidFill>
            </a:endParaRPr>
          </a:p>
        </p:txBody>
      </p:sp>
      <p:cxnSp>
        <p:nvCxnSpPr>
          <p:cNvPr id="60" name="Connecteur droit 59"/>
          <p:cNvCxnSpPr/>
          <p:nvPr/>
        </p:nvCxnSpPr>
        <p:spPr>
          <a:xfrm flipH="1">
            <a:off x="3635896" y="5067016"/>
            <a:ext cx="79208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flipH="1">
            <a:off x="7902298" y="5246311"/>
            <a:ext cx="79208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flipH="1">
            <a:off x="7893333" y="6007333"/>
            <a:ext cx="79208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flipH="1">
            <a:off x="3636184" y="5845387"/>
            <a:ext cx="79208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a:xfrm>
            <a:off x="3060120" y="4562960"/>
            <a:ext cx="1224136" cy="307777"/>
          </a:xfrm>
          <a:prstGeom prst="rect">
            <a:avLst/>
          </a:prstGeom>
          <a:noFill/>
        </p:spPr>
        <p:txBody>
          <a:bodyPr wrap="square" rtlCol="0">
            <a:spAutoFit/>
          </a:bodyPr>
          <a:lstStyle/>
          <a:p>
            <a:r>
              <a:rPr lang="fr-FR" sz="1400" b="1" dirty="0" smtClean="0">
                <a:solidFill>
                  <a:srgbClr val="00B050"/>
                </a:solidFill>
                <a:latin typeface="+mj-lt"/>
              </a:rPr>
              <a:t>Queue poly A</a:t>
            </a:r>
            <a:endParaRPr lang="fr-FR" sz="1400" b="1" dirty="0">
              <a:solidFill>
                <a:srgbClr val="00B050"/>
              </a:solidFill>
              <a:latin typeface="+mj-lt"/>
            </a:endParaRPr>
          </a:p>
        </p:txBody>
      </p:sp>
      <p:sp>
        <p:nvSpPr>
          <p:cNvPr id="65" name="ZoneTexte 64"/>
          <p:cNvSpPr txBox="1"/>
          <p:nvPr/>
        </p:nvSpPr>
        <p:spPr>
          <a:xfrm>
            <a:off x="3029352" y="6102626"/>
            <a:ext cx="1224136" cy="307777"/>
          </a:xfrm>
          <a:prstGeom prst="rect">
            <a:avLst/>
          </a:prstGeom>
          <a:noFill/>
        </p:spPr>
        <p:txBody>
          <a:bodyPr wrap="square" rtlCol="0">
            <a:spAutoFit/>
          </a:bodyPr>
          <a:lstStyle/>
          <a:p>
            <a:pPr algn="ctr"/>
            <a:r>
              <a:rPr lang="fr-FR" sz="1400" b="1" dirty="0" err="1" smtClean="0">
                <a:solidFill>
                  <a:schemeClr val="bg1">
                    <a:lumMod val="50000"/>
                  </a:schemeClr>
                </a:solidFill>
              </a:rPr>
              <a:t>Polymerase</a:t>
            </a:r>
            <a:endParaRPr lang="fr-FR" sz="1400" b="1" dirty="0">
              <a:solidFill>
                <a:schemeClr val="bg1">
                  <a:lumMod val="50000"/>
                </a:schemeClr>
              </a:solidFill>
            </a:endParaRPr>
          </a:p>
        </p:txBody>
      </p:sp>
      <p:cxnSp>
        <p:nvCxnSpPr>
          <p:cNvPr id="66" name="Connecteur droit avec flèche 65"/>
          <p:cNvCxnSpPr/>
          <p:nvPr/>
        </p:nvCxnSpPr>
        <p:spPr>
          <a:xfrm flipV="1">
            <a:off x="4067944" y="6133419"/>
            <a:ext cx="216024" cy="7200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7" name="ZoneTexte 66"/>
          <p:cNvSpPr txBox="1"/>
          <p:nvPr/>
        </p:nvSpPr>
        <p:spPr>
          <a:xfrm>
            <a:off x="3419872" y="5139024"/>
            <a:ext cx="792088" cy="307777"/>
          </a:xfrm>
          <a:prstGeom prst="rect">
            <a:avLst/>
          </a:prstGeom>
          <a:noFill/>
        </p:spPr>
        <p:txBody>
          <a:bodyPr wrap="square" rtlCol="0">
            <a:spAutoFit/>
          </a:bodyPr>
          <a:lstStyle/>
          <a:p>
            <a:pPr algn="ctr"/>
            <a:r>
              <a:rPr lang="fr-FR" sz="1400" b="1" dirty="0" smtClean="0"/>
              <a:t>Primer</a:t>
            </a:r>
            <a:endParaRPr lang="fr-FR" sz="1400" b="1" dirty="0"/>
          </a:p>
        </p:txBody>
      </p:sp>
      <p:cxnSp>
        <p:nvCxnSpPr>
          <p:cNvPr id="68" name="Connecteur droit avec flèche 67"/>
          <p:cNvCxnSpPr/>
          <p:nvPr/>
        </p:nvCxnSpPr>
        <p:spPr>
          <a:xfrm flipV="1">
            <a:off x="4139952" y="5211032"/>
            <a:ext cx="216024" cy="720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p:nvPr/>
        </p:nvCxnSpPr>
        <p:spPr>
          <a:xfrm>
            <a:off x="3635896" y="4850992"/>
            <a:ext cx="216024" cy="144016"/>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0" name="Rectangle à coins arrondis 69"/>
          <p:cNvSpPr/>
          <p:nvPr/>
        </p:nvSpPr>
        <p:spPr>
          <a:xfrm>
            <a:off x="3059832" y="5553927"/>
            <a:ext cx="5904656" cy="86409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à coins arrondis 70"/>
          <p:cNvSpPr/>
          <p:nvPr/>
        </p:nvSpPr>
        <p:spPr>
          <a:xfrm>
            <a:off x="846634" y="4202920"/>
            <a:ext cx="2088232" cy="288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lumMod val="95000"/>
                  </a:schemeClr>
                </a:solidFill>
                <a:latin typeface="+mj-lt"/>
              </a:rPr>
              <a:t>Sélection de taille</a:t>
            </a:r>
            <a:endParaRPr lang="fr-FR" sz="1400" b="1" dirty="0">
              <a:solidFill>
                <a:schemeClr val="bg1">
                  <a:lumMod val="95000"/>
                </a:schemeClr>
              </a:solidFill>
              <a:latin typeface="+mj-lt"/>
            </a:endParaRPr>
          </a:p>
        </p:txBody>
      </p:sp>
      <p:pic>
        <p:nvPicPr>
          <p:cNvPr id="72" name="Picture 3"/>
          <p:cNvPicPr>
            <a:picLocks noChangeAspect="1" noChangeArrowheads="1"/>
          </p:cNvPicPr>
          <p:nvPr/>
        </p:nvPicPr>
        <p:blipFill>
          <a:blip r:embed="rId4" cstate="print"/>
          <a:srcRect/>
          <a:stretch>
            <a:fillRect/>
          </a:stretch>
        </p:blipFill>
        <p:spPr bwMode="auto">
          <a:xfrm>
            <a:off x="4283968" y="3986896"/>
            <a:ext cx="936104" cy="561975"/>
          </a:xfrm>
          <a:prstGeom prst="rect">
            <a:avLst/>
          </a:prstGeom>
          <a:noFill/>
          <a:ln w="9525">
            <a:noFill/>
            <a:miter lim="800000"/>
            <a:headEnd/>
            <a:tailEnd/>
          </a:ln>
        </p:spPr>
      </p:pic>
      <p:pic>
        <p:nvPicPr>
          <p:cNvPr id="73" name="Picture 4"/>
          <p:cNvPicPr>
            <a:picLocks noChangeAspect="1" noChangeArrowheads="1"/>
          </p:cNvPicPr>
          <p:nvPr/>
        </p:nvPicPr>
        <p:blipFill>
          <a:blip r:embed="rId4" cstate="print"/>
          <a:srcRect/>
          <a:stretch>
            <a:fillRect/>
          </a:stretch>
        </p:blipFill>
        <p:spPr bwMode="auto">
          <a:xfrm>
            <a:off x="5580112" y="3986896"/>
            <a:ext cx="3171825" cy="504056"/>
          </a:xfrm>
          <a:prstGeom prst="rect">
            <a:avLst/>
          </a:prstGeom>
          <a:noFill/>
          <a:ln w="9525">
            <a:noFill/>
            <a:miter lim="800000"/>
            <a:headEnd/>
            <a:tailEnd/>
          </a:ln>
        </p:spPr>
      </p:pic>
      <p:pic>
        <p:nvPicPr>
          <p:cNvPr id="74" name="Picture 6"/>
          <p:cNvPicPr>
            <a:picLocks noChangeAspect="1" noChangeArrowheads="1"/>
          </p:cNvPicPr>
          <p:nvPr/>
        </p:nvPicPr>
        <p:blipFill>
          <a:blip r:embed="rId5" cstate="print"/>
          <a:srcRect/>
          <a:stretch>
            <a:fillRect/>
          </a:stretch>
        </p:blipFill>
        <p:spPr bwMode="auto">
          <a:xfrm>
            <a:off x="4211960" y="2402721"/>
            <a:ext cx="4229100" cy="1152127"/>
          </a:xfrm>
          <a:prstGeom prst="rect">
            <a:avLst/>
          </a:prstGeom>
          <a:noFill/>
          <a:ln w="9525">
            <a:noFill/>
            <a:miter lim="800000"/>
            <a:headEnd/>
            <a:tailEnd/>
          </a:ln>
        </p:spPr>
      </p:pic>
      <p:pic>
        <p:nvPicPr>
          <p:cNvPr id="75" name="Picture 7"/>
          <p:cNvPicPr>
            <a:picLocks noChangeAspect="1" noChangeArrowheads="1"/>
          </p:cNvPicPr>
          <p:nvPr/>
        </p:nvPicPr>
        <p:blipFill>
          <a:blip r:embed="rId6" cstate="print"/>
          <a:srcRect/>
          <a:stretch>
            <a:fillRect/>
          </a:stretch>
        </p:blipFill>
        <p:spPr bwMode="auto">
          <a:xfrm>
            <a:off x="4499992" y="3410832"/>
            <a:ext cx="3235458" cy="528067"/>
          </a:xfrm>
          <a:prstGeom prst="rect">
            <a:avLst/>
          </a:prstGeom>
          <a:noFill/>
          <a:ln w="9525">
            <a:noFill/>
            <a:miter lim="800000"/>
            <a:headEnd/>
            <a:tailEnd/>
          </a:ln>
        </p:spPr>
      </p:pic>
      <p:sp>
        <p:nvSpPr>
          <p:cNvPr id="76" name="Multiplier 75"/>
          <p:cNvSpPr/>
          <p:nvPr/>
        </p:nvSpPr>
        <p:spPr>
          <a:xfrm>
            <a:off x="4355976" y="3933938"/>
            <a:ext cx="792088" cy="648072"/>
          </a:xfrm>
          <a:prstGeom prst="mathMultiply">
            <a:avLst>
              <a:gd name="adj1" fmla="val 1470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Flèche vers le bas 76"/>
          <p:cNvSpPr/>
          <p:nvPr/>
        </p:nvSpPr>
        <p:spPr>
          <a:xfrm>
            <a:off x="1754163" y="4601060"/>
            <a:ext cx="360040" cy="216024"/>
          </a:xfrm>
          <a:prstGeom prst="downArrow">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80" name="ZoneTexte 79"/>
          <p:cNvSpPr txBox="1"/>
          <p:nvPr/>
        </p:nvSpPr>
        <p:spPr>
          <a:xfrm>
            <a:off x="3029352" y="6876181"/>
            <a:ext cx="6286786" cy="646331"/>
          </a:xfrm>
          <a:prstGeom prst="rect">
            <a:avLst/>
          </a:prstGeom>
          <a:noFill/>
        </p:spPr>
        <p:txBody>
          <a:bodyPr wrap="none" rtlCol="0">
            <a:spAutoFit/>
          </a:bodyPr>
          <a:lstStyle/>
          <a:p>
            <a:r>
              <a:rPr lang="fr-FR" sz="1200" b="1" dirty="0"/>
              <a:t>E</a:t>
            </a:r>
            <a:r>
              <a:rPr lang="fr-FR" sz="1200" b="1" dirty="0">
                <a:latin typeface="+mj-lt"/>
              </a:rPr>
              <a:t>xtraction of high-</a:t>
            </a:r>
            <a:r>
              <a:rPr lang="fr-FR" sz="1200" b="1" dirty="0" err="1">
                <a:latin typeface="+mj-lt"/>
              </a:rPr>
              <a:t>molecular</a:t>
            </a:r>
            <a:r>
              <a:rPr lang="fr-FR" sz="1200" b="1" dirty="0">
                <a:latin typeface="+mj-lt"/>
              </a:rPr>
              <a:t>-</a:t>
            </a:r>
            <a:r>
              <a:rPr lang="fr-FR" sz="1200" b="1" dirty="0" err="1">
                <a:latin typeface="+mj-lt"/>
              </a:rPr>
              <a:t>weight</a:t>
            </a:r>
            <a:r>
              <a:rPr lang="fr-FR" sz="1200" b="1" dirty="0">
                <a:latin typeface="+mj-lt"/>
              </a:rPr>
              <a:t> </a:t>
            </a:r>
            <a:r>
              <a:rPr lang="fr-FR" sz="1200" b="1" dirty="0" err="1">
                <a:latin typeface="+mj-lt"/>
              </a:rPr>
              <a:t>genomic</a:t>
            </a:r>
            <a:r>
              <a:rPr lang="fr-FR" sz="1200" b="1" dirty="0">
                <a:latin typeface="+mj-lt"/>
              </a:rPr>
              <a:t> DNA for long-</a:t>
            </a:r>
            <a:r>
              <a:rPr lang="fr-FR" sz="1200" b="1" dirty="0" err="1">
                <a:latin typeface="+mj-lt"/>
              </a:rPr>
              <a:t>read</a:t>
            </a:r>
            <a:r>
              <a:rPr lang="fr-FR" sz="1200" b="1" dirty="0">
                <a:latin typeface="+mj-lt"/>
              </a:rPr>
              <a:t> </a:t>
            </a:r>
            <a:r>
              <a:rPr lang="fr-FR" sz="1200" b="1" dirty="0" err="1">
                <a:latin typeface="+mj-lt"/>
              </a:rPr>
              <a:t>sequencing</a:t>
            </a:r>
            <a:r>
              <a:rPr lang="fr-FR" sz="1200" b="1" dirty="0">
                <a:latin typeface="+mj-lt"/>
              </a:rPr>
              <a:t> of single </a:t>
            </a:r>
            <a:r>
              <a:rPr lang="fr-FR" sz="1200" b="1" dirty="0" err="1">
                <a:latin typeface="+mj-lt"/>
              </a:rPr>
              <a:t>molecules</a:t>
            </a:r>
            <a:endParaRPr lang="fr-FR" sz="1200" b="1" dirty="0">
              <a:latin typeface="+mj-lt"/>
            </a:endParaRPr>
          </a:p>
          <a:p>
            <a:r>
              <a:rPr lang="fr-FR" sz="1200" dirty="0" err="1" smtClean="0">
                <a:latin typeface="+mj-lt"/>
              </a:rPr>
              <a:t>Mayjonade</a:t>
            </a:r>
            <a:r>
              <a:rPr lang="fr-FR" sz="1200" dirty="0" smtClean="0">
                <a:latin typeface="+mj-lt"/>
              </a:rPr>
              <a:t> B,</a:t>
            </a:r>
            <a:r>
              <a:rPr lang="fr-FR" sz="1200" dirty="0">
                <a:latin typeface="+mj-lt"/>
              </a:rPr>
              <a:t> </a:t>
            </a:r>
            <a:r>
              <a:rPr lang="fr-FR" sz="1200" dirty="0" err="1" smtClean="0">
                <a:latin typeface="+mj-lt"/>
              </a:rPr>
              <a:t>Gouzy</a:t>
            </a:r>
            <a:r>
              <a:rPr lang="fr-FR" sz="1200" dirty="0" smtClean="0">
                <a:latin typeface="+mj-lt"/>
              </a:rPr>
              <a:t> J,</a:t>
            </a:r>
            <a:r>
              <a:rPr lang="fr-FR" sz="1200" dirty="0">
                <a:latin typeface="+mj-lt"/>
              </a:rPr>
              <a:t> </a:t>
            </a:r>
            <a:r>
              <a:rPr lang="fr-FR" sz="1200" dirty="0" smtClean="0">
                <a:latin typeface="+mj-lt"/>
              </a:rPr>
              <a:t>Donnadieu C,</a:t>
            </a:r>
            <a:r>
              <a:rPr lang="fr-FR" sz="1200" dirty="0">
                <a:latin typeface="+mj-lt"/>
              </a:rPr>
              <a:t> </a:t>
            </a:r>
            <a:r>
              <a:rPr lang="fr-FR" sz="1200" dirty="0" smtClean="0">
                <a:latin typeface="+mj-lt"/>
              </a:rPr>
              <a:t>Pouilly N,</a:t>
            </a:r>
            <a:r>
              <a:rPr lang="fr-FR" sz="1200" dirty="0">
                <a:latin typeface="+mj-lt"/>
              </a:rPr>
              <a:t> </a:t>
            </a:r>
            <a:r>
              <a:rPr lang="fr-FR" sz="1200" dirty="0" err="1" smtClean="0">
                <a:latin typeface="+mj-lt"/>
              </a:rPr>
              <a:t>Marande</a:t>
            </a:r>
            <a:r>
              <a:rPr lang="fr-FR" sz="1200" dirty="0" smtClean="0">
                <a:latin typeface="+mj-lt"/>
              </a:rPr>
              <a:t> W,</a:t>
            </a:r>
            <a:r>
              <a:rPr lang="fr-FR" sz="1200" dirty="0">
                <a:latin typeface="+mj-lt"/>
              </a:rPr>
              <a:t> </a:t>
            </a:r>
            <a:r>
              <a:rPr lang="fr-FR" sz="1200" dirty="0" smtClean="0">
                <a:latin typeface="+mj-lt"/>
              </a:rPr>
              <a:t>Callot C,</a:t>
            </a:r>
            <a:r>
              <a:rPr lang="fr-FR" sz="1200" dirty="0">
                <a:latin typeface="+mj-lt"/>
              </a:rPr>
              <a:t> </a:t>
            </a:r>
            <a:r>
              <a:rPr lang="fr-FR" sz="1200" dirty="0" smtClean="0">
                <a:latin typeface="+mj-lt"/>
              </a:rPr>
              <a:t>Langlade N, </a:t>
            </a:r>
            <a:r>
              <a:rPr lang="fr-FR" sz="1200" dirty="0" err="1" smtClean="0">
                <a:latin typeface="+mj-lt"/>
              </a:rPr>
              <a:t>Muños</a:t>
            </a:r>
            <a:r>
              <a:rPr lang="fr-FR" sz="1200" dirty="0" smtClean="0">
                <a:latin typeface="+mj-lt"/>
              </a:rPr>
              <a:t> S</a:t>
            </a:r>
            <a:endParaRPr lang="fr-FR" sz="1200" dirty="0">
              <a:latin typeface="+mj-lt"/>
            </a:endParaRPr>
          </a:p>
          <a:p>
            <a:r>
              <a:rPr lang="fr-FR" sz="1200" dirty="0" err="1" smtClean="0">
                <a:latin typeface="+mj-lt"/>
              </a:rPr>
              <a:t>BioTechniques</a:t>
            </a:r>
            <a:r>
              <a:rPr lang="fr-FR" sz="1200" dirty="0">
                <a:latin typeface="+mj-lt"/>
              </a:rPr>
              <a:t>, Vol. 61, No. 4, </a:t>
            </a:r>
            <a:r>
              <a:rPr lang="fr-FR" sz="1200" dirty="0" err="1">
                <a:latin typeface="+mj-lt"/>
              </a:rPr>
              <a:t>October</a:t>
            </a:r>
            <a:r>
              <a:rPr lang="fr-FR" sz="1200" dirty="0">
                <a:latin typeface="+mj-lt"/>
              </a:rPr>
              <a:t> 2016, pp. </a:t>
            </a:r>
            <a:r>
              <a:rPr lang="fr-FR" sz="1200" dirty="0" smtClean="0">
                <a:latin typeface="+mj-lt"/>
              </a:rPr>
              <a:t>203–205</a:t>
            </a:r>
            <a:endParaRPr lang="fr-FR" dirty="0"/>
          </a:p>
        </p:txBody>
      </p:sp>
    </p:spTree>
    <p:extLst>
      <p:ext uri="{BB962C8B-B14F-4D97-AF65-F5344CB8AC3E}">
        <p14:creationId xmlns:p14="http://schemas.microsoft.com/office/powerpoint/2010/main" val="2065409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ppt_x"/>
                                          </p:val>
                                        </p:tav>
                                        <p:tav tm="100000">
                                          <p:val>
                                            <p:strVal val="#ppt_x"/>
                                          </p:val>
                                        </p:tav>
                                      </p:tavLst>
                                    </p:anim>
                                    <p:anim calcmode="lin" valueType="num">
                                      <p:cBhvr additive="base">
                                        <p:cTn id="18" dur="500" fill="hold"/>
                                        <p:tgtEl>
                                          <p:spTgt spid="5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500" fill="hold"/>
                                        <p:tgtEl>
                                          <p:spTgt spid="57"/>
                                        </p:tgtEl>
                                        <p:attrNameLst>
                                          <p:attrName>ppt_x</p:attrName>
                                        </p:attrNameLst>
                                      </p:cBhvr>
                                      <p:tavLst>
                                        <p:tav tm="0">
                                          <p:val>
                                            <p:strVal val="#ppt_x"/>
                                          </p:val>
                                        </p:tav>
                                        <p:tav tm="100000">
                                          <p:val>
                                            <p:strVal val="#ppt_x"/>
                                          </p:val>
                                        </p:tav>
                                      </p:tavLst>
                                    </p:anim>
                                    <p:anim calcmode="lin" valueType="num">
                                      <p:cBhvr additive="base">
                                        <p:cTn id="22" dur="500" fill="hold"/>
                                        <p:tgtEl>
                                          <p:spTgt spid="5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ppt_x"/>
                                          </p:val>
                                        </p:tav>
                                        <p:tav tm="100000">
                                          <p:val>
                                            <p:strVal val="#ppt_x"/>
                                          </p:val>
                                        </p:tav>
                                      </p:tavLst>
                                    </p:anim>
                                    <p:anim calcmode="lin" valueType="num">
                                      <p:cBhvr additive="base">
                                        <p:cTn id="32" dur="500" fill="hold"/>
                                        <p:tgtEl>
                                          <p:spTgt spid="5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anim calcmode="lin" valueType="num">
                                      <p:cBhvr additive="base">
                                        <p:cTn id="43" dur="500" fill="hold"/>
                                        <p:tgtEl>
                                          <p:spTgt spid="74"/>
                                        </p:tgtEl>
                                        <p:attrNameLst>
                                          <p:attrName>ppt_x</p:attrName>
                                        </p:attrNameLst>
                                      </p:cBhvr>
                                      <p:tavLst>
                                        <p:tav tm="0">
                                          <p:val>
                                            <p:strVal val="#ppt_x"/>
                                          </p:val>
                                        </p:tav>
                                        <p:tav tm="100000">
                                          <p:val>
                                            <p:strVal val="#ppt_x"/>
                                          </p:val>
                                        </p:tav>
                                      </p:tavLst>
                                    </p:anim>
                                    <p:anim calcmode="lin" valueType="num">
                                      <p:cBhvr additive="base">
                                        <p:cTn id="4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additive="base">
                                        <p:cTn id="53" dur="500" fill="hold"/>
                                        <p:tgtEl>
                                          <p:spTgt spid="46"/>
                                        </p:tgtEl>
                                        <p:attrNameLst>
                                          <p:attrName>ppt_x</p:attrName>
                                        </p:attrNameLst>
                                      </p:cBhvr>
                                      <p:tavLst>
                                        <p:tav tm="0">
                                          <p:val>
                                            <p:strVal val="#ppt_x"/>
                                          </p:val>
                                        </p:tav>
                                        <p:tav tm="100000">
                                          <p:val>
                                            <p:strVal val="#ppt_x"/>
                                          </p:val>
                                        </p:tav>
                                      </p:tavLst>
                                    </p:anim>
                                    <p:anim calcmode="lin" valueType="num">
                                      <p:cBhvr additive="base">
                                        <p:cTn id="54" dur="500" fill="hold"/>
                                        <p:tgtEl>
                                          <p:spTgt spid="4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anim calcmode="lin" valueType="num">
                                      <p:cBhvr additive="base">
                                        <p:cTn id="57" dur="500" fill="hold"/>
                                        <p:tgtEl>
                                          <p:spTgt spid="75"/>
                                        </p:tgtEl>
                                        <p:attrNameLst>
                                          <p:attrName>ppt_x</p:attrName>
                                        </p:attrNameLst>
                                      </p:cBhvr>
                                      <p:tavLst>
                                        <p:tav tm="0">
                                          <p:val>
                                            <p:strVal val="#ppt_x"/>
                                          </p:val>
                                        </p:tav>
                                        <p:tav tm="100000">
                                          <p:val>
                                            <p:strVal val="#ppt_x"/>
                                          </p:val>
                                        </p:tav>
                                      </p:tavLst>
                                    </p:anim>
                                    <p:anim calcmode="lin" valueType="num">
                                      <p:cBhvr additive="base">
                                        <p:cTn id="5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ppt_x"/>
                                          </p:val>
                                        </p:tav>
                                        <p:tav tm="100000">
                                          <p:val>
                                            <p:strVal val="#ppt_x"/>
                                          </p:val>
                                        </p:tav>
                                      </p:tavLst>
                                    </p:anim>
                                    <p:anim calcmode="lin" valueType="num">
                                      <p:cBhvr additive="base">
                                        <p:cTn id="64" dur="500" fill="hold"/>
                                        <p:tgtEl>
                                          <p:spTgt spid="5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anim calcmode="lin" valueType="num">
                                      <p:cBhvr additive="base">
                                        <p:cTn id="67" dur="500" fill="hold"/>
                                        <p:tgtEl>
                                          <p:spTgt spid="71"/>
                                        </p:tgtEl>
                                        <p:attrNameLst>
                                          <p:attrName>ppt_x</p:attrName>
                                        </p:attrNameLst>
                                      </p:cBhvr>
                                      <p:tavLst>
                                        <p:tav tm="0">
                                          <p:val>
                                            <p:strVal val="#ppt_x"/>
                                          </p:val>
                                        </p:tav>
                                        <p:tav tm="100000">
                                          <p:val>
                                            <p:strVal val="#ppt_x"/>
                                          </p:val>
                                        </p:tav>
                                      </p:tavLst>
                                    </p:anim>
                                    <p:anim calcmode="lin" valueType="num">
                                      <p:cBhvr additive="base">
                                        <p:cTn id="68" dur="500" fill="hold"/>
                                        <p:tgtEl>
                                          <p:spTgt spid="7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cBhvr additive="base">
                                        <p:cTn id="71" dur="500" fill="hold"/>
                                        <p:tgtEl>
                                          <p:spTgt spid="72"/>
                                        </p:tgtEl>
                                        <p:attrNameLst>
                                          <p:attrName>ppt_x</p:attrName>
                                        </p:attrNameLst>
                                      </p:cBhvr>
                                      <p:tavLst>
                                        <p:tav tm="0">
                                          <p:val>
                                            <p:strVal val="#ppt_x"/>
                                          </p:val>
                                        </p:tav>
                                        <p:tav tm="100000">
                                          <p:val>
                                            <p:strVal val="#ppt_x"/>
                                          </p:val>
                                        </p:tav>
                                      </p:tavLst>
                                    </p:anim>
                                    <p:anim calcmode="lin" valueType="num">
                                      <p:cBhvr additive="base">
                                        <p:cTn id="72" dur="500" fill="hold"/>
                                        <p:tgtEl>
                                          <p:spTgt spid="7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6"/>
                                        </p:tgtEl>
                                        <p:attrNameLst>
                                          <p:attrName>style.visibility</p:attrName>
                                        </p:attrNameLst>
                                      </p:cBhvr>
                                      <p:to>
                                        <p:strVal val="visible"/>
                                      </p:to>
                                    </p:set>
                                    <p:anim calcmode="lin" valueType="num">
                                      <p:cBhvr additive="base">
                                        <p:cTn id="75" dur="500" fill="hold"/>
                                        <p:tgtEl>
                                          <p:spTgt spid="76"/>
                                        </p:tgtEl>
                                        <p:attrNameLst>
                                          <p:attrName>ppt_x</p:attrName>
                                        </p:attrNameLst>
                                      </p:cBhvr>
                                      <p:tavLst>
                                        <p:tav tm="0">
                                          <p:val>
                                            <p:strVal val="#ppt_x"/>
                                          </p:val>
                                        </p:tav>
                                        <p:tav tm="100000">
                                          <p:val>
                                            <p:strVal val="#ppt_x"/>
                                          </p:val>
                                        </p:tav>
                                      </p:tavLst>
                                    </p:anim>
                                    <p:anim calcmode="lin" valueType="num">
                                      <p:cBhvr additive="base">
                                        <p:cTn id="76" dur="500" fill="hold"/>
                                        <p:tgtEl>
                                          <p:spTgt spid="7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73"/>
                                        </p:tgtEl>
                                        <p:attrNameLst>
                                          <p:attrName>style.visibility</p:attrName>
                                        </p:attrNameLst>
                                      </p:cBhvr>
                                      <p:to>
                                        <p:strVal val="visible"/>
                                      </p:to>
                                    </p:set>
                                    <p:anim calcmode="lin" valueType="num">
                                      <p:cBhvr additive="base">
                                        <p:cTn id="79" dur="500" fill="hold"/>
                                        <p:tgtEl>
                                          <p:spTgt spid="73"/>
                                        </p:tgtEl>
                                        <p:attrNameLst>
                                          <p:attrName>ppt_x</p:attrName>
                                        </p:attrNameLst>
                                      </p:cBhvr>
                                      <p:tavLst>
                                        <p:tav tm="0">
                                          <p:val>
                                            <p:strVal val="#ppt_x"/>
                                          </p:val>
                                        </p:tav>
                                        <p:tav tm="100000">
                                          <p:val>
                                            <p:strVal val="#ppt_x"/>
                                          </p:val>
                                        </p:tav>
                                      </p:tavLst>
                                    </p:anim>
                                    <p:anim calcmode="lin" valueType="num">
                                      <p:cBhvr additive="base">
                                        <p:cTn id="8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7"/>
                                        </p:tgtEl>
                                        <p:attrNameLst>
                                          <p:attrName>style.visibility</p:attrName>
                                        </p:attrNameLst>
                                      </p:cBhvr>
                                      <p:to>
                                        <p:strVal val="visible"/>
                                      </p:to>
                                    </p:set>
                                    <p:anim calcmode="lin" valueType="num">
                                      <p:cBhvr additive="base">
                                        <p:cTn id="85" dur="500" fill="hold"/>
                                        <p:tgtEl>
                                          <p:spTgt spid="77"/>
                                        </p:tgtEl>
                                        <p:attrNameLst>
                                          <p:attrName>ppt_x</p:attrName>
                                        </p:attrNameLst>
                                      </p:cBhvr>
                                      <p:tavLst>
                                        <p:tav tm="0">
                                          <p:val>
                                            <p:strVal val="#ppt_x"/>
                                          </p:val>
                                        </p:tav>
                                        <p:tav tm="100000">
                                          <p:val>
                                            <p:strVal val="#ppt_x"/>
                                          </p:val>
                                        </p:tav>
                                      </p:tavLst>
                                    </p:anim>
                                    <p:anim calcmode="lin" valueType="num">
                                      <p:cBhvr additive="base">
                                        <p:cTn id="86" dur="500" fill="hold"/>
                                        <p:tgtEl>
                                          <p:spTgt spid="7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 calcmode="lin" valueType="num">
                                      <p:cBhvr additive="base">
                                        <p:cTn id="89" dur="500" fill="hold"/>
                                        <p:tgtEl>
                                          <p:spTgt spid="47"/>
                                        </p:tgtEl>
                                        <p:attrNameLst>
                                          <p:attrName>ppt_x</p:attrName>
                                        </p:attrNameLst>
                                      </p:cBhvr>
                                      <p:tavLst>
                                        <p:tav tm="0">
                                          <p:val>
                                            <p:strVal val="#ppt_x"/>
                                          </p:val>
                                        </p:tav>
                                        <p:tav tm="100000">
                                          <p:val>
                                            <p:strVal val="#ppt_x"/>
                                          </p:val>
                                        </p:tav>
                                      </p:tavLst>
                                    </p:anim>
                                    <p:anim calcmode="lin" valueType="num">
                                      <p:cBhvr additive="base">
                                        <p:cTn id="90" dur="500" fill="hold"/>
                                        <p:tgtEl>
                                          <p:spTgt spid="47"/>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64"/>
                                        </p:tgtEl>
                                        <p:attrNameLst>
                                          <p:attrName>style.visibility</p:attrName>
                                        </p:attrNameLst>
                                      </p:cBhvr>
                                      <p:to>
                                        <p:strVal val="visible"/>
                                      </p:to>
                                    </p:set>
                                    <p:anim calcmode="lin" valueType="num">
                                      <p:cBhvr additive="base">
                                        <p:cTn id="93" dur="500" fill="hold"/>
                                        <p:tgtEl>
                                          <p:spTgt spid="64"/>
                                        </p:tgtEl>
                                        <p:attrNameLst>
                                          <p:attrName>ppt_x</p:attrName>
                                        </p:attrNameLst>
                                      </p:cBhvr>
                                      <p:tavLst>
                                        <p:tav tm="0">
                                          <p:val>
                                            <p:strVal val="#ppt_x"/>
                                          </p:val>
                                        </p:tav>
                                        <p:tav tm="100000">
                                          <p:val>
                                            <p:strVal val="#ppt_x"/>
                                          </p:val>
                                        </p:tav>
                                      </p:tavLst>
                                    </p:anim>
                                    <p:anim calcmode="lin" valueType="num">
                                      <p:cBhvr additive="base">
                                        <p:cTn id="94" dur="500" fill="hold"/>
                                        <p:tgtEl>
                                          <p:spTgt spid="64"/>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69"/>
                                        </p:tgtEl>
                                        <p:attrNameLst>
                                          <p:attrName>style.visibility</p:attrName>
                                        </p:attrNameLst>
                                      </p:cBhvr>
                                      <p:to>
                                        <p:strVal val="visible"/>
                                      </p:to>
                                    </p:set>
                                    <p:anim calcmode="lin" valueType="num">
                                      <p:cBhvr additive="base">
                                        <p:cTn id="97" dur="500" fill="hold"/>
                                        <p:tgtEl>
                                          <p:spTgt spid="69"/>
                                        </p:tgtEl>
                                        <p:attrNameLst>
                                          <p:attrName>ppt_x</p:attrName>
                                        </p:attrNameLst>
                                      </p:cBhvr>
                                      <p:tavLst>
                                        <p:tav tm="0">
                                          <p:val>
                                            <p:strVal val="#ppt_x"/>
                                          </p:val>
                                        </p:tav>
                                        <p:tav tm="100000">
                                          <p:val>
                                            <p:strVal val="#ppt_x"/>
                                          </p:val>
                                        </p:tav>
                                      </p:tavLst>
                                    </p:anim>
                                    <p:anim calcmode="lin" valueType="num">
                                      <p:cBhvr additive="base">
                                        <p:cTn id="98" dur="500" fill="hold"/>
                                        <p:tgtEl>
                                          <p:spTgt spid="69"/>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60"/>
                                        </p:tgtEl>
                                        <p:attrNameLst>
                                          <p:attrName>style.visibility</p:attrName>
                                        </p:attrNameLst>
                                      </p:cBhvr>
                                      <p:to>
                                        <p:strVal val="visible"/>
                                      </p:to>
                                    </p:set>
                                    <p:anim calcmode="lin" valueType="num">
                                      <p:cBhvr additive="base">
                                        <p:cTn id="101" dur="500" fill="hold"/>
                                        <p:tgtEl>
                                          <p:spTgt spid="60"/>
                                        </p:tgtEl>
                                        <p:attrNameLst>
                                          <p:attrName>ppt_x</p:attrName>
                                        </p:attrNameLst>
                                      </p:cBhvr>
                                      <p:tavLst>
                                        <p:tav tm="0">
                                          <p:val>
                                            <p:strVal val="#ppt_x"/>
                                          </p:val>
                                        </p:tav>
                                        <p:tav tm="100000">
                                          <p:val>
                                            <p:strVal val="#ppt_x"/>
                                          </p:val>
                                        </p:tav>
                                      </p:tavLst>
                                    </p:anim>
                                    <p:anim calcmode="lin" valueType="num">
                                      <p:cBhvr additive="base">
                                        <p:cTn id="102" dur="500" fill="hold"/>
                                        <p:tgtEl>
                                          <p:spTgt spid="60"/>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67"/>
                                        </p:tgtEl>
                                        <p:attrNameLst>
                                          <p:attrName>style.visibility</p:attrName>
                                        </p:attrNameLst>
                                      </p:cBhvr>
                                      <p:to>
                                        <p:strVal val="visible"/>
                                      </p:to>
                                    </p:set>
                                    <p:anim calcmode="lin" valueType="num">
                                      <p:cBhvr additive="base">
                                        <p:cTn id="105" dur="500" fill="hold"/>
                                        <p:tgtEl>
                                          <p:spTgt spid="67"/>
                                        </p:tgtEl>
                                        <p:attrNameLst>
                                          <p:attrName>ppt_x</p:attrName>
                                        </p:attrNameLst>
                                      </p:cBhvr>
                                      <p:tavLst>
                                        <p:tav tm="0">
                                          <p:val>
                                            <p:strVal val="#ppt_x"/>
                                          </p:val>
                                        </p:tav>
                                        <p:tav tm="100000">
                                          <p:val>
                                            <p:strVal val="#ppt_x"/>
                                          </p:val>
                                        </p:tav>
                                      </p:tavLst>
                                    </p:anim>
                                    <p:anim calcmode="lin" valueType="num">
                                      <p:cBhvr additive="base">
                                        <p:cTn id="106" dur="500" fill="hold"/>
                                        <p:tgtEl>
                                          <p:spTgt spid="67"/>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68"/>
                                        </p:tgtEl>
                                        <p:attrNameLst>
                                          <p:attrName>style.visibility</p:attrName>
                                        </p:attrNameLst>
                                      </p:cBhvr>
                                      <p:to>
                                        <p:strVal val="visible"/>
                                      </p:to>
                                    </p:set>
                                    <p:anim calcmode="lin" valueType="num">
                                      <p:cBhvr additive="base">
                                        <p:cTn id="109" dur="500" fill="hold"/>
                                        <p:tgtEl>
                                          <p:spTgt spid="68"/>
                                        </p:tgtEl>
                                        <p:attrNameLst>
                                          <p:attrName>ppt_x</p:attrName>
                                        </p:attrNameLst>
                                      </p:cBhvr>
                                      <p:tavLst>
                                        <p:tav tm="0">
                                          <p:val>
                                            <p:strVal val="#ppt_x"/>
                                          </p:val>
                                        </p:tav>
                                        <p:tav tm="100000">
                                          <p:val>
                                            <p:strVal val="#ppt_x"/>
                                          </p:val>
                                        </p:tav>
                                      </p:tavLst>
                                    </p:anim>
                                    <p:anim calcmode="lin" valueType="num">
                                      <p:cBhvr additive="base">
                                        <p:cTn id="110" dur="500" fill="hold"/>
                                        <p:tgtEl>
                                          <p:spTgt spid="68"/>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58"/>
                                        </p:tgtEl>
                                        <p:attrNameLst>
                                          <p:attrName>style.visibility</p:attrName>
                                        </p:attrNameLst>
                                      </p:cBhvr>
                                      <p:to>
                                        <p:strVal val="visible"/>
                                      </p:to>
                                    </p:set>
                                    <p:anim calcmode="lin" valueType="num">
                                      <p:cBhvr additive="base">
                                        <p:cTn id="113" dur="500" fill="hold"/>
                                        <p:tgtEl>
                                          <p:spTgt spid="58"/>
                                        </p:tgtEl>
                                        <p:attrNameLst>
                                          <p:attrName>ppt_x</p:attrName>
                                        </p:attrNameLst>
                                      </p:cBhvr>
                                      <p:tavLst>
                                        <p:tav tm="0">
                                          <p:val>
                                            <p:strVal val="#ppt_x"/>
                                          </p:val>
                                        </p:tav>
                                        <p:tav tm="100000">
                                          <p:val>
                                            <p:strVal val="#ppt_x"/>
                                          </p:val>
                                        </p:tav>
                                      </p:tavLst>
                                    </p:anim>
                                    <p:anim calcmode="lin" valueType="num">
                                      <p:cBhvr additive="base">
                                        <p:cTn id="114" dur="500" fill="hold"/>
                                        <p:tgtEl>
                                          <p:spTgt spid="58"/>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61"/>
                                        </p:tgtEl>
                                        <p:attrNameLst>
                                          <p:attrName>style.visibility</p:attrName>
                                        </p:attrNameLst>
                                      </p:cBhvr>
                                      <p:to>
                                        <p:strVal val="visible"/>
                                      </p:to>
                                    </p:set>
                                    <p:anim calcmode="lin" valueType="num">
                                      <p:cBhvr additive="base">
                                        <p:cTn id="117" dur="500" fill="hold"/>
                                        <p:tgtEl>
                                          <p:spTgt spid="61"/>
                                        </p:tgtEl>
                                        <p:attrNameLst>
                                          <p:attrName>ppt_x</p:attrName>
                                        </p:attrNameLst>
                                      </p:cBhvr>
                                      <p:tavLst>
                                        <p:tav tm="0">
                                          <p:val>
                                            <p:strVal val="#ppt_x"/>
                                          </p:val>
                                        </p:tav>
                                        <p:tav tm="100000">
                                          <p:val>
                                            <p:strVal val="#ppt_x"/>
                                          </p:val>
                                        </p:tav>
                                      </p:tavLst>
                                    </p:anim>
                                    <p:anim calcmode="lin" valueType="num">
                                      <p:cBhvr additive="base">
                                        <p:cTn id="11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48"/>
                                        </p:tgtEl>
                                        <p:attrNameLst>
                                          <p:attrName>style.visibility</p:attrName>
                                        </p:attrNameLst>
                                      </p:cBhvr>
                                      <p:to>
                                        <p:strVal val="visible"/>
                                      </p:to>
                                    </p:set>
                                    <p:anim calcmode="lin" valueType="num">
                                      <p:cBhvr additive="base">
                                        <p:cTn id="123" dur="500" fill="hold"/>
                                        <p:tgtEl>
                                          <p:spTgt spid="48"/>
                                        </p:tgtEl>
                                        <p:attrNameLst>
                                          <p:attrName>ppt_x</p:attrName>
                                        </p:attrNameLst>
                                      </p:cBhvr>
                                      <p:tavLst>
                                        <p:tav tm="0">
                                          <p:val>
                                            <p:strVal val="#ppt_x"/>
                                          </p:val>
                                        </p:tav>
                                        <p:tav tm="100000">
                                          <p:val>
                                            <p:strVal val="#ppt_x"/>
                                          </p:val>
                                        </p:tav>
                                      </p:tavLst>
                                    </p:anim>
                                    <p:anim calcmode="lin" valueType="num">
                                      <p:cBhvr additive="base">
                                        <p:cTn id="124" dur="500" fill="hold"/>
                                        <p:tgtEl>
                                          <p:spTgt spid="48"/>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50"/>
                                        </p:tgtEl>
                                        <p:attrNameLst>
                                          <p:attrName>style.visibility</p:attrName>
                                        </p:attrNameLst>
                                      </p:cBhvr>
                                      <p:to>
                                        <p:strVal val="visible"/>
                                      </p:to>
                                    </p:set>
                                    <p:anim calcmode="lin" valueType="num">
                                      <p:cBhvr additive="base">
                                        <p:cTn id="127" dur="500" fill="hold"/>
                                        <p:tgtEl>
                                          <p:spTgt spid="50"/>
                                        </p:tgtEl>
                                        <p:attrNameLst>
                                          <p:attrName>ppt_x</p:attrName>
                                        </p:attrNameLst>
                                      </p:cBhvr>
                                      <p:tavLst>
                                        <p:tav tm="0">
                                          <p:val>
                                            <p:strVal val="#ppt_x"/>
                                          </p:val>
                                        </p:tav>
                                        <p:tav tm="100000">
                                          <p:val>
                                            <p:strVal val="#ppt_x"/>
                                          </p:val>
                                        </p:tav>
                                      </p:tavLst>
                                    </p:anim>
                                    <p:anim calcmode="lin" valueType="num">
                                      <p:cBhvr additive="base">
                                        <p:cTn id="128" dur="500" fill="hold"/>
                                        <p:tgtEl>
                                          <p:spTgt spid="5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anim calcmode="lin" valueType="num">
                                      <p:cBhvr additive="base">
                                        <p:cTn id="131" dur="500" fill="hold"/>
                                        <p:tgtEl>
                                          <p:spTgt spid="59"/>
                                        </p:tgtEl>
                                        <p:attrNameLst>
                                          <p:attrName>ppt_x</p:attrName>
                                        </p:attrNameLst>
                                      </p:cBhvr>
                                      <p:tavLst>
                                        <p:tav tm="0">
                                          <p:val>
                                            <p:strVal val="#ppt_x"/>
                                          </p:val>
                                        </p:tav>
                                        <p:tav tm="100000">
                                          <p:val>
                                            <p:strVal val="#ppt_x"/>
                                          </p:val>
                                        </p:tav>
                                      </p:tavLst>
                                    </p:anim>
                                    <p:anim calcmode="lin" valueType="num">
                                      <p:cBhvr additive="base">
                                        <p:cTn id="132" dur="500" fill="hold"/>
                                        <p:tgtEl>
                                          <p:spTgt spid="59"/>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62"/>
                                        </p:tgtEl>
                                        <p:attrNameLst>
                                          <p:attrName>style.visibility</p:attrName>
                                        </p:attrNameLst>
                                      </p:cBhvr>
                                      <p:to>
                                        <p:strVal val="visible"/>
                                      </p:to>
                                    </p:set>
                                    <p:anim calcmode="lin" valueType="num">
                                      <p:cBhvr additive="base">
                                        <p:cTn id="135" dur="500" fill="hold"/>
                                        <p:tgtEl>
                                          <p:spTgt spid="62"/>
                                        </p:tgtEl>
                                        <p:attrNameLst>
                                          <p:attrName>ppt_x</p:attrName>
                                        </p:attrNameLst>
                                      </p:cBhvr>
                                      <p:tavLst>
                                        <p:tav tm="0">
                                          <p:val>
                                            <p:strVal val="#ppt_x"/>
                                          </p:val>
                                        </p:tav>
                                        <p:tav tm="100000">
                                          <p:val>
                                            <p:strVal val="#ppt_x"/>
                                          </p:val>
                                        </p:tav>
                                      </p:tavLst>
                                    </p:anim>
                                    <p:anim calcmode="lin" valueType="num">
                                      <p:cBhvr additive="base">
                                        <p:cTn id="136" dur="500" fill="hold"/>
                                        <p:tgtEl>
                                          <p:spTgt spid="62"/>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63"/>
                                        </p:tgtEl>
                                        <p:attrNameLst>
                                          <p:attrName>style.visibility</p:attrName>
                                        </p:attrNameLst>
                                      </p:cBhvr>
                                      <p:to>
                                        <p:strVal val="visible"/>
                                      </p:to>
                                    </p:set>
                                    <p:anim calcmode="lin" valueType="num">
                                      <p:cBhvr additive="base">
                                        <p:cTn id="139" dur="500" fill="hold"/>
                                        <p:tgtEl>
                                          <p:spTgt spid="63"/>
                                        </p:tgtEl>
                                        <p:attrNameLst>
                                          <p:attrName>ppt_x</p:attrName>
                                        </p:attrNameLst>
                                      </p:cBhvr>
                                      <p:tavLst>
                                        <p:tav tm="0">
                                          <p:val>
                                            <p:strVal val="#ppt_x"/>
                                          </p:val>
                                        </p:tav>
                                        <p:tav tm="100000">
                                          <p:val>
                                            <p:strVal val="#ppt_x"/>
                                          </p:val>
                                        </p:tav>
                                      </p:tavLst>
                                    </p:anim>
                                    <p:anim calcmode="lin" valueType="num">
                                      <p:cBhvr additive="base">
                                        <p:cTn id="140" dur="500" fill="hold"/>
                                        <p:tgtEl>
                                          <p:spTgt spid="63"/>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65"/>
                                        </p:tgtEl>
                                        <p:attrNameLst>
                                          <p:attrName>style.visibility</p:attrName>
                                        </p:attrNameLst>
                                      </p:cBhvr>
                                      <p:to>
                                        <p:strVal val="visible"/>
                                      </p:to>
                                    </p:set>
                                    <p:anim calcmode="lin" valueType="num">
                                      <p:cBhvr additive="base">
                                        <p:cTn id="143" dur="500" fill="hold"/>
                                        <p:tgtEl>
                                          <p:spTgt spid="65"/>
                                        </p:tgtEl>
                                        <p:attrNameLst>
                                          <p:attrName>ppt_x</p:attrName>
                                        </p:attrNameLst>
                                      </p:cBhvr>
                                      <p:tavLst>
                                        <p:tav tm="0">
                                          <p:val>
                                            <p:strVal val="#ppt_x"/>
                                          </p:val>
                                        </p:tav>
                                        <p:tav tm="100000">
                                          <p:val>
                                            <p:strVal val="#ppt_x"/>
                                          </p:val>
                                        </p:tav>
                                      </p:tavLst>
                                    </p:anim>
                                    <p:anim calcmode="lin" valueType="num">
                                      <p:cBhvr additive="base">
                                        <p:cTn id="144" dur="500" fill="hold"/>
                                        <p:tgtEl>
                                          <p:spTgt spid="65"/>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66"/>
                                        </p:tgtEl>
                                        <p:attrNameLst>
                                          <p:attrName>style.visibility</p:attrName>
                                        </p:attrNameLst>
                                      </p:cBhvr>
                                      <p:to>
                                        <p:strVal val="visible"/>
                                      </p:to>
                                    </p:set>
                                    <p:anim calcmode="lin" valueType="num">
                                      <p:cBhvr additive="base">
                                        <p:cTn id="147" dur="500" fill="hold"/>
                                        <p:tgtEl>
                                          <p:spTgt spid="66"/>
                                        </p:tgtEl>
                                        <p:attrNameLst>
                                          <p:attrName>ppt_x</p:attrName>
                                        </p:attrNameLst>
                                      </p:cBhvr>
                                      <p:tavLst>
                                        <p:tav tm="0">
                                          <p:val>
                                            <p:strVal val="#ppt_x"/>
                                          </p:val>
                                        </p:tav>
                                        <p:tav tm="100000">
                                          <p:val>
                                            <p:strVal val="#ppt_x"/>
                                          </p:val>
                                        </p:tav>
                                      </p:tavLst>
                                    </p:anim>
                                    <p:anim calcmode="lin" valueType="num">
                                      <p:cBhvr additive="base">
                                        <p:cTn id="148" dur="500" fill="hold"/>
                                        <p:tgtEl>
                                          <p:spTgt spid="66"/>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70"/>
                                        </p:tgtEl>
                                        <p:attrNameLst>
                                          <p:attrName>style.visibility</p:attrName>
                                        </p:attrNameLst>
                                      </p:cBhvr>
                                      <p:to>
                                        <p:strVal val="visible"/>
                                      </p:to>
                                    </p:set>
                                    <p:anim calcmode="lin" valueType="num">
                                      <p:cBhvr additive="base">
                                        <p:cTn id="151" dur="500" fill="hold"/>
                                        <p:tgtEl>
                                          <p:spTgt spid="70"/>
                                        </p:tgtEl>
                                        <p:attrNameLst>
                                          <p:attrName>ppt_x</p:attrName>
                                        </p:attrNameLst>
                                      </p:cBhvr>
                                      <p:tavLst>
                                        <p:tav tm="0">
                                          <p:val>
                                            <p:strVal val="#ppt_x"/>
                                          </p:val>
                                        </p:tav>
                                        <p:tav tm="100000">
                                          <p:val>
                                            <p:strVal val="#ppt_x"/>
                                          </p:val>
                                        </p:tav>
                                      </p:tavLst>
                                    </p:anim>
                                    <p:anim calcmode="lin" valueType="num">
                                      <p:cBhvr additive="base">
                                        <p:cTn id="152" dur="500" fill="hold"/>
                                        <p:tgtEl>
                                          <p:spTgt spid="7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51"/>
                                        </p:tgtEl>
                                        <p:attrNameLst>
                                          <p:attrName>style.visibility</p:attrName>
                                        </p:attrNameLst>
                                      </p:cBhvr>
                                      <p:to>
                                        <p:strVal val="visible"/>
                                      </p:to>
                                    </p:set>
                                    <p:anim calcmode="lin" valueType="num">
                                      <p:cBhvr additive="base">
                                        <p:cTn id="155" dur="500" fill="hold"/>
                                        <p:tgtEl>
                                          <p:spTgt spid="51"/>
                                        </p:tgtEl>
                                        <p:attrNameLst>
                                          <p:attrName>ppt_x</p:attrName>
                                        </p:attrNameLst>
                                      </p:cBhvr>
                                      <p:tavLst>
                                        <p:tav tm="0">
                                          <p:val>
                                            <p:strVal val="#ppt_x"/>
                                          </p:val>
                                        </p:tav>
                                        <p:tav tm="100000">
                                          <p:val>
                                            <p:strVal val="#ppt_x"/>
                                          </p:val>
                                        </p:tav>
                                      </p:tavLst>
                                    </p:anim>
                                    <p:anim calcmode="lin" valueType="num">
                                      <p:cBhvr additive="base">
                                        <p:cTn id="15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51" grpId="0" animBg="1"/>
      <p:bldP spid="52" grpId="0" animBg="1"/>
      <p:bldP spid="53" grpId="0" animBg="1"/>
      <p:bldP spid="54" grpId="0" animBg="1"/>
      <p:bldP spid="55" grpId="0" animBg="1"/>
      <p:bldP spid="56" grpId="0" animBg="1"/>
      <p:bldP spid="59" grpId="0"/>
      <p:bldP spid="64" grpId="0"/>
      <p:bldP spid="65" grpId="0"/>
      <p:bldP spid="67" grpId="0"/>
      <p:bldP spid="70" grpId="0" animBg="1"/>
      <p:bldP spid="71" grpId="0" animBg="1"/>
      <p:bldP spid="76" grpId="0" animBg="1"/>
      <p:bldP spid="7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45"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46"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47"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48"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49" name="CustomShape 6"/>
          <p:cNvSpPr/>
          <p:nvPr/>
        </p:nvSpPr>
        <p:spPr>
          <a:xfrm>
            <a:off x="1440000" y="2627640"/>
            <a:ext cx="7344360" cy="1219320"/>
          </a:xfrm>
          <a:prstGeom prst="rect">
            <a:avLst/>
          </a:prstGeom>
          <a:noFill/>
          <a:ln>
            <a:noFill/>
          </a:ln>
        </p:spPr>
        <p:style>
          <a:lnRef idx="0">
            <a:scrgbClr r="0" g="0" b="0"/>
          </a:lnRef>
          <a:fillRef idx="0">
            <a:scrgbClr r="0" g="0" b="0"/>
          </a:fillRef>
          <a:effectRef idx="0">
            <a:scrgbClr r="0" g="0" b="0"/>
          </a:effectRef>
          <a:fontRef idx="minor"/>
        </p:style>
        <p:txBody>
          <a:bodyPr/>
          <a:lstStyle/>
          <a:p>
            <a:pPr algn="ctr">
              <a:buNone/>
            </a:pPr>
            <a:r>
              <a:rPr lang="fr-FR" sz="2800" b="1" spc="-1" dirty="0" smtClean="0">
                <a:solidFill>
                  <a:srgbClr val="376092"/>
                </a:solidFill>
                <a:uFill>
                  <a:solidFill>
                    <a:srgbClr val="FFFFFF"/>
                  </a:solidFill>
                </a:uFill>
                <a:latin typeface="Calibri"/>
              </a:rPr>
              <a:t>Présentation des </a:t>
            </a:r>
            <a:r>
              <a:rPr lang="fr-FR" sz="2800" b="1" spc="-1" dirty="0">
                <a:solidFill>
                  <a:srgbClr val="376092"/>
                </a:solidFill>
                <a:uFill>
                  <a:solidFill>
                    <a:srgbClr val="FFFFFF"/>
                  </a:solidFill>
                </a:uFill>
                <a:latin typeface="Calibri"/>
              </a:rPr>
              <a:t>Références BBRIC </a:t>
            </a:r>
          </a:p>
          <a:p>
            <a:pPr algn="ctr">
              <a:buNone/>
            </a:pPr>
            <a:endParaRPr lang="fr-FR" dirty="0">
              <a:solidFill>
                <a:schemeClr val="accent1"/>
              </a:solidFill>
            </a:endParaRPr>
          </a:p>
          <a:p>
            <a:pPr algn="ctr"/>
            <a:r>
              <a:rPr lang="fr-FR" sz="2800" b="1" spc="-1" dirty="0" smtClean="0">
                <a:solidFill>
                  <a:srgbClr val="376092"/>
                </a:solidFill>
                <a:uFill>
                  <a:solidFill>
                    <a:srgbClr val="FFFFFF"/>
                  </a:solidFill>
                </a:uFill>
                <a:latin typeface="Calibri"/>
              </a:rPr>
              <a:t>Sébastien</a:t>
            </a:r>
            <a:endParaRPr lang="fr-FR" sz="2800" b="1" spc="-1" dirty="0">
              <a:solidFill>
                <a:srgbClr val="376092"/>
              </a:solidFill>
              <a:uFill>
                <a:solidFill>
                  <a:srgbClr val="FFFFFF"/>
                </a:solidFill>
              </a:uFill>
              <a:latin typeface="Calibri"/>
            </a:endParaRPr>
          </a:p>
          <a:p>
            <a:pPr algn="ctr">
              <a:buNone/>
            </a:pPr>
            <a:endParaRPr lang="fr-FR" sz="2800" b="1" spc="-1" dirty="0">
              <a:solidFill>
                <a:srgbClr val="376092"/>
              </a:solidFill>
              <a:uFill>
                <a:solidFill>
                  <a:srgbClr val="FFFFFF"/>
                </a:solidFill>
              </a:uFill>
              <a:latin typeface="Calibri"/>
            </a:endParaRPr>
          </a:p>
          <a:p>
            <a:pPr algn="ctr">
              <a:lnSpc>
                <a:spcPct val="100000"/>
              </a:lnSpc>
            </a:pPr>
            <a:endParaRPr lang="fr-FR" sz="1800" b="0" strike="noStrike" spc="-1" dirty="0">
              <a:solidFill>
                <a:srgbClr val="000000"/>
              </a:solidFill>
              <a:uFill>
                <a:solidFill>
                  <a:srgbClr val="FFFFFF"/>
                </a:solidFill>
              </a:uFill>
              <a:latin typeface="Arial"/>
            </a:endParaRPr>
          </a:p>
          <a:p>
            <a:pPr algn="ctr">
              <a:lnSpc>
                <a:spcPct val="100000"/>
              </a:lnSpc>
            </a:pPr>
            <a:endParaRPr lang="fr-FR" sz="1800" b="0" strike="noStrike" spc="-1" dirty="0">
              <a:solidFill>
                <a:srgbClr val="000000"/>
              </a:solidFill>
              <a:uFill>
                <a:solidFill>
                  <a:srgbClr val="FFFFFF"/>
                </a:solidFill>
              </a:uFill>
              <a:latin typeface="Arial"/>
            </a:endParaRPr>
          </a:p>
        </p:txBody>
      </p:sp>
      <p:sp>
        <p:nvSpPr>
          <p:cNvPr id="50"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51" name="Image 5"/>
          <p:cNvPicPr/>
          <p:nvPr/>
        </p:nvPicPr>
        <p:blipFill>
          <a:blip r:embed="rId2"/>
          <a:stretch/>
        </p:blipFill>
        <p:spPr>
          <a:xfrm>
            <a:off x="0" y="6957000"/>
            <a:ext cx="1365480" cy="602280"/>
          </a:xfrm>
          <a:prstGeom prst="rect">
            <a:avLst/>
          </a:prstGeom>
          <a:ln>
            <a:noFill/>
          </a:ln>
        </p:spPr>
      </p:pic>
      <p:sp>
        <p:nvSpPr>
          <p:cNvPr id="52" name="CustomShape 8"/>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1E137929-648E-418D-9249-8E364E5049FF}" type="slidenum">
              <a:rPr lang="fr-FR" sz="1200" b="0" strike="noStrike" spc="-1">
                <a:solidFill>
                  <a:srgbClr val="0D0D0D"/>
                </a:solidFill>
                <a:uFill>
                  <a:solidFill>
                    <a:srgbClr val="FFFFFF"/>
                  </a:solidFill>
                </a:uFill>
                <a:latin typeface="Calibri"/>
                <a:ea typeface="DejaVu Sans"/>
              </a:rPr>
              <a:t>15</a:t>
            </a:fld>
            <a:endParaRPr lang="fr-FR" sz="1800" b="0" strike="noStrike" spc="-1">
              <a:solidFill>
                <a:srgbClr val="000000"/>
              </a:solidFill>
              <a:uFill>
                <a:solidFill>
                  <a:srgbClr val="FFFFFF"/>
                </a:solidFill>
              </a:uFill>
              <a:latin typeface="Arial"/>
            </a:endParaRPr>
          </a:p>
        </p:txBody>
      </p:sp>
      <p:pic>
        <p:nvPicPr>
          <p:cNvPr id="53" name="Picture 2"/>
          <p:cNvPicPr/>
          <p:nvPr/>
        </p:nvPicPr>
        <p:blipFill>
          <a:blip r:embed="rId3"/>
          <a:stretch/>
        </p:blipFill>
        <p:spPr>
          <a:xfrm>
            <a:off x="1368000" y="7009200"/>
            <a:ext cx="1341360" cy="550080"/>
          </a:xfrm>
          <a:prstGeom prst="rect">
            <a:avLst/>
          </a:prstGeom>
          <a:ln w="9360">
            <a:noFill/>
          </a:ln>
        </p:spPr>
      </p:pic>
      <p:sp>
        <p:nvSpPr>
          <p:cNvPr id="12" name="ZoneTexte 11"/>
          <p:cNvSpPr txBox="1"/>
          <p:nvPr/>
        </p:nvSpPr>
        <p:spPr>
          <a:xfrm>
            <a:off x="8352680" y="247154"/>
            <a:ext cx="1232517" cy="400110"/>
          </a:xfrm>
          <a:prstGeom prst="rect">
            <a:avLst/>
          </a:prstGeom>
          <a:noFill/>
        </p:spPr>
        <p:txBody>
          <a:bodyPr wrap="none" rtlCol="0">
            <a:spAutoFit/>
          </a:bodyPr>
          <a:lstStyle/>
          <a:p>
            <a:r>
              <a:rPr lang="fr-FR" sz="2000" dirty="0" smtClean="0">
                <a:latin typeface="+mj-lt"/>
              </a:rPr>
              <a:t>Reference</a:t>
            </a:r>
            <a:endParaRPr lang="fr-FR" sz="2000" dirty="0">
              <a:latin typeface="+mj-lt"/>
            </a:endParaRPr>
          </a:p>
        </p:txBody>
      </p:sp>
    </p:spTree>
    <p:extLst>
      <p:ext uri="{BB962C8B-B14F-4D97-AF65-F5344CB8AC3E}">
        <p14:creationId xmlns:p14="http://schemas.microsoft.com/office/powerpoint/2010/main" val="3051286153"/>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1"/>
          <p:cNvSpPr txBox="1">
            <a:spLocks/>
          </p:cNvSpPr>
          <p:nvPr/>
        </p:nvSpPr>
        <p:spPr>
          <a:xfrm>
            <a:off x="503999" y="755501"/>
            <a:ext cx="9071640" cy="5760640"/>
          </a:xfrm>
          <a:prstGeom prst="rect">
            <a:avLst/>
          </a:prstGeom>
        </p:spPr>
        <p:txBody>
          <a:bodyPr/>
          <a:lstStyle>
            <a:lvl1pPr rtl="0" hangingPunct="0">
              <a:spcBef>
                <a:spcPts val="0"/>
              </a:spcBef>
              <a:spcAft>
                <a:spcPts val="1417"/>
              </a:spcAft>
              <a:tabLst/>
              <a:defRPr lang="fr-FR" sz="3200" b="0" i="0" u="none" strike="noStrike" kern="1200">
                <a:ln>
                  <a:noFill/>
                </a:ln>
                <a:latin typeface="Liberation Sans" pitchFamily="18"/>
                <a:ea typeface="DejaVu Sans" pitchFamily="2"/>
                <a:cs typeface="DejaVu Sans" pitchFamily="2"/>
              </a:defRPr>
            </a:lvl1pPr>
          </a:lstStyle>
          <a:p>
            <a:endParaRPr lang="fr-FR" sz="2400" dirty="0" smtClean="0">
              <a:solidFill>
                <a:sysClr val="windowText" lastClr="000000"/>
              </a:solidFill>
              <a:latin typeface="+mj-lt"/>
            </a:endParaRPr>
          </a:p>
        </p:txBody>
      </p:sp>
      <p:sp>
        <p:nvSpPr>
          <p:cNvPr id="5" name="Titre 2"/>
          <p:cNvSpPr txBox="1">
            <a:spLocks/>
          </p:cNvSpPr>
          <p:nvPr/>
        </p:nvSpPr>
        <p:spPr>
          <a:xfrm>
            <a:off x="503999" y="35421"/>
            <a:ext cx="9071640" cy="504056"/>
          </a:xfrm>
          <a:prstGeom prst="rect">
            <a:avLst/>
          </a:prstGeom>
        </p:spPr>
        <p:txBody>
          <a:bodyPr>
            <a:noAutofit/>
          </a:bodyPr>
          <a:lstStyle>
            <a:lvl1pPr algn="ctr" rtl="0" hangingPunct="0">
              <a:tabLst/>
              <a:defRPr lang="fr-FR" sz="4400" b="0" i="0" u="none" strike="noStrike" kern="1200">
                <a:ln>
                  <a:noFill/>
                </a:ln>
                <a:latin typeface="Liberation Sans" pitchFamily="18"/>
                <a:ea typeface="DejaVu Sans" pitchFamily="2"/>
                <a:cs typeface="DejaVu Sans" pitchFamily="2"/>
              </a:defRPr>
            </a:lvl1pPr>
          </a:lstStyle>
          <a:p>
            <a:pPr algn="l"/>
            <a:r>
              <a:rPr lang="fr-FR" sz="2800" dirty="0" smtClean="0">
                <a:solidFill>
                  <a:sysClr val="windowText" lastClr="000000"/>
                </a:solidFill>
                <a:latin typeface="+mj-lt"/>
              </a:rPr>
              <a:t>Séquençage </a:t>
            </a:r>
            <a:r>
              <a:rPr lang="fr-FR" sz="2800" dirty="0" err="1" smtClean="0">
                <a:solidFill>
                  <a:sysClr val="windowText" lastClr="000000"/>
                </a:solidFill>
                <a:latin typeface="+mj-lt"/>
              </a:rPr>
              <a:t>PacBio</a:t>
            </a:r>
            <a:endParaRPr lang="fr-FR" sz="2800" dirty="0">
              <a:solidFill>
                <a:sysClr val="windowText" lastClr="000000"/>
              </a:solidFill>
              <a:latin typeface="+mj-lt"/>
            </a:endParaRPr>
          </a:p>
        </p:txBody>
      </p:sp>
      <p:grpSp>
        <p:nvGrpSpPr>
          <p:cNvPr id="7" name="Groupe 6"/>
          <p:cNvGrpSpPr/>
          <p:nvPr/>
        </p:nvGrpSpPr>
        <p:grpSpPr>
          <a:xfrm>
            <a:off x="7812000" y="35485"/>
            <a:ext cx="2160000" cy="576000"/>
            <a:chOff x="7812000" y="35485"/>
            <a:chExt cx="2160000" cy="576000"/>
          </a:xfrm>
        </p:grpSpPr>
        <p:sp>
          <p:nvSpPr>
            <p:cNvPr id="8"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9" name="Rectangle 8"/>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pic>
        <p:nvPicPr>
          <p:cNvPr id="10" name="Picture 3"/>
          <p:cNvPicPr>
            <a:picLocks noChangeAspect="1" noChangeArrowheads="1"/>
          </p:cNvPicPr>
          <p:nvPr/>
        </p:nvPicPr>
        <p:blipFill rotWithShape="1">
          <a:blip r:embed="rId2" cstate="print"/>
          <a:srcRect r="25051"/>
          <a:stretch/>
        </p:blipFill>
        <p:spPr bwMode="auto">
          <a:xfrm>
            <a:off x="359792" y="930985"/>
            <a:ext cx="3277031" cy="2676311"/>
          </a:xfrm>
          <a:prstGeom prst="rect">
            <a:avLst/>
          </a:prstGeom>
          <a:noFill/>
          <a:ln w="9525">
            <a:noFill/>
            <a:miter lim="800000"/>
            <a:headEnd/>
            <a:tailEnd/>
          </a:ln>
        </p:spPr>
      </p:pic>
      <p:sp>
        <p:nvSpPr>
          <p:cNvPr id="12" name="ZoneTexte 11"/>
          <p:cNvSpPr txBox="1"/>
          <p:nvPr/>
        </p:nvSpPr>
        <p:spPr>
          <a:xfrm>
            <a:off x="5364088" y="4365104"/>
            <a:ext cx="3384376" cy="1815882"/>
          </a:xfrm>
          <a:prstGeom prst="rect">
            <a:avLst/>
          </a:prstGeom>
          <a:noFill/>
        </p:spPr>
        <p:txBody>
          <a:bodyPr wrap="square" rtlCol="0">
            <a:spAutoFit/>
          </a:bodyPr>
          <a:lstStyle/>
          <a:p>
            <a:pPr algn="ctr"/>
            <a:r>
              <a:rPr lang="fr-FR" sz="2400" b="1" dirty="0" smtClean="0">
                <a:solidFill>
                  <a:schemeClr val="bg1"/>
                </a:solidFill>
              </a:rPr>
              <a:t>Chargement pas optimal </a:t>
            </a:r>
          </a:p>
          <a:p>
            <a:pPr algn="ctr"/>
            <a:r>
              <a:rPr lang="fr-FR" sz="2400" b="1" dirty="0" smtClean="0">
                <a:solidFill>
                  <a:schemeClr val="bg1"/>
                </a:solidFill>
              </a:rPr>
              <a:t>≈ 35 à 60 % des puits exploitables </a:t>
            </a:r>
          </a:p>
          <a:p>
            <a:pPr algn="ctr"/>
            <a:r>
              <a:rPr lang="fr-FR" sz="2000" b="1" dirty="0" smtClean="0">
                <a:solidFill>
                  <a:schemeClr val="bg1"/>
                </a:solidFill>
              </a:rPr>
              <a:t>(puits vides et puits avec plus d’un complexe)</a:t>
            </a:r>
            <a:endParaRPr lang="fr-FR" sz="2000" b="1" dirty="0">
              <a:solidFill>
                <a:schemeClr val="bg1"/>
              </a:solidFill>
            </a:endParaRPr>
          </a:p>
        </p:txBody>
      </p:sp>
      <p:sp>
        <p:nvSpPr>
          <p:cNvPr id="2" name="ZoneTexte 1"/>
          <p:cNvSpPr txBox="1"/>
          <p:nvPr/>
        </p:nvSpPr>
        <p:spPr>
          <a:xfrm>
            <a:off x="4123043" y="746319"/>
            <a:ext cx="2377510" cy="646331"/>
          </a:xfrm>
          <a:prstGeom prst="rect">
            <a:avLst/>
          </a:prstGeom>
          <a:noFill/>
        </p:spPr>
        <p:txBody>
          <a:bodyPr wrap="none" rtlCol="0">
            <a:spAutoFit/>
          </a:bodyPr>
          <a:lstStyle/>
          <a:p>
            <a:r>
              <a:rPr lang="fr-FR" dirty="0" smtClean="0"/>
              <a:t>150k puits</a:t>
            </a:r>
          </a:p>
          <a:p>
            <a:r>
              <a:rPr lang="fr-FR" dirty="0" smtClean="0"/>
              <a:t>30% à 60% sont actifs</a:t>
            </a:r>
            <a:endParaRPr lang="fr-FR" dirty="0"/>
          </a:p>
        </p:txBody>
      </p:sp>
      <p:cxnSp>
        <p:nvCxnSpPr>
          <p:cNvPr id="16" name="Connecteur droit avec flèche 15"/>
          <p:cNvCxnSpPr>
            <a:stCxn id="2" idx="1"/>
          </p:cNvCxnSpPr>
          <p:nvPr/>
        </p:nvCxnSpPr>
        <p:spPr>
          <a:xfrm flipH="1">
            <a:off x="3240113" y="1069485"/>
            <a:ext cx="882930" cy="5501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538" y="930985"/>
            <a:ext cx="2045218" cy="2520000"/>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76" y="4211885"/>
            <a:ext cx="4278975" cy="2520000"/>
          </a:xfrm>
          <a:prstGeom prst="rect">
            <a:avLst/>
          </a:prstGeom>
        </p:spPr>
      </p:pic>
      <p:pic>
        <p:nvPicPr>
          <p:cNvPr id="19"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7852" y="4211885"/>
            <a:ext cx="5000000" cy="2520000"/>
          </a:xfrm>
          <a:prstGeom prst="rect">
            <a:avLst/>
          </a:prstGeom>
        </p:spPr>
      </p:pic>
      <p:pic>
        <p:nvPicPr>
          <p:cNvPr id="21" name="Picture 2"/>
          <p:cNvPicPr>
            <a:picLocks noChangeAspect="1" noChangeArrowheads="1"/>
          </p:cNvPicPr>
          <p:nvPr/>
        </p:nvPicPr>
        <p:blipFill rotWithShape="1">
          <a:blip r:embed="rId6" cstate="print"/>
          <a:srcRect l="11220" t="54293" r="12591" b="16950"/>
          <a:stretch/>
        </p:blipFill>
        <p:spPr bwMode="auto">
          <a:xfrm>
            <a:off x="71760" y="3923853"/>
            <a:ext cx="9936857" cy="3000478"/>
          </a:xfrm>
          <a:prstGeom prst="rect">
            <a:avLst/>
          </a:prstGeom>
          <a:noFill/>
          <a:ln w="9525">
            <a:noFill/>
            <a:miter lim="800000"/>
            <a:headEnd/>
            <a:tailEnd/>
          </a:ln>
        </p:spPr>
      </p:pic>
    </p:spTree>
    <p:extLst>
      <p:ext uri="{BB962C8B-B14F-4D97-AF65-F5344CB8AC3E}">
        <p14:creationId xmlns:p14="http://schemas.microsoft.com/office/powerpoint/2010/main" val="41484784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812000" y="35485"/>
            <a:ext cx="2160000" cy="576000"/>
            <a:chOff x="7812000" y="35485"/>
            <a:chExt cx="2160000" cy="576000"/>
          </a:xfrm>
        </p:grpSpPr>
        <p:sp>
          <p:nvSpPr>
            <p:cNvPr id="3"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4" name="Rectangle 3"/>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5" name="Titre 2"/>
          <p:cNvSpPr txBox="1">
            <a:spLocks/>
          </p:cNvSpPr>
          <p:nvPr/>
        </p:nvSpPr>
        <p:spPr>
          <a:xfrm>
            <a:off x="503999" y="-36587"/>
            <a:ext cx="9071640" cy="454181"/>
          </a:xfrm>
          <a:prstGeom prst="rect">
            <a:avLst/>
          </a:prstGeom>
        </p:spPr>
        <p:txBody>
          <a:bodyPr>
            <a:noAutofit/>
          </a:bodyPr>
          <a:lstStyle>
            <a:lvl1pPr algn="ctr" rtl="0" hangingPunct="0">
              <a:tabLst/>
              <a:defRPr lang="fr-FR" sz="4400" b="0" i="0" u="none" strike="noStrike" kern="1200">
                <a:ln>
                  <a:noFill/>
                </a:ln>
                <a:latin typeface="Liberation Sans" pitchFamily="18"/>
                <a:ea typeface="DejaVu Sans" pitchFamily="2"/>
                <a:cs typeface="DejaVu Sans" pitchFamily="2"/>
              </a:defRPr>
            </a:lvl1pPr>
          </a:lstStyle>
          <a:p>
            <a:pPr algn="l"/>
            <a:r>
              <a:rPr lang="fr-FR" sz="2800" dirty="0" smtClean="0">
                <a:solidFill>
                  <a:sysClr val="windowText" lastClr="000000"/>
                </a:solidFill>
                <a:latin typeface="+mj-lt"/>
              </a:rPr>
              <a:t>La polymérase</a:t>
            </a:r>
            <a:endParaRPr lang="fr-FR" sz="2800" dirty="0">
              <a:solidFill>
                <a:sysClr val="windowText" lastClr="000000"/>
              </a:solidFill>
              <a:latin typeface="+mj-lt"/>
            </a:endParaRPr>
          </a:p>
        </p:txBody>
      </p:sp>
      <p:sp>
        <p:nvSpPr>
          <p:cNvPr id="6" name="Espace réservé du contenu 1"/>
          <p:cNvSpPr txBox="1">
            <a:spLocks/>
          </p:cNvSpPr>
          <p:nvPr/>
        </p:nvSpPr>
        <p:spPr>
          <a:xfrm>
            <a:off x="72008" y="611485"/>
            <a:ext cx="9792840" cy="6336704"/>
          </a:xfrm>
          <a:prstGeom prst="rect">
            <a:avLst/>
          </a:prstGeom>
        </p:spPr>
        <p:txBody>
          <a:bodyPr/>
          <a:lstStyle>
            <a:lvl1pPr rtl="0" hangingPunct="0">
              <a:spcBef>
                <a:spcPts val="0"/>
              </a:spcBef>
              <a:spcAft>
                <a:spcPts val="1417"/>
              </a:spcAft>
              <a:tabLst/>
              <a:defRPr lang="fr-FR" sz="3200" b="0" i="0" u="none" strike="noStrike" kern="1200">
                <a:ln>
                  <a:noFill/>
                </a:ln>
                <a:latin typeface="Liberation Sans" pitchFamily="18"/>
                <a:ea typeface="DejaVu Sans" pitchFamily="2"/>
                <a:cs typeface="DejaVu Sans" pitchFamily="2"/>
              </a:defRPr>
            </a:lvl1pPr>
          </a:lstStyle>
          <a:p>
            <a:pPr marL="0" lvl="1"/>
            <a:r>
              <a:rPr lang="fr-FR" sz="2400" kern="0" dirty="0" smtClean="0">
                <a:solidFill>
                  <a:sysClr val="windowText" lastClr="000000"/>
                </a:solidFill>
                <a:latin typeface="+mj-lt"/>
              </a:rPr>
              <a:t>La polymérase est un facteur clé:</a:t>
            </a:r>
          </a:p>
          <a:p>
            <a:pPr marL="742950" lvl="3" indent="-285750">
              <a:buFont typeface="Arial" panose="020B0604020202020204" pitchFamily="34" charset="0"/>
              <a:buChar char="•"/>
            </a:pPr>
            <a:r>
              <a:rPr lang="fr-FR" sz="2400" kern="0" dirty="0" smtClean="0">
                <a:solidFill>
                  <a:sysClr val="windowText" lastClr="000000"/>
                </a:solidFill>
                <a:latin typeface="+mj-lt"/>
              </a:rPr>
              <a:t>Lectures plus ou moins longues</a:t>
            </a:r>
          </a:p>
          <a:p>
            <a:pPr marL="742950" lvl="3" indent="-285750">
              <a:buFont typeface="Arial" panose="020B0604020202020204" pitchFamily="34" charset="0"/>
              <a:buChar char="•"/>
            </a:pPr>
            <a:r>
              <a:rPr lang="fr-FR" sz="2400" kern="0" dirty="0" smtClean="0">
                <a:solidFill>
                  <a:sysClr val="windowText" lastClr="000000"/>
                </a:solidFill>
                <a:latin typeface="+mj-lt"/>
              </a:rPr>
              <a:t>Séquence plus ou moins « fiables »</a:t>
            </a:r>
          </a:p>
          <a:p>
            <a:pPr marL="0" lvl="1"/>
            <a:endParaRPr lang="fr-FR" sz="2400" kern="0" dirty="0" smtClean="0">
              <a:solidFill>
                <a:sysClr val="windowText" lastClr="000000"/>
              </a:solidFill>
              <a:latin typeface="+mj-lt"/>
            </a:endParaRPr>
          </a:p>
          <a:p>
            <a:pPr marL="0" lvl="1"/>
            <a:endParaRPr lang="fr-FR" sz="2400" kern="0" dirty="0" smtClean="0">
              <a:solidFill>
                <a:sysClr val="windowText" lastClr="000000"/>
              </a:solidFill>
              <a:latin typeface="+mj-lt"/>
            </a:endParaRPr>
          </a:p>
          <a:p>
            <a:pPr marL="0" lvl="1"/>
            <a:r>
              <a:rPr lang="fr-FR" sz="2400" kern="0" dirty="0" smtClean="0">
                <a:solidFill>
                  <a:sysClr val="windowText" lastClr="000000"/>
                </a:solidFill>
                <a:latin typeface="+mj-lt"/>
              </a:rPr>
              <a:t>Les cocktails enzyme/chimie ne se valent pas pour l’assemblage: </a:t>
            </a:r>
          </a:p>
          <a:p>
            <a:pPr marL="742950" lvl="3" indent="-285750">
              <a:buFont typeface="Arial" panose="020B0604020202020204" pitchFamily="34" charset="0"/>
              <a:buChar char="•"/>
            </a:pPr>
            <a:r>
              <a:rPr lang="fr-FR" sz="2400" kern="0" dirty="0" smtClean="0">
                <a:solidFill>
                  <a:sysClr val="windowText" lastClr="000000"/>
                </a:solidFill>
                <a:latin typeface="+mj-lt"/>
              </a:rPr>
              <a:t>Avant P4-C2: inutilisable</a:t>
            </a:r>
          </a:p>
          <a:p>
            <a:pPr marL="742950" lvl="3" indent="-285750">
              <a:buFont typeface="Arial" panose="020B0604020202020204" pitchFamily="34" charset="0"/>
              <a:buChar char="•"/>
            </a:pPr>
            <a:r>
              <a:rPr lang="fr-FR" sz="2400" kern="0" dirty="0" smtClean="0">
                <a:solidFill>
                  <a:sysClr val="windowText" lastClr="000000"/>
                </a:solidFill>
                <a:latin typeface="+mj-lt"/>
              </a:rPr>
              <a:t>P4-C2: ok pour les bactéries sans trop de répétitions</a:t>
            </a:r>
          </a:p>
          <a:p>
            <a:pPr marL="742950" lvl="3" indent="-285750">
              <a:buFont typeface="Arial" panose="020B0604020202020204" pitchFamily="34" charset="0"/>
              <a:buChar char="•"/>
            </a:pPr>
            <a:r>
              <a:rPr lang="fr-FR" sz="2400" kern="0" dirty="0" smtClean="0">
                <a:solidFill>
                  <a:sysClr val="windowText" lastClr="000000"/>
                </a:solidFill>
                <a:latin typeface="+mj-lt"/>
              </a:rPr>
              <a:t>P5-C3: ok pour les génomes &lt;=120Mb</a:t>
            </a:r>
          </a:p>
          <a:p>
            <a:pPr marL="742950" lvl="3" indent="-285750">
              <a:buFont typeface="Arial" panose="020B0604020202020204" pitchFamily="34" charset="0"/>
              <a:buChar char="•"/>
            </a:pPr>
            <a:r>
              <a:rPr lang="fr-FR" sz="2400" b="1" kern="0" dirty="0" smtClean="0">
                <a:solidFill>
                  <a:sysClr val="windowText" lastClr="000000"/>
                </a:solidFill>
                <a:latin typeface="+mj-lt"/>
              </a:rPr>
              <a:t>P6-C4</a:t>
            </a:r>
            <a:r>
              <a:rPr lang="fr-FR" sz="2400" kern="0" dirty="0" smtClean="0">
                <a:solidFill>
                  <a:sysClr val="windowText" lastClr="000000"/>
                </a:solidFill>
                <a:latin typeface="+mj-lt"/>
              </a:rPr>
              <a:t>: cela devient très jouable même pour les très gros génomes</a:t>
            </a:r>
            <a:endParaRPr lang="fr-FR" sz="2400" dirty="0" smtClean="0">
              <a:solidFill>
                <a:sysClr val="windowText" lastClr="000000"/>
              </a:solidFill>
              <a:latin typeface="+mj-lt"/>
            </a:endParaRPr>
          </a:p>
        </p:txBody>
      </p:sp>
    </p:spTree>
    <p:extLst>
      <p:ext uri="{BB962C8B-B14F-4D97-AF65-F5344CB8AC3E}">
        <p14:creationId xmlns:p14="http://schemas.microsoft.com/office/powerpoint/2010/main" val="63058581"/>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1220" t="12914" r="12000" b="21380"/>
          <a:stretch>
            <a:fillRect/>
          </a:stretch>
        </p:blipFill>
        <p:spPr bwMode="auto">
          <a:xfrm>
            <a:off x="359792" y="827509"/>
            <a:ext cx="8640960" cy="5915734"/>
          </a:xfrm>
          <a:prstGeom prst="rect">
            <a:avLst/>
          </a:prstGeom>
          <a:noFill/>
          <a:ln w="9525">
            <a:noFill/>
            <a:miter lim="800000"/>
            <a:headEnd/>
            <a:tailEnd/>
          </a:ln>
        </p:spPr>
      </p:pic>
      <p:sp>
        <p:nvSpPr>
          <p:cNvPr id="4" name="Titre 2"/>
          <p:cNvSpPr txBox="1">
            <a:spLocks/>
          </p:cNvSpPr>
          <p:nvPr/>
        </p:nvSpPr>
        <p:spPr>
          <a:xfrm>
            <a:off x="5832400" y="4571925"/>
            <a:ext cx="3240360" cy="1584176"/>
          </a:xfrm>
          <a:prstGeom prst="rect">
            <a:avLst/>
          </a:prstGeom>
        </p:spPr>
        <p:txBody>
          <a:bodyPr vert="horz" lIns="91440" tIns="45720" rIns="91440" bIns="45720" rtlCol="0" anchor="ctr">
            <a:noAutofit/>
          </a:bodyPr>
          <a:lstStyle/>
          <a:p>
            <a:pPr marL="0" marR="0" lvl="0" indent="0" algn="l" defTabSz="914400" rtl="0" eaLnBrk="1" fontAlgn="auto" latinLnBrk="0" hangingPunct="0">
              <a:lnSpc>
                <a:spcPct val="100000"/>
              </a:lnSpc>
              <a:spcBef>
                <a:spcPts val="0"/>
              </a:spcBef>
              <a:spcAft>
                <a:spcPts val="0"/>
              </a:spcAft>
              <a:buClrTx/>
              <a:buSzPct val="45000"/>
              <a:buFontTx/>
              <a:buNone/>
              <a:tabLst/>
              <a:defRPr/>
            </a:pPr>
            <a:r>
              <a:rPr kumimoji="0" lang="fr-FR" sz="2000" b="1" i="0" u="none" strike="noStrike" kern="1200" cap="none" spc="0" normalizeH="0" baseline="0" noProof="0" dirty="0" smtClean="0">
                <a:ln>
                  <a:noFill/>
                </a:ln>
                <a:solidFill>
                  <a:schemeClr val="accent1">
                    <a:lumMod val="75000"/>
                  </a:schemeClr>
                </a:solidFill>
                <a:effectLst/>
                <a:uLnTx/>
                <a:uFillTx/>
                <a:latin typeface="+mj-lt"/>
                <a:ea typeface="DejaVu Sans" pitchFamily="2"/>
                <a:cs typeface="DejaVu Sans" pitchFamily="2"/>
              </a:rPr>
              <a:t>La moitié des nt sont dans des lectures de longueurs</a:t>
            </a:r>
            <a:r>
              <a:rPr kumimoji="0" lang="fr-FR" sz="2000" b="1" i="0" u="none" strike="noStrike" kern="1200" cap="none" spc="0" normalizeH="0" noProof="0" dirty="0" smtClean="0">
                <a:ln>
                  <a:noFill/>
                </a:ln>
                <a:solidFill>
                  <a:schemeClr val="accent1">
                    <a:lumMod val="75000"/>
                  </a:schemeClr>
                </a:solidFill>
                <a:effectLst/>
                <a:uLnTx/>
                <a:uFillTx/>
                <a:latin typeface="+mj-lt"/>
                <a:ea typeface="DejaVu Sans" pitchFamily="2"/>
                <a:cs typeface="DejaVu Sans" pitchFamily="2"/>
              </a:rPr>
              <a:t> supérieures aux unités de répétitions (ex: </a:t>
            </a:r>
            <a:r>
              <a:rPr kumimoji="0" lang="fr-FR" sz="2000" b="1" i="0" u="none" strike="noStrike" kern="1200" cap="none" spc="0" normalizeH="0" noProof="0" dirty="0" err="1" smtClean="0">
                <a:ln>
                  <a:noFill/>
                </a:ln>
                <a:solidFill>
                  <a:schemeClr val="accent1">
                    <a:lumMod val="75000"/>
                  </a:schemeClr>
                </a:solidFill>
                <a:effectLst/>
                <a:uLnTx/>
                <a:uFillTx/>
                <a:latin typeface="+mj-lt"/>
                <a:ea typeface="DejaVu Sans" pitchFamily="2"/>
                <a:cs typeface="DejaVu Sans" pitchFamily="2"/>
              </a:rPr>
              <a:t>rDNA</a:t>
            </a:r>
            <a:r>
              <a:rPr kumimoji="0" lang="fr-FR" sz="2000" b="1" i="0" u="none" strike="noStrike" kern="1200" cap="none" spc="0" normalizeH="0" noProof="0" dirty="0" smtClean="0">
                <a:ln>
                  <a:noFill/>
                </a:ln>
                <a:solidFill>
                  <a:schemeClr val="accent1">
                    <a:lumMod val="75000"/>
                  </a:schemeClr>
                </a:solidFill>
                <a:effectLst/>
                <a:uLnTx/>
                <a:uFillTx/>
                <a:latin typeface="+mj-lt"/>
                <a:ea typeface="DejaVu Sans" pitchFamily="2"/>
                <a:cs typeface="DejaVu Sans" pitchFamily="2"/>
              </a:rPr>
              <a:t>)</a:t>
            </a:r>
            <a:endParaRPr kumimoji="0" lang="fr-FR" sz="2000" b="1" i="0" u="none" strike="noStrike" kern="1200" cap="none" spc="0" normalizeH="0" baseline="0" noProof="0" dirty="0">
              <a:ln>
                <a:noFill/>
              </a:ln>
              <a:solidFill>
                <a:schemeClr val="accent1">
                  <a:lumMod val="75000"/>
                </a:schemeClr>
              </a:solidFill>
              <a:effectLst/>
              <a:uLnTx/>
              <a:uFillTx/>
              <a:latin typeface="+mj-lt"/>
              <a:ea typeface="DejaVu Sans" pitchFamily="2"/>
              <a:cs typeface="DejaVu Sans" pitchFamily="2"/>
            </a:endParaRPr>
          </a:p>
        </p:txBody>
      </p:sp>
      <p:grpSp>
        <p:nvGrpSpPr>
          <p:cNvPr id="5" name="Groupe 4"/>
          <p:cNvGrpSpPr/>
          <p:nvPr/>
        </p:nvGrpSpPr>
        <p:grpSpPr>
          <a:xfrm>
            <a:off x="7812000" y="35485"/>
            <a:ext cx="2160000" cy="576000"/>
            <a:chOff x="7812000" y="35485"/>
            <a:chExt cx="2160000" cy="576000"/>
          </a:xfrm>
        </p:grpSpPr>
        <p:sp>
          <p:nvSpPr>
            <p:cNvPr id="6"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7" name="Rectangle 6"/>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8" name="ZoneTexte 7"/>
          <p:cNvSpPr txBox="1"/>
          <p:nvPr/>
        </p:nvSpPr>
        <p:spPr>
          <a:xfrm>
            <a:off x="575816" y="5804"/>
            <a:ext cx="5555047" cy="523220"/>
          </a:xfrm>
          <a:prstGeom prst="rect">
            <a:avLst/>
          </a:prstGeom>
          <a:noFill/>
        </p:spPr>
        <p:txBody>
          <a:bodyPr wrap="none" rtlCol="0">
            <a:spAutoFit/>
          </a:bodyPr>
          <a:lstStyle/>
          <a:p>
            <a:r>
              <a:rPr lang="fr-FR" sz="2800" dirty="0" smtClean="0">
                <a:solidFill>
                  <a:sysClr val="windowText" lastClr="000000"/>
                </a:solidFill>
                <a:latin typeface="Calibri"/>
              </a:rPr>
              <a:t>Performance de la polymérase P6-C4</a:t>
            </a:r>
            <a:endParaRPr lang="fr-FR" sz="2000" dirty="0"/>
          </a:p>
        </p:txBody>
      </p:sp>
    </p:spTree>
    <p:extLst>
      <p:ext uri="{BB962C8B-B14F-4D97-AF65-F5344CB8AC3E}">
        <p14:creationId xmlns:p14="http://schemas.microsoft.com/office/powerpoint/2010/main" val="2224752591"/>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p:cNvSpPr txBox="1">
            <a:spLocks/>
          </p:cNvSpPr>
          <p:nvPr/>
        </p:nvSpPr>
        <p:spPr>
          <a:xfrm>
            <a:off x="503999" y="-36587"/>
            <a:ext cx="9071640" cy="454181"/>
          </a:xfrm>
          <a:prstGeom prst="rect">
            <a:avLst/>
          </a:prstGeom>
        </p:spPr>
        <p:txBody>
          <a:bodyPr>
            <a:noAutofit/>
          </a:bodyPr>
          <a:lstStyle>
            <a:lvl1pPr algn="ctr" rtl="0" hangingPunct="0">
              <a:tabLst/>
              <a:defRPr lang="fr-FR" sz="4400" b="0" i="0" u="none" strike="noStrike" kern="1200">
                <a:ln>
                  <a:noFill/>
                </a:ln>
                <a:latin typeface="Liberation Sans" pitchFamily="18"/>
                <a:ea typeface="DejaVu Sans" pitchFamily="2"/>
                <a:cs typeface="DejaVu Sans" pitchFamily="2"/>
              </a:defRPr>
            </a:lvl1pPr>
          </a:lstStyle>
          <a:p>
            <a:pPr algn="l"/>
            <a:r>
              <a:rPr lang="fr-FR" sz="2400" dirty="0" smtClean="0">
                <a:latin typeface="+mj-lt"/>
              </a:rPr>
              <a:t>Un peu de jargon</a:t>
            </a:r>
            <a:endParaRPr lang="fr-FR" sz="2400" dirty="0">
              <a:solidFill>
                <a:sysClr val="windowText" lastClr="000000"/>
              </a:solidFill>
              <a:latin typeface="+mj-lt"/>
            </a:endParaRPr>
          </a:p>
        </p:txBody>
      </p:sp>
      <p:grpSp>
        <p:nvGrpSpPr>
          <p:cNvPr id="3" name="Groupe 2"/>
          <p:cNvGrpSpPr/>
          <p:nvPr/>
        </p:nvGrpSpPr>
        <p:grpSpPr>
          <a:xfrm>
            <a:off x="7812000" y="35485"/>
            <a:ext cx="2160000" cy="437012"/>
            <a:chOff x="7812000" y="35485"/>
            <a:chExt cx="2160000" cy="437012"/>
          </a:xfrm>
        </p:grpSpPr>
        <p:sp>
          <p:nvSpPr>
            <p:cNvPr id="4" name="ZoneTexte 15"/>
            <p:cNvSpPr txBox="1"/>
            <p:nvPr/>
          </p:nvSpPr>
          <p:spPr>
            <a:xfrm>
              <a:off x="7812000" y="35485"/>
              <a:ext cx="2160000" cy="374141"/>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mj-lt"/>
                <a:ea typeface="DejaVu Sans" pitchFamily="2"/>
                <a:cs typeface="DejaVu Sans" pitchFamily="2"/>
              </a:endParaRPr>
            </a:p>
          </p:txBody>
        </p:sp>
        <p:sp>
          <p:nvSpPr>
            <p:cNvPr id="5" name="Rectangle 4"/>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mj-lt"/>
                  <a:ea typeface="DejaVu Sans" pitchFamily="2"/>
                  <a:cs typeface="DejaVu Sans" pitchFamily="2"/>
                </a:rPr>
                <a:t>Technologie </a:t>
              </a:r>
              <a:r>
                <a:rPr lang="fr-FR" b="1" dirty="0" err="1" smtClean="0">
                  <a:solidFill>
                    <a:srgbClr val="000000"/>
                  </a:solidFill>
                  <a:latin typeface="+mj-lt"/>
                  <a:ea typeface="DejaVu Sans" pitchFamily="2"/>
                  <a:cs typeface="DejaVu Sans" pitchFamily="2"/>
                </a:rPr>
                <a:t>PacBio</a:t>
              </a:r>
              <a:endParaRPr lang="fr-FR" dirty="0">
                <a:latin typeface="+mj-lt"/>
              </a:endParaRPr>
            </a:p>
          </p:txBody>
        </p:sp>
      </p:grpSp>
      <p:cxnSp>
        <p:nvCxnSpPr>
          <p:cNvPr id="10" name="Connecteur droit 9"/>
          <p:cNvCxnSpPr/>
          <p:nvPr/>
        </p:nvCxnSpPr>
        <p:spPr>
          <a:xfrm flipV="1">
            <a:off x="592996" y="3904273"/>
            <a:ext cx="2053842" cy="3429"/>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2825244" y="3904273"/>
            <a:ext cx="630892" cy="3427"/>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2650368" y="3904267"/>
            <a:ext cx="174876" cy="6"/>
          </a:xfrm>
          <a:prstGeom prst="line">
            <a:avLst/>
          </a:prstGeom>
          <a:ln w="508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4464248" y="3236442"/>
            <a:ext cx="1765331" cy="378777"/>
          </a:xfrm>
          <a:prstGeom prst="rect">
            <a:avLst/>
          </a:prstGeom>
          <a:noFill/>
        </p:spPr>
        <p:txBody>
          <a:bodyPr wrap="none" lIns="100794" tIns="50397" rIns="100794" bIns="50397" rtlCol="0">
            <a:spAutoFit/>
          </a:bodyPr>
          <a:lstStyle/>
          <a:p>
            <a:r>
              <a:rPr lang="fr-FR" dirty="0" err="1" smtClean="0">
                <a:solidFill>
                  <a:schemeClr val="accent6">
                    <a:lumMod val="75000"/>
                  </a:schemeClr>
                </a:solidFill>
                <a:latin typeface="+mj-lt"/>
              </a:rPr>
              <a:t>Polymerase</a:t>
            </a:r>
            <a:r>
              <a:rPr lang="fr-FR" dirty="0" smtClean="0">
                <a:solidFill>
                  <a:schemeClr val="accent6">
                    <a:lumMod val="75000"/>
                  </a:schemeClr>
                </a:solidFill>
                <a:latin typeface="+mj-lt"/>
              </a:rPr>
              <a:t> </a:t>
            </a:r>
            <a:r>
              <a:rPr lang="fr-FR" dirty="0" err="1" smtClean="0">
                <a:solidFill>
                  <a:schemeClr val="accent6">
                    <a:lumMod val="75000"/>
                  </a:schemeClr>
                </a:solidFill>
                <a:latin typeface="+mj-lt"/>
              </a:rPr>
              <a:t>read</a:t>
            </a:r>
            <a:endParaRPr lang="fr-FR" dirty="0">
              <a:solidFill>
                <a:schemeClr val="accent6">
                  <a:lumMod val="75000"/>
                </a:schemeClr>
              </a:solidFill>
              <a:latin typeface="+mj-lt"/>
            </a:endParaRPr>
          </a:p>
        </p:txBody>
      </p:sp>
      <p:cxnSp>
        <p:nvCxnSpPr>
          <p:cNvPr id="15" name="Connecteur droit avec flèche 14"/>
          <p:cNvCxnSpPr/>
          <p:nvPr/>
        </p:nvCxnSpPr>
        <p:spPr>
          <a:xfrm flipH="1">
            <a:off x="1871960" y="3232994"/>
            <a:ext cx="3429" cy="36684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V="1">
            <a:off x="950564" y="4771798"/>
            <a:ext cx="2053842" cy="3429"/>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964283" y="4953505"/>
            <a:ext cx="630892" cy="3427"/>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84009" y="696267"/>
            <a:ext cx="4524255" cy="1477328"/>
          </a:xfrm>
          <a:prstGeom prst="rect">
            <a:avLst/>
          </a:prstGeom>
          <a:noFill/>
        </p:spPr>
        <p:txBody>
          <a:bodyPr wrap="square" rtlCol="0">
            <a:spAutoFit/>
          </a:bodyPr>
          <a:lstStyle/>
          <a:p>
            <a:r>
              <a:rPr lang="fr-FR" b="1" dirty="0" smtClean="0">
                <a:latin typeface="+mj-lt"/>
              </a:rPr>
              <a:t>Assemblage</a:t>
            </a:r>
          </a:p>
          <a:p>
            <a:pPr marL="285750" indent="-285750">
              <a:buFont typeface="Arial" panose="020B0604020202020204" pitchFamily="34" charset="0"/>
              <a:buChar char="•"/>
            </a:pPr>
            <a:r>
              <a:rPr lang="fr-FR" dirty="0" smtClean="0">
                <a:latin typeface="+mj-lt"/>
              </a:rPr>
              <a:t>Librairie &gt; 10kb</a:t>
            </a:r>
          </a:p>
          <a:p>
            <a:pPr marL="285750" indent="-285750">
              <a:buFont typeface="Arial" panose="020B0604020202020204" pitchFamily="34" charset="0"/>
              <a:buChar char="•"/>
            </a:pPr>
            <a:r>
              <a:rPr lang="fr-FR" dirty="0" smtClean="0">
                <a:latin typeface="+mj-lt"/>
              </a:rPr>
              <a:t>50% des </a:t>
            </a:r>
            <a:r>
              <a:rPr lang="fr-FR" dirty="0" err="1" smtClean="0">
                <a:latin typeface="+mj-lt"/>
              </a:rPr>
              <a:t>subreads</a:t>
            </a:r>
            <a:r>
              <a:rPr lang="fr-FR" dirty="0" smtClean="0">
                <a:latin typeface="+mj-lt"/>
              </a:rPr>
              <a:t> &gt; 14kb</a:t>
            </a:r>
          </a:p>
          <a:p>
            <a:pPr marL="285750" indent="-285750">
              <a:buFont typeface="Arial" panose="020B0604020202020204" pitchFamily="34" charset="0"/>
              <a:buChar char="•"/>
            </a:pPr>
            <a:r>
              <a:rPr lang="fr-FR" dirty="0" smtClean="0">
                <a:latin typeface="+mj-lt"/>
              </a:rPr>
              <a:t>Peu de </a:t>
            </a:r>
            <a:r>
              <a:rPr lang="fr-FR" dirty="0" err="1" smtClean="0">
                <a:latin typeface="+mj-lt"/>
              </a:rPr>
              <a:t>subreads</a:t>
            </a:r>
            <a:r>
              <a:rPr lang="fr-FR" dirty="0" smtClean="0">
                <a:latin typeface="+mj-lt"/>
              </a:rPr>
              <a:t> par </a:t>
            </a:r>
            <a:r>
              <a:rPr lang="fr-FR" dirty="0" err="1" smtClean="0">
                <a:latin typeface="+mj-lt"/>
              </a:rPr>
              <a:t>polymerase</a:t>
            </a:r>
            <a:r>
              <a:rPr lang="fr-FR" dirty="0" smtClean="0">
                <a:latin typeface="+mj-lt"/>
              </a:rPr>
              <a:t> </a:t>
            </a:r>
            <a:r>
              <a:rPr lang="fr-FR" dirty="0" err="1" smtClean="0">
                <a:latin typeface="+mj-lt"/>
              </a:rPr>
              <a:t>reads</a:t>
            </a:r>
            <a:endParaRPr lang="fr-FR" dirty="0" smtClean="0">
              <a:latin typeface="+mj-lt"/>
            </a:endParaRPr>
          </a:p>
          <a:p>
            <a:endParaRPr lang="fr-FR" dirty="0" smtClean="0">
              <a:latin typeface="+mj-lt"/>
            </a:endParaRPr>
          </a:p>
        </p:txBody>
      </p:sp>
      <p:cxnSp>
        <p:nvCxnSpPr>
          <p:cNvPr id="21" name="Connecteur droit 20"/>
          <p:cNvCxnSpPr/>
          <p:nvPr/>
        </p:nvCxnSpPr>
        <p:spPr>
          <a:xfrm flipV="1">
            <a:off x="7557866" y="5063259"/>
            <a:ext cx="1007680" cy="343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7592256" y="6431411"/>
            <a:ext cx="973290" cy="3430"/>
          </a:xfrm>
          <a:prstGeom prst="line">
            <a:avLst/>
          </a:prstGeom>
          <a:ln w="508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V="1">
            <a:off x="7557434" y="4775227"/>
            <a:ext cx="1007680" cy="343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7557434" y="4915813"/>
            <a:ext cx="1007680" cy="343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V="1">
            <a:off x="7557434" y="5207275"/>
            <a:ext cx="1007680" cy="343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7557434" y="5419869"/>
            <a:ext cx="1007680" cy="343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V="1">
            <a:off x="7557434" y="5567315"/>
            <a:ext cx="504056" cy="8384"/>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1" name="Picture 7"/>
          <p:cNvPicPr>
            <a:picLocks noChangeAspect="1" noChangeArrowheads="1"/>
          </p:cNvPicPr>
          <p:nvPr/>
        </p:nvPicPr>
        <p:blipFill rotWithShape="1">
          <a:blip r:embed="rId2" cstate="print"/>
          <a:srcRect l="9078" t="60542" b="10940"/>
          <a:stretch/>
        </p:blipFill>
        <p:spPr bwMode="auto">
          <a:xfrm>
            <a:off x="30622" y="2614474"/>
            <a:ext cx="3961581" cy="618520"/>
          </a:xfrm>
          <a:prstGeom prst="rect">
            <a:avLst/>
          </a:prstGeom>
          <a:noFill/>
          <a:ln w="9525">
            <a:noFill/>
            <a:miter lim="800000"/>
            <a:headEnd/>
            <a:tailEnd/>
          </a:ln>
        </p:spPr>
      </p:pic>
      <p:cxnSp>
        <p:nvCxnSpPr>
          <p:cNvPr id="33" name="Connecteur droit avec flèche 32"/>
          <p:cNvCxnSpPr/>
          <p:nvPr/>
        </p:nvCxnSpPr>
        <p:spPr>
          <a:xfrm flipH="1">
            <a:off x="1868531" y="4188934"/>
            <a:ext cx="3429" cy="36684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797820" y="4371108"/>
            <a:ext cx="1098186" cy="369332"/>
          </a:xfrm>
          <a:prstGeom prst="rect">
            <a:avLst/>
          </a:prstGeom>
        </p:spPr>
        <p:txBody>
          <a:bodyPr wrap="none">
            <a:spAutoFit/>
          </a:bodyPr>
          <a:lstStyle/>
          <a:p>
            <a:r>
              <a:rPr lang="fr-FR" dirty="0" err="1">
                <a:solidFill>
                  <a:schemeClr val="accent6">
                    <a:lumMod val="75000"/>
                  </a:schemeClr>
                </a:solidFill>
              </a:rPr>
              <a:t>S</a:t>
            </a:r>
            <a:r>
              <a:rPr lang="fr-FR" dirty="0" err="1" smtClean="0">
                <a:solidFill>
                  <a:schemeClr val="accent6">
                    <a:lumMod val="75000"/>
                  </a:schemeClr>
                </a:solidFill>
              </a:rPr>
              <a:t>ubreads</a:t>
            </a:r>
            <a:endParaRPr lang="fr-FR" dirty="0"/>
          </a:p>
        </p:txBody>
      </p:sp>
      <p:pic>
        <p:nvPicPr>
          <p:cNvPr id="35" name="Picture 7"/>
          <p:cNvPicPr>
            <a:picLocks noChangeAspect="1" noChangeArrowheads="1"/>
          </p:cNvPicPr>
          <p:nvPr/>
        </p:nvPicPr>
        <p:blipFill rotWithShape="1">
          <a:blip r:embed="rId2" cstate="print"/>
          <a:srcRect l="9078" t="60542" b="10940"/>
          <a:stretch/>
        </p:blipFill>
        <p:spPr bwMode="auto">
          <a:xfrm>
            <a:off x="6840512" y="2614474"/>
            <a:ext cx="2236337" cy="618520"/>
          </a:xfrm>
          <a:prstGeom prst="rect">
            <a:avLst/>
          </a:prstGeom>
          <a:noFill/>
          <a:ln w="9525">
            <a:noFill/>
            <a:miter lim="800000"/>
            <a:headEnd/>
            <a:tailEnd/>
          </a:ln>
        </p:spPr>
      </p:pic>
      <p:cxnSp>
        <p:nvCxnSpPr>
          <p:cNvPr id="36" name="Connecteur droit 35"/>
          <p:cNvCxnSpPr/>
          <p:nvPr/>
        </p:nvCxnSpPr>
        <p:spPr>
          <a:xfrm flipV="1">
            <a:off x="6875334" y="3907702"/>
            <a:ext cx="721046" cy="1044"/>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7771256" y="3908746"/>
            <a:ext cx="721046"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7596380" y="3907696"/>
            <a:ext cx="174876" cy="6"/>
          </a:xfrm>
          <a:prstGeom prst="line">
            <a:avLst/>
          </a:prstGeom>
          <a:ln w="508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8492302" y="3907696"/>
            <a:ext cx="174876" cy="6"/>
          </a:xfrm>
          <a:prstGeom prst="line">
            <a:avLst/>
          </a:prstGeom>
          <a:ln w="508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V="1">
            <a:off x="8679717" y="3907702"/>
            <a:ext cx="721046" cy="1044"/>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9400763" y="3907696"/>
            <a:ext cx="174876" cy="6"/>
          </a:xfrm>
          <a:prstGeom prst="line">
            <a:avLst/>
          </a:prstGeom>
          <a:ln w="508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H="1">
            <a:off x="8012723" y="3232994"/>
            <a:ext cx="3429" cy="36684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flipH="1">
            <a:off x="8012723" y="4188934"/>
            <a:ext cx="3429" cy="36684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H="1">
            <a:off x="8012723" y="5858777"/>
            <a:ext cx="3429" cy="36684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566571" y="6146809"/>
            <a:ext cx="1560684" cy="646331"/>
          </a:xfrm>
          <a:prstGeom prst="rect">
            <a:avLst/>
          </a:prstGeom>
        </p:spPr>
        <p:txBody>
          <a:bodyPr wrap="none">
            <a:spAutoFit/>
          </a:bodyPr>
          <a:lstStyle/>
          <a:p>
            <a:r>
              <a:rPr lang="fr-FR" dirty="0" smtClean="0">
                <a:solidFill>
                  <a:schemeClr val="accent6">
                    <a:lumMod val="75000"/>
                  </a:schemeClr>
                </a:solidFill>
              </a:rPr>
              <a:t>Read of Insert</a:t>
            </a:r>
          </a:p>
          <a:p>
            <a:r>
              <a:rPr lang="fr-FR" dirty="0" smtClean="0">
                <a:solidFill>
                  <a:schemeClr val="accent6">
                    <a:lumMod val="75000"/>
                  </a:schemeClr>
                </a:solidFill>
              </a:rPr>
              <a:t>(consensus)</a:t>
            </a:r>
            <a:endParaRPr lang="fr-FR" dirty="0"/>
          </a:p>
        </p:txBody>
      </p:sp>
      <p:sp>
        <p:nvSpPr>
          <p:cNvPr id="52" name="ZoneTexte 51"/>
          <p:cNvSpPr txBox="1"/>
          <p:nvPr/>
        </p:nvSpPr>
        <p:spPr>
          <a:xfrm>
            <a:off x="5484609" y="683493"/>
            <a:ext cx="4524255" cy="1754326"/>
          </a:xfrm>
          <a:prstGeom prst="rect">
            <a:avLst/>
          </a:prstGeom>
          <a:noFill/>
        </p:spPr>
        <p:txBody>
          <a:bodyPr wrap="square" rtlCol="0">
            <a:spAutoFit/>
          </a:bodyPr>
          <a:lstStyle/>
          <a:p>
            <a:r>
              <a:rPr lang="fr-FR" b="1" dirty="0" err="1" smtClean="0">
                <a:latin typeface="+mj-lt"/>
              </a:rPr>
              <a:t>Amplicon</a:t>
            </a:r>
            <a:endParaRPr lang="fr-FR" b="1" dirty="0" smtClean="0">
              <a:latin typeface="+mj-lt"/>
            </a:endParaRPr>
          </a:p>
          <a:p>
            <a:pPr marL="285750" indent="-285750">
              <a:buFont typeface="Arial" panose="020B0604020202020204" pitchFamily="34" charset="0"/>
              <a:buChar char="•"/>
            </a:pPr>
            <a:r>
              <a:rPr lang="fr-FR" dirty="0" smtClean="0">
                <a:latin typeface="+mj-lt"/>
              </a:rPr>
              <a:t>Librairie ~1kb</a:t>
            </a:r>
          </a:p>
          <a:p>
            <a:pPr marL="285750" indent="-285750">
              <a:buFont typeface="Arial" panose="020B0604020202020204" pitchFamily="34" charset="0"/>
              <a:buChar char="•"/>
            </a:pPr>
            <a:r>
              <a:rPr lang="fr-FR" dirty="0" err="1" smtClean="0">
                <a:latin typeface="+mj-lt"/>
              </a:rPr>
              <a:t>Subreads</a:t>
            </a:r>
            <a:r>
              <a:rPr lang="fr-FR" dirty="0" smtClean="0">
                <a:latin typeface="+mj-lt"/>
              </a:rPr>
              <a:t> ~1kb</a:t>
            </a:r>
          </a:p>
          <a:p>
            <a:pPr marL="285750" indent="-285750">
              <a:buFont typeface="Arial" panose="020B0604020202020204" pitchFamily="34" charset="0"/>
              <a:buChar char="•"/>
            </a:pPr>
            <a:r>
              <a:rPr lang="fr-FR" dirty="0" smtClean="0">
                <a:latin typeface="+mj-lt"/>
              </a:rPr>
              <a:t>~10 </a:t>
            </a:r>
            <a:r>
              <a:rPr lang="fr-FR" dirty="0" err="1" smtClean="0">
                <a:latin typeface="+mj-lt"/>
              </a:rPr>
              <a:t>subreads</a:t>
            </a:r>
            <a:r>
              <a:rPr lang="fr-FR" dirty="0" smtClean="0">
                <a:latin typeface="+mj-lt"/>
              </a:rPr>
              <a:t> par </a:t>
            </a:r>
            <a:r>
              <a:rPr lang="fr-FR" dirty="0" err="1" smtClean="0">
                <a:latin typeface="+mj-lt"/>
              </a:rPr>
              <a:t>polymerase</a:t>
            </a:r>
            <a:r>
              <a:rPr lang="fr-FR" dirty="0" smtClean="0">
                <a:latin typeface="+mj-lt"/>
              </a:rPr>
              <a:t> </a:t>
            </a:r>
            <a:r>
              <a:rPr lang="fr-FR" dirty="0" err="1" smtClean="0">
                <a:latin typeface="+mj-lt"/>
              </a:rPr>
              <a:t>reads</a:t>
            </a:r>
            <a:endParaRPr lang="fr-FR" dirty="0" smtClean="0">
              <a:latin typeface="+mj-lt"/>
            </a:endParaRPr>
          </a:p>
          <a:p>
            <a:pPr marL="285750" indent="-285750">
              <a:buFont typeface="Arial" panose="020B0604020202020204" pitchFamily="34" charset="0"/>
              <a:buChar char="•"/>
            </a:pPr>
            <a:endParaRPr lang="fr-FR" dirty="0" smtClean="0">
              <a:latin typeface="+mj-lt"/>
            </a:endParaRPr>
          </a:p>
          <a:p>
            <a:endParaRPr lang="fr-FR" dirty="0" smtClean="0">
              <a:latin typeface="+mj-lt"/>
            </a:endParaRPr>
          </a:p>
        </p:txBody>
      </p:sp>
      <p:sp>
        <p:nvSpPr>
          <p:cNvPr id="53" name="Accolade fermante 52"/>
          <p:cNvSpPr/>
          <p:nvPr/>
        </p:nvSpPr>
        <p:spPr>
          <a:xfrm>
            <a:off x="8667179" y="4643934"/>
            <a:ext cx="224822" cy="10801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4" name="ZoneTexte 53"/>
          <p:cNvSpPr txBox="1"/>
          <p:nvPr/>
        </p:nvSpPr>
        <p:spPr>
          <a:xfrm>
            <a:off x="8879443" y="5003973"/>
            <a:ext cx="553357" cy="369332"/>
          </a:xfrm>
          <a:prstGeom prst="rect">
            <a:avLst/>
          </a:prstGeom>
          <a:noFill/>
        </p:spPr>
        <p:txBody>
          <a:bodyPr wrap="none" rtlCol="0">
            <a:spAutoFit/>
          </a:bodyPr>
          <a:lstStyle/>
          <a:p>
            <a:r>
              <a:rPr lang="fr-FR" dirty="0" smtClean="0">
                <a:solidFill>
                  <a:schemeClr val="tx2">
                    <a:lumMod val="60000"/>
                    <a:lumOff val="40000"/>
                  </a:schemeClr>
                </a:solidFill>
              </a:rPr>
              <a:t>10x</a:t>
            </a:r>
            <a:endParaRPr lang="fr-FR" dirty="0">
              <a:solidFill>
                <a:schemeClr val="tx2">
                  <a:lumMod val="60000"/>
                  <a:lumOff val="40000"/>
                </a:schemeClr>
              </a:solidFill>
            </a:endParaRPr>
          </a:p>
        </p:txBody>
      </p:sp>
    </p:spTree>
    <p:extLst>
      <p:ext uri="{BB962C8B-B14F-4D97-AF65-F5344CB8AC3E}">
        <p14:creationId xmlns:p14="http://schemas.microsoft.com/office/powerpoint/2010/main" val="1934095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txBox="1">
            <a:spLocks/>
          </p:cNvSpPr>
          <p:nvPr/>
        </p:nvSpPr>
        <p:spPr>
          <a:xfrm>
            <a:off x="503999" y="1763613"/>
            <a:ext cx="9071640" cy="1584176"/>
          </a:xfrm>
          <a:prstGeom prst="rect">
            <a:avLst/>
          </a:prstGeom>
        </p:spPr>
        <p:txBody>
          <a:bodyPr/>
          <a:lstStyle>
            <a:lvl1pPr rtl="0" hangingPunct="0">
              <a:spcBef>
                <a:spcPts val="0"/>
              </a:spcBef>
              <a:spcAft>
                <a:spcPts val="1417"/>
              </a:spcAft>
              <a:tabLst/>
              <a:defRPr lang="fr-FR" sz="3200" b="0" i="0" u="none" strike="noStrike" kern="1200">
                <a:ln>
                  <a:noFill/>
                </a:ln>
                <a:latin typeface="Liberation Sans" pitchFamily="18"/>
                <a:ea typeface="DejaVu Sans" pitchFamily="2"/>
                <a:cs typeface="DejaVu Sans" pitchFamily="2"/>
              </a:defRPr>
            </a:lvl1pPr>
          </a:lstStyle>
          <a:p>
            <a:pPr algn="ctr"/>
            <a:r>
              <a:rPr lang="fr-FR" sz="4400" dirty="0" smtClean="0">
                <a:solidFill>
                  <a:sysClr val="windowText" lastClr="000000"/>
                </a:solidFill>
                <a:latin typeface="+mj-lt"/>
              </a:rPr>
              <a:t>Projet de séquençage </a:t>
            </a:r>
          </a:p>
          <a:p>
            <a:pPr algn="ctr"/>
            <a:r>
              <a:rPr lang="fr-FR" sz="4400" dirty="0" smtClean="0">
                <a:solidFill>
                  <a:sysClr val="windowText" lastClr="000000"/>
                </a:solidFill>
                <a:latin typeface="+mj-lt"/>
              </a:rPr>
              <a:t>100x, 100% </a:t>
            </a:r>
            <a:r>
              <a:rPr lang="fr-FR" sz="4400" dirty="0" err="1" smtClean="0">
                <a:solidFill>
                  <a:sysClr val="windowText" lastClr="000000"/>
                </a:solidFill>
                <a:latin typeface="+mj-lt"/>
              </a:rPr>
              <a:t>PacBio</a:t>
            </a:r>
            <a:endParaRPr lang="fr-FR" sz="4400" dirty="0" smtClean="0">
              <a:solidFill>
                <a:sysClr val="windowText" lastClr="000000"/>
              </a:solidFill>
              <a:latin typeface="+mj-lt"/>
            </a:endParaRPr>
          </a:p>
          <a:p>
            <a:pPr algn="ctr"/>
            <a:endParaRPr lang="fr-FR" sz="4400" dirty="0" smtClean="0">
              <a:solidFill>
                <a:sysClr val="windowText" lastClr="000000"/>
              </a:solidFill>
              <a:latin typeface="+mj-lt"/>
            </a:endParaRPr>
          </a:p>
        </p:txBody>
      </p:sp>
      <p:grpSp>
        <p:nvGrpSpPr>
          <p:cNvPr id="3" name="Groupe 2"/>
          <p:cNvGrpSpPr/>
          <p:nvPr/>
        </p:nvGrpSpPr>
        <p:grpSpPr>
          <a:xfrm>
            <a:off x="7812000" y="35485"/>
            <a:ext cx="2160000" cy="576000"/>
            <a:chOff x="7812000" y="35485"/>
            <a:chExt cx="2160000" cy="576000"/>
          </a:xfrm>
        </p:grpSpPr>
        <p:sp>
          <p:nvSpPr>
            <p:cNvPr id="4"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5" name="Rectangle 4"/>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Tree>
    <p:extLst>
      <p:ext uri="{BB962C8B-B14F-4D97-AF65-F5344CB8AC3E}">
        <p14:creationId xmlns:p14="http://schemas.microsoft.com/office/powerpoint/2010/main" val="1395945801"/>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28394" y="827509"/>
            <a:ext cx="10052231" cy="5976664"/>
          </a:xfrm>
          <a:prstGeom prst="rect">
            <a:avLst/>
          </a:prstGeom>
        </p:spPr>
        <p:txBody>
          <a:bodyPr/>
          <a:lstStyle>
            <a:lvl1pPr rtl="0" hangingPunct="0">
              <a:spcBef>
                <a:spcPts val="0"/>
              </a:spcBef>
              <a:spcAft>
                <a:spcPts val="1417"/>
              </a:spcAft>
              <a:tabLst/>
              <a:defRPr lang="fr-FR" sz="3200" b="0" i="0" u="none" strike="noStrike" kern="1200">
                <a:ln>
                  <a:noFill/>
                </a:ln>
                <a:latin typeface="Liberation Sans" pitchFamily="18"/>
                <a:ea typeface="DejaVu Sans" pitchFamily="2"/>
                <a:cs typeface="DejaVu Sans" pitchFamily="2"/>
              </a:defRPr>
            </a:lvl1pPr>
          </a:lstStyle>
          <a:p>
            <a:pPr>
              <a:spcAft>
                <a:spcPts val="0"/>
              </a:spcAft>
            </a:pPr>
            <a:r>
              <a:rPr lang="fr-FR" sz="2400" dirty="0" smtClean="0">
                <a:solidFill>
                  <a:sysClr val="windowText" lastClr="000000"/>
                </a:solidFill>
                <a:latin typeface="+mj-lt"/>
              </a:rPr>
              <a:t>Erreurs des lectures </a:t>
            </a:r>
            <a:r>
              <a:rPr lang="fr-FR" sz="2400" dirty="0" err="1" smtClean="0">
                <a:solidFill>
                  <a:sysClr val="windowText" lastClr="000000"/>
                </a:solidFill>
                <a:latin typeface="+mj-lt"/>
              </a:rPr>
              <a:t>PacBio</a:t>
            </a:r>
            <a:r>
              <a:rPr lang="fr-FR" sz="2400" dirty="0" smtClean="0">
                <a:solidFill>
                  <a:sysClr val="windowText" lastClr="000000"/>
                </a:solidFill>
                <a:latin typeface="+mj-lt"/>
              </a:rPr>
              <a:t>:</a:t>
            </a:r>
          </a:p>
          <a:p>
            <a:pPr marL="342900" indent="-342900">
              <a:spcAft>
                <a:spcPts val="0"/>
              </a:spcAft>
              <a:buFont typeface="Arial" panose="020B0604020202020204" pitchFamily="34" charset="0"/>
              <a:buChar char="•"/>
            </a:pPr>
            <a:r>
              <a:rPr lang="fr-FR" sz="2400" dirty="0" smtClean="0">
                <a:solidFill>
                  <a:sysClr val="windowText" lastClr="000000"/>
                </a:solidFill>
                <a:latin typeface="+mj-lt"/>
              </a:rPr>
              <a:t>Taux variable selon la polymérase ( 16% avec la P6-C4)</a:t>
            </a:r>
          </a:p>
          <a:p>
            <a:pPr marL="342900" indent="-342900">
              <a:spcAft>
                <a:spcPts val="0"/>
              </a:spcAft>
              <a:buFont typeface="Arial" panose="020B0604020202020204" pitchFamily="34" charset="0"/>
              <a:buChar char="•"/>
            </a:pPr>
            <a:r>
              <a:rPr lang="fr-FR" sz="2400" dirty="0" smtClean="0">
                <a:solidFill>
                  <a:sysClr val="windowText" lastClr="000000"/>
                </a:solidFill>
                <a:latin typeface="+mj-lt"/>
              </a:rPr>
              <a:t>Principalement des </a:t>
            </a:r>
            <a:r>
              <a:rPr lang="fr-FR" sz="2400" dirty="0" err="1" smtClean="0">
                <a:solidFill>
                  <a:sysClr val="windowText" lastClr="000000"/>
                </a:solidFill>
                <a:latin typeface="+mj-lt"/>
              </a:rPr>
              <a:t>INDELs</a:t>
            </a:r>
            <a:r>
              <a:rPr lang="fr-FR" sz="2400" dirty="0" smtClean="0">
                <a:solidFill>
                  <a:sysClr val="windowText" lastClr="000000"/>
                </a:solidFill>
                <a:latin typeface="+mj-lt"/>
              </a:rPr>
              <a:t> et peu de </a:t>
            </a:r>
            <a:r>
              <a:rPr lang="fr-FR" sz="2400" dirty="0" err="1" smtClean="0">
                <a:solidFill>
                  <a:sysClr val="windowText" lastClr="000000"/>
                </a:solidFill>
                <a:latin typeface="+mj-lt"/>
              </a:rPr>
              <a:t>missmatchs</a:t>
            </a:r>
            <a:endParaRPr lang="fr-FR" sz="2400" dirty="0" smtClean="0">
              <a:solidFill>
                <a:sysClr val="windowText" lastClr="000000"/>
              </a:solidFill>
              <a:latin typeface="+mj-lt"/>
            </a:endParaRPr>
          </a:p>
          <a:p>
            <a:pPr marL="342900" indent="-342900">
              <a:spcAft>
                <a:spcPts val="0"/>
              </a:spcAft>
              <a:buFont typeface="Arial" panose="020B0604020202020204" pitchFamily="34" charset="0"/>
              <a:buChar char="•"/>
            </a:pPr>
            <a:r>
              <a:rPr lang="fr-FR" sz="2400" dirty="0" smtClean="0">
                <a:solidFill>
                  <a:sysClr val="windowText" lastClr="000000"/>
                </a:solidFill>
                <a:latin typeface="+mj-lt"/>
              </a:rPr>
              <a:t>A priori des erreurs aléatoires</a:t>
            </a:r>
          </a:p>
          <a:p>
            <a:pPr marL="342900" indent="-342900">
              <a:spcAft>
                <a:spcPts val="0"/>
              </a:spcAft>
              <a:buFont typeface="Arial" panose="020B0604020202020204" pitchFamily="34" charset="0"/>
              <a:buChar char="•"/>
            </a:pPr>
            <a:r>
              <a:rPr lang="fr-FR" sz="2400" dirty="0" smtClean="0">
                <a:solidFill>
                  <a:sysClr val="windowText" lastClr="000000"/>
                </a:solidFill>
                <a:latin typeface="+mj-lt"/>
              </a:rPr>
              <a:t>Pas de chute de qualité en fin de séquence</a:t>
            </a:r>
          </a:p>
          <a:p>
            <a:pPr marL="342900" indent="-342900">
              <a:spcAft>
                <a:spcPts val="0"/>
              </a:spcAft>
              <a:buFont typeface="Arial" panose="020B0604020202020204" pitchFamily="34" charset="0"/>
              <a:buChar char="•"/>
            </a:pPr>
            <a:r>
              <a:rPr lang="fr-FR" sz="2400" dirty="0" smtClean="0">
                <a:solidFill>
                  <a:sysClr val="windowText" lastClr="000000"/>
                </a:solidFill>
                <a:latin typeface="+mj-lt"/>
              </a:rPr>
              <a:t>Stretch d’erreur par moment</a:t>
            </a:r>
          </a:p>
          <a:p>
            <a:pPr>
              <a:spcAft>
                <a:spcPts val="0"/>
              </a:spcAft>
            </a:pPr>
            <a:endParaRPr lang="fr-FR" sz="2400" dirty="0" smtClean="0">
              <a:solidFill>
                <a:sysClr val="windowText" lastClr="000000"/>
              </a:solidFill>
              <a:latin typeface="+mj-lt"/>
            </a:endParaRPr>
          </a:p>
          <a:p>
            <a:pPr>
              <a:spcAft>
                <a:spcPts val="0"/>
              </a:spcAft>
            </a:pPr>
            <a:r>
              <a:rPr lang="fr-FR" sz="2400" kern="0" dirty="0" smtClean="0">
                <a:solidFill>
                  <a:sysClr val="windowText" lastClr="000000"/>
                </a:solidFill>
                <a:latin typeface="+mj-lt"/>
              </a:rPr>
              <a:t>https://dazzlerblog.wordpress.com/2015/11/06/intrinsic-quality-values/</a:t>
            </a:r>
          </a:p>
        </p:txBody>
      </p:sp>
      <p:pic>
        <p:nvPicPr>
          <p:cNvPr id="4" name="Picture 2" descr="Error profile of a typical long read."/>
          <p:cNvPicPr>
            <a:picLocks noChangeAspect="1" noChangeArrowheads="1"/>
          </p:cNvPicPr>
          <p:nvPr/>
        </p:nvPicPr>
        <p:blipFill>
          <a:blip r:embed="rId2" cstate="print"/>
          <a:srcRect/>
          <a:stretch>
            <a:fillRect/>
          </a:stretch>
        </p:blipFill>
        <p:spPr bwMode="auto">
          <a:xfrm>
            <a:off x="1781968" y="4139877"/>
            <a:ext cx="5562600" cy="1724025"/>
          </a:xfrm>
          <a:prstGeom prst="rect">
            <a:avLst/>
          </a:prstGeom>
          <a:noFill/>
        </p:spPr>
      </p:pic>
      <p:grpSp>
        <p:nvGrpSpPr>
          <p:cNvPr id="5" name="Groupe 4"/>
          <p:cNvGrpSpPr/>
          <p:nvPr/>
        </p:nvGrpSpPr>
        <p:grpSpPr>
          <a:xfrm>
            <a:off x="7812000" y="35485"/>
            <a:ext cx="2160000" cy="576000"/>
            <a:chOff x="7812000" y="35485"/>
            <a:chExt cx="2160000" cy="576000"/>
          </a:xfrm>
        </p:grpSpPr>
        <p:sp>
          <p:nvSpPr>
            <p:cNvPr id="6"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7" name="Rectangle 6"/>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8" name="Titre 2"/>
          <p:cNvSpPr txBox="1">
            <a:spLocks/>
          </p:cNvSpPr>
          <p:nvPr/>
        </p:nvSpPr>
        <p:spPr>
          <a:xfrm>
            <a:off x="503999" y="13288"/>
            <a:ext cx="9071640" cy="454181"/>
          </a:xfrm>
          <a:prstGeom prst="rect">
            <a:avLst/>
          </a:prstGeom>
        </p:spPr>
        <p:txBody>
          <a:bodyPr>
            <a:noAutofit/>
          </a:bodyPr>
          <a:lstStyle>
            <a:lvl1pPr algn="ctr" rtl="0" hangingPunct="0">
              <a:tabLst/>
              <a:defRPr lang="fr-FR" sz="4400" b="0" i="0" u="none" strike="noStrike" kern="1200">
                <a:ln>
                  <a:noFill/>
                </a:ln>
                <a:latin typeface="Liberation Sans" pitchFamily="18"/>
                <a:ea typeface="DejaVu Sans" pitchFamily="2"/>
                <a:cs typeface="DejaVu Sans" pitchFamily="2"/>
              </a:defRPr>
            </a:lvl1pPr>
          </a:lstStyle>
          <a:p>
            <a:pPr algn="l"/>
            <a:r>
              <a:rPr lang="fr-FR" sz="2400" dirty="0" smtClean="0">
                <a:latin typeface="+mj-lt"/>
              </a:rPr>
              <a:t>Beaucoup de données pour « gérer » le bruit</a:t>
            </a:r>
            <a:endParaRPr lang="fr-FR" sz="2400" dirty="0">
              <a:solidFill>
                <a:sysClr val="windowText" lastClr="000000"/>
              </a:solidFill>
              <a:latin typeface="+mj-lt"/>
            </a:endParaRPr>
          </a:p>
        </p:txBody>
      </p:sp>
    </p:spTree>
    <p:extLst>
      <p:ext uri="{BB962C8B-B14F-4D97-AF65-F5344CB8AC3E}">
        <p14:creationId xmlns:p14="http://schemas.microsoft.com/office/powerpoint/2010/main" val="2360652305"/>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812000" y="35485"/>
            <a:ext cx="2160000" cy="576000"/>
            <a:chOff x="7812000" y="35485"/>
            <a:chExt cx="2160000" cy="576000"/>
          </a:xfrm>
        </p:grpSpPr>
        <p:sp>
          <p:nvSpPr>
            <p:cNvPr id="3"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4" name="Rectangle 3"/>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5" name="Titre 2"/>
          <p:cNvSpPr txBox="1">
            <a:spLocks/>
          </p:cNvSpPr>
          <p:nvPr/>
        </p:nvSpPr>
        <p:spPr>
          <a:xfrm>
            <a:off x="503999" y="13288"/>
            <a:ext cx="9071640" cy="454181"/>
          </a:xfrm>
          <a:prstGeom prst="rect">
            <a:avLst/>
          </a:prstGeom>
        </p:spPr>
        <p:txBody>
          <a:bodyPr>
            <a:noAutofit/>
          </a:bodyPr>
          <a:lstStyle>
            <a:lvl1pPr algn="ctr" rtl="0" hangingPunct="0">
              <a:tabLst/>
              <a:defRPr lang="fr-FR" sz="4400" b="0" i="0" u="none" strike="noStrike" kern="1200">
                <a:ln>
                  <a:noFill/>
                </a:ln>
                <a:latin typeface="Liberation Sans" pitchFamily="18"/>
                <a:ea typeface="DejaVu Sans" pitchFamily="2"/>
                <a:cs typeface="DejaVu Sans" pitchFamily="2"/>
              </a:defRPr>
            </a:lvl1pPr>
          </a:lstStyle>
          <a:p>
            <a:pPr algn="l"/>
            <a:r>
              <a:rPr lang="fr-FR" sz="2400" dirty="0" smtClean="0">
                <a:latin typeface="+mj-lt"/>
              </a:rPr>
              <a:t>Avantage des lectures longues de </a:t>
            </a:r>
            <a:r>
              <a:rPr lang="fr-FR" sz="2400" dirty="0" err="1" smtClean="0">
                <a:latin typeface="+mj-lt"/>
              </a:rPr>
              <a:t>PacBio</a:t>
            </a:r>
            <a:endParaRPr lang="fr-FR" sz="2400" dirty="0">
              <a:solidFill>
                <a:sysClr val="windowText" lastClr="000000"/>
              </a:solidFill>
              <a:latin typeface="+mj-lt"/>
            </a:endParaRPr>
          </a:p>
        </p:txBody>
      </p:sp>
      <p:sp>
        <p:nvSpPr>
          <p:cNvPr id="7" name="Espace réservé du contenu 2"/>
          <p:cNvSpPr txBox="1">
            <a:spLocks/>
          </p:cNvSpPr>
          <p:nvPr/>
        </p:nvSpPr>
        <p:spPr>
          <a:xfrm>
            <a:off x="287783" y="683493"/>
            <a:ext cx="9505057" cy="5904656"/>
          </a:xfrm>
          <a:prstGeom prst="rect">
            <a:avLst/>
          </a:prstGeom>
        </p:spPr>
        <p:txBody>
          <a:bodyPr>
            <a:noAutofit/>
          </a:bodyPr>
          <a:lstStyle>
            <a:lvl1pPr rtl="0" hangingPunct="0">
              <a:spcBef>
                <a:spcPts val="0"/>
              </a:spcBef>
              <a:spcAft>
                <a:spcPts val="1417"/>
              </a:spcAft>
              <a:tabLst/>
              <a:defRPr lang="fr-FR" sz="3200" b="0" i="0" u="none" strike="noStrike" kern="1200">
                <a:ln>
                  <a:noFill/>
                </a:ln>
                <a:latin typeface="Liberation Sans" pitchFamily="18"/>
                <a:ea typeface="DejaVu Sans" pitchFamily="2"/>
                <a:cs typeface="DejaVu Sans" pitchFamily="2"/>
              </a:defRPr>
            </a:lvl1pPr>
          </a:lstStyle>
          <a:p>
            <a:pPr>
              <a:spcAft>
                <a:spcPts val="0"/>
              </a:spcAft>
              <a:buSzPct val="55000"/>
            </a:pPr>
            <a:r>
              <a:rPr lang="fr-FR" sz="2000" b="1" dirty="0" err="1">
                <a:solidFill>
                  <a:sysClr val="windowText" lastClr="000000"/>
                </a:solidFill>
                <a:latin typeface="+mj-lt"/>
              </a:rPr>
              <a:t>Sergey</a:t>
            </a:r>
            <a:r>
              <a:rPr lang="fr-FR" sz="2000" b="1" dirty="0">
                <a:solidFill>
                  <a:sysClr val="windowText" lastClr="000000"/>
                </a:solidFill>
                <a:latin typeface="+mj-lt"/>
              </a:rPr>
              <a:t> </a:t>
            </a:r>
            <a:r>
              <a:rPr lang="fr-FR" sz="2000" b="1" dirty="0" err="1">
                <a:solidFill>
                  <a:sysClr val="windowText" lastClr="000000"/>
                </a:solidFill>
                <a:latin typeface="+mj-lt"/>
              </a:rPr>
              <a:t>Koren</a:t>
            </a:r>
            <a:r>
              <a:rPr lang="fr-FR" sz="2000" b="1" dirty="0">
                <a:solidFill>
                  <a:sysClr val="windowText" lastClr="000000"/>
                </a:solidFill>
                <a:latin typeface="+mj-lt"/>
              </a:rPr>
              <a:t> </a:t>
            </a:r>
            <a:r>
              <a:rPr lang="fr-FR" sz="2000" b="1" dirty="0" smtClean="0">
                <a:solidFill>
                  <a:sysClr val="windowText" lastClr="000000"/>
                </a:solidFill>
                <a:latin typeface="+mj-lt"/>
              </a:rPr>
              <a:t> PAG 2014</a:t>
            </a:r>
          </a:p>
          <a:p>
            <a:pPr marL="342900" indent="-342900">
              <a:spcAft>
                <a:spcPts val="0"/>
              </a:spcAft>
              <a:buSzPct val="100000"/>
              <a:buFont typeface="Wingdings" panose="05000000000000000000" pitchFamily="2" charset="2"/>
              <a:buChar char="Ø"/>
            </a:pPr>
            <a:r>
              <a:rPr lang="fr-FR" sz="2000" dirty="0" smtClean="0">
                <a:solidFill>
                  <a:sysClr val="windowText" lastClr="000000"/>
                </a:solidFill>
                <a:latin typeface="+mj-lt"/>
              </a:rPr>
              <a:t>Assemble les bras chromosomiques d’</a:t>
            </a:r>
            <a:r>
              <a:rPr lang="fr-FR" sz="2000" dirty="0" err="1" smtClean="0">
                <a:solidFill>
                  <a:sysClr val="windowText" lastClr="000000"/>
                </a:solidFill>
                <a:latin typeface="+mj-lt"/>
              </a:rPr>
              <a:t>Arabidopsis</a:t>
            </a:r>
            <a:r>
              <a:rPr lang="fr-FR" sz="2000" dirty="0" smtClean="0">
                <a:solidFill>
                  <a:sysClr val="windowText" lastClr="000000"/>
                </a:solidFill>
                <a:latin typeface="+mj-lt"/>
              </a:rPr>
              <a:t> et la Drosophile</a:t>
            </a:r>
          </a:p>
          <a:p>
            <a:pPr>
              <a:spcAft>
                <a:spcPts val="0"/>
              </a:spcAft>
              <a:buSzPct val="100000"/>
            </a:pPr>
            <a:r>
              <a:rPr lang="fr-FR" sz="2000" dirty="0">
                <a:solidFill>
                  <a:sysClr val="windowText" lastClr="000000"/>
                </a:solidFill>
                <a:hlinkClick r:id="rId2"/>
              </a:rPr>
              <a:t>https://sites.google.com/site/sergekoren/</a:t>
            </a:r>
            <a:endParaRPr lang="fr-FR" sz="2000" dirty="0">
              <a:solidFill>
                <a:sysClr val="windowText" lastClr="000000"/>
              </a:solidFill>
            </a:endParaRPr>
          </a:p>
          <a:p>
            <a:pPr>
              <a:spcAft>
                <a:spcPts val="0"/>
              </a:spcAft>
              <a:buSzPct val="100000"/>
            </a:pPr>
            <a:endParaRPr lang="fr-FR" sz="2000" dirty="0" smtClean="0">
              <a:solidFill>
                <a:sysClr val="windowText" lastClr="000000"/>
              </a:solidFill>
              <a:latin typeface="+mj-lt"/>
            </a:endParaRPr>
          </a:p>
          <a:p>
            <a:pPr>
              <a:spcAft>
                <a:spcPts val="0"/>
              </a:spcAft>
              <a:buSzPct val="100000"/>
            </a:pPr>
            <a:r>
              <a:rPr lang="fr-FR" sz="2000" b="1" dirty="0" smtClean="0">
                <a:solidFill>
                  <a:sysClr val="windowText" lastClr="000000"/>
                </a:solidFill>
                <a:latin typeface="+mj-lt"/>
              </a:rPr>
              <a:t>Profondeur de 100x</a:t>
            </a:r>
          </a:p>
          <a:p>
            <a:pPr marL="342900" indent="-342900">
              <a:spcAft>
                <a:spcPts val="0"/>
              </a:spcAft>
              <a:buSzPct val="100000"/>
              <a:buFont typeface="Arial" panose="020B0604020202020204" pitchFamily="34" charset="0"/>
              <a:buChar char="•"/>
            </a:pPr>
            <a:r>
              <a:rPr lang="fr-FR" sz="2000" dirty="0" smtClean="0">
                <a:solidFill>
                  <a:sysClr val="windowText" lastClr="000000"/>
                </a:solidFill>
                <a:latin typeface="+mj-lt"/>
              </a:rPr>
              <a:t>Augmente le nombre de lecture très grandes</a:t>
            </a:r>
          </a:p>
          <a:p>
            <a:pPr marL="800100" lvl="1" indent="-342900">
              <a:buSzPct val="100000"/>
              <a:buFont typeface="Wingdings" panose="05000000000000000000" pitchFamily="2" charset="2"/>
              <a:buChar char="Ø"/>
            </a:pPr>
            <a:r>
              <a:rPr lang="fr-FR" sz="2000" dirty="0" smtClean="0">
                <a:solidFill>
                  <a:sysClr val="windowText" lastClr="000000"/>
                </a:solidFill>
                <a:latin typeface="+mj-lt"/>
              </a:rPr>
              <a:t>Permet de passer les zones répétées</a:t>
            </a:r>
          </a:p>
          <a:p>
            <a:pPr marL="342900" indent="-342900">
              <a:spcAft>
                <a:spcPts val="0"/>
              </a:spcAft>
              <a:buSzPct val="100000"/>
              <a:buFont typeface="Arial" panose="020B0604020202020204" pitchFamily="34" charset="0"/>
              <a:buChar char="•"/>
            </a:pPr>
            <a:r>
              <a:rPr lang="fr-FR" sz="2000" dirty="0" smtClean="0">
                <a:solidFill>
                  <a:sysClr val="windowText" lastClr="000000"/>
                </a:solidFill>
                <a:latin typeface="+mj-lt"/>
              </a:rPr>
              <a:t>Assez de profondeur pour corriger les lectures</a:t>
            </a:r>
          </a:p>
          <a:p>
            <a:pPr marL="800100" lvl="1" indent="-342900">
              <a:buSzPct val="100000"/>
              <a:buFont typeface="Wingdings" panose="05000000000000000000" pitchFamily="2" charset="2"/>
              <a:buChar char="Ø"/>
            </a:pPr>
            <a:r>
              <a:rPr lang="fr-FR" sz="2000" dirty="0" smtClean="0">
                <a:solidFill>
                  <a:sysClr val="windowText" lastClr="000000"/>
                </a:solidFill>
                <a:latin typeface="+mj-lt"/>
              </a:rPr>
              <a:t>16% d’erreur, il faut 10x pour avoir une bonne correction</a:t>
            </a:r>
          </a:p>
          <a:p>
            <a:pPr marL="342900" indent="-342900">
              <a:spcAft>
                <a:spcPts val="0"/>
              </a:spcAft>
              <a:buSzPct val="100000"/>
              <a:buFont typeface="Arial" panose="020B0604020202020204" pitchFamily="34" charset="0"/>
              <a:buChar char="•"/>
            </a:pPr>
            <a:r>
              <a:rPr lang="fr-FR" sz="2000" dirty="0" smtClean="0">
                <a:solidFill>
                  <a:sysClr val="windowText" lastClr="000000"/>
                </a:solidFill>
                <a:latin typeface="+mj-lt"/>
              </a:rPr>
              <a:t>Permet de détecter les méthylations</a:t>
            </a:r>
          </a:p>
          <a:p>
            <a:pPr marL="342900" indent="-342900">
              <a:spcAft>
                <a:spcPts val="0"/>
              </a:spcAft>
              <a:buSzPct val="100000"/>
              <a:buFont typeface="Arial" panose="020B0604020202020204" pitchFamily="34" charset="0"/>
              <a:buChar char="•"/>
            </a:pPr>
            <a:endParaRPr lang="fr-FR" sz="2000" dirty="0">
              <a:solidFill>
                <a:sysClr val="windowText" lastClr="000000"/>
              </a:solidFill>
              <a:latin typeface="+mj-lt"/>
            </a:endParaRPr>
          </a:p>
          <a:p>
            <a:pPr>
              <a:spcAft>
                <a:spcPts val="0"/>
              </a:spcAft>
              <a:buSzPct val="100000"/>
            </a:pPr>
            <a:r>
              <a:rPr lang="fr-FR" sz="2000" b="1" dirty="0" smtClean="0">
                <a:solidFill>
                  <a:sysClr val="windowText" lastClr="000000"/>
                </a:solidFill>
                <a:latin typeface="+mj-lt"/>
              </a:rPr>
              <a:t>Librairie de grande taille &gt; 10kb (20kb sur le tournesol)</a:t>
            </a:r>
          </a:p>
          <a:p>
            <a:pPr marL="342900" indent="-342900">
              <a:spcAft>
                <a:spcPts val="0"/>
              </a:spcAft>
              <a:buSzPct val="100000"/>
              <a:buFont typeface="Arial" panose="020B0604020202020204" pitchFamily="34" charset="0"/>
              <a:buChar char="•"/>
            </a:pPr>
            <a:r>
              <a:rPr lang="fr-FR" sz="2000" dirty="0" smtClean="0">
                <a:solidFill>
                  <a:sysClr val="windowText" lastClr="000000"/>
                </a:solidFill>
                <a:latin typeface="+mj-lt"/>
              </a:rPr>
              <a:t>Favorise les grandes lectures</a:t>
            </a:r>
          </a:p>
          <a:p>
            <a:pPr marL="342900" indent="-342900">
              <a:spcAft>
                <a:spcPts val="0"/>
              </a:spcAft>
              <a:buSzPct val="100000"/>
              <a:buFont typeface="Arial" panose="020B0604020202020204" pitchFamily="34" charset="0"/>
              <a:buChar char="•"/>
            </a:pPr>
            <a:r>
              <a:rPr lang="fr-FR" sz="2000" dirty="0" smtClean="0">
                <a:solidFill>
                  <a:sysClr val="windowText" lastClr="000000"/>
                </a:solidFill>
                <a:latin typeface="+mj-lt"/>
              </a:rPr>
              <a:t>Perte des petits chromosomes ou plasmides</a:t>
            </a:r>
          </a:p>
          <a:p>
            <a:pPr>
              <a:spcAft>
                <a:spcPts val="0"/>
              </a:spcAft>
              <a:buSzPct val="100000"/>
            </a:pPr>
            <a:endParaRPr lang="fr-FR" sz="2000" dirty="0" smtClean="0">
              <a:solidFill>
                <a:sysClr val="windowText" lastClr="000000"/>
              </a:solidFill>
              <a:latin typeface="+mj-lt"/>
            </a:endParaRPr>
          </a:p>
        </p:txBody>
      </p:sp>
      <p:grpSp>
        <p:nvGrpSpPr>
          <p:cNvPr id="69" name="Groupe 68"/>
          <p:cNvGrpSpPr/>
          <p:nvPr/>
        </p:nvGrpSpPr>
        <p:grpSpPr>
          <a:xfrm>
            <a:off x="1439912" y="5219997"/>
            <a:ext cx="7920880" cy="1728192"/>
            <a:chOff x="2015976" y="4571925"/>
            <a:chExt cx="7920880" cy="1728192"/>
          </a:xfrm>
        </p:grpSpPr>
        <p:sp>
          <p:nvSpPr>
            <p:cNvPr id="70" name="Rectangle 69"/>
            <p:cNvSpPr/>
            <p:nvPr/>
          </p:nvSpPr>
          <p:spPr>
            <a:xfrm>
              <a:off x="2015976" y="4571925"/>
              <a:ext cx="6336704" cy="216024"/>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71" name="Rectangle 70"/>
            <p:cNvSpPr/>
            <p:nvPr/>
          </p:nvSpPr>
          <p:spPr>
            <a:xfrm>
              <a:off x="2592040" y="4571925"/>
              <a:ext cx="504056" cy="216024"/>
            </a:xfrm>
            <a:prstGeom prst="rect">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72" name="Rectangle 71"/>
            <p:cNvSpPr/>
            <p:nvPr/>
          </p:nvSpPr>
          <p:spPr>
            <a:xfrm>
              <a:off x="4320232" y="4571925"/>
              <a:ext cx="576064" cy="216024"/>
            </a:xfrm>
            <a:prstGeom prst="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73" name="Rectangle 72"/>
            <p:cNvSpPr/>
            <p:nvPr/>
          </p:nvSpPr>
          <p:spPr>
            <a:xfrm>
              <a:off x="5832400" y="4571925"/>
              <a:ext cx="576064" cy="216024"/>
            </a:xfrm>
            <a:prstGeom prst="rect">
              <a:avLst/>
            </a:prstGeom>
            <a:solidFill>
              <a:srgbClr val="FF006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74" name="Rectangle 73"/>
            <p:cNvSpPr/>
            <p:nvPr/>
          </p:nvSpPr>
          <p:spPr>
            <a:xfrm>
              <a:off x="7344568" y="4571925"/>
              <a:ext cx="576064" cy="216024"/>
            </a:xfrm>
            <a:prstGeom prst="rect">
              <a:avLst/>
            </a:prstGeom>
            <a:solidFill>
              <a:schemeClr val="accent2">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75" name="Rectangle 74"/>
            <p:cNvSpPr/>
            <p:nvPr/>
          </p:nvSpPr>
          <p:spPr>
            <a:xfrm>
              <a:off x="2592040" y="5075981"/>
              <a:ext cx="216024" cy="72008"/>
            </a:xfrm>
            <a:prstGeom prst="rect">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76" name="Rectangle 75"/>
            <p:cNvSpPr/>
            <p:nvPr/>
          </p:nvSpPr>
          <p:spPr>
            <a:xfrm>
              <a:off x="2880072" y="4931965"/>
              <a:ext cx="216024" cy="72008"/>
            </a:xfrm>
            <a:prstGeom prst="rect">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77" name="Rectangle 76"/>
            <p:cNvSpPr/>
            <p:nvPr/>
          </p:nvSpPr>
          <p:spPr>
            <a:xfrm>
              <a:off x="2952080" y="5075981"/>
              <a:ext cx="216024" cy="72008"/>
            </a:xfrm>
            <a:prstGeom prst="rect">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78" name="Rectangle 77"/>
            <p:cNvSpPr/>
            <p:nvPr/>
          </p:nvSpPr>
          <p:spPr>
            <a:xfrm>
              <a:off x="2592040" y="4931965"/>
              <a:ext cx="216024" cy="72008"/>
            </a:xfrm>
            <a:prstGeom prst="rect">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79" name="Rectangle 78"/>
            <p:cNvSpPr/>
            <p:nvPr/>
          </p:nvSpPr>
          <p:spPr>
            <a:xfrm>
              <a:off x="4392240" y="5075981"/>
              <a:ext cx="216024" cy="72008"/>
            </a:xfrm>
            <a:prstGeom prst="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80" name="Rectangle 79"/>
            <p:cNvSpPr/>
            <p:nvPr/>
          </p:nvSpPr>
          <p:spPr>
            <a:xfrm>
              <a:off x="4680272" y="4931965"/>
              <a:ext cx="216024" cy="72008"/>
            </a:xfrm>
            <a:prstGeom prst="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81" name="Rectangle 80"/>
            <p:cNvSpPr/>
            <p:nvPr/>
          </p:nvSpPr>
          <p:spPr>
            <a:xfrm>
              <a:off x="4752280" y="5075981"/>
              <a:ext cx="216024" cy="72008"/>
            </a:xfrm>
            <a:prstGeom prst="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82" name="Rectangle 81"/>
            <p:cNvSpPr/>
            <p:nvPr/>
          </p:nvSpPr>
          <p:spPr>
            <a:xfrm>
              <a:off x="4392240" y="4931965"/>
              <a:ext cx="216024" cy="72008"/>
            </a:xfrm>
            <a:prstGeom prst="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83" name="Rectangle 82"/>
            <p:cNvSpPr/>
            <p:nvPr/>
          </p:nvSpPr>
          <p:spPr>
            <a:xfrm>
              <a:off x="5904408" y="5075981"/>
              <a:ext cx="216024" cy="72008"/>
            </a:xfrm>
            <a:prstGeom prst="rect">
              <a:avLst/>
            </a:prstGeom>
            <a:solidFill>
              <a:srgbClr val="FF006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84" name="Rectangle 83"/>
            <p:cNvSpPr/>
            <p:nvPr/>
          </p:nvSpPr>
          <p:spPr>
            <a:xfrm>
              <a:off x="6192440" y="4931965"/>
              <a:ext cx="216024" cy="72008"/>
            </a:xfrm>
            <a:prstGeom prst="rect">
              <a:avLst/>
            </a:prstGeom>
            <a:solidFill>
              <a:srgbClr val="FF006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85" name="Rectangle 84"/>
            <p:cNvSpPr/>
            <p:nvPr/>
          </p:nvSpPr>
          <p:spPr>
            <a:xfrm>
              <a:off x="6264448" y="5075981"/>
              <a:ext cx="216024" cy="72008"/>
            </a:xfrm>
            <a:prstGeom prst="rect">
              <a:avLst/>
            </a:prstGeom>
            <a:solidFill>
              <a:srgbClr val="FF006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86" name="Rectangle 85"/>
            <p:cNvSpPr/>
            <p:nvPr/>
          </p:nvSpPr>
          <p:spPr>
            <a:xfrm>
              <a:off x="5904408" y="4931965"/>
              <a:ext cx="216024" cy="72008"/>
            </a:xfrm>
            <a:prstGeom prst="rect">
              <a:avLst/>
            </a:prstGeom>
            <a:solidFill>
              <a:srgbClr val="FF006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87" name="Rectangle 86"/>
            <p:cNvSpPr/>
            <p:nvPr/>
          </p:nvSpPr>
          <p:spPr>
            <a:xfrm>
              <a:off x="7416576" y="5075981"/>
              <a:ext cx="216024" cy="72008"/>
            </a:xfrm>
            <a:prstGeom prst="rect">
              <a:avLst/>
            </a:prstGeom>
            <a:solidFill>
              <a:schemeClr val="accent2">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88" name="Rectangle 87"/>
            <p:cNvSpPr/>
            <p:nvPr/>
          </p:nvSpPr>
          <p:spPr>
            <a:xfrm>
              <a:off x="7704608" y="4931965"/>
              <a:ext cx="216024" cy="72008"/>
            </a:xfrm>
            <a:prstGeom prst="rect">
              <a:avLst/>
            </a:prstGeom>
            <a:solidFill>
              <a:schemeClr val="accent2">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89" name="Rectangle 88"/>
            <p:cNvSpPr/>
            <p:nvPr/>
          </p:nvSpPr>
          <p:spPr>
            <a:xfrm>
              <a:off x="7776616" y="5075981"/>
              <a:ext cx="216024" cy="72008"/>
            </a:xfrm>
            <a:prstGeom prst="rect">
              <a:avLst/>
            </a:prstGeom>
            <a:solidFill>
              <a:schemeClr val="accent2">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90" name="Rectangle 89"/>
            <p:cNvSpPr/>
            <p:nvPr/>
          </p:nvSpPr>
          <p:spPr>
            <a:xfrm>
              <a:off x="7416576" y="4931965"/>
              <a:ext cx="216024" cy="72008"/>
            </a:xfrm>
            <a:prstGeom prst="rect">
              <a:avLst/>
            </a:prstGeom>
            <a:solidFill>
              <a:schemeClr val="accent2">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91" name="ZoneTexte 90"/>
            <p:cNvSpPr txBox="1"/>
            <p:nvPr/>
          </p:nvSpPr>
          <p:spPr>
            <a:xfrm>
              <a:off x="8474596" y="4715941"/>
              <a:ext cx="1462260" cy="646331"/>
            </a:xfrm>
            <a:prstGeom prst="rect">
              <a:avLst/>
            </a:prstGeom>
            <a:noFill/>
          </p:spPr>
          <p:txBody>
            <a:bodyPr wrap="none" rtlCol="0">
              <a:spAutoFit/>
            </a:bodyPr>
            <a:lstStyle/>
            <a:p>
              <a:r>
                <a:rPr lang="fr-FR" dirty="0" smtClean="0"/>
                <a:t>Illumina 1-2%</a:t>
              </a:r>
            </a:p>
            <a:p>
              <a:r>
                <a:rPr lang="fr-FR" dirty="0" smtClean="0"/>
                <a:t> d’erreur</a:t>
              </a:r>
              <a:endParaRPr lang="fr-FR" dirty="0"/>
            </a:p>
          </p:txBody>
        </p:sp>
        <p:grpSp>
          <p:nvGrpSpPr>
            <p:cNvPr id="92" name="Groupe 91"/>
            <p:cNvGrpSpPr/>
            <p:nvPr/>
          </p:nvGrpSpPr>
          <p:grpSpPr>
            <a:xfrm>
              <a:off x="2448024" y="5796061"/>
              <a:ext cx="720080" cy="72008"/>
              <a:chOff x="2448024" y="5796061"/>
              <a:chExt cx="720080" cy="72008"/>
            </a:xfrm>
          </p:grpSpPr>
          <p:sp>
            <p:nvSpPr>
              <p:cNvPr id="128" name="Rectangle 127"/>
              <p:cNvSpPr/>
              <p:nvPr/>
            </p:nvSpPr>
            <p:spPr>
              <a:xfrm>
                <a:off x="2448024" y="5796061"/>
                <a:ext cx="576064" cy="72008"/>
              </a:xfrm>
              <a:prstGeom prst="rect">
                <a:avLst/>
              </a:prstGeom>
              <a:solidFill>
                <a:srgbClr val="FD7B7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29" name="Rectangle 128"/>
              <p:cNvSpPr/>
              <p:nvPr/>
            </p:nvSpPr>
            <p:spPr>
              <a:xfrm>
                <a:off x="3024088" y="5796061"/>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grpSp>
        <p:grpSp>
          <p:nvGrpSpPr>
            <p:cNvPr id="93" name="Groupe 92"/>
            <p:cNvGrpSpPr/>
            <p:nvPr/>
          </p:nvGrpSpPr>
          <p:grpSpPr>
            <a:xfrm>
              <a:off x="2376016" y="5940077"/>
              <a:ext cx="864096" cy="80392"/>
              <a:chOff x="2376016" y="5940077"/>
              <a:chExt cx="864096" cy="80392"/>
            </a:xfrm>
          </p:grpSpPr>
          <p:sp>
            <p:nvSpPr>
              <p:cNvPr id="125" name="Rectangle 124"/>
              <p:cNvSpPr/>
              <p:nvPr/>
            </p:nvSpPr>
            <p:spPr>
              <a:xfrm>
                <a:off x="3096096" y="5948461"/>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26" name="Rectangle 125"/>
              <p:cNvSpPr/>
              <p:nvPr/>
            </p:nvSpPr>
            <p:spPr>
              <a:xfrm>
                <a:off x="2520032" y="5948461"/>
                <a:ext cx="576064" cy="72008"/>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27" name="Rectangle 126"/>
              <p:cNvSpPr/>
              <p:nvPr/>
            </p:nvSpPr>
            <p:spPr>
              <a:xfrm>
                <a:off x="2376016" y="5940077"/>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grpSp>
        <p:grpSp>
          <p:nvGrpSpPr>
            <p:cNvPr id="94" name="Groupe 93"/>
            <p:cNvGrpSpPr/>
            <p:nvPr/>
          </p:nvGrpSpPr>
          <p:grpSpPr>
            <a:xfrm>
              <a:off x="3744168" y="5724053"/>
              <a:ext cx="864096" cy="80392"/>
              <a:chOff x="2376016" y="5940077"/>
              <a:chExt cx="864096" cy="80392"/>
            </a:xfrm>
          </p:grpSpPr>
          <p:sp>
            <p:nvSpPr>
              <p:cNvPr id="122" name="Rectangle 121"/>
              <p:cNvSpPr/>
              <p:nvPr/>
            </p:nvSpPr>
            <p:spPr>
              <a:xfrm>
                <a:off x="3096096" y="5948461"/>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23" name="Rectangle 122"/>
              <p:cNvSpPr/>
              <p:nvPr/>
            </p:nvSpPr>
            <p:spPr>
              <a:xfrm>
                <a:off x="2520032" y="5948461"/>
                <a:ext cx="576064" cy="72008"/>
              </a:xfrm>
              <a:prstGeom prst="rect">
                <a:avLst/>
              </a:prstGeom>
              <a:solidFill>
                <a:srgbClr val="C4AEA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24" name="Rectangle 123"/>
              <p:cNvSpPr/>
              <p:nvPr/>
            </p:nvSpPr>
            <p:spPr>
              <a:xfrm>
                <a:off x="2376016" y="5940077"/>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grpSp>
        <p:sp>
          <p:nvSpPr>
            <p:cNvPr id="95" name="Rectangle 94"/>
            <p:cNvSpPr/>
            <p:nvPr/>
          </p:nvSpPr>
          <p:spPr>
            <a:xfrm>
              <a:off x="5760392" y="5868069"/>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96" name="Rectangle 95"/>
            <p:cNvSpPr/>
            <p:nvPr/>
          </p:nvSpPr>
          <p:spPr>
            <a:xfrm>
              <a:off x="5184328" y="5868069"/>
              <a:ext cx="576064" cy="72008"/>
            </a:xfrm>
            <a:prstGeom prst="rect">
              <a:avLst/>
            </a:prstGeom>
            <a:solidFill>
              <a:srgbClr val="F2DEA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97" name="Rectangle 96"/>
            <p:cNvSpPr/>
            <p:nvPr/>
          </p:nvSpPr>
          <p:spPr>
            <a:xfrm>
              <a:off x="5040312" y="5859685"/>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grpSp>
          <p:nvGrpSpPr>
            <p:cNvPr id="98" name="Groupe 97"/>
            <p:cNvGrpSpPr/>
            <p:nvPr/>
          </p:nvGrpSpPr>
          <p:grpSpPr>
            <a:xfrm>
              <a:off x="5976416" y="6012085"/>
              <a:ext cx="864096" cy="80392"/>
              <a:chOff x="2376016" y="5940077"/>
              <a:chExt cx="864096" cy="80392"/>
            </a:xfrm>
          </p:grpSpPr>
          <p:sp>
            <p:nvSpPr>
              <p:cNvPr id="119" name="Rectangle 118"/>
              <p:cNvSpPr/>
              <p:nvPr/>
            </p:nvSpPr>
            <p:spPr>
              <a:xfrm>
                <a:off x="3096096" y="5948461"/>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20" name="Rectangle 119"/>
              <p:cNvSpPr/>
              <p:nvPr/>
            </p:nvSpPr>
            <p:spPr>
              <a:xfrm>
                <a:off x="2520032" y="5948461"/>
                <a:ext cx="576064" cy="72008"/>
              </a:xfrm>
              <a:prstGeom prst="rect">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21" name="Rectangle 120"/>
              <p:cNvSpPr/>
              <p:nvPr/>
            </p:nvSpPr>
            <p:spPr>
              <a:xfrm>
                <a:off x="2376016" y="5940077"/>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grpSp>
        <p:grpSp>
          <p:nvGrpSpPr>
            <p:cNvPr id="99" name="Groupe 98"/>
            <p:cNvGrpSpPr/>
            <p:nvPr/>
          </p:nvGrpSpPr>
          <p:grpSpPr>
            <a:xfrm>
              <a:off x="4032200" y="6012085"/>
              <a:ext cx="864096" cy="80392"/>
              <a:chOff x="2376016" y="5940077"/>
              <a:chExt cx="864096" cy="80392"/>
            </a:xfrm>
          </p:grpSpPr>
          <p:sp>
            <p:nvSpPr>
              <p:cNvPr id="116" name="Rectangle 115"/>
              <p:cNvSpPr/>
              <p:nvPr/>
            </p:nvSpPr>
            <p:spPr>
              <a:xfrm>
                <a:off x="3096096" y="5948461"/>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17" name="Rectangle 116"/>
              <p:cNvSpPr/>
              <p:nvPr/>
            </p:nvSpPr>
            <p:spPr>
              <a:xfrm>
                <a:off x="2520032" y="5948461"/>
                <a:ext cx="576064" cy="72008"/>
              </a:xfrm>
              <a:prstGeom prst="rect">
                <a:avLst/>
              </a:prstGeom>
              <a:solidFill>
                <a:srgbClr val="FD717E"/>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18" name="Rectangle 117"/>
              <p:cNvSpPr/>
              <p:nvPr/>
            </p:nvSpPr>
            <p:spPr>
              <a:xfrm>
                <a:off x="2376016" y="5940077"/>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grpSp>
        <p:sp>
          <p:nvSpPr>
            <p:cNvPr id="100" name="Rectangle 99"/>
            <p:cNvSpPr/>
            <p:nvPr/>
          </p:nvSpPr>
          <p:spPr>
            <a:xfrm>
              <a:off x="3456136" y="5868069"/>
              <a:ext cx="576064" cy="72008"/>
            </a:xfrm>
            <a:prstGeom prst="rect">
              <a:avLst/>
            </a:prstGeom>
            <a:solidFill>
              <a:srgbClr val="AF112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01" name="Rectangle 100"/>
            <p:cNvSpPr/>
            <p:nvPr/>
          </p:nvSpPr>
          <p:spPr>
            <a:xfrm>
              <a:off x="4032200" y="5868069"/>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grpSp>
          <p:nvGrpSpPr>
            <p:cNvPr id="102" name="Groupe 101"/>
            <p:cNvGrpSpPr/>
            <p:nvPr/>
          </p:nvGrpSpPr>
          <p:grpSpPr>
            <a:xfrm>
              <a:off x="5112320" y="6020469"/>
              <a:ext cx="720080" cy="72008"/>
              <a:chOff x="2448024" y="5796061"/>
              <a:chExt cx="720080" cy="72008"/>
            </a:xfrm>
          </p:grpSpPr>
          <p:sp>
            <p:nvSpPr>
              <p:cNvPr id="114" name="Rectangle 113"/>
              <p:cNvSpPr/>
              <p:nvPr/>
            </p:nvSpPr>
            <p:spPr>
              <a:xfrm>
                <a:off x="2448024" y="5796061"/>
                <a:ext cx="576064" cy="72008"/>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15" name="Rectangle 114"/>
              <p:cNvSpPr/>
              <p:nvPr/>
            </p:nvSpPr>
            <p:spPr>
              <a:xfrm>
                <a:off x="3024088" y="5796061"/>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grpSp>
        <p:grpSp>
          <p:nvGrpSpPr>
            <p:cNvPr id="103" name="Groupe 102"/>
            <p:cNvGrpSpPr/>
            <p:nvPr/>
          </p:nvGrpSpPr>
          <p:grpSpPr>
            <a:xfrm>
              <a:off x="3608536" y="6020469"/>
              <a:ext cx="720080" cy="72008"/>
              <a:chOff x="2448024" y="5796061"/>
              <a:chExt cx="720080" cy="72008"/>
            </a:xfrm>
          </p:grpSpPr>
          <p:sp>
            <p:nvSpPr>
              <p:cNvPr id="112" name="Rectangle 111"/>
              <p:cNvSpPr/>
              <p:nvPr/>
            </p:nvSpPr>
            <p:spPr>
              <a:xfrm>
                <a:off x="2448024" y="5796061"/>
                <a:ext cx="576064" cy="72008"/>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13" name="Rectangle 112"/>
              <p:cNvSpPr/>
              <p:nvPr/>
            </p:nvSpPr>
            <p:spPr>
              <a:xfrm>
                <a:off x="3024088" y="5796061"/>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grpSp>
        <p:sp>
          <p:nvSpPr>
            <p:cNvPr id="104" name="Rectangle 103"/>
            <p:cNvSpPr/>
            <p:nvPr/>
          </p:nvSpPr>
          <p:spPr>
            <a:xfrm>
              <a:off x="4752280" y="5724053"/>
              <a:ext cx="576064" cy="72008"/>
            </a:xfrm>
            <a:prstGeom prst="rect">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05" name="Rectangle 104"/>
            <p:cNvSpPr/>
            <p:nvPr/>
          </p:nvSpPr>
          <p:spPr>
            <a:xfrm>
              <a:off x="5328344" y="5724053"/>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grpSp>
          <p:nvGrpSpPr>
            <p:cNvPr id="106" name="Groupe 105"/>
            <p:cNvGrpSpPr/>
            <p:nvPr/>
          </p:nvGrpSpPr>
          <p:grpSpPr>
            <a:xfrm>
              <a:off x="6120432" y="5796061"/>
              <a:ext cx="720080" cy="72008"/>
              <a:chOff x="2448024" y="5796061"/>
              <a:chExt cx="720080" cy="72008"/>
            </a:xfrm>
          </p:grpSpPr>
          <p:sp>
            <p:nvSpPr>
              <p:cNvPr id="110" name="Rectangle 109"/>
              <p:cNvSpPr/>
              <p:nvPr/>
            </p:nvSpPr>
            <p:spPr>
              <a:xfrm>
                <a:off x="2448024" y="5796061"/>
                <a:ext cx="576064" cy="72008"/>
              </a:xfrm>
              <a:prstGeom prst="rect">
                <a:avLst/>
              </a:prstGeom>
              <a:solidFill>
                <a:srgbClr val="FD7B7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11" name="Rectangle 110"/>
              <p:cNvSpPr/>
              <p:nvPr/>
            </p:nvSpPr>
            <p:spPr>
              <a:xfrm>
                <a:off x="3024088" y="5796061"/>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grpSp>
        <p:sp>
          <p:nvSpPr>
            <p:cNvPr id="107" name="Rectangle 106"/>
            <p:cNvSpPr/>
            <p:nvPr/>
          </p:nvSpPr>
          <p:spPr>
            <a:xfrm>
              <a:off x="6912520" y="5940077"/>
              <a:ext cx="576064" cy="72008"/>
            </a:xfrm>
            <a:prstGeom prst="rect">
              <a:avLst/>
            </a:prstGeom>
            <a:solidFill>
              <a:schemeClr val="accent2">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08" name="Rectangle 107"/>
            <p:cNvSpPr/>
            <p:nvPr/>
          </p:nvSpPr>
          <p:spPr>
            <a:xfrm>
              <a:off x="7488584" y="5940077"/>
              <a:ext cx="144016" cy="72008"/>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2"/>
                </a:solidFill>
              </a:endParaRPr>
            </a:p>
          </p:txBody>
        </p:sp>
        <p:sp>
          <p:nvSpPr>
            <p:cNvPr id="109" name="ZoneTexte 108"/>
            <p:cNvSpPr txBox="1"/>
            <p:nvPr/>
          </p:nvSpPr>
          <p:spPr>
            <a:xfrm>
              <a:off x="8424688" y="5653786"/>
              <a:ext cx="1440160" cy="646331"/>
            </a:xfrm>
            <a:prstGeom prst="rect">
              <a:avLst/>
            </a:prstGeom>
            <a:noFill/>
          </p:spPr>
          <p:txBody>
            <a:bodyPr wrap="square" rtlCol="0">
              <a:spAutoFit/>
            </a:bodyPr>
            <a:lstStyle/>
            <a:p>
              <a:r>
                <a:rPr lang="fr-FR" dirty="0" err="1" smtClean="0"/>
                <a:t>Pacbio</a:t>
              </a:r>
              <a:r>
                <a:rPr lang="fr-FR" dirty="0" smtClean="0"/>
                <a:t> 16%</a:t>
              </a:r>
            </a:p>
            <a:p>
              <a:r>
                <a:rPr lang="fr-FR" dirty="0" smtClean="0"/>
                <a:t> d’erreur</a:t>
              </a:r>
              <a:endParaRPr lang="fr-FR" dirty="0"/>
            </a:p>
          </p:txBody>
        </p:sp>
      </p:grpSp>
    </p:spTree>
    <p:extLst>
      <p:ext uri="{BB962C8B-B14F-4D97-AF65-F5344CB8AC3E}">
        <p14:creationId xmlns:p14="http://schemas.microsoft.com/office/powerpoint/2010/main" val="427676691"/>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812000" y="35485"/>
            <a:ext cx="2160000" cy="576000"/>
            <a:chOff x="7812000" y="35485"/>
            <a:chExt cx="2160000" cy="576000"/>
          </a:xfrm>
        </p:grpSpPr>
        <p:sp>
          <p:nvSpPr>
            <p:cNvPr id="3"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4" name="Rectangle 3"/>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5" name="Titre 2"/>
          <p:cNvSpPr txBox="1">
            <a:spLocks/>
          </p:cNvSpPr>
          <p:nvPr/>
        </p:nvSpPr>
        <p:spPr>
          <a:xfrm>
            <a:off x="503999" y="13288"/>
            <a:ext cx="9071640" cy="454181"/>
          </a:xfrm>
          <a:prstGeom prst="rect">
            <a:avLst/>
          </a:prstGeom>
        </p:spPr>
        <p:txBody>
          <a:bodyPr>
            <a:noAutofit/>
          </a:bodyPr>
          <a:lstStyle>
            <a:lvl1pPr algn="ctr" rtl="0" hangingPunct="0">
              <a:tabLst/>
              <a:defRPr lang="fr-FR" sz="4400" b="0" i="0" u="none" strike="noStrike" kern="1200">
                <a:ln>
                  <a:noFill/>
                </a:ln>
                <a:latin typeface="Liberation Sans" pitchFamily="18"/>
                <a:ea typeface="DejaVu Sans" pitchFamily="2"/>
                <a:cs typeface="DejaVu Sans" pitchFamily="2"/>
              </a:defRPr>
            </a:lvl1pPr>
          </a:lstStyle>
          <a:p>
            <a:pPr algn="l"/>
            <a:r>
              <a:rPr lang="fr-FR" sz="2400" dirty="0" smtClean="0">
                <a:latin typeface="+mj-lt"/>
              </a:rPr>
              <a:t>Hybride </a:t>
            </a:r>
            <a:r>
              <a:rPr lang="fr-FR" sz="2400" dirty="0" err="1" smtClean="0">
                <a:latin typeface="+mj-lt"/>
              </a:rPr>
              <a:t>PacBio</a:t>
            </a:r>
            <a:r>
              <a:rPr lang="fr-FR" sz="2400" dirty="0" smtClean="0">
                <a:latin typeface="+mj-lt"/>
              </a:rPr>
              <a:t> / Illumina</a:t>
            </a:r>
            <a:endParaRPr lang="fr-FR" sz="2400" dirty="0">
              <a:solidFill>
                <a:sysClr val="windowText" lastClr="000000"/>
              </a:solidFill>
              <a:latin typeface="+mj-lt"/>
            </a:endParaRPr>
          </a:p>
        </p:txBody>
      </p:sp>
      <p:sp>
        <p:nvSpPr>
          <p:cNvPr id="7" name="Espace réservé du contenu 2"/>
          <p:cNvSpPr txBox="1">
            <a:spLocks/>
          </p:cNvSpPr>
          <p:nvPr/>
        </p:nvSpPr>
        <p:spPr>
          <a:xfrm>
            <a:off x="215777" y="899517"/>
            <a:ext cx="9682076" cy="5976664"/>
          </a:xfrm>
          <a:prstGeom prst="rect">
            <a:avLst/>
          </a:prstGeom>
        </p:spPr>
        <p:txBody>
          <a:bodyPr>
            <a:noAutofit/>
          </a:bodyPr>
          <a:lstStyle>
            <a:lvl1pPr rtl="0" hangingPunct="0">
              <a:spcBef>
                <a:spcPts val="0"/>
              </a:spcBef>
              <a:spcAft>
                <a:spcPts val="1417"/>
              </a:spcAft>
              <a:tabLst/>
              <a:defRPr lang="fr-FR" sz="3200" b="0" i="0" u="none" strike="noStrike" kern="1200">
                <a:ln>
                  <a:noFill/>
                </a:ln>
                <a:latin typeface="Liberation Sans" pitchFamily="18"/>
                <a:ea typeface="DejaVu Sans" pitchFamily="2"/>
                <a:cs typeface="DejaVu Sans" pitchFamily="2"/>
              </a:defRPr>
            </a:lvl1pPr>
          </a:lstStyle>
          <a:p>
            <a:pPr>
              <a:spcAft>
                <a:spcPts val="0"/>
              </a:spcAft>
              <a:buSzPct val="55000"/>
            </a:pPr>
            <a:r>
              <a:rPr lang="fr-FR" sz="2000" b="1" dirty="0" smtClean="0">
                <a:solidFill>
                  <a:sysClr val="windowText" lastClr="000000"/>
                </a:solidFill>
                <a:latin typeface="+mj-lt"/>
                <a:cs typeface="Arial" pitchFamily="34" charset="0"/>
                <a:sym typeface="Wingdings" pitchFamily="2" charset="2"/>
              </a:rPr>
              <a:t>Pourquoi on ne croit pas vraiment à l’approche hybride, corriger les lectures </a:t>
            </a:r>
            <a:r>
              <a:rPr lang="fr-FR" sz="2000" b="1" dirty="0" err="1" smtClean="0">
                <a:solidFill>
                  <a:sysClr val="windowText" lastClr="000000"/>
                </a:solidFill>
                <a:latin typeface="+mj-lt"/>
                <a:cs typeface="Arial" pitchFamily="34" charset="0"/>
                <a:sym typeface="Wingdings" pitchFamily="2" charset="2"/>
              </a:rPr>
              <a:t>PacBio</a:t>
            </a:r>
            <a:r>
              <a:rPr lang="fr-FR" sz="2000" b="1" dirty="0" smtClean="0">
                <a:solidFill>
                  <a:sysClr val="windowText" lastClr="000000"/>
                </a:solidFill>
                <a:latin typeface="+mj-lt"/>
                <a:cs typeface="Arial" pitchFamily="34" charset="0"/>
                <a:sym typeface="Wingdings" pitchFamily="2" charset="2"/>
              </a:rPr>
              <a:t> avec des </a:t>
            </a:r>
            <a:r>
              <a:rPr lang="fr-FR" sz="2000" b="1" dirty="0" err="1" smtClean="0">
                <a:solidFill>
                  <a:sysClr val="windowText" lastClr="000000"/>
                </a:solidFill>
                <a:latin typeface="+mj-lt"/>
                <a:cs typeface="Arial" pitchFamily="34" charset="0"/>
                <a:sym typeface="Wingdings" pitchFamily="2" charset="2"/>
              </a:rPr>
              <a:t>reads</a:t>
            </a:r>
            <a:r>
              <a:rPr lang="fr-FR" sz="2000" b="1" dirty="0" smtClean="0">
                <a:solidFill>
                  <a:sysClr val="windowText" lastClr="000000"/>
                </a:solidFill>
                <a:latin typeface="+mj-lt"/>
                <a:cs typeface="Arial" pitchFamily="34" charset="0"/>
                <a:sym typeface="Wingdings" pitchFamily="2" charset="2"/>
              </a:rPr>
              <a:t> Illumina</a:t>
            </a:r>
          </a:p>
          <a:p>
            <a:pPr>
              <a:spcAft>
                <a:spcPts val="0"/>
              </a:spcAft>
              <a:buSzPct val="55000"/>
            </a:pPr>
            <a:endParaRPr lang="fr-FR" sz="2000" b="1" dirty="0" smtClean="0">
              <a:solidFill>
                <a:sysClr val="windowText" lastClr="000000"/>
              </a:solidFill>
              <a:latin typeface="+mj-lt"/>
              <a:cs typeface="Arial" pitchFamily="34" charset="0"/>
              <a:sym typeface="Wingdings" pitchFamily="2" charset="2"/>
            </a:endParaRPr>
          </a:p>
          <a:p>
            <a:pPr>
              <a:spcAft>
                <a:spcPts val="0"/>
              </a:spcAft>
            </a:pPr>
            <a:r>
              <a:rPr lang="fr-FR" sz="2000" b="1" kern="0" dirty="0" smtClean="0">
                <a:solidFill>
                  <a:sysClr val="windowText" lastClr="000000"/>
                </a:solidFill>
                <a:latin typeface="+mj-lt"/>
                <a:cs typeface="Arial" pitchFamily="34" charset="0"/>
                <a:sym typeface="Wingdings" pitchFamily="2" charset="2"/>
              </a:rPr>
              <a:t>Procaryotes: </a:t>
            </a:r>
            <a:r>
              <a:rPr lang="fr-FR" sz="2000" kern="0" dirty="0" smtClean="0">
                <a:solidFill>
                  <a:sysClr val="windowText" lastClr="000000"/>
                </a:solidFill>
                <a:latin typeface="+mj-lt"/>
                <a:cs typeface="Arial" pitchFamily="34" charset="0"/>
                <a:sym typeface="Wingdings" pitchFamily="2" charset="2"/>
              </a:rPr>
              <a:t>séquences d’insertions identiques (ou presque)</a:t>
            </a:r>
          </a:p>
          <a:p>
            <a:pPr marL="342900" indent="-342900">
              <a:spcAft>
                <a:spcPts val="0"/>
              </a:spcAft>
              <a:buFont typeface="Wingdings" panose="05000000000000000000" pitchFamily="2" charset="2"/>
              <a:buChar char="Ø"/>
            </a:pPr>
            <a:r>
              <a:rPr lang="fr-FR" sz="2000" kern="0" dirty="0" smtClean="0">
                <a:solidFill>
                  <a:sysClr val="windowText" lastClr="000000"/>
                </a:solidFill>
                <a:latin typeface="+mj-lt"/>
                <a:cs typeface="Arial" pitchFamily="34" charset="0"/>
                <a:sym typeface="Wingdings" pitchFamily="2" charset="2"/>
              </a:rPr>
              <a:t>La correction illumina est possible car on va corriger de la même façon (et donc correctement)  toutes les copies</a:t>
            </a:r>
          </a:p>
          <a:p>
            <a:pPr marL="342900" indent="-342900">
              <a:spcAft>
                <a:spcPts val="0"/>
              </a:spcAft>
              <a:buFont typeface="Wingdings" panose="05000000000000000000" pitchFamily="2" charset="2"/>
              <a:buChar char="Ø"/>
            </a:pPr>
            <a:r>
              <a:rPr lang="fr-FR" sz="2000" kern="0" dirty="0" smtClean="0">
                <a:solidFill>
                  <a:sysClr val="windowText" lastClr="000000"/>
                </a:solidFill>
                <a:latin typeface="+mj-lt"/>
                <a:cs typeface="Arial" pitchFamily="34" charset="0"/>
                <a:sym typeface="Wingdings" pitchFamily="2" charset="2"/>
              </a:rPr>
              <a:t>1 SMRT </a:t>
            </a:r>
            <a:r>
              <a:rPr lang="fr-FR" sz="2000" kern="0" dirty="0" err="1" smtClean="0">
                <a:solidFill>
                  <a:sysClr val="windowText" lastClr="000000"/>
                </a:solidFill>
                <a:latin typeface="+mj-lt"/>
                <a:cs typeface="Arial" pitchFamily="34" charset="0"/>
                <a:sym typeface="Wingdings" pitchFamily="2" charset="2"/>
              </a:rPr>
              <a:t>Cell</a:t>
            </a:r>
            <a:r>
              <a:rPr lang="fr-FR" sz="2000" kern="0" dirty="0" smtClean="0">
                <a:solidFill>
                  <a:sysClr val="windowText" lastClr="000000"/>
                </a:solidFill>
                <a:latin typeface="+mj-lt"/>
                <a:cs typeface="Arial" pitchFamily="34" charset="0"/>
                <a:sym typeface="Wingdings" pitchFamily="2" charset="2"/>
              </a:rPr>
              <a:t> suffit pour sortir un génome complet en général</a:t>
            </a:r>
          </a:p>
          <a:p>
            <a:pPr>
              <a:spcAft>
                <a:spcPts val="0"/>
              </a:spcAft>
              <a:buFont typeface="Wingdings" panose="05000000000000000000" pitchFamily="2" charset="2"/>
              <a:buChar char="Ø"/>
            </a:pPr>
            <a:endParaRPr lang="fr-FR" sz="2000" kern="0" dirty="0">
              <a:solidFill>
                <a:sysClr val="windowText" lastClr="000000"/>
              </a:solidFill>
              <a:latin typeface="+mj-lt"/>
              <a:cs typeface="Arial" pitchFamily="34" charset="0"/>
              <a:sym typeface="Wingdings" pitchFamily="2" charset="2"/>
            </a:endParaRPr>
          </a:p>
          <a:p>
            <a:pPr>
              <a:spcAft>
                <a:spcPts val="0"/>
              </a:spcAft>
            </a:pPr>
            <a:r>
              <a:rPr lang="fr-FR" sz="2000" b="1" kern="0" dirty="0" smtClean="0">
                <a:solidFill>
                  <a:sysClr val="windowText" lastClr="000000"/>
                </a:solidFill>
                <a:latin typeface="+mj-lt"/>
                <a:cs typeface="Arial" pitchFamily="34" charset="0"/>
                <a:sym typeface="Wingdings" pitchFamily="2" charset="2"/>
              </a:rPr>
              <a:t>Eucaryotes: </a:t>
            </a:r>
            <a:r>
              <a:rPr lang="fr-FR" sz="2000" kern="0" dirty="0" smtClean="0">
                <a:solidFill>
                  <a:sysClr val="windowText" lastClr="000000"/>
                </a:solidFill>
                <a:latin typeface="+mj-lt"/>
                <a:cs typeface="Arial" pitchFamily="34" charset="0"/>
                <a:sym typeface="Wingdings" pitchFamily="2" charset="2"/>
              </a:rPr>
              <a:t>éléments transposables se déplacent et divergent</a:t>
            </a:r>
          </a:p>
          <a:p>
            <a:pPr marL="342900" lvl="2" indent="-342900" rtl="0" hangingPunct="0">
              <a:buFont typeface="Wingdings" panose="05000000000000000000" pitchFamily="2" charset="2"/>
              <a:buChar char="Ø"/>
            </a:pPr>
            <a:r>
              <a:rPr lang="fr-FR" sz="2000" kern="0" dirty="0" smtClean="0">
                <a:solidFill>
                  <a:sysClr val="windowText" lastClr="000000"/>
                </a:solidFill>
                <a:latin typeface="+mj-lt"/>
                <a:cs typeface="Arial" pitchFamily="34" charset="0"/>
                <a:sym typeface="Wingdings" pitchFamily="2" charset="2"/>
              </a:rPr>
              <a:t>Corriger des régions répétées avec 5% de différences sur des lectures </a:t>
            </a:r>
            <a:r>
              <a:rPr lang="fr-FR" sz="2000" kern="0" dirty="0" err="1" smtClean="0">
                <a:solidFill>
                  <a:sysClr val="windowText" lastClr="000000"/>
                </a:solidFill>
                <a:latin typeface="+mj-lt"/>
                <a:cs typeface="Arial" pitchFamily="34" charset="0"/>
                <a:sym typeface="Wingdings" pitchFamily="2" charset="2"/>
              </a:rPr>
              <a:t>PacBio</a:t>
            </a:r>
            <a:r>
              <a:rPr lang="fr-FR" sz="2000" kern="0" dirty="0" smtClean="0">
                <a:solidFill>
                  <a:sysClr val="windowText" lastClr="000000"/>
                </a:solidFill>
                <a:latin typeface="+mj-lt"/>
                <a:cs typeface="Arial" pitchFamily="34" charset="0"/>
                <a:sym typeface="Wingdings" pitchFamily="2" charset="2"/>
              </a:rPr>
              <a:t> ayant 16% d’erreurs en utilisant les lectures Illumina de 100nt ?</a:t>
            </a:r>
          </a:p>
          <a:p>
            <a:pPr marL="342900" lvl="2" indent="-342900" rtl="0" hangingPunct="0">
              <a:buFont typeface="Wingdings" panose="05000000000000000000" pitchFamily="2" charset="2"/>
              <a:buChar char="Ø"/>
            </a:pPr>
            <a:r>
              <a:rPr lang="fr-FR" sz="2000" kern="0" dirty="0" smtClean="0">
                <a:solidFill>
                  <a:sysClr val="windowText" lastClr="000000"/>
                </a:solidFill>
                <a:latin typeface="+mj-lt"/>
                <a:cs typeface="Arial" pitchFamily="34" charset="0"/>
                <a:sym typeface="Wingdings" pitchFamily="2" charset="2"/>
              </a:rPr>
              <a:t>Impossible d’avoir un résultat fiable, les </a:t>
            </a:r>
            <a:r>
              <a:rPr lang="fr-FR" sz="2000" kern="0" dirty="0" err="1" smtClean="0">
                <a:solidFill>
                  <a:sysClr val="windowText" lastClr="000000"/>
                </a:solidFill>
                <a:latin typeface="+mj-lt"/>
                <a:cs typeface="Arial" pitchFamily="34" charset="0"/>
                <a:sym typeface="Wingdings" pitchFamily="2" charset="2"/>
              </a:rPr>
              <a:t>reads</a:t>
            </a:r>
            <a:r>
              <a:rPr lang="fr-FR" sz="2000" kern="0" dirty="0" smtClean="0">
                <a:solidFill>
                  <a:sysClr val="windowText" lastClr="000000"/>
                </a:solidFill>
                <a:latin typeface="+mj-lt"/>
                <a:cs typeface="Arial" pitchFamily="34" charset="0"/>
                <a:sym typeface="Wingdings" pitchFamily="2" charset="2"/>
              </a:rPr>
              <a:t> Illumina ne sont pas assez grandes pour être spécifiques sur des lectures ayant 16% d’erreurs</a:t>
            </a:r>
            <a:endParaRPr lang="fr-FR" sz="2000" kern="0" dirty="0">
              <a:solidFill>
                <a:sysClr val="windowText" lastClr="000000"/>
              </a:solidFill>
              <a:latin typeface="+mj-lt"/>
              <a:cs typeface="Arial" pitchFamily="34" charset="0"/>
              <a:sym typeface="Wingdings" pitchFamily="2" charset="2"/>
            </a:endParaRPr>
          </a:p>
        </p:txBody>
      </p:sp>
    </p:spTree>
    <p:extLst>
      <p:ext uri="{BB962C8B-B14F-4D97-AF65-F5344CB8AC3E}">
        <p14:creationId xmlns:p14="http://schemas.microsoft.com/office/powerpoint/2010/main" val="758598109"/>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812000" y="35485"/>
            <a:ext cx="2160000" cy="576000"/>
            <a:chOff x="7812000" y="35485"/>
            <a:chExt cx="2160000" cy="576000"/>
          </a:xfrm>
        </p:grpSpPr>
        <p:sp>
          <p:nvSpPr>
            <p:cNvPr id="3"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4" name="Rectangle 3"/>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5" name="Titre 2"/>
          <p:cNvSpPr txBox="1">
            <a:spLocks/>
          </p:cNvSpPr>
          <p:nvPr/>
        </p:nvSpPr>
        <p:spPr>
          <a:xfrm>
            <a:off x="503999" y="13288"/>
            <a:ext cx="9071640" cy="454181"/>
          </a:xfrm>
          <a:prstGeom prst="rect">
            <a:avLst/>
          </a:prstGeom>
        </p:spPr>
        <p:txBody>
          <a:bodyPr>
            <a:noAutofit/>
          </a:bodyPr>
          <a:lstStyle>
            <a:lvl1pPr algn="ctr" rtl="0" hangingPunct="0">
              <a:tabLst/>
              <a:defRPr lang="fr-FR" sz="4400" b="0" i="0" u="none" strike="noStrike" kern="1200">
                <a:ln>
                  <a:noFill/>
                </a:ln>
                <a:latin typeface="Liberation Sans" pitchFamily="18"/>
                <a:ea typeface="DejaVu Sans" pitchFamily="2"/>
                <a:cs typeface="DejaVu Sans" pitchFamily="2"/>
              </a:defRPr>
            </a:lvl1pPr>
          </a:lstStyle>
          <a:p>
            <a:pPr algn="l"/>
            <a:r>
              <a:rPr lang="fr-FR" sz="2400" dirty="0" smtClean="0">
                <a:latin typeface="+mj-lt"/>
              </a:rPr>
              <a:t>Assemblage </a:t>
            </a:r>
            <a:r>
              <a:rPr lang="fr-FR" sz="2400" dirty="0" err="1" smtClean="0">
                <a:latin typeface="+mj-lt"/>
              </a:rPr>
              <a:t>PacBio</a:t>
            </a:r>
            <a:r>
              <a:rPr lang="fr-FR" sz="2400" dirty="0" smtClean="0">
                <a:latin typeface="+mj-lt"/>
              </a:rPr>
              <a:t> avec HGAP3</a:t>
            </a:r>
            <a:endParaRPr lang="fr-FR" sz="2400" dirty="0">
              <a:solidFill>
                <a:sysClr val="windowText" lastClr="000000"/>
              </a:solidFill>
              <a:latin typeface="+mj-lt"/>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369" y="879797"/>
            <a:ext cx="8470900" cy="2540000"/>
          </a:xfrm>
          <a:prstGeom prst="rect">
            <a:avLst/>
          </a:prstGeom>
        </p:spPr>
      </p:pic>
      <p:sp>
        <p:nvSpPr>
          <p:cNvPr id="9" name="Accolade ouvrante 8"/>
          <p:cNvSpPr/>
          <p:nvPr/>
        </p:nvSpPr>
        <p:spPr>
          <a:xfrm>
            <a:off x="1367904" y="1455861"/>
            <a:ext cx="117727" cy="504056"/>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Accolade ouvrante 9"/>
          <p:cNvSpPr/>
          <p:nvPr/>
        </p:nvSpPr>
        <p:spPr>
          <a:xfrm>
            <a:off x="602105" y="879797"/>
            <a:ext cx="117727" cy="108012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ZoneTexte 10"/>
          <p:cNvSpPr txBox="1"/>
          <p:nvPr/>
        </p:nvSpPr>
        <p:spPr>
          <a:xfrm>
            <a:off x="-9601" y="1239837"/>
            <a:ext cx="591829" cy="338554"/>
          </a:xfrm>
          <a:prstGeom prst="rect">
            <a:avLst/>
          </a:prstGeom>
          <a:noFill/>
        </p:spPr>
        <p:txBody>
          <a:bodyPr wrap="none" rtlCol="0">
            <a:spAutoFit/>
          </a:bodyPr>
          <a:lstStyle/>
          <a:p>
            <a:r>
              <a:rPr lang="fr-FR" sz="1600" b="1" dirty="0" smtClean="0">
                <a:solidFill>
                  <a:schemeClr val="accent1">
                    <a:lumMod val="75000"/>
                  </a:schemeClr>
                </a:solidFill>
                <a:latin typeface="+mj-lt"/>
              </a:rPr>
              <a:t>100x</a:t>
            </a:r>
            <a:endParaRPr lang="fr-FR" sz="1600" b="1" dirty="0">
              <a:solidFill>
                <a:schemeClr val="accent1">
                  <a:lumMod val="75000"/>
                </a:schemeClr>
              </a:solidFill>
              <a:latin typeface="+mj-lt"/>
            </a:endParaRPr>
          </a:p>
        </p:txBody>
      </p:sp>
      <p:sp>
        <p:nvSpPr>
          <p:cNvPr id="12" name="ZoneTexte 11"/>
          <p:cNvSpPr txBox="1"/>
          <p:nvPr/>
        </p:nvSpPr>
        <p:spPr>
          <a:xfrm>
            <a:off x="647824" y="1527869"/>
            <a:ext cx="752129" cy="338554"/>
          </a:xfrm>
          <a:prstGeom prst="rect">
            <a:avLst/>
          </a:prstGeom>
          <a:noFill/>
        </p:spPr>
        <p:txBody>
          <a:bodyPr wrap="none" rtlCol="0">
            <a:spAutoFit/>
          </a:bodyPr>
          <a:lstStyle/>
          <a:p>
            <a:r>
              <a:rPr lang="fr-FR" sz="1600" b="1" dirty="0" smtClean="0">
                <a:solidFill>
                  <a:schemeClr val="accent1">
                    <a:lumMod val="75000"/>
                  </a:schemeClr>
                </a:solidFill>
                <a:latin typeface="+mj-lt"/>
              </a:rPr>
              <a:t>25-50x</a:t>
            </a:r>
            <a:endParaRPr lang="fr-FR" sz="1600" b="1" dirty="0">
              <a:solidFill>
                <a:schemeClr val="accent1">
                  <a:lumMod val="75000"/>
                </a:schemeClr>
              </a:solidFill>
              <a:latin typeface="+mj-lt"/>
            </a:endParaRPr>
          </a:p>
        </p:txBody>
      </p:sp>
      <p:sp>
        <p:nvSpPr>
          <p:cNvPr id="13" name="Espace réservé du contenu 2"/>
          <p:cNvSpPr txBox="1">
            <a:spLocks/>
          </p:cNvSpPr>
          <p:nvPr/>
        </p:nvSpPr>
        <p:spPr>
          <a:xfrm>
            <a:off x="287785" y="4067869"/>
            <a:ext cx="9505055" cy="2376264"/>
          </a:xfrm>
          <a:prstGeom prst="rect">
            <a:avLst/>
          </a:prstGeom>
        </p:spPr>
        <p:txBody>
          <a:bodyPr/>
          <a:lstStyle>
            <a:lvl1pPr rtl="0" hangingPunct="0">
              <a:spcBef>
                <a:spcPts val="0"/>
              </a:spcBef>
              <a:spcAft>
                <a:spcPts val="1417"/>
              </a:spcAft>
              <a:tabLst/>
              <a:defRPr lang="fr-FR" sz="3200" b="0" i="0" u="none" strike="noStrike" kern="1200">
                <a:ln>
                  <a:noFill/>
                </a:ln>
                <a:latin typeface="Liberation Sans" pitchFamily="18"/>
                <a:ea typeface="DejaVu Sans" pitchFamily="2"/>
                <a:cs typeface="DejaVu Sans" pitchFamily="2"/>
              </a:defRPr>
            </a:lvl1pPr>
          </a:lstStyle>
          <a:p>
            <a:pPr marL="514350" indent="-514350">
              <a:spcAft>
                <a:spcPts val="0"/>
              </a:spcAft>
              <a:buFont typeface="+mj-lt"/>
              <a:buAutoNum type="arabicPeriod"/>
            </a:pPr>
            <a:r>
              <a:rPr lang="fr-FR" sz="2800" dirty="0" smtClean="0">
                <a:solidFill>
                  <a:sysClr val="windowText" lastClr="000000"/>
                </a:solidFill>
                <a:latin typeface="+mj-lt"/>
              </a:rPr>
              <a:t>Correction des plus longs </a:t>
            </a:r>
            <a:r>
              <a:rPr lang="fr-FR" sz="2800" dirty="0" err="1" smtClean="0">
                <a:solidFill>
                  <a:sysClr val="windowText" lastClr="000000"/>
                </a:solidFill>
                <a:latin typeface="+mj-lt"/>
              </a:rPr>
              <a:t>subreads</a:t>
            </a:r>
            <a:r>
              <a:rPr lang="fr-FR" sz="2800" dirty="0" smtClean="0">
                <a:solidFill>
                  <a:sysClr val="windowText" lastClr="000000"/>
                </a:solidFill>
                <a:latin typeface="+mj-lt"/>
              </a:rPr>
              <a:t> par </a:t>
            </a:r>
            <a:r>
              <a:rPr lang="fr-FR" sz="2800" dirty="0" err="1" smtClean="0">
                <a:solidFill>
                  <a:sysClr val="windowText" lastClr="000000"/>
                </a:solidFill>
                <a:latin typeface="+mj-lt"/>
              </a:rPr>
              <a:t>mapping</a:t>
            </a:r>
            <a:r>
              <a:rPr lang="fr-FR" sz="2800" dirty="0" smtClean="0">
                <a:solidFill>
                  <a:sysClr val="windowText" lastClr="000000"/>
                </a:solidFill>
                <a:latin typeface="+mj-lt"/>
              </a:rPr>
              <a:t> des plus petits</a:t>
            </a:r>
          </a:p>
          <a:p>
            <a:pPr marL="514350" indent="-514350">
              <a:spcAft>
                <a:spcPts val="0"/>
              </a:spcAft>
              <a:buFont typeface="+mj-lt"/>
              <a:buAutoNum type="arabicPeriod"/>
            </a:pPr>
            <a:r>
              <a:rPr lang="fr-FR" sz="2800" dirty="0" smtClean="0">
                <a:solidFill>
                  <a:sysClr val="windowText" lastClr="000000"/>
                </a:solidFill>
                <a:latin typeface="+mj-lt"/>
              </a:rPr>
              <a:t>Assemblage des longs </a:t>
            </a:r>
            <a:r>
              <a:rPr lang="fr-FR" sz="2800" dirty="0" err="1" smtClean="0">
                <a:solidFill>
                  <a:sysClr val="windowText" lastClr="000000"/>
                </a:solidFill>
                <a:latin typeface="+mj-lt"/>
              </a:rPr>
              <a:t>subreads</a:t>
            </a:r>
            <a:r>
              <a:rPr lang="fr-FR" sz="2800" dirty="0" smtClean="0">
                <a:solidFill>
                  <a:sysClr val="windowText" lastClr="000000"/>
                </a:solidFill>
                <a:latin typeface="+mj-lt"/>
              </a:rPr>
              <a:t> corrigés par </a:t>
            </a:r>
            <a:r>
              <a:rPr lang="fr-FR" sz="2800" dirty="0" err="1" smtClean="0">
                <a:solidFill>
                  <a:sysClr val="windowText" lastClr="000000"/>
                </a:solidFill>
                <a:latin typeface="+mj-lt"/>
              </a:rPr>
              <a:t>Overlap</a:t>
            </a:r>
            <a:r>
              <a:rPr lang="fr-FR" sz="2800" dirty="0" smtClean="0">
                <a:solidFill>
                  <a:sysClr val="windowText" lastClr="000000"/>
                </a:solidFill>
                <a:latin typeface="+mj-lt"/>
              </a:rPr>
              <a:t>-</a:t>
            </a:r>
            <a:r>
              <a:rPr lang="fr-FR" sz="2800" dirty="0" err="1" smtClean="0">
                <a:solidFill>
                  <a:sysClr val="windowText" lastClr="000000"/>
                </a:solidFill>
                <a:latin typeface="+mj-lt"/>
              </a:rPr>
              <a:t>Layout</a:t>
            </a:r>
            <a:r>
              <a:rPr lang="fr-FR" sz="2800" dirty="0" smtClean="0">
                <a:solidFill>
                  <a:sysClr val="windowText" lastClr="000000"/>
                </a:solidFill>
                <a:latin typeface="+mj-lt"/>
              </a:rPr>
              <a:t>-Consensus</a:t>
            </a:r>
          </a:p>
          <a:p>
            <a:pPr marL="514350" indent="-514350">
              <a:spcAft>
                <a:spcPts val="0"/>
              </a:spcAft>
              <a:buFont typeface="+mj-lt"/>
              <a:buAutoNum type="arabicPeriod"/>
            </a:pPr>
            <a:r>
              <a:rPr lang="fr-FR" sz="2800" dirty="0" err="1" smtClean="0">
                <a:solidFill>
                  <a:sysClr val="windowText" lastClr="000000"/>
                </a:solidFill>
                <a:latin typeface="+mj-lt"/>
              </a:rPr>
              <a:t>Polishing</a:t>
            </a:r>
            <a:r>
              <a:rPr lang="fr-FR" sz="2800" dirty="0" smtClean="0">
                <a:solidFill>
                  <a:sysClr val="windowText" lastClr="000000"/>
                </a:solidFill>
                <a:latin typeface="+mj-lt"/>
              </a:rPr>
              <a:t> pour corriger les INDEL</a:t>
            </a:r>
          </a:p>
        </p:txBody>
      </p:sp>
    </p:spTree>
    <p:extLst>
      <p:ext uri="{BB962C8B-B14F-4D97-AF65-F5344CB8AC3E}">
        <p14:creationId xmlns:p14="http://schemas.microsoft.com/office/powerpoint/2010/main" val="2492687836"/>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p:cNvSpPr txBox="1">
            <a:spLocks/>
          </p:cNvSpPr>
          <p:nvPr/>
        </p:nvSpPr>
        <p:spPr>
          <a:xfrm>
            <a:off x="503999" y="13288"/>
            <a:ext cx="9071640" cy="454181"/>
          </a:xfrm>
          <a:prstGeom prst="rect">
            <a:avLst/>
          </a:prstGeom>
        </p:spPr>
        <p:txBody>
          <a:bodyPr>
            <a:noAutofit/>
          </a:bodyPr>
          <a:lstStyle>
            <a:lvl1pPr algn="ctr" rtl="0" hangingPunct="0">
              <a:tabLst/>
              <a:defRPr lang="fr-FR" sz="4400" b="0" i="0" u="none" strike="noStrike" kern="1200">
                <a:ln>
                  <a:noFill/>
                </a:ln>
                <a:latin typeface="Liberation Sans" pitchFamily="18"/>
                <a:ea typeface="DejaVu Sans" pitchFamily="2"/>
                <a:cs typeface="DejaVu Sans" pitchFamily="2"/>
              </a:defRPr>
            </a:lvl1pPr>
          </a:lstStyle>
          <a:p>
            <a:pPr algn="l"/>
            <a:r>
              <a:rPr lang="fr-FR" sz="3200" dirty="0" smtClean="0">
                <a:solidFill>
                  <a:sysClr val="windowText" lastClr="000000"/>
                </a:solidFill>
                <a:latin typeface="+mj-lt"/>
              </a:rPr>
              <a:t>Utilisation du SMRT Portal de BBRIC</a:t>
            </a:r>
            <a:endParaRPr lang="fr-FR" sz="1800" dirty="0">
              <a:solidFill>
                <a:sysClr val="windowText" lastClr="000000"/>
              </a:solidFill>
              <a:latin typeface="+mj-lt"/>
            </a:endParaRPr>
          </a:p>
        </p:txBody>
      </p:sp>
      <p:grpSp>
        <p:nvGrpSpPr>
          <p:cNvPr id="3" name="Groupe 2"/>
          <p:cNvGrpSpPr/>
          <p:nvPr/>
        </p:nvGrpSpPr>
        <p:grpSpPr>
          <a:xfrm>
            <a:off x="7812000" y="35485"/>
            <a:ext cx="2160000" cy="576000"/>
            <a:chOff x="7812000" y="35485"/>
            <a:chExt cx="2160000" cy="576000"/>
          </a:xfrm>
        </p:grpSpPr>
        <p:sp>
          <p:nvSpPr>
            <p:cNvPr id="4"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5" name="Rectangle 4"/>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6" name="ZoneTexte 5"/>
          <p:cNvSpPr txBox="1"/>
          <p:nvPr/>
        </p:nvSpPr>
        <p:spPr>
          <a:xfrm>
            <a:off x="287784" y="683493"/>
            <a:ext cx="9361040" cy="5016758"/>
          </a:xfrm>
          <a:prstGeom prst="rect">
            <a:avLst/>
          </a:prstGeom>
          <a:noFill/>
        </p:spPr>
        <p:txBody>
          <a:bodyPr wrap="square" rtlCol="0">
            <a:spAutoFit/>
          </a:bodyPr>
          <a:lstStyle/>
          <a:p>
            <a:r>
              <a:rPr lang="fr-FR" sz="2000" b="1" dirty="0" smtClean="0">
                <a:latin typeface="+mj-lt"/>
              </a:rPr>
              <a:t>Condition indispensable, avoir ses données </a:t>
            </a:r>
            <a:r>
              <a:rPr lang="fr-FR" sz="2000" b="1" dirty="0" err="1" smtClean="0">
                <a:latin typeface="+mj-lt"/>
              </a:rPr>
              <a:t>PacBio</a:t>
            </a:r>
            <a:r>
              <a:rPr lang="fr-FR" sz="2000" b="1" dirty="0" smtClean="0">
                <a:latin typeface="+mj-lt"/>
              </a:rPr>
              <a:t> dans « BBRIC Archive »</a:t>
            </a:r>
          </a:p>
          <a:p>
            <a:pPr marL="457200" indent="-457200">
              <a:buFont typeface="+mj-lt"/>
              <a:buAutoNum type="arabicPeriod"/>
            </a:pPr>
            <a:endParaRPr lang="fr-FR" sz="2000" dirty="0" smtClean="0">
              <a:latin typeface="+mj-lt"/>
            </a:endParaRPr>
          </a:p>
          <a:p>
            <a:pPr marL="457200" indent="-457200">
              <a:buFont typeface="+mj-lt"/>
              <a:buAutoNum type="arabicPeriod"/>
            </a:pPr>
            <a:r>
              <a:rPr lang="fr-FR" sz="2000" dirty="0" smtClean="0">
                <a:latin typeface="+mj-lt"/>
              </a:rPr>
              <a:t>Aller sur </a:t>
            </a:r>
            <a:r>
              <a:rPr lang="fr-FR" sz="2000" dirty="0" smtClean="0">
                <a:latin typeface="+mj-lt"/>
                <a:hlinkClick r:id="rId2"/>
              </a:rPr>
              <a:t>https</a:t>
            </a:r>
            <a:r>
              <a:rPr lang="fr-FR" sz="2000" dirty="0">
                <a:latin typeface="+mj-lt"/>
                <a:hlinkClick r:id="rId2"/>
              </a:rPr>
              <a:t>://bbric.toulouse.inra.fr/</a:t>
            </a:r>
            <a:r>
              <a:rPr lang="fr-FR" sz="2000" dirty="0">
                <a:latin typeface="+mj-lt"/>
              </a:rPr>
              <a:t> </a:t>
            </a:r>
            <a:endParaRPr lang="fr-FR" sz="2000" dirty="0" smtClean="0">
              <a:latin typeface="+mj-lt"/>
            </a:endParaRPr>
          </a:p>
          <a:p>
            <a:pPr marL="914400" lvl="1" indent="-457200">
              <a:buFont typeface="+mj-lt"/>
              <a:buAutoNum type="alphaLcPeriod"/>
            </a:pPr>
            <a:r>
              <a:rPr lang="fr-FR" sz="2000" dirty="0" smtClean="0">
                <a:latin typeface="+mj-lt"/>
              </a:rPr>
              <a:t>section </a:t>
            </a:r>
            <a:r>
              <a:rPr lang="fr-FR" sz="2000" dirty="0">
                <a:latin typeface="+mj-lt"/>
              </a:rPr>
              <a:t>‘</a:t>
            </a:r>
            <a:r>
              <a:rPr lang="fr-FR" sz="2000" dirty="0" err="1">
                <a:latin typeface="+mj-lt"/>
              </a:rPr>
              <a:t>Analysis</a:t>
            </a:r>
            <a:r>
              <a:rPr lang="fr-FR" sz="2000" dirty="0">
                <a:latin typeface="+mj-lt"/>
              </a:rPr>
              <a:t> </a:t>
            </a:r>
            <a:r>
              <a:rPr lang="fr-FR" sz="2000" dirty="0" err="1">
                <a:latin typeface="+mj-lt"/>
              </a:rPr>
              <a:t>protocols</a:t>
            </a:r>
            <a:r>
              <a:rPr lang="fr-FR" sz="2000" dirty="0">
                <a:latin typeface="+mj-lt"/>
              </a:rPr>
              <a:t>’ </a:t>
            </a:r>
            <a:endParaRPr lang="fr-FR" sz="2000" dirty="0" smtClean="0">
              <a:latin typeface="+mj-lt"/>
            </a:endParaRPr>
          </a:p>
          <a:p>
            <a:pPr marL="914400" lvl="1" indent="-457200">
              <a:buFont typeface="+mj-lt"/>
              <a:buAutoNum type="alphaLcPeriod"/>
            </a:pPr>
            <a:r>
              <a:rPr lang="fr-FR" sz="2000" dirty="0">
                <a:latin typeface="+mj-lt"/>
              </a:rPr>
              <a:t>e</a:t>
            </a:r>
            <a:r>
              <a:rPr lang="fr-FR" sz="2000" dirty="0" smtClean="0">
                <a:latin typeface="+mj-lt"/>
              </a:rPr>
              <a:t>n bas de page «</a:t>
            </a:r>
            <a:r>
              <a:rPr lang="fr-FR" sz="2000" dirty="0">
                <a:latin typeface="+mj-lt"/>
              </a:rPr>
              <a:t> LIPM SMRT </a:t>
            </a:r>
            <a:r>
              <a:rPr lang="fr-FR" sz="2000" dirty="0" err="1">
                <a:latin typeface="+mj-lt"/>
              </a:rPr>
              <a:t>Analysis</a:t>
            </a:r>
            <a:r>
              <a:rPr lang="fr-FR" sz="2000" dirty="0">
                <a:latin typeface="+mj-lt"/>
              </a:rPr>
              <a:t> (Toulouse) </a:t>
            </a:r>
            <a:r>
              <a:rPr lang="fr-FR" sz="2000" dirty="0" smtClean="0">
                <a:latin typeface="+mj-lt"/>
              </a:rPr>
              <a:t>»</a:t>
            </a:r>
          </a:p>
          <a:p>
            <a:pPr marL="457200" indent="-457200">
              <a:buFont typeface="+mj-lt"/>
              <a:buAutoNum type="arabicPeriod"/>
            </a:pPr>
            <a:r>
              <a:rPr lang="fr-FR" sz="2000" dirty="0" smtClean="0">
                <a:latin typeface="+mj-lt"/>
              </a:rPr>
              <a:t>S’identifier avec son login/</a:t>
            </a:r>
            <a:r>
              <a:rPr lang="fr-FR" sz="2000" dirty="0" err="1" smtClean="0">
                <a:latin typeface="+mj-lt"/>
              </a:rPr>
              <a:t>password</a:t>
            </a:r>
            <a:r>
              <a:rPr lang="fr-FR" sz="2000" dirty="0" smtClean="0">
                <a:latin typeface="+mj-lt"/>
              </a:rPr>
              <a:t> INRA LDAP si nécessaire</a:t>
            </a:r>
          </a:p>
          <a:p>
            <a:pPr marL="914400" lvl="1" indent="-457200">
              <a:buFont typeface="+mj-lt"/>
              <a:buAutoNum type="alphaLcPeriod"/>
            </a:pPr>
            <a:r>
              <a:rPr lang="fr-FR" sz="2000" dirty="0" smtClean="0">
                <a:latin typeface="+mj-lt"/>
              </a:rPr>
              <a:t>1</a:t>
            </a:r>
            <a:r>
              <a:rPr lang="fr-FR" sz="2000" baseline="30000" dirty="0" smtClean="0">
                <a:latin typeface="+mj-lt"/>
              </a:rPr>
              <a:t>er</a:t>
            </a:r>
            <a:r>
              <a:rPr lang="fr-FR" sz="2000" dirty="0" smtClean="0">
                <a:latin typeface="+mj-lt"/>
              </a:rPr>
              <a:t> connexion vous recevez un email avec un login/</a:t>
            </a:r>
            <a:r>
              <a:rPr lang="fr-FR" sz="2000" dirty="0" err="1" smtClean="0">
                <a:latin typeface="+mj-lt"/>
              </a:rPr>
              <a:t>password</a:t>
            </a:r>
            <a:endParaRPr lang="fr-FR" sz="2000" dirty="0">
              <a:latin typeface="+mj-lt"/>
            </a:endParaRPr>
          </a:p>
          <a:p>
            <a:pPr marL="457200" indent="-457200">
              <a:buFont typeface="+mj-lt"/>
              <a:buAutoNum type="arabicPeriod"/>
            </a:pPr>
            <a:r>
              <a:rPr lang="fr-FR" sz="2000" dirty="0" smtClean="0">
                <a:latin typeface="+mj-lt"/>
              </a:rPr>
              <a:t>Cliquer sur « Log on » en haut à droite et saisir le login/</a:t>
            </a:r>
            <a:r>
              <a:rPr lang="fr-FR" sz="2000" dirty="0" err="1" smtClean="0">
                <a:latin typeface="+mj-lt"/>
              </a:rPr>
              <a:t>password</a:t>
            </a:r>
            <a:r>
              <a:rPr lang="fr-FR" sz="2000" dirty="0" smtClean="0">
                <a:latin typeface="+mj-lt"/>
              </a:rPr>
              <a:t> reçus par email</a:t>
            </a:r>
          </a:p>
          <a:p>
            <a:endParaRPr lang="fr-FR" sz="2000" u="sng" dirty="0" smtClean="0">
              <a:latin typeface="+mj-lt"/>
            </a:endParaRPr>
          </a:p>
          <a:p>
            <a:endParaRPr lang="fr-FR" sz="2000" u="sng" dirty="0">
              <a:latin typeface="+mj-lt"/>
            </a:endParaRPr>
          </a:p>
          <a:p>
            <a:r>
              <a:rPr lang="fr-FR" sz="2000" b="1" dirty="0" smtClean="0">
                <a:latin typeface="+mj-lt"/>
              </a:rPr>
              <a:t>Remarques importantes</a:t>
            </a:r>
          </a:p>
          <a:p>
            <a:pPr marL="342900" indent="-342900">
              <a:buFont typeface="Arial" panose="020B0604020202020204" pitchFamily="34" charset="0"/>
              <a:buChar char="•"/>
            </a:pPr>
            <a:r>
              <a:rPr lang="fr-FR" sz="2000" dirty="0" smtClean="0">
                <a:latin typeface="+mj-lt"/>
              </a:rPr>
              <a:t>les génomes de références sont publics, il y a pas de contrôle d’accès.</a:t>
            </a:r>
            <a:endParaRPr lang="fr-FR" sz="2000" b="1" dirty="0" smtClean="0">
              <a:latin typeface="+mj-lt"/>
            </a:endParaRPr>
          </a:p>
          <a:p>
            <a:pPr marL="342900" indent="-342900">
              <a:buFont typeface="Arial" panose="020B0604020202020204" pitchFamily="34" charset="0"/>
              <a:buChar char="•"/>
            </a:pPr>
            <a:r>
              <a:rPr lang="fr-FR" sz="2000" dirty="0" smtClean="0">
                <a:latin typeface="+mj-lt"/>
              </a:rPr>
              <a:t>Effacer les analyses qui ne sont plus utiles</a:t>
            </a:r>
          </a:p>
          <a:p>
            <a:pPr marL="342900" indent="-342900">
              <a:buFont typeface="Arial" panose="020B0604020202020204" pitchFamily="34" charset="0"/>
              <a:buChar char="•"/>
            </a:pPr>
            <a:r>
              <a:rPr lang="fr-FR" sz="2000" dirty="0" smtClean="0">
                <a:latin typeface="+mj-lt"/>
              </a:rPr>
              <a:t>Télécharger sur votre home les résultats intéressant (et pas tout) car il n’y a pas de sauvegarde</a:t>
            </a:r>
            <a:endParaRPr lang="fr-FR" sz="2000" dirty="0">
              <a:latin typeface="+mj-lt"/>
            </a:endParaRPr>
          </a:p>
          <a:p>
            <a:endParaRPr lang="fr-FR" sz="2000" b="1" dirty="0" smtClean="0">
              <a:latin typeface="+mj-lt"/>
            </a:endParaRPr>
          </a:p>
        </p:txBody>
      </p:sp>
    </p:spTree>
    <p:extLst>
      <p:ext uri="{BB962C8B-B14F-4D97-AF65-F5344CB8AC3E}">
        <p14:creationId xmlns:p14="http://schemas.microsoft.com/office/powerpoint/2010/main" val="326868439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16</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68" name="CustomShape 10"/>
          <p:cNvSpPr/>
          <p:nvPr/>
        </p:nvSpPr>
        <p:spPr>
          <a:xfrm>
            <a:off x="1512000" y="125712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75" name="CustomShape 17"/>
          <p:cNvSpPr/>
          <p:nvPr/>
        </p:nvSpPr>
        <p:spPr>
          <a:xfrm>
            <a:off x="2028600" y="383220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82" name="CustomShape 24"/>
          <p:cNvSpPr/>
          <p:nvPr/>
        </p:nvSpPr>
        <p:spPr>
          <a:xfrm>
            <a:off x="1590840" y="5981040"/>
            <a:ext cx="901440" cy="28044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pic>
        <p:nvPicPr>
          <p:cNvPr id="15" name="Picture 2" descr="Sunrise Archive"/>
          <p:cNvPicPr>
            <a:picLocks noChangeAspect="1" noChangeArrowheads="1"/>
          </p:cNvPicPr>
          <p:nvPr/>
        </p:nvPicPr>
        <p:blipFill>
          <a:blip r:embed="rId5" cstate="print"/>
          <a:srcRect/>
          <a:stretch>
            <a:fillRect/>
          </a:stretch>
        </p:blipFill>
        <p:spPr bwMode="auto">
          <a:xfrm>
            <a:off x="197899" y="287316"/>
            <a:ext cx="476303" cy="476253"/>
          </a:xfrm>
          <a:prstGeom prst="rect">
            <a:avLst/>
          </a:prstGeom>
          <a:noFill/>
        </p:spPr>
      </p:pic>
      <p:sp>
        <p:nvSpPr>
          <p:cNvPr id="16" name="Titre 1"/>
          <p:cNvSpPr txBox="1">
            <a:spLocks/>
          </p:cNvSpPr>
          <p:nvPr/>
        </p:nvSpPr>
        <p:spPr>
          <a:xfrm>
            <a:off x="504825" y="107429"/>
            <a:ext cx="9072563" cy="374551"/>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smtClean="0">
                <a:latin typeface="Calibri" panose="020F0502020204030204" pitchFamily="34" charset="0"/>
              </a:rPr>
              <a:t>Reference BBRIC</a:t>
            </a:r>
            <a:endParaRPr lang="fr-FR" b="1" dirty="0">
              <a:latin typeface="Calibri" panose="020F0502020204030204" pitchFamily="34" charset="0"/>
            </a:endParaRPr>
          </a:p>
        </p:txBody>
      </p:sp>
      <p:sp>
        <p:nvSpPr>
          <p:cNvPr id="17" name="Espace réservé du contenu 4"/>
          <p:cNvSpPr txBox="1">
            <a:spLocks/>
          </p:cNvSpPr>
          <p:nvPr/>
        </p:nvSpPr>
        <p:spPr>
          <a:xfrm>
            <a:off x="515435" y="1043415"/>
            <a:ext cx="9071640" cy="48245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fr-FR" dirty="0" smtClean="0">
                <a:effectLst>
                  <a:outerShdw blurRad="38100" dist="38100" dir="2700000" algn="tl">
                    <a:srgbClr val="000000">
                      <a:alpha val="43137"/>
                    </a:srgbClr>
                  </a:outerShdw>
                </a:effectLst>
                <a:latin typeface="Calibri" panose="020F0502020204030204" pitchFamily="34" charset="0"/>
              </a:rPr>
              <a:t>Objectifs</a:t>
            </a:r>
            <a:br>
              <a:rPr lang="fr-FR" dirty="0" smtClean="0">
                <a:effectLst>
                  <a:outerShdw blurRad="38100" dist="38100" dir="2700000" algn="tl">
                    <a:srgbClr val="000000">
                      <a:alpha val="43137"/>
                    </a:srgbClr>
                  </a:outerShdw>
                </a:effectLst>
                <a:latin typeface="Calibri" panose="020F0502020204030204" pitchFamily="34" charset="0"/>
              </a:rPr>
            </a:br>
            <a:endParaRPr lang="fr-FR" dirty="0" smtClean="0">
              <a:effectLst>
                <a:outerShdw blurRad="38100" dist="38100" dir="2700000" algn="tl">
                  <a:srgbClr val="000000">
                    <a:alpha val="43137"/>
                  </a:srgbClr>
                </a:outerShdw>
              </a:effectLst>
              <a:latin typeface="Calibri" panose="020F0502020204030204" pitchFamily="34" charset="0"/>
            </a:endParaRPr>
          </a:p>
          <a:p>
            <a:pPr>
              <a:buSzPct val="100000"/>
              <a:buFont typeface="Wingdings" panose="05000000000000000000" pitchFamily="2" charset="2"/>
              <a:buChar char="§"/>
            </a:pPr>
            <a:r>
              <a:rPr lang="fr-FR" sz="2400" b="1" dirty="0" smtClean="0">
                <a:latin typeface="Calibri" panose="020F0502020204030204" pitchFamily="34" charset="0"/>
              </a:rPr>
              <a:t>Centraliser</a:t>
            </a:r>
            <a:r>
              <a:rPr lang="fr-FR" sz="2400" dirty="0" smtClean="0">
                <a:latin typeface="Calibri" panose="020F0502020204030204" pitchFamily="34" charset="0"/>
              </a:rPr>
              <a:t> les données de </a:t>
            </a:r>
            <a:r>
              <a:rPr lang="fr-FR" sz="2400" b="1" dirty="0" smtClean="0">
                <a:latin typeface="Calibri" panose="020F0502020204030204" pitchFamily="34" charset="0"/>
              </a:rPr>
              <a:t>référence</a:t>
            </a:r>
            <a:r>
              <a:rPr lang="fr-FR" sz="2400" dirty="0" smtClean="0">
                <a:latin typeface="Calibri" panose="020F0502020204030204" pitchFamily="34" charset="0"/>
              </a:rPr>
              <a:t> qui sont </a:t>
            </a:r>
            <a:r>
              <a:rPr lang="fr-FR" sz="2400" b="1" dirty="0" smtClean="0">
                <a:latin typeface="Calibri" panose="020F0502020204030204" pitchFamily="34" charset="0"/>
              </a:rPr>
              <a:t>utiles</a:t>
            </a:r>
            <a:r>
              <a:rPr lang="fr-FR" sz="2400" dirty="0" smtClean="0">
                <a:latin typeface="Calibri" panose="020F0502020204030204" pitchFamily="34" charset="0"/>
              </a:rPr>
              <a:t> pour vos analyses</a:t>
            </a:r>
          </a:p>
          <a:p>
            <a:pPr lvl="1">
              <a:buSzPct val="100000"/>
              <a:buFont typeface="Wingdings" panose="05000000000000000000" pitchFamily="2" charset="2"/>
              <a:buChar char="§"/>
            </a:pPr>
            <a:r>
              <a:rPr lang="fr-FR" dirty="0" smtClean="0">
                <a:latin typeface="Calibri" panose="020F0502020204030204" pitchFamily="34" charset="0"/>
              </a:rPr>
              <a:t>Assemblages (génomes, </a:t>
            </a:r>
            <a:r>
              <a:rPr lang="fr-FR" dirty="0" err="1" smtClean="0">
                <a:latin typeface="Calibri" panose="020F0502020204030204" pitchFamily="34" charset="0"/>
              </a:rPr>
              <a:t>transcriptomes</a:t>
            </a:r>
            <a:r>
              <a:rPr lang="fr-FR" dirty="0" smtClean="0">
                <a:latin typeface="Calibri" panose="020F0502020204030204" pitchFamily="34" charset="0"/>
              </a:rPr>
              <a:t>)</a:t>
            </a:r>
          </a:p>
          <a:p>
            <a:pPr lvl="1">
              <a:buSzPct val="100000"/>
              <a:buFont typeface="Wingdings" panose="05000000000000000000" pitchFamily="2" charset="2"/>
              <a:buChar char="§"/>
            </a:pPr>
            <a:r>
              <a:rPr lang="fr-FR" dirty="0" smtClean="0">
                <a:latin typeface="Calibri" panose="020F0502020204030204" pitchFamily="34" charset="0"/>
              </a:rPr>
              <a:t>Annotations structurales </a:t>
            </a:r>
          </a:p>
          <a:p>
            <a:pPr lvl="1">
              <a:buSzPct val="100000"/>
              <a:buFont typeface="Wingdings" panose="05000000000000000000" pitchFamily="2" charset="2"/>
              <a:buChar char="§"/>
            </a:pPr>
            <a:r>
              <a:rPr lang="fr-FR" dirty="0" smtClean="0">
                <a:latin typeface="Calibri" panose="020F0502020204030204" pitchFamily="34" charset="0"/>
              </a:rPr>
              <a:t>Annotations fonctionnelles</a:t>
            </a:r>
          </a:p>
          <a:p>
            <a:pPr lvl="1">
              <a:buSzPct val="100000"/>
              <a:buFont typeface="Wingdings" panose="05000000000000000000" pitchFamily="2" charset="2"/>
              <a:buChar char="§"/>
            </a:pPr>
            <a:r>
              <a:rPr lang="fr-FR" dirty="0" smtClean="0">
                <a:latin typeface="Calibri" panose="020F0502020204030204" pitchFamily="34" charset="0"/>
              </a:rPr>
              <a:t>Extractions de séquences (</a:t>
            </a:r>
            <a:r>
              <a:rPr lang="fr-FR" dirty="0" err="1" smtClean="0">
                <a:latin typeface="Calibri" panose="020F0502020204030204" pitchFamily="34" charset="0"/>
              </a:rPr>
              <a:t>genes</a:t>
            </a:r>
            <a:r>
              <a:rPr lang="fr-FR" dirty="0" smtClean="0">
                <a:latin typeface="Calibri" panose="020F0502020204030204" pitchFamily="34" charset="0"/>
              </a:rPr>
              <a:t>/</a:t>
            </a:r>
            <a:r>
              <a:rPr lang="fr-FR" dirty="0" err="1" smtClean="0">
                <a:latin typeface="Calibri" panose="020F0502020204030204" pitchFamily="34" charset="0"/>
              </a:rPr>
              <a:t>mRNA</a:t>
            </a:r>
            <a:r>
              <a:rPr lang="fr-FR" dirty="0" smtClean="0">
                <a:latin typeface="Calibri" panose="020F0502020204030204" pitchFamily="34" charset="0"/>
              </a:rPr>
              <a:t>/CDS/</a:t>
            </a:r>
            <a:r>
              <a:rPr lang="fr-FR" dirty="0" err="1" smtClean="0">
                <a:latin typeface="Calibri" panose="020F0502020204030204" pitchFamily="34" charset="0"/>
              </a:rPr>
              <a:t>prot</a:t>
            </a:r>
            <a:r>
              <a:rPr lang="fr-FR" dirty="0" smtClean="0">
                <a:latin typeface="Calibri" panose="020F0502020204030204" pitchFamily="34" charset="0"/>
              </a:rPr>
              <a:t>/</a:t>
            </a:r>
            <a:r>
              <a:rPr lang="fr-FR" dirty="0" err="1" smtClean="0">
                <a:latin typeface="Calibri" panose="020F0502020204030204" pitchFamily="34" charset="0"/>
              </a:rPr>
              <a:t>ncRNA</a:t>
            </a:r>
            <a:r>
              <a:rPr lang="fr-FR" dirty="0" smtClean="0">
                <a:latin typeface="Calibri" panose="020F0502020204030204" pitchFamily="34" charset="0"/>
              </a:rPr>
              <a:t>)</a:t>
            </a:r>
          </a:p>
          <a:p>
            <a:pPr lvl="1">
              <a:buSzPct val="100000"/>
              <a:buFont typeface="Wingdings" panose="05000000000000000000" pitchFamily="2" charset="2"/>
              <a:buChar char="§"/>
            </a:pPr>
            <a:endParaRPr lang="fr-FR" dirty="0" smtClean="0">
              <a:latin typeface="Calibri" panose="020F0502020204030204" pitchFamily="34" charset="0"/>
            </a:endParaRPr>
          </a:p>
          <a:p>
            <a:pPr>
              <a:buSzPct val="100000"/>
              <a:buFont typeface="Wingdings" panose="05000000000000000000" pitchFamily="2" charset="2"/>
              <a:buChar char="§"/>
            </a:pPr>
            <a:r>
              <a:rPr lang="fr-FR" sz="2400" dirty="0" smtClean="0">
                <a:latin typeface="Calibri" panose="020F0502020204030204" pitchFamily="34" charset="0"/>
              </a:rPr>
              <a:t>Fournir un </a:t>
            </a:r>
            <a:r>
              <a:rPr lang="fr-FR" sz="2400" b="1" dirty="0" smtClean="0">
                <a:latin typeface="Calibri" panose="020F0502020204030204" pitchFamily="34" charset="0"/>
              </a:rPr>
              <a:t>minimum d’information </a:t>
            </a:r>
            <a:r>
              <a:rPr lang="fr-FR" sz="2400" dirty="0" smtClean="0">
                <a:latin typeface="Calibri" panose="020F0502020204030204" pitchFamily="34" charset="0"/>
              </a:rPr>
              <a:t>permettant de tracer leur origine</a:t>
            </a:r>
            <a:endParaRPr lang="fr-FR" sz="2400" dirty="0">
              <a:latin typeface="Calibri" panose="020F0502020204030204" pitchFamily="34" charset="0"/>
            </a:endParaRPr>
          </a:p>
        </p:txBody>
      </p:sp>
      <p:sp>
        <p:nvSpPr>
          <p:cNvPr id="18" name="ZoneTexte 17"/>
          <p:cNvSpPr txBox="1"/>
          <p:nvPr/>
        </p:nvSpPr>
        <p:spPr>
          <a:xfrm>
            <a:off x="8352680" y="247154"/>
            <a:ext cx="1232517" cy="400110"/>
          </a:xfrm>
          <a:prstGeom prst="rect">
            <a:avLst/>
          </a:prstGeom>
          <a:noFill/>
        </p:spPr>
        <p:txBody>
          <a:bodyPr wrap="none" rtlCol="0">
            <a:spAutoFit/>
          </a:bodyPr>
          <a:lstStyle/>
          <a:p>
            <a:r>
              <a:rPr lang="fr-FR" sz="2000" dirty="0" smtClean="0">
                <a:latin typeface="+mj-lt"/>
              </a:rPr>
              <a:t>Reference</a:t>
            </a:r>
            <a:endParaRPr lang="fr-FR" sz="2000" dirty="0">
              <a:latin typeface="+mj-lt"/>
            </a:endParaRPr>
          </a:p>
        </p:txBody>
      </p:sp>
    </p:spTree>
    <p:extLst>
      <p:ext uri="{BB962C8B-B14F-4D97-AF65-F5344CB8AC3E}">
        <p14:creationId xmlns:p14="http://schemas.microsoft.com/office/powerpoint/2010/main" val="961097493"/>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p:cNvSpPr txBox="1">
            <a:spLocks/>
          </p:cNvSpPr>
          <p:nvPr/>
        </p:nvSpPr>
        <p:spPr>
          <a:xfrm>
            <a:off x="503999" y="13288"/>
            <a:ext cx="9071640" cy="454181"/>
          </a:xfrm>
          <a:prstGeom prst="rect">
            <a:avLst/>
          </a:prstGeom>
        </p:spPr>
        <p:txBody>
          <a:bodyPr>
            <a:noAutofit/>
          </a:bodyPr>
          <a:lstStyle>
            <a:lvl1pPr algn="ctr" rtl="0" hangingPunct="0">
              <a:tabLst/>
              <a:defRPr lang="fr-FR" sz="4400" b="0" i="0" u="none" strike="noStrike" kern="1200">
                <a:ln>
                  <a:noFill/>
                </a:ln>
                <a:latin typeface="Liberation Sans" pitchFamily="18"/>
                <a:ea typeface="DejaVu Sans" pitchFamily="2"/>
                <a:cs typeface="DejaVu Sans" pitchFamily="2"/>
              </a:defRPr>
            </a:lvl1pPr>
          </a:lstStyle>
          <a:p>
            <a:pPr algn="l"/>
            <a:r>
              <a:rPr lang="fr-FR" sz="3200" dirty="0" smtClean="0">
                <a:solidFill>
                  <a:sysClr val="windowText" lastClr="000000"/>
                </a:solidFill>
                <a:latin typeface="+mj-lt"/>
              </a:rPr>
              <a:t>Utilisation du SMRT Portal de BBRIC</a:t>
            </a:r>
            <a:endParaRPr lang="fr-FR" sz="1800" dirty="0">
              <a:solidFill>
                <a:sysClr val="windowText" lastClr="000000"/>
              </a:solidFill>
              <a:latin typeface="+mj-lt"/>
            </a:endParaRPr>
          </a:p>
        </p:txBody>
      </p:sp>
      <p:grpSp>
        <p:nvGrpSpPr>
          <p:cNvPr id="3" name="Groupe 2"/>
          <p:cNvGrpSpPr/>
          <p:nvPr/>
        </p:nvGrpSpPr>
        <p:grpSpPr>
          <a:xfrm>
            <a:off x="7812000" y="35485"/>
            <a:ext cx="2160000" cy="576000"/>
            <a:chOff x="7812000" y="35485"/>
            <a:chExt cx="2160000" cy="576000"/>
          </a:xfrm>
        </p:grpSpPr>
        <p:sp>
          <p:nvSpPr>
            <p:cNvPr id="4"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5" name="Rectangle 4"/>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r="46811"/>
          <a:stretch/>
        </p:blipFill>
        <p:spPr>
          <a:xfrm>
            <a:off x="148649" y="827510"/>
            <a:ext cx="4531623" cy="292475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096" y="4571925"/>
            <a:ext cx="6962304" cy="2428711"/>
          </a:xfrm>
          <a:prstGeom prst="rect">
            <a:avLst/>
          </a:prstGeom>
        </p:spPr>
      </p:pic>
      <p:cxnSp>
        <p:nvCxnSpPr>
          <p:cNvPr id="12" name="Connecteur droit avec flèche 11"/>
          <p:cNvCxnSpPr/>
          <p:nvPr/>
        </p:nvCxnSpPr>
        <p:spPr>
          <a:xfrm flipH="1">
            <a:off x="2232000" y="1331565"/>
            <a:ext cx="4248472" cy="2160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flipV="1">
            <a:off x="4175962" y="1565557"/>
            <a:ext cx="2304510" cy="4140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a:off x="2439063" y="3131764"/>
            <a:ext cx="4041409"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2592040" y="6012085"/>
            <a:ext cx="1258569"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6408464" y="1115541"/>
            <a:ext cx="2981009" cy="369332"/>
          </a:xfrm>
          <a:prstGeom prst="rect">
            <a:avLst/>
          </a:prstGeom>
          <a:noFill/>
        </p:spPr>
        <p:txBody>
          <a:bodyPr wrap="none" rtlCol="0">
            <a:spAutoFit/>
          </a:bodyPr>
          <a:lstStyle/>
          <a:p>
            <a:r>
              <a:rPr lang="fr-FR" b="1" dirty="0" smtClean="0">
                <a:solidFill>
                  <a:schemeClr val="accent1">
                    <a:lumMod val="75000"/>
                  </a:schemeClr>
                </a:solidFill>
              </a:rPr>
              <a:t>Pipelines d’analyse </a:t>
            </a:r>
            <a:r>
              <a:rPr lang="fr-FR" b="1" dirty="0" err="1" smtClean="0">
                <a:solidFill>
                  <a:schemeClr val="accent1">
                    <a:lumMod val="75000"/>
                  </a:schemeClr>
                </a:solidFill>
              </a:rPr>
              <a:t>PacBio</a:t>
            </a:r>
            <a:endParaRPr lang="fr-FR" b="1" dirty="0">
              <a:solidFill>
                <a:schemeClr val="accent1">
                  <a:lumMod val="75000"/>
                </a:schemeClr>
              </a:solidFill>
            </a:endParaRPr>
          </a:p>
        </p:txBody>
      </p:sp>
      <p:sp>
        <p:nvSpPr>
          <p:cNvPr id="24" name="ZoneTexte 23"/>
          <p:cNvSpPr txBox="1"/>
          <p:nvPr/>
        </p:nvSpPr>
        <p:spPr>
          <a:xfrm>
            <a:off x="6451791" y="1763613"/>
            <a:ext cx="2641813" cy="369332"/>
          </a:xfrm>
          <a:prstGeom prst="rect">
            <a:avLst/>
          </a:prstGeom>
          <a:noFill/>
        </p:spPr>
        <p:txBody>
          <a:bodyPr wrap="none" rtlCol="0">
            <a:spAutoFit/>
          </a:bodyPr>
          <a:lstStyle/>
          <a:p>
            <a:r>
              <a:rPr lang="fr-FR" b="1" dirty="0" smtClean="0">
                <a:solidFill>
                  <a:schemeClr val="accent1">
                    <a:lumMod val="75000"/>
                  </a:schemeClr>
                </a:solidFill>
              </a:rPr>
              <a:t>Génomes de références</a:t>
            </a:r>
            <a:endParaRPr lang="fr-FR" b="1" dirty="0">
              <a:solidFill>
                <a:schemeClr val="accent1">
                  <a:lumMod val="75000"/>
                </a:schemeClr>
              </a:solidFill>
            </a:endParaRPr>
          </a:p>
        </p:txBody>
      </p:sp>
      <p:sp>
        <p:nvSpPr>
          <p:cNvPr id="25" name="ZoneTexte 24"/>
          <p:cNvSpPr txBox="1"/>
          <p:nvPr/>
        </p:nvSpPr>
        <p:spPr>
          <a:xfrm>
            <a:off x="6408464" y="2845474"/>
            <a:ext cx="3420295" cy="646331"/>
          </a:xfrm>
          <a:prstGeom prst="rect">
            <a:avLst/>
          </a:prstGeom>
          <a:noFill/>
        </p:spPr>
        <p:txBody>
          <a:bodyPr wrap="none" rtlCol="0">
            <a:spAutoFit/>
          </a:bodyPr>
          <a:lstStyle/>
          <a:p>
            <a:r>
              <a:rPr lang="fr-FR" b="1" dirty="0" smtClean="0">
                <a:solidFill>
                  <a:schemeClr val="accent1">
                    <a:lumMod val="75000"/>
                  </a:schemeClr>
                </a:solidFill>
              </a:rPr>
              <a:t> Vos données </a:t>
            </a:r>
            <a:r>
              <a:rPr lang="fr-FR" b="1" dirty="0" err="1" smtClean="0">
                <a:solidFill>
                  <a:schemeClr val="accent1">
                    <a:lumMod val="75000"/>
                  </a:schemeClr>
                </a:solidFill>
              </a:rPr>
              <a:t>PacBio</a:t>
            </a:r>
            <a:r>
              <a:rPr lang="fr-FR" b="1" dirty="0" smtClean="0">
                <a:solidFill>
                  <a:schemeClr val="accent1">
                    <a:lumMod val="75000"/>
                  </a:schemeClr>
                </a:solidFill>
              </a:rPr>
              <a:t> privées</a:t>
            </a:r>
          </a:p>
          <a:p>
            <a:r>
              <a:rPr lang="fr-FR" b="1" dirty="0">
                <a:solidFill>
                  <a:schemeClr val="accent1">
                    <a:lumMod val="75000"/>
                  </a:schemeClr>
                </a:solidFill>
              </a:rPr>
              <a:t> </a:t>
            </a:r>
            <a:r>
              <a:rPr lang="fr-FR" b="1" dirty="0" smtClean="0">
                <a:solidFill>
                  <a:schemeClr val="accent1">
                    <a:lumMod val="75000"/>
                  </a:schemeClr>
                </a:solidFill>
              </a:rPr>
              <a:t>Les données </a:t>
            </a:r>
            <a:r>
              <a:rPr lang="fr-FR" b="1" dirty="0" err="1" smtClean="0">
                <a:solidFill>
                  <a:schemeClr val="accent1">
                    <a:lumMod val="75000"/>
                  </a:schemeClr>
                </a:solidFill>
              </a:rPr>
              <a:t>PacBio</a:t>
            </a:r>
            <a:r>
              <a:rPr lang="fr-FR" b="1" dirty="0" smtClean="0">
                <a:solidFill>
                  <a:schemeClr val="accent1">
                    <a:lumMod val="75000"/>
                  </a:schemeClr>
                </a:solidFill>
              </a:rPr>
              <a:t> publiques</a:t>
            </a:r>
            <a:endParaRPr lang="fr-FR" b="1" dirty="0">
              <a:solidFill>
                <a:schemeClr val="accent1">
                  <a:lumMod val="75000"/>
                </a:schemeClr>
              </a:solidFill>
            </a:endParaRPr>
          </a:p>
        </p:txBody>
      </p:sp>
      <p:sp>
        <p:nvSpPr>
          <p:cNvPr id="26" name="ZoneTexte 25"/>
          <p:cNvSpPr txBox="1"/>
          <p:nvPr/>
        </p:nvSpPr>
        <p:spPr>
          <a:xfrm>
            <a:off x="-8287" y="5652045"/>
            <a:ext cx="2600327" cy="646331"/>
          </a:xfrm>
          <a:prstGeom prst="rect">
            <a:avLst/>
          </a:prstGeom>
          <a:noFill/>
        </p:spPr>
        <p:txBody>
          <a:bodyPr wrap="none" rtlCol="0">
            <a:spAutoFit/>
          </a:bodyPr>
          <a:lstStyle/>
          <a:p>
            <a:r>
              <a:rPr lang="fr-FR" b="1" dirty="0" smtClean="0">
                <a:solidFill>
                  <a:schemeClr val="accent1">
                    <a:lumMod val="75000"/>
                  </a:schemeClr>
                </a:solidFill>
              </a:rPr>
              <a:t>Vos analyses privées</a:t>
            </a:r>
          </a:p>
          <a:p>
            <a:r>
              <a:rPr lang="fr-FR" b="1" dirty="0" smtClean="0">
                <a:solidFill>
                  <a:schemeClr val="accent1">
                    <a:lumMod val="75000"/>
                  </a:schemeClr>
                </a:solidFill>
              </a:rPr>
              <a:t>Les analyses publiques</a:t>
            </a:r>
            <a:endParaRPr lang="fr-FR" b="1" dirty="0">
              <a:solidFill>
                <a:schemeClr val="accent1">
                  <a:lumMod val="75000"/>
                </a:schemeClr>
              </a:solidFill>
            </a:endParaRPr>
          </a:p>
        </p:txBody>
      </p:sp>
    </p:spTree>
    <p:extLst>
      <p:ext uri="{BB962C8B-B14F-4D97-AF65-F5344CB8AC3E}">
        <p14:creationId xmlns:p14="http://schemas.microsoft.com/office/powerpoint/2010/main" val="4293073271"/>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812000" y="35485"/>
            <a:ext cx="2160000" cy="576000"/>
            <a:chOff x="7812000" y="35485"/>
            <a:chExt cx="2160000" cy="576000"/>
          </a:xfrm>
        </p:grpSpPr>
        <p:sp>
          <p:nvSpPr>
            <p:cNvPr id="3"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4" name="Rectangle 3"/>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5" name="Titre 2"/>
          <p:cNvSpPr txBox="1">
            <a:spLocks/>
          </p:cNvSpPr>
          <p:nvPr/>
        </p:nvSpPr>
        <p:spPr>
          <a:xfrm>
            <a:off x="503999" y="13288"/>
            <a:ext cx="9071640" cy="454181"/>
          </a:xfrm>
          <a:prstGeom prst="rect">
            <a:avLst/>
          </a:prstGeom>
        </p:spPr>
        <p:txBody>
          <a:bodyPr>
            <a:noAutofit/>
          </a:bodyPr>
          <a:lstStyle>
            <a:lvl1pPr algn="ctr" rtl="0" hangingPunct="0">
              <a:tabLst/>
              <a:defRPr lang="fr-FR" sz="4400" b="0" i="0" u="none" strike="noStrike" kern="1200">
                <a:ln>
                  <a:noFill/>
                </a:ln>
                <a:latin typeface="Liberation Sans" pitchFamily="18"/>
                <a:ea typeface="DejaVu Sans" pitchFamily="2"/>
                <a:cs typeface="DejaVu Sans" pitchFamily="2"/>
              </a:defRPr>
            </a:lvl1pPr>
          </a:lstStyle>
          <a:p>
            <a:pPr algn="l"/>
            <a:r>
              <a:rPr lang="fr-FR" sz="3200" dirty="0" err="1">
                <a:solidFill>
                  <a:sysClr val="windowText" lastClr="000000"/>
                </a:solidFill>
                <a:latin typeface="+mj-lt"/>
              </a:rPr>
              <a:t>Xanthomonas</a:t>
            </a:r>
            <a:r>
              <a:rPr lang="fr-FR" sz="3200" dirty="0">
                <a:solidFill>
                  <a:sysClr val="windowText" lastClr="000000"/>
                </a:solidFill>
                <a:latin typeface="+mj-lt"/>
              </a:rPr>
              <a:t> (bactérie de 5Mb)</a:t>
            </a:r>
            <a:endParaRPr lang="fr-FR" sz="1800" dirty="0">
              <a:solidFill>
                <a:sysClr val="windowText" lastClr="000000"/>
              </a:solidFill>
              <a:latin typeface="+mj-lt"/>
            </a:endParaRPr>
          </a:p>
        </p:txBody>
      </p:sp>
      <p:sp>
        <p:nvSpPr>
          <p:cNvPr id="6" name="Espace réservé du contenu 2"/>
          <p:cNvSpPr txBox="1">
            <a:spLocks/>
          </p:cNvSpPr>
          <p:nvPr/>
        </p:nvSpPr>
        <p:spPr>
          <a:xfrm>
            <a:off x="287785" y="683493"/>
            <a:ext cx="9505055" cy="5365112"/>
          </a:xfrm>
          <a:prstGeom prst="rect">
            <a:avLst/>
          </a:prstGeom>
        </p:spPr>
        <p:txBody>
          <a:bodyPr/>
          <a:lstStyle>
            <a:lvl1pPr rtl="0" hangingPunct="0">
              <a:spcBef>
                <a:spcPts val="0"/>
              </a:spcBef>
              <a:spcAft>
                <a:spcPts val="1417"/>
              </a:spcAft>
              <a:tabLst/>
              <a:defRPr lang="fr-FR" sz="3200" b="0" i="0" u="none" strike="noStrike" kern="1200">
                <a:ln>
                  <a:noFill/>
                </a:ln>
                <a:latin typeface="Liberation Sans" pitchFamily="18"/>
                <a:ea typeface="DejaVu Sans" pitchFamily="2"/>
                <a:cs typeface="DejaVu Sans" pitchFamily="2"/>
              </a:defRPr>
            </a:lvl1pPr>
          </a:lstStyle>
          <a:p>
            <a:pPr>
              <a:spcAft>
                <a:spcPts val="0"/>
              </a:spcAft>
            </a:pPr>
            <a:r>
              <a:rPr lang="fr-FR" sz="2200" b="1" dirty="0" smtClean="0">
                <a:solidFill>
                  <a:schemeClr val="tx1"/>
                </a:solidFill>
                <a:latin typeface="+mj-lt"/>
              </a:rPr>
              <a:t>Données</a:t>
            </a:r>
            <a:r>
              <a:rPr lang="fr-FR" sz="2200" dirty="0" smtClean="0">
                <a:solidFill>
                  <a:schemeClr val="tx1"/>
                </a:solidFill>
                <a:latin typeface="+mj-lt"/>
              </a:rPr>
              <a:t>: 1 SMRT </a:t>
            </a:r>
            <a:r>
              <a:rPr lang="fr-FR" sz="2200" dirty="0" err="1" smtClean="0">
                <a:solidFill>
                  <a:schemeClr val="tx1"/>
                </a:solidFill>
                <a:latin typeface="+mj-lt"/>
              </a:rPr>
              <a:t>Cell</a:t>
            </a:r>
            <a:r>
              <a:rPr lang="fr-FR" sz="2200" dirty="0" smtClean="0">
                <a:solidFill>
                  <a:schemeClr val="tx1"/>
                </a:solidFill>
                <a:latin typeface="+mj-lt"/>
              </a:rPr>
              <a:t> P6-C4</a:t>
            </a:r>
          </a:p>
          <a:p>
            <a:pPr>
              <a:spcAft>
                <a:spcPts val="0"/>
              </a:spcAft>
            </a:pPr>
            <a:r>
              <a:rPr lang="fr-FR" sz="2200" b="1" dirty="0" smtClean="0">
                <a:solidFill>
                  <a:sysClr val="windowText" lastClr="000000"/>
                </a:solidFill>
                <a:latin typeface="+mj-lt"/>
              </a:rPr>
              <a:t>Assemblage</a:t>
            </a:r>
            <a:r>
              <a:rPr lang="fr-FR" sz="2200" dirty="0" smtClean="0">
                <a:solidFill>
                  <a:sysClr val="windowText" lastClr="000000"/>
                </a:solidFill>
                <a:latin typeface="+mj-lt"/>
              </a:rPr>
              <a:t>: protocole HGAP3 (~2h30)</a:t>
            </a:r>
          </a:p>
          <a:p>
            <a:pPr marL="342900" indent="-342900">
              <a:spcAft>
                <a:spcPts val="0"/>
              </a:spcAft>
              <a:buFont typeface="Arial" panose="020B0604020202020204" pitchFamily="34" charset="0"/>
              <a:buChar char="•"/>
            </a:pPr>
            <a:r>
              <a:rPr lang="fr-FR" sz="2200" dirty="0" smtClean="0">
                <a:solidFill>
                  <a:sysClr val="windowText" lastClr="000000"/>
                </a:solidFill>
                <a:latin typeface="+mj-lt"/>
              </a:rPr>
              <a:t>Disponible via l’interface web </a:t>
            </a:r>
            <a:r>
              <a:rPr lang="fr-FR" sz="2200" dirty="0" err="1" smtClean="0">
                <a:solidFill>
                  <a:sysClr val="windowText" lastClr="000000"/>
                </a:solidFill>
                <a:latin typeface="+mj-lt"/>
              </a:rPr>
              <a:t>smrtportal</a:t>
            </a:r>
            <a:endParaRPr lang="fr-FR" sz="2200" dirty="0" smtClean="0">
              <a:solidFill>
                <a:sysClr val="windowText" lastClr="000000"/>
              </a:solidFill>
              <a:latin typeface="+mj-lt"/>
            </a:endParaRPr>
          </a:p>
          <a:p>
            <a:pPr marL="342900" indent="-342900">
              <a:spcAft>
                <a:spcPts val="0"/>
              </a:spcAft>
              <a:buFont typeface="Arial" panose="020B0604020202020204" pitchFamily="34" charset="0"/>
              <a:buChar char="•"/>
            </a:pPr>
            <a:r>
              <a:rPr lang="fr-FR" sz="2200" dirty="0" smtClean="0">
                <a:solidFill>
                  <a:sysClr val="windowText" lastClr="000000"/>
                </a:solidFill>
                <a:latin typeface="+mj-lt"/>
              </a:rPr>
              <a:t>Paramétrage simple : on spécifie la taille attendue</a:t>
            </a:r>
          </a:p>
          <a:p>
            <a:pPr>
              <a:spcAft>
                <a:spcPts val="0"/>
              </a:spcAft>
            </a:pPr>
            <a:r>
              <a:rPr lang="fr-FR" sz="2200" b="1" dirty="0" smtClean="0">
                <a:solidFill>
                  <a:sysClr val="windowText" lastClr="000000"/>
                </a:solidFill>
                <a:latin typeface="+mj-lt"/>
              </a:rPr>
              <a:t>Résultat</a:t>
            </a:r>
            <a:r>
              <a:rPr lang="fr-FR" sz="2200" dirty="0" smtClean="0">
                <a:solidFill>
                  <a:sysClr val="windowText" lastClr="000000"/>
                </a:solidFill>
                <a:latin typeface="+mj-lt"/>
              </a:rPr>
              <a:t>: 2 contigs comme attendus</a:t>
            </a:r>
          </a:p>
          <a:p>
            <a:pPr marL="342900" indent="-342900">
              <a:spcAft>
                <a:spcPts val="0"/>
              </a:spcAft>
              <a:buFont typeface="Arial" panose="020B0604020202020204" pitchFamily="34" charset="0"/>
              <a:buChar char="•"/>
            </a:pPr>
            <a:r>
              <a:rPr lang="fr-FR" sz="2200" dirty="0" smtClean="0">
                <a:solidFill>
                  <a:sysClr val="windowText" lastClr="000000"/>
                </a:solidFill>
                <a:latin typeface="+mj-lt"/>
              </a:rPr>
              <a:t>1 chromosome de 5Mb sans ‘N’</a:t>
            </a:r>
          </a:p>
          <a:p>
            <a:pPr marL="342900" indent="-342900">
              <a:spcAft>
                <a:spcPts val="0"/>
              </a:spcAft>
              <a:buFont typeface="Arial" panose="020B0604020202020204" pitchFamily="34" charset="0"/>
              <a:buChar char="•"/>
            </a:pPr>
            <a:r>
              <a:rPr lang="fr-FR" sz="2200" dirty="0" smtClean="0">
                <a:solidFill>
                  <a:sysClr val="windowText" lastClr="000000"/>
                </a:solidFill>
                <a:latin typeface="+mj-lt"/>
              </a:rPr>
              <a:t>1 plasmide d’environ 80kb</a:t>
            </a:r>
          </a:p>
          <a:p>
            <a:pPr marL="0" lvl="1"/>
            <a:endParaRPr lang="fr-FR" sz="2000" kern="0" dirty="0" smtClean="0">
              <a:solidFill>
                <a:sysClr val="windowText" lastClr="000000"/>
              </a:solidFill>
              <a:latin typeface="+mj-lt"/>
            </a:endParaRPr>
          </a:p>
          <a:p>
            <a:pPr marL="0" lvl="1"/>
            <a:endParaRPr lang="fr-FR" sz="2000" kern="0" dirty="0">
              <a:solidFill>
                <a:sysClr val="windowText" lastClr="000000"/>
              </a:solidFill>
              <a:latin typeface="+mj-lt"/>
            </a:endParaRPr>
          </a:p>
          <a:p>
            <a:pPr marL="0" lvl="1"/>
            <a:endParaRPr lang="fr-FR" sz="2000" kern="0" dirty="0" smtClean="0">
              <a:solidFill>
                <a:sysClr val="windowText" lastClr="000000"/>
              </a:solidFill>
              <a:latin typeface="+mj-lt"/>
            </a:endParaRPr>
          </a:p>
          <a:p>
            <a:pPr marL="0" lvl="1"/>
            <a:endParaRPr lang="fr-FR" sz="2000" kern="0" dirty="0" smtClean="0">
              <a:solidFill>
                <a:sysClr val="windowText" lastClr="000000"/>
              </a:solidFill>
              <a:latin typeface="+mj-lt"/>
            </a:endParaRPr>
          </a:p>
          <a:p>
            <a:pPr marL="0" lvl="1"/>
            <a:r>
              <a:rPr lang="fr-FR" sz="2000" kern="0" dirty="0" smtClean="0">
                <a:solidFill>
                  <a:sysClr val="windowText" lastClr="000000"/>
                </a:solidFill>
                <a:latin typeface="+mj-lt"/>
              </a:rPr>
              <a:t>Avec la chimie P6/C4, la longueur des lectures permet de traverser sans problème les répétitions de plusieurs kb que l’on trouve chez les bactéries (ex: opérons ribosomiques)</a:t>
            </a:r>
            <a:endParaRPr lang="fr-FR" kern="0" dirty="0" smtClean="0">
              <a:solidFill>
                <a:sysClr val="windowText" lastClr="000000"/>
              </a:solidFill>
              <a:latin typeface="+mj-lt"/>
            </a:endParaRPr>
          </a:p>
          <a:p>
            <a:pPr>
              <a:spcAft>
                <a:spcPts val="0"/>
              </a:spcAft>
            </a:pPr>
            <a:endParaRPr lang="fr-FR" dirty="0" smtClean="0">
              <a:solidFill>
                <a:sysClr val="windowText" lastClr="000000"/>
              </a:solidFill>
              <a:latin typeface="+mj-lt"/>
            </a:endParaRPr>
          </a:p>
        </p:txBody>
      </p:sp>
      <p:graphicFrame>
        <p:nvGraphicFramePr>
          <p:cNvPr id="7" name="Tableau 6"/>
          <p:cNvGraphicFramePr>
            <a:graphicFrameLocks noGrp="1"/>
          </p:cNvGraphicFramePr>
          <p:nvPr>
            <p:extLst>
              <p:ext uri="{D42A27DB-BD31-4B8C-83A1-F6EECF244321}">
                <p14:modId xmlns:p14="http://schemas.microsoft.com/office/powerpoint/2010/main" val="3937574698"/>
              </p:ext>
            </p:extLst>
          </p:nvPr>
        </p:nvGraphicFramePr>
        <p:xfrm>
          <a:off x="133728" y="5464176"/>
          <a:ext cx="9772034" cy="979957"/>
        </p:xfrm>
        <a:graphic>
          <a:graphicData uri="http://schemas.openxmlformats.org/drawingml/2006/table">
            <a:tbl>
              <a:tblPr firstRow="1" bandRow="1">
                <a:tableStyleId>{5C22544A-7EE6-4342-B048-85BDC9FD1C3A}</a:tableStyleId>
              </a:tblPr>
              <a:tblGrid>
                <a:gridCol w="2448147"/>
                <a:gridCol w="1110928"/>
                <a:gridCol w="689186"/>
                <a:gridCol w="1152071"/>
                <a:gridCol w="1224076"/>
                <a:gridCol w="1110926"/>
                <a:gridCol w="1049209"/>
                <a:gridCol w="987491"/>
              </a:tblGrid>
              <a:tr h="571175">
                <a:tc>
                  <a:txBody>
                    <a:bodyPr/>
                    <a:lstStyle/>
                    <a:p>
                      <a:pPr algn="ctr"/>
                      <a:r>
                        <a:rPr lang="fr-FR" sz="1500" b="1" dirty="0" smtClean="0"/>
                        <a:t>« </a:t>
                      </a:r>
                      <a:r>
                        <a:rPr lang="fr-FR" sz="1500" b="1" dirty="0" err="1" smtClean="0"/>
                        <a:t>filtered_subreads</a:t>
                      </a:r>
                      <a:r>
                        <a:rPr lang="fr-FR" sz="1500" b="1" dirty="0" smtClean="0"/>
                        <a:t> » P6/C4</a:t>
                      </a:r>
                      <a:endParaRPr lang="fr-FR" sz="1500" dirty="0"/>
                    </a:p>
                  </a:txBody>
                  <a:tcPr marL="100806" marR="100806" marT="50398" marB="50398"/>
                </a:tc>
                <a:tc>
                  <a:txBody>
                    <a:bodyPr/>
                    <a:lstStyle/>
                    <a:p>
                      <a:pPr algn="ctr"/>
                      <a:r>
                        <a:rPr lang="fr-FR" sz="1500" dirty="0" smtClean="0"/>
                        <a:t>#</a:t>
                      </a:r>
                      <a:endParaRPr lang="fr-FR" sz="1500" dirty="0"/>
                    </a:p>
                  </a:txBody>
                  <a:tcPr marL="100806" marR="100806" marT="50398" marB="50398"/>
                </a:tc>
                <a:tc>
                  <a:txBody>
                    <a:bodyPr/>
                    <a:lstStyle/>
                    <a:p>
                      <a:pPr algn="ctr"/>
                      <a:r>
                        <a:rPr lang="fr-FR" sz="1500" dirty="0" smtClean="0"/>
                        <a:t>MIN</a:t>
                      </a:r>
                      <a:endParaRPr lang="fr-FR" sz="1500" dirty="0"/>
                    </a:p>
                  </a:txBody>
                  <a:tcPr marL="100806" marR="100806" marT="50398" marB="50398"/>
                </a:tc>
                <a:tc>
                  <a:txBody>
                    <a:bodyPr/>
                    <a:lstStyle/>
                    <a:p>
                      <a:pPr algn="ctr"/>
                      <a:r>
                        <a:rPr lang="fr-FR" sz="1500" dirty="0" smtClean="0"/>
                        <a:t>MAX</a:t>
                      </a:r>
                      <a:endParaRPr lang="fr-FR" sz="1500" dirty="0"/>
                    </a:p>
                  </a:txBody>
                  <a:tcPr marL="100806" marR="100806" marT="50398" marB="50398"/>
                </a:tc>
                <a:tc>
                  <a:txBody>
                    <a:bodyPr/>
                    <a:lstStyle/>
                    <a:p>
                      <a:pPr algn="ctr"/>
                      <a:r>
                        <a:rPr lang="fr-FR" sz="1500" dirty="0" smtClean="0"/>
                        <a:t>N50 BP</a:t>
                      </a:r>
                      <a:endParaRPr lang="fr-FR" sz="1500" dirty="0"/>
                    </a:p>
                  </a:txBody>
                  <a:tcPr marL="100806" marR="100806" marT="50398" marB="50398"/>
                </a:tc>
                <a:tc>
                  <a:txBody>
                    <a:bodyPr/>
                    <a:lstStyle/>
                    <a:p>
                      <a:pPr algn="ctr"/>
                      <a:r>
                        <a:rPr lang="fr-FR" sz="1500" dirty="0" smtClean="0"/>
                        <a:t>N50 NUM</a:t>
                      </a:r>
                      <a:endParaRPr lang="fr-FR" sz="1500" dirty="0"/>
                    </a:p>
                  </a:txBody>
                  <a:tcPr marL="100806" marR="100806" marT="50398" marB="50398"/>
                </a:tc>
                <a:tc>
                  <a:txBody>
                    <a:bodyPr/>
                    <a:lstStyle/>
                    <a:p>
                      <a:pPr algn="ctr"/>
                      <a:r>
                        <a:rPr lang="fr-FR" sz="1500" dirty="0" smtClean="0"/>
                        <a:t>MEAN</a:t>
                      </a:r>
                      <a:endParaRPr lang="fr-FR" sz="1500" dirty="0"/>
                    </a:p>
                  </a:txBody>
                  <a:tcPr marL="100806" marR="100806" marT="50398" marB="50398"/>
                </a:tc>
                <a:tc>
                  <a:txBody>
                    <a:bodyPr/>
                    <a:lstStyle/>
                    <a:p>
                      <a:pPr algn="ctr"/>
                      <a:r>
                        <a:rPr lang="fr-FR" sz="1500" dirty="0" smtClean="0"/>
                        <a:t>BP</a:t>
                      </a:r>
                      <a:endParaRPr lang="fr-FR" sz="1500" dirty="0"/>
                    </a:p>
                  </a:txBody>
                  <a:tcPr marL="100806" marR="100806" marT="50398" marB="50398"/>
                </a:tc>
              </a:tr>
              <a:tr h="408782">
                <a:tc>
                  <a:txBody>
                    <a:bodyPr/>
                    <a:lstStyle/>
                    <a:p>
                      <a:pPr algn="ctr"/>
                      <a:r>
                        <a:rPr lang="fr-FR" sz="1500" dirty="0" err="1" smtClean="0"/>
                        <a:t>Xantho</a:t>
                      </a:r>
                      <a:r>
                        <a:rPr lang="fr-FR" sz="1500" dirty="0" smtClean="0"/>
                        <a:t> 0.1 </a:t>
                      </a:r>
                      <a:r>
                        <a:rPr lang="fr-FR" sz="1500" dirty="0" err="1" smtClean="0"/>
                        <a:t>nM</a:t>
                      </a:r>
                      <a:endParaRPr lang="fr-FR" sz="1500" dirty="0"/>
                    </a:p>
                  </a:txBody>
                  <a:tcPr marL="100806" marR="100806" marT="50398" marB="50398"/>
                </a:tc>
                <a:tc>
                  <a:txBody>
                    <a:bodyPr/>
                    <a:lstStyle/>
                    <a:p>
                      <a:pPr algn="ctr"/>
                      <a:r>
                        <a:rPr lang="pt-BR" sz="1500" b="1" dirty="0" smtClean="0">
                          <a:latin typeface="Courier New" pitchFamily="49" charset="0"/>
                          <a:cs typeface="Courier New" pitchFamily="49" charset="0"/>
                        </a:rPr>
                        <a:t>81 112</a:t>
                      </a:r>
                      <a:endParaRPr lang="fr-FR" sz="1500" dirty="0"/>
                    </a:p>
                  </a:txBody>
                  <a:tcPr marL="100806" marR="100806" marT="50398" marB="50398"/>
                </a:tc>
                <a:tc>
                  <a:txBody>
                    <a:bodyPr/>
                    <a:lstStyle/>
                    <a:p>
                      <a:pPr algn="ctr"/>
                      <a:r>
                        <a:rPr lang="fr-FR" sz="1500" dirty="0" smtClean="0"/>
                        <a:t>50</a:t>
                      </a:r>
                      <a:endParaRPr lang="fr-FR" sz="1500" dirty="0"/>
                    </a:p>
                  </a:txBody>
                  <a:tcPr marL="100806" marR="100806" marT="50398" marB="50398"/>
                </a:tc>
                <a:tc>
                  <a:txBody>
                    <a:bodyPr/>
                    <a:lstStyle/>
                    <a:p>
                      <a:pPr algn="ctr"/>
                      <a:r>
                        <a:rPr lang="pt-BR" sz="1500" b="1" dirty="0" smtClean="0">
                          <a:latin typeface="Courier New" pitchFamily="49" charset="0"/>
                          <a:cs typeface="Courier New" pitchFamily="49" charset="0"/>
                        </a:rPr>
                        <a:t>42 598</a:t>
                      </a:r>
                      <a:endParaRPr lang="fr-FR" sz="1500" dirty="0"/>
                    </a:p>
                  </a:txBody>
                  <a:tcPr marL="100806" marR="100806" marT="50398" marB="50398"/>
                </a:tc>
                <a:tc>
                  <a:txBody>
                    <a:bodyPr/>
                    <a:lstStyle/>
                    <a:p>
                      <a:pPr algn="ctr"/>
                      <a:r>
                        <a:rPr lang="pt-BR" sz="1500" b="1" dirty="0" smtClean="0">
                          <a:solidFill>
                            <a:srgbClr val="C00000"/>
                          </a:solidFill>
                          <a:latin typeface="Courier New" pitchFamily="49" charset="0"/>
                          <a:cs typeface="Courier New" pitchFamily="49" charset="0"/>
                        </a:rPr>
                        <a:t>9 599</a:t>
                      </a:r>
                      <a:endParaRPr lang="fr-FR" sz="1500" dirty="0">
                        <a:solidFill>
                          <a:srgbClr val="C00000"/>
                        </a:solidFill>
                      </a:endParaRPr>
                    </a:p>
                  </a:txBody>
                  <a:tcPr marL="100806" marR="100806" marT="50398" marB="50398"/>
                </a:tc>
                <a:tc>
                  <a:txBody>
                    <a:bodyPr/>
                    <a:lstStyle/>
                    <a:p>
                      <a:pPr algn="ctr"/>
                      <a:r>
                        <a:rPr lang="fr-FR" sz="1500" dirty="0" smtClean="0"/>
                        <a:t>24 690</a:t>
                      </a:r>
                      <a:endParaRPr lang="fr-FR" sz="1500" dirty="0"/>
                    </a:p>
                  </a:txBody>
                  <a:tcPr marL="100806" marR="100806" marT="50398" marB="50398"/>
                </a:tc>
                <a:tc>
                  <a:txBody>
                    <a:bodyPr/>
                    <a:lstStyle/>
                    <a:p>
                      <a:pPr algn="ctr"/>
                      <a:r>
                        <a:rPr lang="pt-BR" sz="1500" b="1" dirty="0" smtClean="0">
                          <a:latin typeface="Courier New" pitchFamily="49" charset="0"/>
                          <a:cs typeface="Courier New" pitchFamily="49" charset="0"/>
                        </a:rPr>
                        <a:t>7 886</a:t>
                      </a:r>
                      <a:endParaRPr lang="fr-FR" sz="1500" dirty="0"/>
                    </a:p>
                  </a:txBody>
                  <a:tcPr marL="100806" marR="100806" marT="50398" marB="50398"/>
                </a:tc>
                <a:tc>
                  <a:txBody>
                    <a:bodyPr/>
                    <a:lstStyle/>
                    <a:p>
                      <a:pPr algn="ctr"/>
                      <a:r>
                        <a:rPr lang="fr-FR" sz="1500" dirty="0" smtClean="0">
                          <a:solidFill>
                            <a:srgbClr val="C00000"/>
                          </a:solidFill>
                        </a:rPr>
                        <a:t>639Mb</a:t>
                      </a:r>
                      <a:endParaRPr lang="fr-FR" sz="1500" dirty="0">
                        <a:solidFill>
                          <a:srgbClr val="C00000"/>
                        </a:solidFill>
                      </a:endParaRPr>
                    </a:p>
                  </a:txBody>
                  <a:tcPr marL="100806" marR="100806" marT="50398" marB="50398"/>
                </a:tc>
              </a:tr>
            </a:tbl>
          </a:graphicData>
        </a:graphic>
      </p:graphicFrame>
      <p:pic>
        <p:nvPicPr>
          <p:cNvPr id="8" name="Image 7" descr="unitig_0.raw.png"/>
          <p:cNvPicPr>
            <a:picLocks noChangeAspect="1"/>
          </p:cNvPicPr>
          <p:nvPr/>
        </p:nvPicPr>
        <p:blipFill>
          <a:blip r:embed="rId2" cstate="print"/>
          <a:srcRect l="14880" t="13193" r="16122" b="14966"/>
          <a:stretch>
            <a:fillRect/>
          </a:stretch>
        </p:blipFill>
        <p:spPr>
          <a:xfrm>
            <a:off x="6480472" y="737289"/>
            <a:ext cx="3199085" cy="3330580"/>
          </a:xfrm>
          <a:prstGeom prst="rect">
            <a:avLst/>
          </a:prstGeom>
        </p:spPr>
      </p:pic>
      <p:sp>
        <p:nvSpPr>
          <p:cNvPr id="9" name="ZoneTexte 8"/>
          <p:cNvSpPr txBox="1"/>
          <p:nvPr/>
        </p:nvSpPr>
        <p:spPr>
          <a:xfrm>
            <a:off x="9094861" y="2204605"/>
            <a:ext cx="1058019" cy="501888"/>
          </a:xfrm>
          <a:prstGeom prst="rect">
            <a:avLst/>
          </a:prstGeom>
          <a:solidFill>
            <a:schemeClr val="bg1"/>
          </a:solidFill>
        </p:spPr>
        <p:txBody>
          <a:bodyPr wrap="square" lIns="100794" tIns="50397" rIns="100794" bIns="50397" rtlCol="0">
            <a:spAutoFit/>
          </a:bodyPr>
          <a:lstStyle/>
          <a:p>
            <a:r>
              <a:rPr lang="fr-FR" sz="1300" b="1" dirty="0" smtClean="0"/>
              <a:t>Origine de </a:t>
            </a:r>
          </a:p>
          <a:p>
            <a:r>
              <a:rPr lang="fr-FR" sz="1300" b="1" dirty="0" smtClean="0"/>
              <a:t>réplication</a:t>
            </a:r>
            <a:endParaRPr lang="fr-FR" sz="1300" b="1" dirty="0"/>
          </a:p>
        </p:txBody>
      </p:sp>
      <p:sp>
        <p:nvSpPr>
          <p:cNvPr id="10" name="Flèche droite 9"/>
          <p:cNvSpPr/>
          <p:nvPr/>
        </p:nvSpPr>
        <p:spPr>
          <a:xfrm>
            <a:off x="8568704" y="2274445"/>
            <a:ext cx="154295" cy="339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spTree>
    <p:extLst>
      <p:ext uri="{BB962C8B-B14F-4D97-AF65-F5344CB8AC3E}">
        <p14:creationId xmlns:p14="http://schemas.microsoft.com/office/powerpoint/2010/main" val="596464463"/>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1112088709"/>
              </p:ext>
            </p:extLst>
          </p:nvPr>
        </p:nvGraphicFramePr>
        <p:xfrm>
          <a:off x="241197" y="1668333"/>
          <a:ext cx="9407627" cy="2255520"/>
        </p:xfrm>
        <a:graphic>
          <a:graphicData uri="http://schemas.openxmlformats.org/drawingml/2006/table">
            <a:tbl>
              <a:tblPr firstRow="1" bandRow="1">
                <a:tableStyleId>{5C22544A-7EE6-4342-B048-85BDC9FD1C3A}</a:tableStyleId>
              </a:tblPr>
              <a:tblGrid>
                <a:gridCol w="2455883"/>
                <a:gridCol w="784477"/>
                <a:gridCol w="849479"/>
                <a:gridCol w="1109109"/>
                <a:gridCol w="1007048"/>
                <a:gridCol w="708239"/>
                <a:gridCol w="1018701"/>
                <a:gridCol w="1474691"/>
              </a:tblGrid>
              <a:tr h="329065">
                <a:tc>
                  <a:txBody>
                    <a:bodyPr/>
                    <a:lstStyle/>
                    <a:p>
                      <a:pPr algn="ctr"/>
                      <a:endParaRPr lang="fr-FR" sz="1400" dirty="0">
                        <a:latin typeface="+mj-lt"/>
                      </a:endParaRPr>
                    </a:p>
                  </a:txBody>
                  <a:tcPr/>
                </a:tc>
                <a:tc>
                  <a:txBody>
                    <a:bodyPr/>
                    <a:lstStyle/>
                    <a:p>
                      <a:pPr algn="ctr"/>
                      <a:r>
                        <a:rPr lang="fr-FR" sz="1400" dirty="0" smtClean="0">
                          <a:latin typeface="+mj-lt"/>
                        </a:rPr>
                        <a:t>#</a:t>
                      </a:r>
                      <a:endParaRPr lang="fr-FR" sz="1400" dirty="0">
                        <a:latin typeface="+mj-lt"/>
                      </a:endParaRPr>
                    </a:p>
                  </a:txBody>
                  <a:tcPr/>
                </a:tc>
                <a:tc>
                  <a:txBody>
                    <a:bodyPr/>
                    <a:lstStyle/>
                    <a:p>
                      <a:pPr algn="ctr"/>
                      <a:r>
                        <a:rPr lang="fr-FR" sz="1400" dirty="0" smtClean="0">
                          <a:latin typeface="+mj-lt"/>
                        </a:rPr>
                        <a:t>MIN</a:t>
                      </a:r>
                      <a:endParaRPr lang="fr-FR" sz="1400" dirty="0">
                        <a:latin typeface="+mj-lt"/>
                      </a:endParaRPr>
                    </a:p>
                  </a:txBody>
                  <a:tcPr/>
                </a:tc>
                <a:tc>
                  <a:txBody>
                    <a:bodyPr/>
                    <a:lstStyle/>
                    <a:p>
                      <a:pPr algn="ctr"/>
                      <a:r>
                        <a:rPr lang="fr-FR" sz="1400" dirty="0" smtClean="0">
                          <a:latin typeface="+mj-lt"/>
                        </a:rPr>
                        <a:t>MAX</a:t>
                      </a:r>
                      <a:endParaRPr lang="fr-FR" sz="1400" dirty="0">
                        <a:latin typeface="+mj-lt"/>
                      </a:endParaRPr>
                    </a:p>
                  </a:txBody>
                  <a:tcPr/>
                </a:tc>
                <a:tc>
                  <a:txBody>
                    <a:bodyPr/>
                    <a:lstStyle/>
                    <a:p>
                      <a:pPr algn="ctr"/>
                      <a:r>
                        <a:rPr lang="fr-FR" sz="1400" dirty="0" smtClean="0">
                          <a:latin typeface="+mj-lt"/>
                        </a:rPr>
                        <a:t>N50 BP</a:t>
                      </a:r>
                      <a:endParaRPr lang="fr-FR" sz="1400" dirty="0">
                        <a:latin typeface="+mj-lt"/>
                      </a:endParaRPr>
                    </a:p>
                  </a:txBody>
                  <a:tcPr/>
                </a:tc>
                <a:tc>
                  <a:txBody>
                    <a:bodyPr/>
                    <a:lstStyle/>
                    <a:p>
                      <a:pPr algn="ctr"/>
                      <a:r>
                        <a:rPr lang="fr-FR" sz="1400" dirty="0" smtClean="0">
                          <a:latin typeface="+mj-lt"/>
                        </a:rPr>
                        <a:t>N50 NUM</a:t>
                      </a:r>
                      <a:endParaRPr lang="fr-FR" sz="1400" dirty="0">
                        <a:latin typeface="+mj-lt"/>
                      </a:endParaRPr>
                    </a:p>
                  </a:txBody>
                  <a:tcPr/>
                </a:tc>
                <a:tc>
                  <a:txBody>
                    <a:bodyPr/>
                    <a:lstStyle/>
                    <a:p>
                      <a:pPr algn="ctr"/>
                      <a:r>
                        <a:rPr lang="fr-FR" sz="1400" dirty="0" smtClean="0">
                          <a:latin typeface="+mj-lt"/>
                        </a:rPr>
                        <a:t>MEAN</a:t>
                      </a:r>
                      <a:endParaRPr lang="fr-FR" sz="1400" dirty="0">
                        <a:latin typeface="+mj-lt"/>
                      </a:endParaRPr>
                    </a:p>
                  </a:txBody>
                  <a:tcPr/>
                </a:tc>
                <a:tc>
                  <a:txBody>
                    <a:bodyPr/>
                    <a:lstStyle/>
                    <a:p>
                      <a:pPr algn="ctr"/>
                      <a:r>
                        <a:rPr lang="fr-FR" sz="1400" dirty="0" smtClean="0">
                          <a:latin typeface="+mj-lt"/>
                        </a:rPr>
                        <a:t>BP</a:t>
                      </a:r>
                      <a:endParaRPr lang="fr-FR" sz="1400" dirty="0">
                        <a:latin typeface="+mj-lt"/>
                      </a:endParaRPr>
                    </a:p>
                  </a:txBody>
                  <a:tcPr/>
                </a:tc>
              </a:tr>
              <a:tr h="370840">
                <a:tc>
                  <a:txBody>
                    <a:bodyPr/>
                    <a:lstStyle/>
                    <a:p>
                      <a:pPr algn="ctr"/>
                      <a:r>
                        <a:rPr lang="fr-FR" sz="1200" b="1" dirty="0" smtClean="0">
                          <a:latin typeface="+mj-lt"/>
                        </a:rPr>
                        <a:t> 20x 454 Broad  (A1)</a:t>
                      </a:r>
                    </a:p>
                    <a:p>
                      <a:pPr algn="ctr"/>
                      <a:r>
                        <a:rPr lang="fr-FR" sz="1200" b="1" dirty="0" err="1" smtClean="0">
                          <a:latin typeface="+mj-lt"/>
                        </a:rPr>
                        <a:t>Perlin</a:t>
                      </a:r>
                      <a:r>
                        <a:rPr lang="fr-FR" sz="1200" b="1" baseline="0" dirty="0" smtClean="0">
                          <a:latin typeface="+mj-lt"/>
                        </a:rPr>
                        <a:t> </a:t>
                      </a:r>
                      <a:r>
                        <a:rPr lang="fr-FR" sz="1200" b="1" i="1" dirty="0" smtClean="0">
                          <a:latin typeface="+mj-lt"/>
                        </a:rPr>
                        <a:t>et al.</a:t>
                      </a:r>
                      <a:r>
                        <a:rPr lang="fr-FR" sz="1200" b="1" baseline="0" dirty="0" smtClean="0">
                          <a:latin typeface="+mj-lt"/>
                        </a:rPr>
                        <a:t> BMC </a:t>
                      </a:r>
                      <a:r>
                        <a:rPr lang="fr-FR" sz="1200" b="1" baseline="0" dirty="0" err="1" smtClean="0">
                          <a:latin typeface="+mj-lt"/>
                        </a:rPr>
                        <a:t>Genomics</a:t>
                      </a:r>
                      <a:r>
                        <a:rPr lang="fr-FR" sz="1200" b="1" baseline="0" dirty="0" smtClean="0">
                          <a:latin typeface="+mj-lt"/>
                        </a:rPr>
                        <a:t> 2015</a:t>
                      </a:r>
                      <a:endParaRPr lang="fr-FR" sz="1200" b="1" dirty="0">
                        <a:latin typeface="+mj-lt"/>
                      </a:endParaRPr>
                    </a:p>
                  </a:txBody>
                  <a:tcPr/>
                </a:tc>
                <a:tc>
                  <a:txBody>
                    <a:bodyPr/>
                    <a:lstStyle/>
                    <a:p>
                      <a:pPr algn="ctr"/>
                      <a:r>
                        <a:rPr lang="pt-BR" sz="1400" b="1" dirty="0" smtClean="0">
                          <a:latin typeface="+mj-lt"/>
                          <a:cs typeface="Courier New" pitchFamily="49" charset="0"/>
                        </a:rPr>
                        <a:t>550</a:t>
                      </a:r>
                      <a:endParaRPr lang="fr-FR" sz="1400" b="1" dirty="0">
                        <a:latin typeface="+mj-lt"/>
                        <a:cs typeface="Courier New" pitchFamily="49" charset="0"/>
                      </a:endParaRPr>
                    </a:p>
                  </a:txBody>
                  <a:tcPr/>
                </a:tc>
                <a:tc>
                  <a:txBody>
                    <a:bodyPr/>
                    <a:lstStyle/>
                    <a:p>
                      <a:pPr algn="ctr"/>
                      <a:r>
                        <a:rPr lang="fr-FR" sz="1400" b="1" dirty="0" smtClean="0">
                          <a:latin typeface="+mj-lt"/>
                          <a:cs typeface="Courier New" pitchFamily="49" charset="0"/>
                        </a:rPr>
                        <a:t>1kb</a:t>
                      </a:r>
                      <a:endParaRPr lang="fr-FR" sz="1400" b="1" dirty="0">
                        <a:latin typeface="+mj-lt"/>
                        <a:cs typeface="Courier New" pitchFamily="49" charset="0"/>
                      </a:endParaRPr>
                    </a:p>
                  </a:txBody>
                  <a:tcPr/>
                </a:tc>
                <a:tc>
                  <a:txBody>
                    <a:bodyPr/>
                    <a:lstStyle/>
                    <a:p>
                      <a:pPr algn="ctr"/>
                      <a:r>
                        <a:rPr kumimoji="0" lang="pt-BR" sz="1400" b="1" i="0" u="none" strike="noStrike" kern="1200" cap="none" spc="0" normalizeH="0" baseline="0" noProof="0" dirty="0" smtClean="0">
                          <a:ln>
                            <a:noFill/>
                          </a:ln>
                          <a:solidFill>
                            <a:schemeClr val="tx1"/>
                          </a:solidFill>
                          <a:effectLst/>
                          <a:uLnTx/>
                          <a:uFillTx/>
                          <a:latin typeface="+mj-lt"/>
                          <a:ea typeface="Tahoma" pitchFamily="34" charset="0"/>
                          <a:cs typeface="Courier New" pitchFamily="49" charset="0"/>
                        </a:rPr>
                        <a:t>867kb</a:t>
                      </a:r>
                      <a:endParaRPr lang="fr-FR" sz="1400" b="1" dirty="0">
                        <a:latin typeface="+mj-lt"/>
                        <a:cs typeface="Courier New" pitchFamily="49" charset="0"/>
                      </a:endParaRPr>
                    </a:p>
                  </a:txBody>
                  <a:tcPr/>
                </a:tc>
                <a:tc>
                  <a:txBody>
                    <a:bodyPr/>
                    <a:lstStyle/>
                    <a:p>
                      <a:pPr algn="ctr"/>
                      <a:r>
                        <a:rPr kumimoji="0" lang="pt-BR" sz="1400" b="1" i="0" u="none" strike="noStrike" kern="1200" cap="none" spc="0" normalizeH="0" baseline="0" noProof="0" dirty="0" smtClean="0">
                          <a:ln>
                            <a:noFill/>
                          </a:ln>
                          <a:solidFill>
                            <a:srgbClr val="C00000"/>
                          </a:solidFill>
                          <a:effectLst/>
                          <a:uLnTx/>
                          <a:uFillTx/>
                          <a:latin typeface="+mj-lt"/>
                          <a:ea typeface="Tahoma" pitchFamily="34" charset="0"/>
                          <a:cs typeface="Courier New" pitchFamily="49" charset="0"/>
                        </a:rPr>
                        <a:t>194Kb</a:t>
                      </a:r>
                      <a:endParaRPr lang="fr-FR" sz="1400" b="1" dirty="0">
                        <a:solidFill>
                          <a:srgbClr val="C00000"/>
                        </a:solidFill>
                        <a:latin typeface="+mj-lt"/>
                        <a:cs typeface="Courier New" pitchFamily="49" charset="0"/>
                      </a:endParaRPr>
                    </a:p>
                  </a:txBody>
                  <a:tcPr/>
                </a:tc>
                <a:tc>
                  <a:txBody>
                    <a:bodyPr/>
                    <a:lstStyle/>
                    <a:p>
                      <a:pPr algn="ctr"/>
                      <a:r>
                        <a:rPr lang="pt-BR" sz="1400" b="1" dirty="0" smtClean="0">
                          <a:latin typeface="+mj-lt"/>
                          <a:cs typeface="Courier New" pitchFamily="49" charset="0"/>
                        </a:rPr>
                        <a:t>41</a:t>
                      </a:r>
                      <a:endParaRPr lang="fr-FR" sz="1400" b="1" dirty="0">
                        <a:latin typeface="+mj-lt"/>
                        <a:cs typeface="Courier New" pitchFamily="49" charset="0"/>
                      </a:endParaRPr>
                    </a:p>
                  </a:txBody>
                  <a:tcPr/>
                </a:tc>
                <a:tc>
                  <a:txBody>
                    <a:bodyPr/>
                    <a:lstStyle/>
                    <a:p>
                      <a:pPr algn="ctr"/>
                      <a:r>
                        <a:rPr kumimoji="0" lang="pt-BR" sz="1400" b="1" i="0" u="none" strike="noStrike" kern="1200" cap="none" spc="0" normalizeH="0" baseline="0" noProof="0" dirty="0" smtClean="0">
                          <a:ln>
                            <a:noFill/>
                          </a:ln>
                          <a:solidFill>
                            <a:schemeClr val="tx1"/>
                          </a:solidFill>
                          <a:effectLst/>
                          <a:uLnTx/>
                          <a:uFillTx/>
                          <a:latin typeface="+mj-lt"/>
                          <a:ea typeface="Tahoma" pitchFamily="34" charset="0"/>
                          <a:cs typeface="Courier New" pitchFamily="49" charset="0"/>
                        </a:rPr>
                        <a:t>46kb</a:t>
                      </a:r>
                      <a:endParaRPr lang="fr-FR" sz="1400" b="1" dirty="0">
                        <a:latin typeface="+mj-lt"/>
                        <a:cs typeface="Courier New" pitchFamily="49" charset="0"/>
                      </a:endParaRPr>
                    </a:p>
                  </a:txBody>
                  <a:tcPr/>
                </a:tc>
                <a:tc>
                  <a:txBody>
                    <a:bodyPr/>
                    <a:lstStyle/>
                    <a:p>
                      <a:pPr algn="ctr"/>
                      <a:r>
                        <a:rPr lang="fr-FR" sz="1400" b="1" dirty="0" smtClean="0">
                          <a:solidFill>
                            <a:srgbClr val="C00000"/>
                          </a:solidFill>
                          <a:latin typeface="+mj-lt"/>
                          <a:cs typeface="Courier New" pitchFamily="49" charset="0"/>
                        </a:rPr>
                        <a:t>25,6Mb 3,7%N</a:t>
                      </a:r>
                      <a:endParaRPr lang="fr-FR" sz="1400" b="1" dirty="0">
                        <a:solidFill>
                          <a:srgbClr val="C00000"/>
                        </a:solidFill>
                        <a:latin typeface="+mj-lt"/>
                        <a:cs typeface="Courier New" pitchFamily="49" charset="0"/>
                      </a:endParaRPr>
                    </a:p>
                  </a:txBody>
                  <a:tcPr/>
                </a:tc>
              </a:tr>
              <a:tr h="370840">
                <a:tc>
                  <a:txBody>
                    <a:bodyPr/>
                    <a:lstStyle/>
                    <a:p>
                      <a:pPr algn="ctr"/>
                      <a:r>
                        <a:rPr lang="fr-FR" sz="1200" b="1" dirty="0" smtClean="0">
                          <a:latin typeface="+mj-lt"/>
                        </a:rPr>
                        <a:t>Illumina</a:t>
                      </a:r>
                      <a:r>
                        <a:rPr lang="fr-FR" sz="1200" b="1" baseline="0" dirty="0" smtClean="0">
                          <a:latin typeface="+mj-lt"/>
                        </a:rPr>
                        <a:t> PE, MP3,8,20</a:t>
                      </a:r>
                      <a:endParaRPr lang="fr-FR" sz="1200" b="1" dirty="0" smtClean="0">
                        <a:latin typeface="+mj-lt"/>
                      </a:endParaRPr>
                    </a:p>
                    <a:p>
                      <a:pPr algn="ctr"/>
                      <a:r>
                        <a:rPr lang="fr-FR" sz="1200" b="1" dirty="0" err="1" smtClean="0">
                          <a:latin typeface="+mj-lt"/>
                        </a:rPr>
                        <a:t>Fontanillas</a:t>
                      </a:r>
                      <a:r>
                        <a:rPr lang="fr-FR" sz="1200" b="1" dirty="0" smtClean="0">
                          <a:latin typeface="+mj-lt"/>
                        </a:rPr>
                        <a:t> </a:t>
                      </a:r>
                      <a:r>
                        <a:rPr lang="fr-FR" sz="1200" b="1" i="1" dirty="0" smtClean="0">
                          <a:latin typeface="+mj-lt"/>
                        </a:rPr>
                        <a:t>et al.</a:t>
                      </a:r>
                      <a:r>
                        <a:rPr lang="fr-FR" sz="1200" b="1" dirty="0" smtClean="0">
                          <a:latin typeface="+mj-lt"/>
                        </a:rPr>
                        <a:t> Mol </a:t>
                      </a:r>
                      <a:r>
                        <a:rPr lang="fr-FR" sz="1200" b="1" dirty="0" err="1" smtClean="0">
                          <a:latin typeface="+mj-lt"/>
                        </a:rPr>
                        <a:t>Biol</a:t>
                      </a:r>
                      <a:r>
                        <a:rPr lang="fr-FR" sz="1200" b="1" dirty="0" smtClean="0">
                          <a:latin typeface="+mj-lt"/>
                        </a:rPr>
                        <a:t> </a:t>
                      </a:r>
                      <a:r>
                        <a:rPr lang="fr-FR" sz="1200" b="1" dirty="0" err="1" smtClean="0">
                          <a:latin typeface="+mj-lt"/>
                        </a:rPr>
                        <a:t>Evol</a:t>
                      </a:r>
                      <a:r>
                        <a:rPr lang="fr-FR" sz="1200" b="1" dirty="0" smtClean="0">
                          <a:latin typeface="+mj-lt"/>
                        </a:rPr>
                        <a:t>. 2015 (A1+A2)</a:t>
                      </a:r>
                      <a:endParaRPr lang="fr-FR" sz="1200" b="1" dirty="0">
                        <a:latin typeface="+mj-lt"/>
                      </a:endParaRPr>
                    </a:p>
                  </a:txBody>
                  <a:tcPr/>
                </a:tc>
                <a:tc>
                  <a:txBody>
                    <a:bodyPr/>
                    <a:lstStyle/>
                    <a:p>
                      <a:pPr algn="ctr"/>
                      <a:r>
                        <a:rPr lang="fr-FR" sz="1400" b="1" dirty="0" smtClean="0">
                          <a:latin typeface="+mj-lt"/>
                          <a:cs typeface="Courier New" pitchFamily="49" charset="0"/>
                        </a:rPr>
                        <a:t>401</a:t>
                      </a:r>
                      <a:endParaRPr lang="fr-FR" sz="1400" b="1" dirty="0">
                        <a:latin typeface="+mj-lt"/>
                        <a:cs typeface="Courier New" pitchFamily="49" charset="0"/>
                      </a:endParaRPr>
                    </a:p>
                  </a:txBody>
                  <a:tcPr/>
                </a:tc>
                <a:tc>
                  <a:txBody>
                    <a:bodyPr/>
                    <a:lstStyle/>
                    <a:p>
                      <a:pPr algn="ctr"/>
                      <a:r>
                        <a:rPr lang="fr-FR" sz="1400" b="1" dirty="0" smtClean="0">
                          <a:latin typeface="+mj-lt"/>
                          <a:cs typeface="Courier New" pitchFamily="49" charset="0"/>
                        </a:rPr>
                        <a:t>1kb</a:t>
                      </a:r>
                      <a:endParaRPr lang="fr-FR" sz="1400" b="1" dirty="0">
                        <a:latin typeface="+mj-lt"/>
                        <a:cs typeface="Courier New" pitchFamily="49" charset="0"/>
                      </a:endParaRPr>
                    </a:p>
                  </a:txBody>
                  <a:tcPr/>
                </a:tc>
                <a:tc>
                  <a:txBody>
                    <a:bodyPr/>
                    <a:lstStyle/>
                    <a:p>
                      <a:pPr algn="ctr"/>
                      <a:r>
                        <a:rPr lang="pt-BR" sz="1400" b="1" kern="0" dirty="0" smtClean="0">
                          <a:solidFill>
                            <a:schemeClr val="tx1"/>
                          </a:solidFill>
                          <a:effectLst/>
                          <a:latin typeface="+mj-lt"/>
                          <a:cs typeface="Courier New" pitchFamily="49" charset="0"/>
                        </a:rPr>
                        <a:t>1,36Mb</a:t>
                      </a:r>
                      <a:endParaRPr lang="fr-FR" sz="1400" b="1" dirty="0">
                        <a:solidFill>
                          <a:schemeClr val="tx1"/>
                        </a:solidFill>
                        <a:effectLst/>
                        <a:latin typeface="+mj-lt"/>
                        <a:cs typeface="Courier New" pitchFamily="49" charset="0"/>
                      </a:endParaRPr>
                    </a:p>
                  </a:txBody>
                  <a:tcPr/>
                </a:tc>
                <a:tc>
                  <a:txBody>
                    <a:bodyPr/>
                    <a:lstStyle/>
                    <a:p>
                      <a:pPr algn="ctr"/>
                      <a:r>
                        <a:rPr lang="pt-BR" sz="1400" b="1" kern="0" dirty="0" smtClean="0">
                          <a:solidFill>
                            <a:srgbClr val="C00000"/>
                          </a:solidFill>
                          <a:latin typeface="+mj-lt"/>
                          <a:cs typeface="Courier New" pitchFamily="49" charset="0"/>
                        </a:rPr>
                        <a:t>313Kb</a:t>
                      </a:r>
                      <a:endParaRPr lang="fr-FR" sz="1400" b="1" dirty="0">
                        <a:solidFill>
                          <a:srgbClr val="C00000"/>
                        </a:solidFill>
                        <a:latin typeface="+mj-lt"/>
                        <a:cs typeface="Courier New" pitchFamily="49" charset="0"/>
                      </a:endParaRPr>
                    </a:p>
                  </a:txBody>
                  <a:tcPr/>
                </a:tc>
                <a:tc>
                  <a:txBody>
                    <a:bodyPr/>
                    <a:lstStyle/>
                    <a:p>
                      <a:pPr algn="ctr"/>
                      <a:r>
                        <a:rPr lang="fr-FR" sz="1400" b="1" dirty="0" smtClean="0">
                          <a:latin typeface="+mj-lt"/>
                          <a:cs typeface="Courier New" pitchFamily="49" charset="0"/>
                        </a:rPr>
                        <a:t>25</a:t>
                      </a:r>
                      <a:endParaRPr lang="fr-FR" sz="1400" b="1" dirty="0">
                        <a:latin typeface="+mj-lt"/>
                        <a:cs typeface="Courier New" pitchFamily="49" charset="0"/>
                      </a:endParaRPr>
                    </a:p>
                  </a:txBody>
                  <a:tcPr/>
                </a:tc>
                <a:tc>
                  <a:txBody>
                    <a:bodyPr/>
                    <a:lstStyle/>
                    <a:p>
                      <a:pPr algn="ctr"/>
                      <a:r>
                        <a:rPr lang="pt-BR" sz="1400" b="1" kern="0" dirty="0" smtClean="0">
                          <a:latin typeface="+mj-lt"/>
                          <a:cs typeface="Courier New" pitchFamily="49" charset="0"/>
                        </a:rPr>
                        <a:t>68 kb</a:t>
                      </a:r>
                      <a:endParaRPr lang="fr-FR" sz="1400" b="1" dirty="0">
                        <a:latin typeface="+mj-lt"/>
                        <a:cs typeface="Courier New" pitchFamily="49"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1" kern="0" dirty="0" smtClean="0">
                          <a:solidFill>
                            <a:srgbClr val="C00000"/>
                          </a:solidFill>
                          <a:latin typeface="+mj-lt"/>
                          <a:cs typeface="Courier New" pitchFamily="49" charset="0"/>
                        </a:rPr>
                        <a:t>27,6Mb 5%N</a:t>
                      </a:r>
                      <a:endParaRPr lang="fr-FR" sz="1400" b="1" dirty="0">
                        <a:solidFill>
                          <a:srgbClr val="C00000"/>
                        </a:solidFill>
                        <a:latin typeface="+mj-lt"/>
                        <a:cs typeface="Courier New" pitchFamily="49" charset="0"/>
                      </a:endParaRPr>
                    </a:p>
                  </a:txBody>
                  <a:tcPr/>
                </a:tc>
              </a:tr>
              <a:tr h="370840">
                <a:tc>
                  <a:txBody>
                    <a:bodyPr/>
                    <a:lstStyle/>
                    <a:p>
                      <a:pPr algn="ctr"/>
                      <a:r>
                        <a:rPr lang="fr-FR" sz="1200" b="1" dirty="0" err="1" smtClean="0">
                          <a:latin typeface="+mj-lt"/>
                        </a:rPr>
                        <a:t>Pacbio</a:t>
                      </a:r>
                      <a:r>
                        <a:rPr lang="fr-FR" sz="1200" b="1" dirty="0" smtClean="0">
                          <a:latin typeface="+mj-lt"/>
                        </a:rPr>
                        <a:t> P5/C3</a:t>
                      </a:r>
                    </a:p>
                    <a:p>
                      <a:pPr algn="ctr"/>
                      <a:r>
                        <a:rPr lang="fr-FR" sz="1200" b="1" dirty="0" err="1" smtClean="0">
                          <a:latin typeface="+mj-lt"/>
                        </a:rPr>
                        <a:t>Badouin</a:t>
                      </a:r>
                      <a:r>
                        <a:rPr lang="fr-FR" sz="1200" b="1" dirty="0" smtClean="0">
                          <a:latin typeface="+mj-lt"/>
                        </a:rPr>
                        <a:t> </a:t>
                      </a:r>
                      <a:r>
                        <a:rPr lang="fr-FR" sz="1200" b="1" i="1" dirty="0" smtClean="0">
                          <a:latin typeface="+mj-lt"/>
                        </a:rPr>
                        <a:t>et</a:t>
                      </a:r>
                      <a:r>
                        <a:rPr lang="fr-FR" sz="1200" b="1" i="1" baseline="0" dirty="0" smtClean="0">
                          <a:latin typeface="+mj-lt"/>
                        </a:rPr>
                        <a:t> al. </a:t>
                      </a:r>
                      <a:r>
                        <a:rPr lang="fr-FR" sz="1200" b="1" baseline="0" dirty="0" err="1" smtClean="0">
                          <a:latin typeface="+mj-lt"/>
                        </a:rPr>
                        <a:t>Genetics</a:t>
                      </a:r>
                      <a:r>
                        <a:rPr lang="fr-FR" sz="1200" b="1" baseline="0" dirty="0" smtClean="0">
                          <a:latin typeface="+mj-lt"/>
                        </a:rPr>
                        <a:t> 2015 (A1+A2)</a:t>
                      </a:r>
                      <a:endParaRPr lang="fr-FR" sz="1200" b="1" dirty="0">
                        <a:latin typeface="+mj-lt"/>
                      </a:endParaRPr>
                    </a:p>
                  </a:txBody>
                  <a:tcPr/>
                </a:tc>
                <a:tc>
                  <a:txBody>
                    <a:bodyPr/>
                    <a:lstStyle/>
                    <a:p>
                      <a:pPr algn="ctr"/>
                      <a:r>
                        <a:rPr lang="pt-BR" sz="1400" b="1" dirty="0" smtClean="0">
                          <a:latin typeface="+mj-lt"/>
                          <a:cs typeface="Courier New" pitchFamily="49" charset="0"/>
                        </a:rPr>
                        <a:t>22</a:t>
                      </a:r>
                      <a:endParaRPr lang="fr-FR" sz="1400" b="1" dirty="0">
                        <a:latin typeface="+mj-lt"/>
                        <a:cs typeface="Courier New" pitchFamily="49" charset="0"/>
                      </a:endParaRPr>
                    </a:p>
                  </a:txBody>
                  <a:tcPr/>
                </a:tc>
                <a:tc>
                  <a:txBody>
                    <a:bodyPr/>
                    <a:lstStyle/>
                    <a:p>
                      <a:pPr algn="ctr"/>
                      <a:r>
                        <a:rPr lang="fr-FR" sz="1400" b="1" dirty="0" smtClean="0">
                          <a:latin typeface="+mj-lt"/>
                          <a:cs typeface="Courier New" pitchFamily="49" charset="0"/>
                        </a:rPr>
                        <a:t>44kb</a:t>
                      </a:r>
                      <a:endParaRPr lang="fr-FR" sz="1400" b="1" dirty="0">
                        <a:latin typeface="+mj-lt"/>
                        <a:cs typeface="Courier New" pitchFamily="49" charset="0"/>
                      </a:endParaRPr>
                    </a:p>
                  </a:txBody>
                  <a:tcPr/>
                </a:tc>
                <a:tc>
                  <a:txBody>
                    <a:bodyPr/>
                    <a:lstStyle/>
                    <a:p>
                      <a:pPr algn="ctr"/>
                      <a:r>
                        <a:rPr lang="fr-FR" sz="1400" b="1" dirty="0" smtClean="0">
                          <a:latin typeface="+mj-lt"/>
                          <a:cs typeface="Courier New" pitchFamily="49" charset="0"/>
                        </a:rPr>
                        <a:t>4,06Mb</a:t>
                      </a:r>
                      <a:endParaRPr lang="fr-FR" sz="1400" b="1" dirty="0">
                        <a:latin typeface="+mj-lt"/>
                        <a:cs typeface="Courier New" pitchFamily="49" charset="0"/>
                      </a:endParaRPr>
                    </a:p>
                  </a:txBody>
                  <a:tcPr/>
                </a:tc>
                <a:tc>
                  <a:txBody>
                    <a:bodyPr/>
                    <a:lstStyle/>
                    <a:p>
                      <a:pPr algn="ctr"/>
                      <a:r>
                        <a:rPr lang="fr-FR" sz="1400" b="1" dirty="0" smtClean="0">
                          <a:solidFill>
                            <a:srgbClr val="C00000"/>
                          </a:solidFill>
                          <a:latin typeface="+mj-lt"/>
                          <a:cs typeface="Courier New" pitchFamily="49" charset="0"/>
                        </a:rPr>
                        <a:t>2,275Mb</a:t>
                      </a:r>
                      <a:endParaRPr lang="fr-FR" sz="1400" b="1" dirty="0">
                        <a:solidFill>
                          <a:srgbClr val="C00000"/>
                        </a:solidFill>
                        <a:latin typeface="+mj-lt"/>
                        <a:cs typeface="Courier New" pitchFamily="49" charset="0"/>
                      </a:endParaRPr>
                    </a:p>
                  </a:txBody>
                  <a:tcPr/>
                </a:tc>
                <a:tc>
                  <a:txBody>
                    <a:bodyPr/>
                    <a:lstStyle/>
                    <a:p>
                      <a:pPr algn="ctr"/>
                      <a:r>
                        <a:rPr lang="fr-FR" sz="1400" b="1" dirty="0" smtClean="0">
                          <a:latin typeface="+mj-lt"/>
                          <a:cs typeface="Courier New" pitchFamily="49" charset="0"/>
                        </a:rPr>
                        <a:t>6</a:t>
                      </a:r>
                      <a:endParaRPr lang="fr-FR" sz="1400" b="1" dirty="0">
                        <a:latin typeface="+mj-lt"/>
                        <a:cs typeface="Courier New" pitchFamily="49" charset="0"/>
                      </a:endParaRPr>
                    </a:p>
                  </a:txBody>
                  <a:tcPr/>
                </a:tc>
                <a:tc>
                  <a:txBody>
                    <a:bodyPr/>
                    <a:lstStyle/>
                    <a:p>
                      <a:pPr algn="ctr"/>
                      <a:r>
                        <a:rPr lang="fr-FR" sz="1400" b="1" dirty="0" smtClean="0">
                          <a:latin typeface="+mj-lt"/>
                          <a:cs typeface="Courier New" pitchFamily="49" charset="0"/>
                        </a:rPr>
                        <a:t>1,5Mb</a:t>
                      </a:r>
                      <a:endParaRPr lang="fr-FR" sz="1400" b="1" dirty="0">
                        <a:latin typeface="+mj-lt"/>
                        <a:cs typeface="Courier New" pitchFamily="49"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1" dirty="0" smtClean="0">
                          <a:solidFill>
                            <a:srgbClr val="C00000"/>
                          </a:solidFill>
                          <a:latin typeface="+mj-lt"/>
                          <a:cs typeface="Courier New" pitchFamily="49" charset="0"/>
                        </a:rPr>
                        <a:t>33Mb</a:t>
                      </a:r>
                      <a:r>
                        <a:rPr lang="pt-BR" sz="1400" b="1" baseline="0" dirty="0" smtClean="0">
                          <a:solidFill>
                            <a:srgbClr val="C00000"/>
                          </a:solidFill>
                          <a:latin typeface="+mj-lt"/>
                          <a:cs typeface="Courier New" pitchFamily="49" charset="0"/>
                        </a:rPr>
                        <a:t> 0%N</a:t>
                      </a:r>
                      <a:endParaRPr lang="fr-FR" sz="1400" b="1" dirty="0">
                        <a:solidFill>
                          <a:srgbClr val="C00000"/>
                        </a:solidFill>
                        <a:latin typeface="+mj-lt"/>
                        <a:cs typeface="Courier New" pitchFamily="49" charset="0"/>
                      </a:endParaRPr>
                    </a:p>
                  </a:txBody>
                  <a:tcPr/>
                </a:tc>
              </a:tr>
            </a:tbl>
          </a:graphicData>
        </a:graphic>
      </p:graphicFrame>
      <p:pic>
        <p:nvPicPr>
          <p:cNvPr id="4" name="Espace réservé du contenu 3" descr="figure 1.jpeg"/>
          <p:cNvPicPr>
            <a:picLocks noChangeAspect="1"/>
          </p:cNvPicPr>
          <p:nvPr/>
        </p:nvPicPr>
        <p:blipFill>
          <a:blip r:embed="rId2" cstate="print"/>
          <a:stretch>
            <a:fillRect/>
          </a:stretch>
        </p:blipFill>
        <p:spPr>
          <a:xfrm>
            <a:off x="6912520" y="4066442"/>
            <a:ext cx="2808311" cy="3178851"/>
          </a:xfrm>
          <a:prstGeom prst="rect">
            <a:avLst/>
          </a:prstGeom>
        </p:spPr>
      </p:pic>
      <p:sp>
        <p:nvSpPr>
          <p:cNvPr id="5" name="ZoneTexte 4"/>
          <p:cNvSpPr txBox="1"/>
          <p:nvPr/>
        </p:nvSpPr>
        <p:spPr>
          <a:xfrm>
            <a:off x="567961" y="15228"/>
            <a:ext cx="3260508" cy="461665"/>
          </a:xfrm>
          <a:prstGeom prst="rect">
            <a:avLst/>
          </a:prstGeom>
          <a:noFill/>
        </p:spPr>
        <p:txBody>
          <a:bodyPr wrap="none" rtlCol="0">
            <a:spAutoFit/>
          </a:bodyPr>
          <a:lstStyle/>
          <a:p>
            <a:r>
              <a:rPr lang="fr-FR" sz="2400" i="1" dirty="0" err="1" smtClean="0">
                <a:latin typeface="+mj-lt"/>
              </a:rPr>
              <a:t>Microbotrym</a:t>
            </a:r>
            <a:r>
              <a:rPr lang="fr-FR" sz="2400" i="1" dirty="0" smtClean="0">
                <a:latin typeface="+mj-lt"/>
              </a:rPr>
              <a:t> </a:t>
            </a:r>
            <a:r>
              <a:rPr lang="fr-FR" sz="2400" i="1" dirty="0" err="1" smtClean="0">
                <a:latin typeface="+mj-lt"/>
              </a:rPr>
              <a:t>violaceum</a:t>
            </a:r>
            <a:endParaRPr lang="fr-FR" sz="2400" dirty="0">
              <a:latin typeface="+mj-lt"/>
            </a:endParaRPr>
          </a:p>
        </p:txBody>
      </p:sp>
      <p:grpSp>
        <p:nvGrpSpPr>
          <p:cNvPr id="6" name="Groupe 5"/>
          <p:cNvGrpSpPr/>
          <p:nvPr/>
        </p:nvGrpSpPr>
        <p:grpSpPr>
          <a:xfrm>
            <a:off x="7812000" y="35485"/>
            <a:ext cx="2160000" cy="576000"/>
            <a:chOff x="7812000" y="35485"/>
            <a:chExt cx="2160000" cy="576000"/>
          </a:xfrm>
        </p:grpSpPr>
        <p:sp>
          <p:nvSpPr>
            <p:cNvPr id="7"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8" name="Rectangle 7"/>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10" name="ZoneTexte 9"/>
          <p:cNvSpPr txBox="1"/>
          <p:nvPr/>
        </p:nvSpPr>
        <p:spPr>
          <a:xfrm>
            <a:off x="256914" y="611485"/>
            <a:ext cx="8599821" cy="830997"/>
          </a:xfrm>
          <a:prstGeom prst="rect">
            <a:avLst/>
          </a:prstGeom>
          <a:noFill/>
        </p:spPr>
        <p:txBody>
          <a:bodyPr wrap="square" rtlCol="0">
            <a:spAutoFit/>
          </a:bodyPr>
          <a:lstStyle/>
          <a:p>
            <a:r>
              <a:rPr lang="fr-FR" sz="2400" dirty="0" smtClean="0">
                <a:latin typeface="+mj-lt"/>
              </a:rPr>
              <a:t>Champignon de 30Mb et 55% GC</a:t>
            </a:r>
          </a:p>
          <a:p>
            <a:r>
              <a:rPr lang="fr-FR" sz="2400" dirty="0" smtClean="0">
                <a:latin typeface="+mj-lt"/>
              </a:rPr>
              <a:t>11K € en juillet 2014 avec la </a:t>
            </a:r>
            <a:r>
              <a:rPr lang="fr-FR" sz="2400" dirty="0" err="1" smtClean="0">
                <a:latin typeface="+mj-lt"/>
              </a:rPr>
              <a:t>polymerase</a:t>
            </a:r>
            <a:r>
              <a:rPr lang="fr-FR" sz="2400" dirty="0" smtClean="0">
                <a:latin typeface="+mj-lt"/>
              </a:rPr>
              <a:t> P5-C3</a:t>
            </a:r>
            <a:endParaRPr lang="fr-FR" sz="2400" dirty="0">
              <a:latin typeface="+mj-lt"/>
            </a:endParaRPr>
          </a:p>
        </p:txBody>
      </p:sp>
      <p:pic>
        <p:nvPicPr>
          <p:cNvPr id="11" name="Espace réservé du contenu 3" descr="figure 2.jpg"/>
          <p:cNvPicPr>
            <a:picLocks noChangeAspect="1"/>
          </p:cNvPicPr>
          <p:nvPr/>
        </p:nvPicPr>
        <p:blipFill>
          <a:blip r:embed="rId3" cstate="print"/>
          <a:stretch>
            <a:fillRect/>
          </a:stretch>
        </p:blipFill>
        <p:spPr>
          <a:xfrm>
            <a:off x="431800" y="4036756"/>
            <a:ext cx="2823716" cy="2839425"/>
          </a:xfrm>
          <a:prstGeom prst="rect">
            <a:avLst/>
          </a:prstGeom>
        </p:spPr>
      </p:pic>
      <p:sp>
        <p:nvSpPr>
          <p:cNvPr id="12" name="ZoneTexte 11"/>
          <p:cNvSpPr txBox="1"/>
          <p:nvPr/>
        </p:nvSpPr>
        <p:spPr>
          <a:xfrm>
            <a:off x="3384129" y="4355901"/>
            <a:ext cx="3168352" cy="1200329"/>
          </a:xfrm>
          <a:prstGeom prst="rect">
            <a:avLst/>
          </a:prstGeom>
          <a:noFill/>
        </p:spPr>
        <p:txBody>
          <a:bodyPr wrap="square" rtlCol="0">
            <a:spAutoFit/>
          </a:bodyPr>
          <a:lstStyle/>
          <a:p>
            <a:pPr algn="ctr"/>
            <a:r>
              <a:rPr lang="fr-FR" sz="2400" dirty="0" smtClean="0">
                <a:latin typeface="+mj-lt"/>
              </a:rPr>
              <a:t>1 contig = </a:t>
            </a:r>
          </a:p>
          <a:p>
            <a:pPr algn="ctr"/>
            <a:r>
              <a:rPr lang="fr-FR" sz="2400" dirty="0" smtClean="0">
                <a:latin typeface="+mj-lt"/>
              </a:rPr>
              <a:t>1 chromosome ou 1 bras chromosomique</a:t>
            </a:r>
            <a:endParaRPr lang="fr-FR" sz="2400" dirty="0">
              <a:latin typeface="+mj-lt"/>
            </a:endParaRPr>
          </a:p>
        </p:txBody>
      </p:sp>
    </p:spTree>
    <p:extLst>
      <p:ext uri="{BB962C8B-B14F-4D97-AF65-F5344CB8AC3E}">
        <p14:creationId xmlns:p14="http://schemas.microsoft.com/office/powerpoint/2010/main" val="1099107873"/>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812000" y="35485"/>
            <a:ext cx="2160000" cy="576000"/>
            <a:chOff x="7812000" y="35485"/>
            <a:chExt cx="2160000" cy="576000"/>
          </a:xfrm>
        </p:grpSpPr>
        <p:sp>
          <p:nvSpPr>
            <p:cNvPr id="3"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4" name="Rectangle 3"/>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pic>
        <p:nvPicPr>
          <p:cNvPr id="5" name="Picture 2"/>
          <p:cNvPicPr>
            <a:picLocks noChangeAspect="1" noChangeArrowheads="1"/>
          </p:cNvPicPr>
          <p:nvPr/>
        </p:nvPicPr>
        <p:blipFill rotWithShape="1">
          <a:blip r:embed="rId2" cstate="print"/>
          <a:srcRect l="2360" t="18082" r="40940" b="65940"/>
          <a:stretch/>
        </p:blipFill>
        <p:spPr bwMode="auto">
          <a:xfrm>
            <a:off x="143767" y="1043533"/>
            <a:ext cx="9657509" cy="2177187"/>
          </a:xfrm>
          <a:prstGeom prst="rect">
            <a:avLst/>
          </a:prstGeom>
          <a:noFill/>
          <a:ln w="9525">
            <a:noFill/>
            <a:miter lim="800000"/>
            <a:headEnd/>
            <a:tailEnd/>
          </a:ln>
        </p:spPr>
      </p:pic>
      <p:sp>
        <p:nvSpPr>
          <p:cNvPr id="6" name="ZoneTexte 5"/>
          <p:cNvSpPr txBox="1"/>
          <p:nvPr/>
        </p:nvSpPr>
        <p:spPr>
          <a:xfrm>
            <a:off x="359792" y="3707829"/>
            <a:ext cx="9369476" cy="1200329"/>
          </a:xfrm>
          <a:prstGeom prst="rect">
            <a:avLst/>
          </a:prstGeom>
          <a:noFill/>
        </p:spPr>
        <p:txBody>
          <a:bodyPr wrap="square" rtlCol="0">
            <a:spAutoFit/>
          </a:bodyPr>
          <a:lstStyle/>
          <a:p>
            <a:r>
              <a:rPr lang="fr-FR" sz="2400" dirty="0" smtClean="0">
                <a:latin typeface="+mj-lt"/>
              </a:rPr>
              <a:t>Pour les problèmes difficiles il faut beaucoup de données</a:t>
            </a:r>
          </a:p>
          <a:p>
            <a:pPr marL="342900" indent="-342900">
              <a:buFont typeface="Wingdings" panose="05000000000000000000" pitchFamily="2" charset="2"/>
              <a:buChar char="Ø"/>
            </a:pPr>
            <a:r>
              <a:rPr lang="fr-FR" sz="2400" dirty="0" smtClean="0">
                <a:latin typeface="+mj-lt"/>
              </a:rPr>
              <a:t>Augmente le nombre de </a:t>
            </a:r>
            <a:r>
              <a:rPr lang="fr-FR" sz="2400" dirty="0" err="1" smtClean="0">
                <a:latin typeface="+mj-lt"/>
              </a:rPr>
              <a:t>subreads</a:t>
            </a:r>
            <a:r>
              <a:rPr lang="fr-FR" sz="2400" dirty="0" smtClean="0">
                <a:latin typeface="+mj-lt"/>
              </a:rPr>
              <a:t> longs qui résolvent les régions les plus complexes</a:t>
            </a:r>
            <a:endParaRPr lang="fr-FR" sz="2400" dirty="0">
              <a:latin typeface="+mj-lt"/>
            </a:endParaRPr>
          </a:p>
        </p:txBody>
      </p:sp>
      <p:sp>
        <p:nvSpPr>
          <p:cNvPr id="7" name="Rectangle 6"/>
          <p:cNvSpPr/>
          <p:nvPr/>
        </p:nvSpPr>
        <p:spPr>
          <a:xfrm>
            <a:off x="575816" y="60589"/>
            <a:ext cx="6767834" cy="400110"/>
          </a:xfrm>
          <a:prstGeom prst="rect">
            <a:avLst/>
          </a:prstGeom>
        </p:spPr>
        <p:txBody>
          <a:bodyPr wrap="square">
            <a:spAutoFit/>
          </a:bodyPr>
          <a:lstStyle/>
          <a:p>
            <a:r>
              <a:rPr lang="fr-FR" sz="2000" i="1" dirty="0" err="1"/>
              <a:t>Microbotrym</a:t>
            </a:r>
            <a:r>
              <a:rPr lang="fr-FR" sz="2000" i="1" dirty="0"/>
              <a:t> </a:t>
            </a:r>
            <a:r>
              <a:rPr lang="fr-FR" sz="2000" i="1" dirty="0" err="1" smtClean="0"/>
              <a:t>violaceum</a:t>
            </a:r>
            <a:r>
              <a:rPr lang="fr-FR" sz="2000" dirty="0" smtClean="0">
                <a:latin typeface="+mj-lt"/>
              </a:rPr>
              <a:t>: effet de la profondeur </a:t>
            </a:r>
            <a:endParaRPr lang="fr-FR" sz="2000" dirty="0">
              <a:latin typeface="+mj-lt"/>
            </a:endParaRPr>
          </a:p>
        </p:txBody>
      </p:sp>
      <p:pic>
        <p:nvPicPr>
          <p:cNvPr id="8" name="Picture 2"/>
          <p:cNvPicPr>
            <a:picLocks noChangeAspect="1" noChangeArrowheads="1"/>
          </p:cNvPicPr>
          <p:nvPr/>
        </p:nvPicPr>
        <p:blipFill rotWithShape="1">
          <a:blip r:embed="rId3" cstate="print"/>
          <a:srcRect l="11220" t="26988" r="48471" b="28135"/>
          <a:stretch/>
        </p:blipFill>
        <p:spPr bwMode="auto">
          <a:xfrm>
            <a:off x="3096096" y="4787949"/>
            <a:ext cx="2915464" cy="2596616"/>
          </a:xfrm>
          <a:prstGeom prst="rect">
            <a:avLst/>
          </a:prstGeom>
          <a:noFill/>
          <a:ln w="9525">
            <a:noFill/>
            <a:miter lim="800000"/>
            <a:headEnd/>
            <a:tailEnd/>
          </a:ln>
        </p:spPr>
      </p:pic>
      <p:cxnSp>
        <p:nvCxnSpPr>
          <p:cNvPr id="10" name="Connecteur droit avec flèche 9"/>
          <p:cNvCxnSpPr/>
          <p:nvPr/>
        </p:nvCxnSpPr>
        <p:spPr>
          <a:xfrm>
            <a:off x="4972521" y="4499917"/>
            <a:ext cx="571847" cy="23762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363527"/>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812000" y="35485"/>
            <a:ext cx="2160000" cy="576000"/>
            <a:chOff x="7812000" y="35485"/>
            <a:chExt cx="2160000" cy="576000"/>
          </a:xfrm>
        </p:grpSpPr>
        <p:sp>
          <p:nvSpPr>
            <p:cNvPr id="3"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4" name="Rectangle 3"/>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5" name="Rectangle 4"/>
          <p:cNvSpPr/>
          <p:nvPr/>
        </p:nvSpPr>
        <p:spPr>
          <a:xfrm>
            <a:off x="575816" y="60589"/>
            <a:ext cx="6767834" cy="461665"/>
          </a:xfrm>
          <a:prstGeom prst="rect">
            <a:avLst/>
          </a:prstGeom>
        </p:spPr>
        <p:txBody>
          <a:bodyPr wrap="square">
            <a:spAutoFit/>
          </a:bodyPr>
          <a:lstStyle/>
          <a:p>
            <a:r>
              <a:rPr lang="fr-FR" sz="2400" dirty="0" smtClean="0">
                <a:latin typeface="+mj-lt"/>
              </a:rPr>
              <a:t>Les projets génomes</a:t>
            </a:r>
            <a:endParaRPr lang="fr-FR" sz="2400" dirty="0">
              <a:latin typeface="+mj-lt"/>
            </a:endParaRPr>
          </a:p>
        </p:txBody>
      </p:sp>
      <p:sp>
        <p:nvSpPr>
          <p:cNvPr id="6" name="Espace réservé du contenu 1"/>
          <p:cNvSpPr txBox="1">
            <a:spLocks/>
          </p:cNvSpPr>
          <p:nvPr/>
        </p:nvSpPr>
        <p:spPr>
          <a:xfrm>
            <a:off x="215776" y="899517"/>
            <a:ext cx="9361040" cy="5688632"/>
          </a:xfrm>
          <a:prstGeom prst="rect">
            <a:avLst/>
          </a:prstGeom>
        </p:spPr>
        <p:txBody>
          <a:bodyPr/>
          <a:lstStyle>
            <a:lvl1pPr rtl="0" hangingPunct="0">
              <a:spcBef>
                <a:spcPts val="0"/>
              </a:spcBef>
              <a:spcAft>
                <a:spcPts val="1417"/>
              </a:spcAft>
              <a:tabLst/>
              <a:defRPr lang="fr-FR" sz="3200" b="0" i="0" u="none" strike="noStrike" kern="1200">
                <a:ln>
                  <a:noFill/>
                </a:ln>
                <a:latin typeface="Liberation Sans" pitchFamily="18"/>
                <a:ea typeface="DejaVu Sans" pitchFamily="2"/>
                <a:cs typeface="DejaVu Sans" pitchFamily="2"/>
              </a:defRPr>
            </a:lvl1pPr>
          </a:lstStyle>
          <a:p>
            <a:pPr>
              <a:spcAft>
                <a:spcPts val="0"/>
              </a:spcAft>
            </a:pPr>
            <a:r>
              <a:rPr lang="fr-FR" sz="2400" b="1" dirty="0" smtClean="0">
                <a:solidFill>
                  <a:sysClr val="windowText" lastClr="000000"/>
                </a:solidFill>
                <a:latin typeface="+mj-lt"/>
              </a:rPr>
              <a:t>Plantes</a:t>
            </a:r>
          </a:p>
          <a:p>
            <a:pPr marL="0" lvl="1" indent="-342900">
              <a:buFont typeface="Arial" panose="020B0604020202020204" pitchFamily="34" charset="0"/>
              <a:buChar char="•"/>
            </a:pPr>
            <a:r>
              <a:rPr lang="fr-FR" sz="2000" kern="0" dirty="0" smtClean="0">
                <a:solidFill>
                  <a:sysClr val="windowText" lastClr="000000"/>
                </a:solidFill>
                <a:latin typeface="+mj-lt"/>
              </a:rPr>
              <a:t>Tournesol (3.6 Gb) - </a:t>
            </a:r>
            <a:r>
              <a:rPr lang="fr-FR" kern="0" dirty="0" smtClean="0">
                <a:solidFill>
                  <a:sysClr val="windowText" lastClr="000000"/>
                </a:solidFill>
                <a:latin typeface="+mj-lt"/>
              </a:rPr>
              <a:t>publication en cours</a:t>
            </a:r>
            <a:endParaRPr lang="fr-FR" sz="2000" kern="0" dirty="0" smtClean="0">
              <a:solidFill>
                <a:sysClr val="windowText" lastClr="000000"/>
              </a:solidFill>
              <a:latin typeface="+mj-lt"/>
            </a:endParaRPr>
          </a:p>
          <a:p>
            <a:pPr marL="0" lvl="1" indent="-342900">
              <a:buFont typeface="Arial" panose="020B0604020202020204" pitchFamily="34" charset="0"/>
              <a:buChar char="•"/>
            </a:pPr>
            <a:r>
              <a:rPr lang="fr-FR" sz="2000" kern="0" dirty="0" smtClean="0">
                <a:solidFill>
                  <a:sysClr val="windowText" lastClr="000000"/>
                </a:solidFill>
                <a:latin typeface="+mj-lt"/>
              </a:rPr>
              <a:t>Plante parasite du tournesol </a:t>
            </a:r>
            <a:r>
              <a:rPr lang="fr-FR" sz="2000" i="1" kern="0" dirty="0" smtClean="0">
                <a:solidFill>
                  <a:sysClr val="windowText" lastClr="000000"/>
                </a:solidFill>
                <a:latin typeface="+mj-lt"/>
              </a:rPr>
              <a:t>O. </a:t>
            </a:r>
            <a:r>
              <a:rPr lang="fr-FR" sz="2000" i="1" kern="0" dirty="0" err="1" smtClean="0">
                <a:solidFill>
                  <a:sysClr val="windowText" lastClr="000000"/>
                </a:solidFill>
                <a:latin typeface="+mj-lt"/>
              </a:rPr>
              <a:t>cumana</a:t>
            </a:r>
            <a:r>
              <a:rPr lang="fr-FR" sz="2000" i="1" kern="0" dirty="0" smtClean="0">
                <a:solidFill>
                  <a:sysClr val="windowText" lastClr="000000"/>
                </a:solidFill>
                <a:latin typeface="+mj-lt"/>
              </a:rPr>
              <a:t> (2 Gb) - </a:t>
            </a:r>
            <a:r>
              <a:rPr lang="fr-FR" kern="0" dirty="0" smtClean="0">
                <a:solidFill>
                  <a:sysClr val="windowText" lastClr="000000"/>
                </a:solidFill>
                <a:latin typeface="+mj-lt"/>
              </a:rPr>
              <a:t>bien</a:t>
            </a:r>
            <a:endParaRPr lang="fr-FR" sz="2000" kern="0" dirty="0" smtClean="0">
              <a:solidFill>
                <a:sysClr val="windowText" lastClr="000000"/>
              </a:solidFill>
              <a:latin typeface="+mj-lt"/>
            </a:endParaRPr>
          </a:p>
          <a:p>
            <a:pPr marL="0" lvl="1" indent="-342900">
              <a:buFont typeface="Arial" panose="020B0604020202020204" pitchFamily="34" charset="0"/>
              <a:buChar char="•"/>
            </a:pPr>
            <a:r>
              <a:rPr lang="fr-FR" sz="2000" kern="0" dirty="0" smtClean="0">
                <a:solidFill>
                  <a:sysClr val="windowText" lastClr="000000"/>
                </a:solidFill>
                <a:latin typeface="+mj-lt"/>
              </a:rPr>
              <a:t>Légumineuse modèle </a:t>
            </a:r>
            <a:r>
              <a:rPr lang="fr-FR" sz="2000" i="1" kern="0" dirty="0" err="1" smtClean="0">
                <a:solidFill>
                  <a:sysClr val="windowText" lastClr="000000"/>
                </a:solidFill>
                <a:latin typeface="+mj-lt"/>
              </a:rPr>
              <a:t>Medicago</a:t>
            </a:r>
            <a:r>
              <a:rPr lang="fr-FR" sz="2000" i="1" kern="0" dirty="0" smtClean="0">
                <a:solidFill>
                  <a:sysClr val="windowText" lastClr="000000"/>
                </a:solidFill>
                <a:latin typeface="+mj-lt"/>
              </a:rPr>
              <a:t> </a:t>
            </a:r>
            <a:r>
              <a:rPr lang="fr-FR" sz="2000" i="1" kern="0" dirty="0" err="1" smtClean="0">
                <a:solidFill>
                  <a:sysClr val="windowText" lastClr="000000"/>
                </a:solidFill>
                <a:latin typeface="+mj-lt"/>
              </a:rPr>
              <a:t>truncatula</a:t>
            </a:r>
            <a:r>
              <a:rPr lang="fr-FR" sz="2000" i="1" kern="0" dirty="0" smtClean="0">
                <a:solidFill>
                  <a:sysClr val="windowText" lastClr="000000"/>
                </a:solidFill>
                <a:latin typeface="+mj-lt"/>
              </a:rPr>
              <a:t> (</a:t>
            </a:r>
            <a:r>
              <a:rPr lang="fr-FR" sz="2000" kern="0" dirty="0" smtClean="0">
                <a:solidFill>
                  <a:sysClr val="windowText" lastClr="000000"/>
                </a:solidFill>
                <a:latin typeface="+mj-lt"/>
              </a:rPr>
              <a:t>500Mb) – bras chromosomiques</a:t>
            </a:r>
            <a:endParaRPr lang="fr-FR" sz="1600" kern="0" dirty="0" smtClean="0">
              <a:solidFill>
                <a:sysClr val="windowText" lastClr="000000"/>
              </a:solidFill>
              <a:latin typeface="+mj-lt"/>
            </a:endParaRPr>
          </a:p>
          <a:p>
            <a:pPr>
              <a:spcAft>
                <a:spcPts val="0"/>
              </a:spcAft>
            </a:pPr>
            <a:r>
              <a:rPr lang="fr-FR" sz="2400" dirty="0" smtClean="0">
                <a:solidFill>
                  <a:sysClr val="windowText" lastClr="000000"/>
                </a:solidFill>
                <a:latin typeface="+mj-lt"/>
              </a:rPr>
              <a:t/>
            </a:r>
            <a:br>
              <a:rPr lang="fr-FR" sz="2400" dirty="0" smtClean="0">
                <a:solidFill>
                  <a:sysClr val="windowText" lastClr="000000"/>
                </a:solidFill>
                <a:latin typeface="+mj-lt"/>
              </a:rPr>
            </a:br>
            <a:r>
              <a:rPr lang="fr-FR" sz="2400" b="1" dirty="0" smtClean="0">
                <a:solidFill>
                  <a:sysClr val="windowText" lastClr="000000"/>
                </a:solidFill>
                <a:latin typeface="+mj-lt"/>
              </a:rPr>
              <a:t>Oomycètes</a:t>
            </a:r>
          </a:p>
          <a:p>
            <a:pPr marL="342900" lvl="1" indent="-342900">
              <a:buFont typeface="Arial" panose="020B0604020202020204" pitchFamily="34" charset="0"/>
              <a:buChar char="•"/>
            </a:pPr>
            <a:r>
              <a:rPr lang="fr-FR" sz="2000" i="1" kern="0" dirty="0" smtClean="0">
                <a:solidFill>
                  <a:sysClr val="windowText" lastClr="000000"/>
                </a:solidFill>
                <a:latin typeface="+mj-lt"/>
              </a:rPr>
              <a:t>Plasmopara </a:t>
            </a:r>
            <a:r>
              <a:rPr lang="fr-FR" sz="2000" i="1" kern="0" dirty="0" err="1" smtClean="0">
                <a:solidFill>
                  <a:sysClr val="windowText" lastClr="000000"/>
                </a:solidFill>
                <a:latin typeface="+mj-lt"/>
              </a:rPr>
              <a:t>viticola</a:t>
            </a:r>
            <a:r>
              <a:rPr lang="fr-FR" sz="2000" i="1" kern="0" dirty="0" smtClean="0">
                <a:solidFill>
                  <a:sysClr val="windowText" lastClr="000000"/>
                </a:solidFill>
                <a:latin typeface="+mj-lt"/>
              </a:rPr>
              <a:t> (</a:t>
            </a:r>
            <a:r>
              <a:rPr lang="fr-FR" sz="2000" kern="0" dirty="0" smtClean="0">
                <a:solidFill>
                  <a:sysClr val="windowText" lastClr="000000"/>
                </a:solidFill>
                <a:latin typeface="+mj-lt"/>
              </a:rPr>
              <a:t>100Mb) – hétérozygote – assemblage plus complexe</a:t>
            </a:r>
          </a:p>
          <a:p>
            <a:pPr marL="0" lvl="1"/>
            <a:endParaRPr lang="fr-FR" sz="2000" kern="0" dirty="0" smtClean="0">
              <a:solidFill>
                <a:sysClr val="windowText" lastClr="000000"/>
              </a:solidFill>
              <a:latin typeface="+mj-lt"/>
            </a:endParaRPr>
          </a:p>
          <a:p>
            <a:pPr>
              <a:spcAft>
                <a:spcPts val="0"/>
              </a:spcAft>
            </a:pPr>
            <a:r>
              <a:rPr lang="fr-FR" sz="2400" b="1" dirty="0" smtClean="0">
                <a:solidFill>
                  <a:sysClr val="windowText" lastClr="000000"/>
                </a:solidFill>
                <a:latin typeface="+mj-lt"/>
              </a:rPr>
              <a:t>Champignons</a:t>
            </a:r>
          </a:p>
          <a:p>
            <a:pPr marL="342900" lvl="1" indent="-342900">
              <a:buFont typeface="Arial" panose="020B0604020202020204" pitchFamily="34" charset="0"/>
              <a:buChar char="•"/>
            </a:pPr>
            <a:r>
              <a:rPr lang="fr-FR" sz="2000" i="1" kern="0" dirty="0" smtClean="0">
                <a:solidFill>
                  <a:sysClr val="windowText" lastClr="000000"/>
                </a:solidFill>
                <a:latin typeface="+mj-lt"/>
              </a:rPr>
              <a:t>Venturia </a:t>
            </a:r>
            <a:r>
              <a:rPr lang="fr-FR" sz="2000" i="1" kern="0" dirty="0" err="1" smtClean="0">
                <a:solidFill>
                  <a:sysClr val="windowText" lastClr="000000"/>
                </a:solidFill>
                <a:latin typeface="+mj-lt"/>
              </a:rPr>
              <a:t>inaequalis</a:t>
            </a:r>
            <a:endParaRPr lang="fr-FR" sz="2000" kern="0" dirty="0">
              <a:solidFill>
                <a:sysClr val="windowText" lastClr="000000"/>
              </a:solidFill>
              <a:latin typeface="+mj-lt"/>
            </a:endParaRPr>
          </a:p>
          <a:p>
            <a:pPr marL="342900" lvl="1" indent="-342900">
              <a:buFont typeface="Arial" panose="020B0604020202020204" pitchFamily="34" charset="0"/>
              <a:buChar char="•"/>
            </a:pPr>
            <a:r>
              <a:rPr lang="fr-FR" sz="2000" i="1" dirty="0" err="1" smtClean="0">
                <a:solidFill>
                  <a:sysClr val="windowText" lastClr="000000"/>
                </a:solidFill>
                <a:latin typeface="+mj-lt"/>
              </a:rPr>
              <a:t>Cryphonectria</a:t>
            </a:r>
            <a:r>
              <a:rPr lang="fr-FR" sz="2000" dirty="0" smtClean="0">
                <a:solidFill>
                  <a:sysClr val="windowText" lastClr="000000"/>
                </a:solidFill>
                <a:latin typeface="+mj-lt"/>
              </a:rPr>
              <a:t> </a:t>
            </a:r>
            <a:r>
              <a:rPr lang="fr-FR" sz="2000" i="1" dirty="0" err="1" smtClean="0">
                <a:solidFill>
                  <a:sysClr val="windowText" lastClr="000000"/>
                </a:solidFill>
                <a:latin typeface="+mj-lt"/>
              </a:rPr>
              <a:t>parasitica</a:t>
            </a:r>
            <a:r>
              <a:rPr lang="fr-FR" sz="2000" i="1" dirty="0" smtClean="0">
                <a:solidFill>
                  <a:sysClr val="windowText" lastClr="000000"/>
                </a:solidFill>
                <a:latin typeface="+mj-lt"/>
              </a:rPr>
              <a:t> </a:t>
            </a:r>
            <a:endParaRPr lang="fr-FR" sz="2000" dirty="0">
              <a:solidFill>
                <a:sysClr val="windowText" lastClr="000000"/>
              </a:solidFill>
              <a:latin typeface="+mj-lt"/>
            </a:endParaRPr>
          </a:p>
          <a:p>
            <a:pPr marL="342900" lvl="1" indent="-342900">
              <a:buFont typeface="Arial" panose="020B0604020202020204" pitchFamily="34" charset="0"/>
              <a:buChar char="•"/>
            </a:pPr>
            <a:r>
              <a:rPr lang="fr-FR" sz="2000" kern="0" dirty="0" smtClean="0">
                <a:solidFill>
                  <a:sysClr val="windowText" lastClr="000000"/>
                </a:solidFill>
                <a:latin typeface="+mj-lt"/>
              </a:rPr>
              <a:t>nombreux </a:t>
            </a:r>
            <a:r>
              <a:rPr lang="fr-FR" sz="2000" i="1" kern="0" dirty="0" err="1" smtClean="0">
                <a:solidFill>
                  <a:sysClr val="windowText" lastClr="000000"/>
                </a:solidFill>
                <a:latin typeface="+mj-lt"/>
              </a:rPr>
              <a:t>Microbotryum</a:t>
            </a:r>
            <a:r>
              <a:rPr lang="fr-FR" sz="2000" kern="0" dirty="0" smtClean="0">
                <a:solidFill>
                  <a:sysClr val="windowText" lastClr="000000"/>
                </a:solidFill>
                <a:latin typeface="+mj-lt"/>
              </a:rPr>
              <a:t> &amp; </a:t>
            </a:r>
            <a:r>
              <a:rPr lang="fr-FR" sz="2000" i="1" kern="0" dirty="0" smtClean="0">
                <a:solidFill>
                  <a:sysClr val="windowText" lastClr="000000"/>
                </a:solidFill>
                <a:latin typeface="+mj-lt"/>
              </a:rPr>
              <a:t>Penicillium</a:t>
            </a:r>
          </a:p>
          <a:p>
            <a:pPr marL="0" lvl="1"/>
            <a:endParaRPr lang="fr-FR" sz="2000" kern="0" dirty="0" smtClean="0">
              <a:solidFill>
                <a:sysClr val="windowText" lastClr="000000"/>
              </a:solidFill>
              <a:latin typeface="+mj-lt"/>
            </a:endParaRPr>
          </a:p>
          <a:p>
            <a:pPr>
              <a:spcAft>
                <a:spcPts val="0"/>
              </a:spcAft>
            </a:pPr>
            <a:r>
              <a:rPr lang="fr-FR" sz="2400" b="1" dirty="0" smtClean="0">
                <a:solidFill>
                  <a:sysClr val="windowText" lastClr="000000"/>
                </a:solidFill>
                <a:latin typeface="+mj-lt"/>
              </a:rPr>
              <a:t>Bactéries</a:t>
            </a:r>
            <a:r>
              <a:rPr lang="fr-FR" sz="2400" dirty="0" smtClean="0">
                <a:solidFill>
                  <a:sysClr val="windowText" lastClr="000000"/>
                </a:solidFill>
                <a:latin typeface="+mj-lt"/>
              </a:rPr>
              <a:t> (génomique &amp; épigénétique)</a:t>
            </a:r>
          </a:p>
          <a:p>
            <a:pPr marL="342900" lvl="1" indent="-342900">
              <a:buFont typeface="Arial" panose="020B0604020202020204" pitchFamily="34" charset="0"/>
              <a:buChar char="•"/>
            </a:pPr>
            <a:r>
              <a:rPr lang="fr-FR" sz="2000" i="1" kern="0" dirty="0" err="1" smtClean="0">
                <a:solidFill>
                  <a:sysClr val="windowText" lastClr="000000"/>
                </a:solidFill>
                <a:latin typeface="+mj-lt"/>
              </a:rPr>
              <a:t>Ralstonia</a:t>
            </a:r>
            <a:r>
              <a:rPr lang="fr-FR" sz="2000" i="1" kern="0" dirty="0" smtClean="0">
                <a:solidFill>
                  <a:sysClr val="windowText" lastClr="000000"/>
                </a:solidFill>
                <a:latin typeface="+mj-lt"/>
              </a:rPr>
              <a:t> </a:t>
            </a:r>
            <a:r>
              <a:rPr lang="fr-FR" sz="2000" i="1" kern="0" dirty="0" err="1" smtClean="0">
                <a:solidFill>
                  <a:sysClr val="windowText" lastClr="000000"/>
                </a:solidFill>
                <a:latin typeface="+mj-lt"/>
              </a:rPr>
              <a:t>solanacearum</a:t>
            </a:r>
            <a:endParaRPr lang="fr-FR" sz="2000" kern="0" dirty="0">
              <a:solidFill>
                <a:sysClr val="windowText" lastClr="000000"/>
              </a:solidFill>
              <a:latin typeface="+mj-lt"/>
            </a:endParaRPr>
          </a:p>
          <a:p>
            <a:pPr marL="342900" lvl="1" indent="-342900">
              <a:buFont typeface="Arial" panose="020B0604020202020204" pitchFamily="34" charset="0"/>
              <a:buChar char="•"/>
            </a:pPr>
            <a:r>
              <a:rPr lang="fr-FR" sz="2000" i="1" kern="0" dirty="0" err="1" smtClean="0">
                <a:solidFill>
                  <a:sysClr val="windowText" lastClr="000000"/>
                </a:solidFill>
                <a:latin typeface="+mj-lt"/>
              </a:rPr>
              <a:t>Photorhabdus</a:t>
            </a:r>
            <a:r>
              <a:rPr lang="fr-FR" sz="2000" i="1" kern="0" dirty="0" smtClean="0">
                <a:solidFill>
                  <a:sysClr val="windowText" lastClr="000000"/>
                </a:solidFill>
                <a:latin typeface="+mj-lt"/>
              </a:rPr>
              <a:t> </a:t>
            </a:r>
            <a:r>
              <a:rPr lang="fr-FR" sz="2000" i="1" kern="0" dirty="0" err="1" smtClean="0">
                <a:solidFill>
                  <a:sysClr val="windowText" lastClr="000000"/>
                </a:solidFill>
                <a:latin typeface="+mj-lt"/>
              </a:rPr>
              <a:t>luminescens</a:t>
            </a:r>
            <a:endParaRPr lang="fr-FR" sz="2000" kern="0" dirty="0">
              <a:solidFill>
                <a:sysClr val="windowText" lastClr="000000"/>
              </a:solidFill>
              <a:latin typeface="+mj-lt"/>
            </a:endParaRPr>
          </a:p>
          <a:p>
            <a:pPr marL="342900" lvl="1" indent="-342900">
              <a:buFont typeface="Arial" panose="020B0604020202020204" pitchFamily="34" charset="0"/>
              <a:buChar char="•"/>
            </a:pPr>
            <a:r>
              <a:rPr lang="fr-FR" sz="2000" kern="0" dirty="0" smtClean="0">
                <a:solidFill>
                  <a:sysClr val="windowText" lastClr="000000"/>
                </a:solidFill>
                <a:latin typeface="+mj-lt"/>
              </a:rPr>
              <a:t>nombreux </a:t>
            </a:r>
            <a:r>
              <a:rPr lang="fr-FR" sz="2000" i="1" kern="0" dirty="0" err="1" smtClean="0">
                <a:solidFill>
                  <a:sysClr val="windowText" lastClr="000000"/>
                </a:solidFill>
                <a:latin typeface="+mj-lt"/>
              </a:rPr>
              <a:t>Xanthomonas</a:t>
            </a:r>
            <a:endParaRPr lang="fr-FR" sz="2000" i="1" kern="0" dirty="0" smtClean="0">
              <a:solidFill>
                <a:sysClr val="windowText" lastClr="000000"/>
              </a:solidFill>
              <a:latin typeface="+mj-lt"/>
            </a:endParaRPr>
          </a:p>
          <a:p>
            <a:pPr marL="0" lvl="1"/>
            <a:endParaRPr lang="fr-FR" sz="2000" i="1" kern="0" dirty="0" smtClean="0">
              <a:solidFill>
                <a:sysClr val="windowText" lastClr="000000"/>
              </a:solidFill>
              <a:latin typeface="+mj-lt"/>
            </a:endParaRPr>
          </a:p>
        </p:txBody>
      </p:sp>
    </p:spTree>
    <p:extLst>
      <p:ext uri="{BB962C8B-B14F-4D97-AF65-F5344CB8AC3E}">
        <p14:creationId xmlns:p14="http://schemas.microsoft.com/office/powerpoint/2010/main" val="952063147"/>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812000" y="35485"/>
            <a:ext cx="2160000" cy="576000"/>
            <a:chOff x="7812000" y="35485"/>
            <a:chExt cx="2160000" cy="576000"/>
          </a:xfrm>
        </p:grpSpPr>
        <p:sp>
          <p:nvSpPr>
            <p:cNvPr id="3"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4" name="Rectangle 3"/>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5" name="Rectangle 4"/>
          <p:cNvSpPr/>
          <p:nvPr/>
        </p:nvSpPr>
        <p:spPr>
          <a:xfrm>
            <a:off x="575816" y="60589"/>
            <a:ext cx="6767834" cy="461665"/>
          </a:xfrm>
          <a:prstGeom prst="rect">
            <a:avLst/>
          </a:prstGeom>
        </p:spPr>
        <p:txBody>
          <a:bodyPr wrap="square">
            <a:spAutoFit/>
          </a:bodyPr>
          <a:lstStyle/>
          <a:p>
            <a:r>
              <a:rPr lang="fr-FR" sz="2400" dirty="0" smtClean="0">
                <a:latin typeface="+mj-lt"/>
              </a:rPr>
              <a:t>100% </a:t>
            </a:r>
            <a:r>
              <a:rPr lang="fr-FR" sz="2400" dirty="0" err="1" smtClean="0">
                <a:latin typeface="+mj-lt"/>
              </a:rPr>
              <a:t>PacBio</a:t>
            </a:r>
            <a:r>
              <a:rPr lang="fr-FR" sz="2400" dirty="0">
                <a:latin typeface="+mj-lt"/>
              </a:rPr>
              <a:t> </a:t>
            </a:r>
            <a:r>
              <a:rPr lang="fr-FR" sz="2400" dirty="0" smtClean="0">
                <a:latin typeface="+mj-lt"/>
              </a:rPr>
              <a:t>et peut être un peu d’Illumina</a:t>
            </a:r>
            <a:endParaRPr lang="fr-FR" sz="2400" dirty="0">
              <a:latin typeface="+mj-lt"/>
            </a:endParaRPr>
          </a:p>
        </p:txBody>
      </p:sp>
      <p:sp>
        <p:nvSpPr>
          <p:cNvPr id="6" name="Espace réservé du contenu 1"/>
          <p:cNvSpPr txBox="1">
            <a:spLocks/>
          </p:cNvSpPr>
          <p:nvPr/>
        </p:nvSpPr>
        <p:spPr>
          <a:xfrm>
            <a:off x="215776" y="899517"/>
            <a:ext cx="9361040" cy="5688632"/>
          </a:xfrm>
          <a:prstGeom prst="rect">
            <a:avLst/>
          </a:prstGeom>
        </p:spPr>
        <p:txBody>
          <a:bodyPr/>
          <a:lstStyle>
            <a:lvl1pPr rtl="0" hangingPunct="0">
              <a:spcBef>
                <a:spcPts val="0"/>
              </a:spcBef>
              <a:spcAft>
                <a:spcPts val="1417"/>
              </a:spcAft>
              <a:tabLst/>
              <a:defRPr lang="fr-FR" sz="3200" b="0" i="0" u="none" strike="noStrike" kern="1200">
                <a:ln>
                  <a:noFill/>
                </a:ln>
                <a:latin typeface="Liberation Sans" pitchFamily="18"/>
                <a:ea typeface="DejaVu Sans" pitchFamily="2"/>
                <a:cs typeface="DejaVu Sans" pitchFamily="2"/>
              </a:defRPr>
            </a:lvl1pPr>
          </a:lstStyle>
          <a:p>
            <a:pPr marL="0" lvl="1"/>
            <a:r>
              <a:rPr lang="fr-FR" sz="2000" b="1" kern="0" dirty="0" smtClean="0">
                <a:solidFill>
                  <a:sysClr val="windowText" lastClr="000000"/>
                </a:solidFill>
                <a:latin typeface="+mj-lt"/>
              </a:rPr>
              <a:t>Correction des erreurs imparfaites</a:t>
            </a:r>
          </a:p>
          <a:p>
            <a:pPr marL="342900" lvl="1" indent="-342900">
              <a:buFont typeface="Arial" panose="020B0604020202020204" pitchFamily="34" charset="0"/>
              <a:buChar char="•"/>
            </a:pPr>
            <a:r>
              <a:rPr lang="fr-FR" sz="2000" kern="0" dirty="0" smtClean="0">
                <a:solidFill>
                  <a:sysClr val="windowText" lastClr="000000"/>
                </a:solidFill>
                <a:latin typeface="+mj-lt"/>
              </a:rPr>
              <a:t>Homopolymères de 3 à N nucléotides sont mal corrigés</a:t>
            </a:r>
          </a:p>
          <a:p>
            <a:pPr marL="800100" lvl="2" indent="-342900">
              <a:buFont typeface="Wingdings" panose="05000000000000000000" pitchFamily="2" charset="2"/>
              <a:buChar char="Ø"/>
            </a:pPr>
            <a:r>
              <a:rPr lang="fr-FR" sz="2000" kern="0" dirty="0" smtClean="0">
                <a:solidFill>
                  <a:sysClr val="windowText" lastClr="000000"/>
                </a:solidFill>
                <a:latin typeface="+mj-lt"/>
              </a:rPr>
              <a:t>Ex: les </a:t>
            </a:r>
            <a:r>
              <a:rPr lang="fr-FR" sz="2000" kern="0" dirty="0" err="1" smtClean="0">
                <a:solidFill>
                  <a:sysClr val="windowText" lastClr="000000"/>
                </a:solidFill>
                <a:latin typeface="+mj-lt"/>
              </a:rPr>
              <a:t>TALs</a:t>
            </a:r>
            <a:r>
              <a:rPr lang="fr-FR" sz="2000" kern="0" dirty="0" smtClean="0">
                <a:solidFill>
                  <a:sysClr val="windowText" lastClr="000000"/>
                </a:solidFill>
                <a:latin typeface="+mj-lt"/>
              </a:rPr>
              <a:t> chez </a:t>
            </a:r>
            <a:r>
              <a:rPr lang="fr-FR" sz="2000" kern="0" dirty="0" err="1" smtClean="0">
                <a:solidFill>
                  <a:sysClr val="windowText" lastClr="000000"/>
                </a:solidFill>
                <a:latin typeface="+mj-lt"/>
              </a:rPr>
              <a:t>Xanthomonas</a:t>
            </a:r>
            <a:endParaRPr lang="fr-FR" sz="2000" kern="0" dirty="0" smtClean="0">
              <a:solidFill>
                <a:sysClr val="windowText" lastClr="000000"/>
              </a:solidFill>
              <a:latin typeface="+mj-lt"/>
            </a:endParaRPr>
          </a:p>
          <a:p>
            <a:pPr marL="342900" lvl="1" indent="-342900">
              <a:buFont typeface="Arial" panose="020B0604020202020204" pitchFamily="34" charset="0"/>
              <a:buChar char="•"/>
            </a:pPr>
            <a:r>
              <a:rPr lang="fr-FR" sz="2000" kern="0" dirty="0" smtClean="0">
                <a:solidFill>
                  <a:sysClr val="windowText" lastClr="000000"/>
                </a:solidFill>
                <a:latin typeface="+mj-lt"/>
              </a:rPr>
              <a:t>INDEL en plus ou en moins</a:t>
            </a:r>
            <a:endParaRPr lang="fr-FR" sz="2000" kern="0" dirty="0">
              <a:solidFill>
                <a:sysClr val="windowText" lastClr="000000"/>
              </a:solidFill>
              <a:latin typeface="+mj-lt"/>
            </a:endParaRPr>
          </a:p>
          <a:p>
            <a:pPr marL="800100" lvl="2" indent="-342900">
              <a:buFont typeface="Wingdings" panose="05000000000000000000" pitchFamily="2" charset="2"/>
              <a:buChar char="Ø"/>
            </a:pPr>
            <a:r>
              <a:rPr lang="fr-FR" sz="2000" kern="0" dirty="0" smtClean="0">
                <a:solidFill>
                  <a:sysClr val="windowText" lastClr="000000"/>
                </a:solidFill>
                <a:latin typeface="+mj-lt"/>
              </a:rPr>
              <a:t>Provoque des </a:t>
            </a:r>
            <a:r>
              <a:rPr lang="fr-FR" sz="2000" kern="0" dirty="0" err="1" smtClean="0">
                <a:solidFill>
                  <a:sysClr val="windowText" lastClr="000000"/>
                </a:solidFill>
                <a:latin typeface="+mj-lt"/>
              </a:rPr>
              <a:t>frameshifts</a:t>
            </a:r>
            <a:r>
              <a:rPr lang="fr-FR" sz="2000" kern="0" dirty="0" smtClean="0">
                <a:solidFill>
                  <a:sysClr val="windowText" lastClr="000000"/>
                </a:solidFill>
                <a:latin typeface="+mj-lt"/>
              </a:rPr>
              <a:t> dans les gènes</a:t>
            </a:r>
            <a:endParaRPr lang="fr-FR" sz="2000" kern="0" dirty="0">
              <a:solidFill>
                <a:sysClr val="windowText" lastClr="000000"/>
              </a:solidFill>
              <a:latin typeface="+mj-lt"/>
            </a:endParaRPr>
          </a:p>
          <a:p>
            <a:pPr marL="800100" lvl="2" indent="-342900">
              <a:buFont typeface="Wingdings" panose="05000000000000000000" pitchFamily="2" charset="2"/>
              <a:buChar char="Ø"/>
            </a:pPr>
            <a:endParaRPr lang="fr-FR" sz="2000" kern="0" dirty="0" smtClean="0">
              <a:solidFill>
                <a:sysClr val="windowText" lastClr="000000"/>
              </a:solidFill>
              <a:latin typeface="+mj-lt"/>
            </a:endParaRPr>
          </a:p>
          <a:p>
            <a:pPr marL="0" lvl="1"/>
            <a:r>
              <a:rPr lang="fr-FR" sz="2000" b="1" kern="0" dirty="0" err="1" smtClean="0">
                <a:solidFill>
                  <a:sysClr val="windowText" lastClr="000000"/>
                </a:solidFill>
                <a:latin typeface="+mj-lt"/>
              </a:rPr>
              <a:t>Reads</a:t>
            </a:r>
            <a:r>
              <a:rPr lang="fr-FR" sz="2000" b="1" kern="0" dirty="0" smtClean="0">
                <a:solidFill>
                  <a:sysClr val="windowText" lastClr="000000"/>
                </a:solidFill>
                <a:latin typeface="+mj-lt"/>
              </a:rPr>
              <a:t> Illumina</a:t>
            </a:r>
          </a:p>
          <a:p>
            <a:pPr marL="342900" lvl="1" indent="-342900">
              <a:buFont typeface="Arial" panose="020B0604020202020204" pitchFamily="34" charset="0"/>
              <a:buChar char="•"/>
            </a:pPr>
            <a:r>
              <a:rPr lang="fr-FR" sz="2000" kern="0" dirty="0" smtClean="0">
                <a:solidFill>
                  <a:sysClr val="windowText" lastClr="000000"/>
                </a:solidFill>
                <a:latin typeface="+mj-lt"/>
              </a:rPr>
              <a:t>Peut aider à corriger les erreurs restantes grâce à son faible taux d’erreur</a:t>
            </a:r>
          </a:p>
          <a:p>
            <a:pPr marL="0" lvl="1"/>
            <a:endParaRPr lang="fr-FR" sz="2000" kern="0" dirty="0">
              <a:solidFill>
                <a:sysClr val="windowText" lastClr="000000"/>
              </a:solidFill>
              <a:latin typeface="+mj-lt"/>
            </a:endParaRPr>
          </a:p>
          <a:p>
            <a:pPr marL="342900" lvl="1" indent="-342900">
              <a:buFont typeface="Wingdings" panose="05000000000000000000" pitchFamily="2" charset="2"/>
              <a:buChar char="Ø"/>
            </a:pPr>
            <a:r>
              <a:rPr lang="fr-FR" sz="2000" kern="0" dirty="0" smtClean="0">
                <a:solidFill>
                  <a:sysClr val="windowText" lastClr="000000"/>
                </a:solidFill>
                <a:latin typeface="+mj-lt"/>
              </a:rPr>
              <a:t>Correction de l’assemblage </a:t>
            </a:r>
            <a:r>
              <a:rPr lang="fr-FR" sz="2000" kern="0" dirty="0" err="1" smtClean="0">
                <a:solidFill>
                  <a:sysClr val="windowText" lastClr="000000"/>
                </a:solidFill>
                <a:latin typeface="+mj-lt"/>
              </a:rPr>
              <a:t>PacBio</a:t>
            </a:r>
            <a:r>
              <a:rPr lang="fr-FR" sz="2000" kern="0" dirty="0" smtClean="0">
                <a:solidFill>
                  <a:sysClr val="windowText" lastClr="000000"/>
                </a:solidFill>
                <a:latin typeface="+mj-lt"/>
              </a:rPr>
              <a:t> avec des </a:t>
            </a:r>
            <a:r>
              <a:rPr lang="fr-FR" sz="2000" kern="0" dirty="0" err="1" smtClean="0">
                <a:solidFill>
                  <a:sysClr val="windowText" lastClr="000000"/>
                </a:solidFill>
                <a:latin typeface="+mj-lt"/>
              </a:rPr>
              <a:t>reads</a:t>
            </a:r>
            <a:r>
              <a:rPr lang="fr-FR" sz="2000" kern="0" dirty="0" smtClean="0">
                <a:solidFill>
                  <a:sysClr val="windowText" lastClr="000000"/>
                </a:solidFill>
                <a:latin typeface="+mj-lt"/>
              </a:rPr>
              <a:t> Illumina en cours d’exploration sur </a:t>
            </a:r>
            <a:r>
              <a:rPr lang="fr-FR" sz="2000" i="1" kern="0" dirty="0" smtClean="0">
                <a:solidFill>
                  <a:sysClr val="windowText" lastClr="000000"/>
                </a:solidFill>
                <a:latin typeface="+mj-lt"/>
              </a:rPr>
              <a:t>Plasmopara </a:t>
            </a:r>
            <a:r>
              <a:rPr lang="fr-FR" sz="2000" i="1" kern="0" dirty="0" err="1" smtClean="0">
                <a:solidFill>
                  <a:sysClr val="windowText" lastClr="000000"/>
                </a:solidFill>
                <a:latin typeface="+mj-lt"/>
              </a:rPr>
              <a:t>viticola</a:t>
            </a:r>
            <a:r>
              <a:rPr lang="fr-FR" sz="2000" kern="0" dirty="0" smtClean="0">
                <a:solidFill>
                  <a:sysClr val="windowText" lastClr="000000"/>
                </a:solidFill>
                <a:latin typeface="+mj-lt"/>
              </a:rPr>
              <a:t> </a:t>
            </a:r>
          </a:p>
          <a:p>
            <a:pPr marL="0" lvl="1"/>
            <a:endParaRPr lang="fr-FR" sz="2000" b="1" kern="0" dirty="0" smtClean="0">
              <a:solidFill>
                <a:sysClr val="windowText" lastClr="000000"/>
              </a:solidFill>
              <a:latin typeface="+mj-lt"/>
            </a:endParaRPr>
          </a:p>
        </p:txBody>
      </p:sp>
    </p:spTree>
    <p:extLst>
      <p:ext uri="{BB962C8B-B14F-4D97-AF65-F5344CB8AC3E}">
        <p14:creationId xmlns:p14="http://schemas.microsoft.com/office/powerpoint/2010/main" val="1055462449"/>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812000" y="35485"/>
            <a:ext cx="2160000" cy="576000"/>
            <a:chOff x="7812000" y="35485"/>
            <a:chExt cx="2160000" cy="576000"/>
          </a:xfrm>
        </p:grpSpPr>
        <p:sp>
          <p:nvSpPr>
            <p:cNvPr id="3" name="ZoneTexte 15"/>
            <p:cNvSpPr txBox="1"/>
            <p:nvPr/>
          </p:nvSpPr>
          <p:spPr>
            <a:xfrm>
              <a:off x="7812000" y="35485"/>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dirty="0">
                <a:ln>
                  <a:noFill/>
                </a:ln>
                <a:latin typeface="Liberation Sans" pitchFamily="18"/>
                <a:ea typeface="DejaVu Sans" pitchFamily="2"/>
                <a:cs typeface="DejaVu Sans" pitchFamily="2"/>
              </a:endParaRPr>
            </a:p>
          </p:txBody>
        </p:sp>
        <p:sp>
          <p:nvSpPr>
            <p:cNvPr id="4" name="Rectangle 3"/>
            <p:cNvSpPr/>
            <p:nvPr/>
          </p:nvSpPr>
          <p:spPr>
            <a:xfrm>
              <a:off x="7886147" y="103165"/>
              <a:ext cx="2011705" cy="369332"/>
            </a:xfrm>
            <a:prstGeom prst="rect">
              <a:avLst/>
            </a:prstGeom>
          </p:spPr>
          <p:txBody>
            <a:bodyPr wrap="none">
              <a:spAutoFit/>
            </a:bodyPr>
            <a:lstStyle/>
            <a:p>
              <a:r>
                <a:rPr lang="fr-FR" b="1" dirty="0" smtClean="0">
                  <a:solidFill>
                    <a:srgbClr val="000000"/>
                  </a:solidFill>
                  <a:latin typeface="Calibri" pitchFamily="18"/>
                  <a:ea typeface="DejaVu Sans" pitchFamily="2"/>
                  <a:cs typeface="DejaVu Sans" pitchFamily="2"/>
                </a:rPr>
                <a:t>Technologie </a:t>
              </a:r>
              <a:r>
                <a:rPr lang="fr-FR" b="1" dirty="0" err="1" smtClean="0">
                  <a:solidFill>
                    <a:srgbClr val="000000"/>
                  </a:solidFill>
                  <a:latin typeface="Calibri" pitchFamily="18"/>
                  <a:ea typeface="DejaVu Sans" pitchFamily="2"/>
                  <a:cs typeface="DejaVu Sans" pitchFamily="2"/>
                </a:rPr>
                <a:t>PacBio</a:t>
              </a:r>
              <a:endParaRPr lang="fr-FR" dirty="0"/>
            </a:p>
          </p:txBody>
        </p:sp>
      </p:grpSp>
      <p:sp>
        <p:nvSpPr>
          <p:cNvPr id="5" name="Rectangle 4"/>
          <p:cNvSpPr/>
          <p:nvPr/>
        </p:nvSpPr>
        <p:spPr>
          <a:xfrm>
            <a:off x="575816" y="35421"/>
            <a:ext cx="6767834" cy="461665"/>
          </a:xfrm>
          <a:prstGeom prst="rect">
            <a:avLst/>
          </a:prstGeom>
        </p:spPr>
        <p:txBody>
          <a:bodyPr wrap="square">
            <a:spAutoFit/>
          </a:bodyPr>
          <a:lstStyle/>
          <a:p>
            <a:r>
              <a:rPr lang="fr-FR" sz="2400" dirty="0" smtClean="0">
                <a:latin typeface="+mj-lt"/>
              </a:rPr>
              <a:t>Le </a:t>
            </a:r>
            <a:r>
              <a:rPr lang="fr-FR" sz="2400" dirty="0" err="1" smtClean="0">
                <a:latin typeface="+mj-lt"/>
              </a:rPr>
              <a:t>PacBio</a:t>
            </a:r>
            <a:r>
              <a:rPr lang="fr-FR" sz="2400" dirty="0" smtClean="0">
                <a:latin typeface="+mj-lt"/>
              </a:rPr>
              <a:t> pour le </a:t>
            </a:r>
            <a:r>
              <a:rPr lang="fr-FR" sz="2400" dirty="0" err="1" smtClean="0">
                <a:latin typeface="+mj-lt"/>
              </a:rPr>
              <a:t>RNAseq</a:t>
            </a:r>
            <a:r>
              <a:rPr lang="fr-FR" sz="2400" dirty="0" smtClean="0">
                <a:latin typeface="+mj-lt"/>
              </a:rPr>
              <a:t> (Iso-</a:t>
            </a:r>
            <a:r>
              <a:rPr lang="fr-FR" sz="2400" dirty="0" err="1" smtClean="0">
                <a:latin typeface="+mj-lt"/>
              </a:rPr>
              <a:t>Seq</a:t>
            </a:r>
            <a:r>
              <a:rPr lang="fr-FR" sz="2400" dirty="0" smtClean="0">
                <a:latin typeface="+mj-lt"/>
              </a:rPr>
              <a:t>)</a:t>
            </a:r>
            <a:endParaRPr lang="fr-FR" sz="2400" dirty="0">
              <a:latin typeface="+mj-lt"/>
            </a:endParaRPr>
          </a:p>
        </p:txBody>
      </p:sp>
      <p:sp>
        <p:nvSpPr>
          <p:cNvPr id="6" name="Espace réservé du contenu 1"/>
          <p:cNvSpPr txBox="1">
            <a:spLocks/>
          </p:cNvSpPr>
          <p:nvPr/>
        </p:nvSpPr>
        <p:spPr>
          <a:xfrm>
            <a:off x="143959" y="971525"/>
            <a:ext cx="4680329" cy="5544616"/>
          </a:xfrm>
          <a:prstGeom prst="rect">
            <a:avLst/>
          </a:prstGeom>
          <a:ln>
            <a:solidFill>
              <a:schemeClr val="tx1"/>
            </a:solidFill>
          </a:ln>
        </p:spPr>
        <p:txBody>
          <a:bodyPr/>
          <a:lstStyle>
            <a:lvl1pPr rtl="0" hangingPunct="0">
              <a:spcBef>
                <a:spcPts val="0"/>
              </a:spcBef>
              <a:spcAft>
                <a:spcPts val="1417"/>
              </a:spcAft>
              <a:tabLst/>
              <a:defRPr lang="fr-FR" sz="3200" b="0" i="0" u="none" strike="noStrike" kern="1200">
                <a:ln>
                  <a:noFill/>
                </a:ln>
                <a:latin typeface="Liberation Sans" pitchFamily="18"/>
                <a:ea typeface="DejaVu Sans" pitchFamily="2"/>
                <a:cs typeface="DejaVu Sans" pitchFamily="2"/>
              </a:defRPr>
            </a:lvl1pPr>
          </a:lstStyle>
          <a:p>
            <a:pPr>
              <a:spcAft>
                <a:spcPts val="0"/>
              </a:spcAft>
            </a:pPr>
            <a:r>
              <a:rPr lang="fr-FR" sz="2000" b="1" dirty="0" smtClean="0">
                <a:solidFill>
                  <a:sysClr val="windowText" lastClr="000000"/>
                </a:solidFill>
                <a:latin typeface="+mj-lt"/>
              </a:rPr>
              <a:t>Librairies</a:t>
            </a:r>
          </a:p>
          <a:p>
            <a:pPr marL="285750" lvl="1" indent="-285750">
              <a:buFont typeface="Arial" panose="020B0604020202020204" pitchFamily="34" charset="0"/>
              <a:buChar char="•"/>
            </a:pPr>
            <a:r>
              <a:rPr lang="fr-FR" sz="2000" kern="0" dirty="0" smtClean="0">
                <a:solidFill>
                  <a:sysClr val="windowText" lastClr="000000"/>
                </a:solidFill>
                <a:latin typeface="+mj-lt"/>
                <a:sym typeface="Wingdings" panose="05000000000000000000" pitchFamily="2" charset="2"/>
              </a:rPr>
              <a:t>3 à 4 gammes de tailles différentes</a:t>
            </a:r>
          </a:p>
          <a:p>
            <a:pPr marL="285750" lvl="1" indent="-285750">
              <a:buFont typeface="Arial" panose="020B0604020202020204" pitchFamily="34" charset="0"/>
              <a:buChar char="•"/>
            </a:pPr>
            <a:r>
              <a:rPr lang="fr-FR" sz="2000" kern="0" dirty="0" smtClean="0">
                <a:solidFill>
                  <a:sysClr val="windowText" lastClr="000000"/>
                </a:solidFill>
                <a:latin typeface="+mj-lt"/>
                <a:sym typeface="Wingdings" panose="05000000000000000000" pitchFamily="2" charset="2"/>
              </a:rPr>
              <a:t>4 SMRT </a:t>
            </a:r>
            <a:r>
              <a:rPr lang="fr-FR" sz="2000" kern="0" dirty="0" err="1" smtClean="0">
                <a:solidFill>
                  <a:sysClr val="windowText" lastClr="000000"/>
                </a:solidFill>
                <a:latin typeface="+mj-lt"/>
                <a:sym typeface="Wingdings" panose="05000000000000000000" pitchFamily="2" charset="2"/>
              </a:rPr>
              <a:t>cells</a:t>
            </a:r>
            <a:r>
              <a:rPr lang="fr-FR" sz="2000" kern="0" dirty="0" smtClean="0">
                <a:solidFill>
                  <a:sysClr val="windowText" lastClr="000000"/>
                </a:solidFill>
                <a:latin typeface="+mj-lt"/>
                <a:sym typeface="Wingdings" panose="05000000000000000000" pitchFamily="2" charset="2"/>
              </a:rPr>
              <a:t> = 4*700 = 2800€ pour une condition</a:t>
            </a:r>
          </a:p>
          <a:p>
            <a:pPr marL="285750" lvl="1" indent="-285750">
              <a:buFont typeface="Arial" panose="020B0604020202020204" pitchFamily="34" charset="0"/>
              <a:buChar char="•"/>
            </a:pPr>
            <a:r>
              <a:rPr lang="fr-FR" sz="2000" kern="0" dirty="0" smtClean="0">
                <a:solidFill>
                  <a:sysClr val="windowText" lastClr="000000"/>
                </a:solidFill>
                <a:latin typeface="+mj-lt"/>
                <a:sym typeface="Wingdings" panose="05000000000000000000" pitchFamily="2" charset="2"/>
              </a:rPr>
              <a:t>300k </a:t>
            </a:r>
            <a:r>
              <a:rPr lang="fr-FR" sz="2000" kern="0" dirty="0" err="1" smtClean="0">
                <a:solidFill>
                  <a:sysClr val="windowText" lastClr="000000"/>
                </a:solidFill>
                <a:latin typeface="+mj-lt"/>
                <a:sym typeface="Wingdings" panose="05000000000000000000" pitchFamily="2" charset="2"/>
              </a:rPr>
              <a:t>subreads</a:t>
            </a:r>
            <a:r>
              <a:rPr lang="fr-FR" sz="2000" kern="0" dirty="0" smtClean="0">
                <a:solidFill>
                  <a:sysClr val="windowText" lastClr="000000"/>
                </a:solidFill>
                <a:latin typeface="+mj-lt"/>
                <a:sym typeface="Wingdings" panose="05000000000000000000" pitchFamily="2" charset="2"/>
              </a:rPr>
              <a:t> / conditions</a:t>
            </a:r>
          </a:p>
          <a:p>
            <a:pPr>
              <a:spcAft>
                <a:spcPts val="0"/>
              </a:spcAft>
            </a:pPr>
            <a:endParaRPr lang="fr-FR" sz="2000" dirty="0" smtClean="0">
              <a:solidFill>
                <a:sysClr val="windowText" lastClr="000000"/>
              </a:solidFill>
              <a:latin typeface="+mj-lt"/>
              <a:sym typeface="Wingdings" panose="05000000000000000000" pitchFamily="2" charset="2"/>
            </a:endParaRPr>
          </a:p>
          <a:p>
            <a:pPr>
              <a:spcAft>
                <a:spcPts val="0"/>
              </a:spcAft>
            </a:pPr>
            <a:r>
              <a:rPr lang="fr-FR" sz="2000" b="1" dirty="0" smtClean="0">
                <a:solidFill>
                  <a:sysClr val="windowText" lastClr="000000"/>
                </a:solidFill>
                <a:latin typeface="+mj-lt"/>
                <a:sym typeface="Wingdings" panose="05000000000000000000" pitchFamily="2" charset="2"/>
              </a:rPr>
              <a:t>Intérêts</a:t>
            </a:r>
          </a:p>
          <a:p>
            <a:pPr marL="342900" indent="-342900">
              <a:spcAft>
                <a:spcPts val="0"/>
              </a:spcAft>
              <a:buFont typeface="Arial" panose="020B0604020202020204" pitchFamily="34" charset="0"/>
              <a:buChar char="•"/>
            </a:pPr>
            <a:r>
              <a:rPr lang="fr-FR" sz="2000" dirty="0">
                <a:solidFill>
                  <a:sysClr val="windowText" lastClr="000000"/>
                </a:solidFill>
                <a:latin typeface="+mj-lt"/>
                <a:sym typeface="Wingdings" panose="05000000000000000000" pitchFamily="2" charset="2"/>
              </a:rPr>
              <a:t>1 </a:t>
            </a:r>
            <a:r>
              <a:rPr lang="fr-FR" sz="2000" dirty="0" err="1">
                <a:solidFill>
                  <a:sysClr val="windowText" lastClr="000000"/>
                </a:solidFill>
                <a:latin typeface="+mj-lt"/>
                <a:sym typeface="Wingdings" panose="05000000000000000000" pitchFamily="2" charset="2"/>
              </a:rPr>
              <a:t>subreads</a:t>
            </a:r>
            <a:r>
              <a:rPr lang="fr-FR" sz="2000" dirty="0">
                <a:solidFill>
                  <a:sysClr val="windowText" lastClr="000000"/>
                </a:solidFill>
                <a:latin typeface="+mj-lt"/>
                <a:sym typeface="Wingdings" panose="05000000000000000000" pitchFamily="2" charset="2"/>
              </a:rPr>
              <a:t> = 1 </a:t>
            </a:r>
            <a:r>
              <a:rPr lang="fr-FR" sz="2000" dirty="0" smtClean="0">
                <a:solidFill>
                  <a:sysClr val="windowText" lastClr="000000"/>
                </a:solidFill>
                <a:latin typeface="+mj-lt"/>
                <a:sym typeface="Wingdings" panose="05000000000000000000" pitchFamily="2" charset="2"/>
              </a:rPr>
              <a:t>transcrit</a:t>
            </a:r>
          </a:p>
          <a:p>
            <a:pPr marL="342900" indent="-342900">
              <a:spcAft>
                <a:spcPts val="0"/>
              </a:spcAft>
              <a:buFont typeface="Arial" panose="020B0604020202020204" pitchFamily="34" charset="0"/>
              <a:buChar char="•"/>
            </a:pPr>
            <a:r>
              <a:rPr lang="fr-FR" sz="2000" dirty="0" err="1" smtClean="0">
                <a:solidFill>
                  <a:sysClr val="windowText" lastClr="000000"/>
                </a:solidFill>
                <a:latin typeface="+mj-lt"/>
                <a:sym typeface="Wingdings" panose="05000000000000000000" pitchFamily="2" charset="2"/>
              </a:rPr>
              <a:t>Transcriptome</a:t>
            </a:r>
            <a:r>
              <a:rPr lang="fr-FR" sz="2000" dirty="0" smtClean="0">
                <a:solidFill>
                  <a:sysClr val="windowText" lastClr="000000"/>
                </a:solidFill>
                <a:latin typeface="+mj-lt"/>
                <a:sym typeface="Wingdings" panose="05000000000000000000" pitchFamily="2" charset="2"/>
              </a:rPr>
              <a:t> de bonne qualité</a:t>
            </a:r>
          </a:p>
          <a:p>
            <a:pPr marL="342900" indent="-342900">
              <a:spcAft>
                <a:spcPts val="0"/>
              </a:spcAft>
              <a:buFont typeface="Arial" panose="020B0604020202020204" pitchFamily="34" charset="0"/>
              <a:buChar char="•"/>
            </a:pPr>
            <a:r>
              <a:rPr lang="fr-FR" sz="2000" dirty="0" smtClean="0">
                <a:solidFill>
                  <a:sysClr val="windowText" lastClr="000000"/>
                </a:solidFill>
                <a:latin typeface="+mj-lt"/>
                <a:sym typeface="Wingdings" panose="05000000000000000000" pitchFamily="2" charset="2"/>
              </a:rPr>
              <a:t>Distinguer les </a:t>
            </a:r>
            <a:r>
              <a:rPr lang="fr-FR" sz="2000" dirty="0" err="1" smtClean="0">
                <a:solidFill>
                  <a:sysClr val="windowText" lastClr="000000"/>
                </a:solidFill>
                <a:latin typeface="+mj-lt"/>
                <a:sym typeface="Wingdings" panose="05000000000000000000" pitchFamily="2" charset="2"/>
              </a:rPr>
              <a:t>variants</a:t>
            </a:r>
            <a:r>
              <a:rPr lang="fr-FR" sz="2000" dirty="0" smtClean="0">
                <a:solidFill>
                  <a:sysClr val="windowText" lastClr="000000"/>
                </a:solidFill>
                <a:latin typeface="+mj-lt"/>
                <a:sym typeface="Wingdings" panose="05000000000000000000" pitchFamily="2" charset="2"/>
              </a:rPr>
              <a:t> d’épissage</a:t>
            </a:r>
          </a:p>
          <a:p>
            <a:pPr marL="342900" indent="-342900">
              <a:spcAft>
                <a:spcPts val="0"/>
              </a:spcAft>
              <a:buFont typeface="Wingdings" panose="05000000000000000000" pitchFamily="2" charset="2"/>
              <a:buChar char="Ø"/>
            </a:pPr>
            <a:r>
              <a:rPr lang="fr-FR" sz="2000" dirty="0" smtClean="0">
                <a:solidFill>
                  <a:sysClr val="windowText" lastClr="000000"/>
                </a:solidFill>
                <a:latin typeface="+mj-lt"/>
                <a:sym typeface="Wingdings" panose="05000000000000000000" pitchFamily="2" charset="2"/>
              </a:rPr>
              <a:t>puissance pour </a:t>
            </a:r>
            <a:r>
              <a:rPr lang="fr-FR" sz="2000" b="1" dirty="0" smtClean="0">
                <a:solidFill>
                  <a:schemeClr val="accent5">
                    <a:lumMod val="50000"/>
                  </a:schemeClr>
                </a:solidFill>
                <a:latin typeface="+mj-lt"/>
                <a:sym typeface="Wingdings" panose="05000000000000000000" pitchFamily="2" charset="2"/>
              </a:rPr>
              <a:t>l’annotation structurale</a:t>
            </a:r>
          </a:p>
          <a:p>
            <a:pPr>
              <a:spcAft>
                <a:spcPts val="0"/>
              </a:spcAft>
            </a:pPr>
            <a:endParaRPr lang="fr-FR" sz="2000" dirty="0" smtClean="0">
              <a:solidFill>
                <a:sysClr val="windowText" lastClr="000000"/>
              </a:solidFill>
              <a:latin typeface="+mj-lt"/>
              <a:sym typeface="Wingdings" panose="05000000000000000000" pitchFamily="2" charset="2"/>
            </a:endParaRPr>
          </a:p>
          <a:p>
            <a:pPr>
              <a:spcAft>
                <a:spcPts val="0"/>
              </a:spcAft>
            </a:pPr>
            <a:r>
              <a:rPr lang="fr-FR" sz="2000" b="1" dirty="0" smtClean="0">
                <a:solidFill>
                  <a:sysClr val="windowText" lastClr="000000"/>
                </a:solidFill>
                <a:latin typeface="+mj-lt"/>
                <a:sym typeface="Wingdings" panose="05000000000000000000" pitchFamily="2" charset="2"/>
              </a:rPr>
              <a:t>Limites</a:t>
            </a:r>
          </a:p>
          <a:p>
            <a:pPr marL="342900" indent="-342900">
              <a:spcAft>
                <a:spcPts val="0"/>
              </a:spcAft>
              <a:buFont typeface="Arial" panose="020B0604020202020204" pitchFamily="34" charset="0"/>
              <a:buChar char="•"/>
            </a:pPr>
            <a:r>
              <a:rPr lang="fr-FR" sz="2000" dirty="0" smtClean="0">
                <a:solidFill>
                  <a:sysClr val="windowText" lastClr="000000"/>
                </a:solidFill>
                <a:latin typeface="+mj-lt"/>
                <a:sym typeface="Wingdings" panose="05000000000000000000" pitchFamily="2" charset="2"/>
              </a:rPr>
              <a:t>Manque de profondeur </a:t>
            </a:r>
            <a:endParaRPr lang="fr-FR" sz="2000" dirty="0">
              <a:solidFill>
                <a:sysClr val="windowText" lastClr="000000"/>
              </a:solidFill>
              <a:latin typeface="+mj-lt"/>
              <a:sym typeface="Wingdings" panose="05000000000000000000" pitchFamily="2" charset="2"/>
            </a:endParaRPr>
          </a:p>
          <a:p>
            <a:pPr>
              <a:spcAft>
                <a:spcPts val="0"/>
              </a:spcAft>
            </a:pPr>
            <a:endParaRPr lang="fr-FR" sz="2000" dirty="0" smtClean="0">
              <a:solidFill>
                <a:sysClr val="windowText" lastClr="000000"/>
              </a:solidFill>
              <a:latin typeface="+mj-lt"/>
              <a:sym typeface="Wingdings" panose="05000000000000000000" pitchFamily="2" charset="2"/>
            </a:endParaRPr>
          </a:p>
          <a:p>
            <a:pPr>
              <a:spcAft>
                <a:spcPts val="0"/>
              </a:spcAft>
            </a:pPr>
            <a:r>
              <a:rPr lang="fr-FR" sz="2000" b="1" dirty="0" smtClean="0">
                <a:solidFill>
                  <a:sysClr val="windowText" lastClr="000000"/>
                </a:solidFill>
                <a:latin typeface="+mj-lt"/>
                <a:sym typeface="Wingdings" panose="05000000000000000000" pitchFamily="2" charset="2"/>
              </a:rPr>
              <a:t>Perspective avec le </a:t>
            </a:r>
            <a:r>
              <a:rPr lang="fr-FR" sz="2000" b="1" dirty="0" err="1" smtClean="0">
                <a:solidFill>
                  <a:sysClr val="windowText" lastClr="000000"/>
                </a:solidFill>
                <a:latin typeface="+mj-lt"/>
                <a:sym typeface="Wingdings" panose="05000000000000000000" pitchFamily="2" charset="2"/>
              </a:rPr>
              <a:t>Sequel</a:t>
            </a:r>
            <a:endParaRPr lang="fr-FR" sz="2000" b="1" dirty="0" smtClean="0">
              <a:solidFill>
                <a:sysClr val="windowText" lastClr="000000"/>
              </a:solidFill>
              <a:latin typeface="+mj-lt"/>
              <a:sym typeface="Wingdings" panose="05000000000000000000" pitchFamily="2" charset="2"/>
            </a:endParaRPr>
          </a:p>
          <a:p>
            <a:pPr marL="342900" indent="-342900">
              <a:spcAft>
                <a:spcPts val="0"/>
              </a:spcAft>
              <a:buFont typeface="Arial" panose="020B0604020202020204" pitchFamily="34" charset="0"/>
              <a:buChar char="•"/>
            </a:pPr>
            <a:r>
              <a:rPr lang="fr-FR" sz="2000" dirty="0" smtClean="0">
                <a:solidFill>
                  <a:sysClr val="windowText" lastClr="000000"/>
                </a:solidFill>
                <a:latin typeface="+mj-lt"/>
                <a:sym typeface="Wingdings" panose="05000000000000000000" pitchFamily="2" charset="2"/>
              </a:rPr>
              <a:t>Analyse d’expression</a:t>
            </a:r>
            <a:endParaRPr lang="fr-FR" sz="2000" dirty="0">
              <a:solidFill>
                <a:sysClr val="windowText" lastClr="000000"/>
              </a:solidFill>
              <a:latin typeface="+mj-lt"/>
              <a:sym typeface="Wingdings" panose="05000000000000000000" pitchFamily="2" charset="2"/>
            </a:endParaRPr>
          </a:p>
        </p:txBody>
      </p:sp>
      <p:sp>
        <p:nvSpPr>
          <p:cNvPr id="7" name="Espace réservé du contenu 1"/>
          <p:cNvSpPr txBox="1">
            <a:spLocks/>
          </p:cNvSpPr>
          <p:nvPr/>
        </p:nvSpPr>
        <p:spPr>
          <a:xfrm>
            <a:off x="4968495" y="971525"/>
            <a:ext cx="5040369" cy="5544616"/>
          </a:xfrm>
          <a:prstGeom prst="rect">
            <a:avLst/>
          </a:prstGeom>
          <a:noFill/>
          <a:ln>
            <a:solidFill>
              <a:schemeClr val="tx1"/>
            </a:solidFill>
          </a:ln>
        </p:spPr>
        <p:txBody>
          <a:bodyPr lIns="0" tIns="0" rIns="0" bIns="0"/>
          <a:lstStyle>
            <a:defPPr marL="432000" lvl="0" indent="-324000">
              <a:spcBef>
                <a:spcPts val="0"/>
              </a:spcBef>
              <a:spcAft>
                <a:spcPts val="1417"/>
              </a:spcAft>
              <a:buSzPct val="45000"/>
              <a:buFont typeface="StarSymbol"/>
              <a:buNone/>
              <a:defRPr lang="fr-FR" sz="3200" b="0" i="0" u="none" strike="noStrike" kern="1200">
                <a:ln>
                  <a:noFill/>
                </a:ln>
                <a:latin typeface="Liberation Sans" pitchFamily="18"/>
                <a:ea typeface="DejaVu Sans" pitchFamily="2"/>
                <a:cs typeface="DejaVu Sans" pitchFamily="2"/>
              </a:defRPr>
            </a:defPPr>
            <a:lvl1pPr marL="432000" lvl="0" indent="-324000" rtl="0" hangingPunct="0">
              <a:spcBef>
                <a:spcPts val="0"/>
              </a:spcBef>
              <a:spcAft>
                <a:spcPts val="1417"/>
              </a:spcAft>
              <a:buSzPct val="45000"/>
              <a:buFont typeface="StarSymbol"/>
              <a:buChar char="●"/>
              <a:tabLst/>
              <a:defRPr lang="fr-FR" sz="3200" b="0" i="0" u="none" strike="noStrike" kern="1200" baseline="0">
                <a:ln>
                  <a:noFill/>
                </a:ln>
                <a:latin typeface="+mn-lt"/>
                <a:ea typeface="DejaVu Sans" pitchFamily="2"/>
                <a:cs typeface="DejaVu Sans" pitchFamily="2"/>
              </a:defRPr>
            </a:lvl1pPr>
            <a:lvl2pPr marL="864000" lvl="1" indent="-324000">
              <a:spcBef>
                <a:spcPts val="0"/>
              </a:spcBef>
              <a:spcAft>
                <a:spcPts val="1134"/>
              </a:spcAft>
              <a:buSzPct val="45000"/>
              <a:buFont typeface="StarSymbol"/>
              <a:buChar char="●"/>
              <a:defRPr lang="fr-FR" sz="2800" b="0" i="0" u="none" strike="noStrike" kern="1200">
                <a:ln>
                  <a:noFill/>
                </a:ln>
                <a:latin typeface="+mn-lt"/>
                <a:ea typeface="DejaVu Sans" pitchFamily="2"/>
                <a:cs typeface="DejaVu Sans" pitchFamily="2"/>
              </a:defRPr>
            </a:lvl2pPr>
            <a:lvl3pPr marL="1295999" lvl="2" indent="-288000">
              <a:spcBef>
                <a:spcPts val="0"/>
              </a:spcBef>
              <a:spcAft>
                <a:spcPts val="850"/>
              </a:spcAft>
              <a:buSzPct val="75000"/>
              <a:buFont typeface="StarSymbol"/>
              <a:buChar char="–"/>
              <a:defRPr lang="fr-FR" sz="2400" b="0" i="0" u="none" strike="noStrike" kern="1200">
                <a:ln>
                  <a:noFill/>
                </a:ln>
                <a:latin typeface="+mn-lt"/>
                <a:ea typeface="DejaVu Sans" pitchFamily="2"/>
                <a:cs typeface="DejaVu Sans" pitchFamily="2"/>
              </a:defRPr>
            </a:lvl3pPr>
            <a:lvl4pPr marL="1728000" lvl="3" indent="-216000">
              <a:spcBef>
                <a:spcPts val="0"/>
              </a:spcBef>
              <a:spcAft>
                <a:spcPts val="567"/>
              </a:spcAft>
              <a:buSzPct val="45000"/>
              <a:buFont typeface="StarSymbol"/>
              <a:buChar char="●"/>
              <a:defRPr lang="fr-FR" sz="2000" b="0" i="0" u="none" strike="noStrike" kern="1200">
                <a:ln>
                  <a:noFill/>
                </a:ln>
                <a:latin typeface="+mn-lt"/>
                <a:ea typeface="DejaVu Sans" pitchFamily="2"/>
                <a:cs typeface="DejaVu Sans" pitchFamily="2"/>
              </a:defRPr>
            </a:lvl4pPr>
            <a:lvl5pPr marL="2160000" lvl="4" indent="-216000">
              <a:spcBef>
                <a:spcPts val="0"/>
              </a:spcBef>
              <a:spcAft>
                <a:spcPts val="283"/>
              </a:spcAft>
              <a:buSzPct val="75000"/>
              <a:buFont typeface="StarSymbol"/>
              <a:buChar char="–"/>
              <a:defRPr lang="fr-FR" sz="2000" b="0" i="0" u="none" strike="noStrike" kern="1200">
                <a:ln>
                  <a:noFill/>
                </a:ln>
                <a:latin typeface="+mn-lt"/>
                <a:ea typeface="DejaVu Sans" pitchFamily="2"/>
                <a:cs typeface="DejaVu Sans" pitchFamily="2"/>
              </a:defRPr>
            </a:lvl5pPr>
            <a:lvl6pPr marL="2592000" lvl="5" indent="-216000">
              <a:spcBef>
                <a:spcPts val="0"/>
              </a:spcBef>
              <a:spcAft>
                <a:spcPts val="283"/>
              </a:spcAft>
              <a:buSzPct val="45000"/>
              <a:buFont typeface="StarSymbol"/>
              <a:buChar char="●"/>
              <a:defRPr lang="fr-FR" sz="2000" b="0" i="0" u="none" strike="noStrike" kern="1200">
                <a:ln>
                  <a:noFill/>
                </a:ln>
                <a:latin typeface="Liberation Sans" pitchFamily="18"/>
                <a:ea typeface="DejaVu Sans" pitchFamily="2"/>
                <a:cs typeface="DejaVu Sans" pitchFamily="2"/>
              </a:defRPr>
            </a:lvl6pPr>
            <a:lvl7pPr marL="3024000" lvl="6" indent="-216000">
              <a:spcBef>
                <a:spcPts val="0"/>
              </a:spcBef>
              <a:spcAft>
                <a:spcPts val="283"/>
              </a:spcAft>
              <a:buSzPct val="45000"/>
              <a:buFont typeface="StarSymbol"/>
              <a:buChar char="●"/>
              <a:defRPr lang="fr-FR" sz="2000" b="0" i="0" u="none" strike="noStrike" kern="1200">
                <a:ln>
                  <a:noFill/>
                </a:ln>
                <a:latin typeface="Liberation Sans" pitchFamily="18"/>
                <a:ea typeface="DejaVu Sans" pitchFamily="2"/>
                <a:cs typeface="DejaVu Sans" pitchFamily="2"/>
              </a:defRPr>
            </a:lvl7pPr>
            <a:lvl8pPr marL="3456000" lvl="7" indent="-216000">
              <a:spcBef>
                <a:spcPts val="0"/>
              </a:spcBef>
              <a:spcAft>
                <a:spcPts val="283"/>
              </a:spcAft>
              <a:buSzPct val="45000"/>
              <a:buFont typeface="StarSymbol"/>
              <a:buChar char="●"/>
              <a:defRPr lang="fr-FR" sz="2000" b="0" i="0" u="none" strike="noStrike" kern="1200">
                <a:ln>
                  <a:noFill/>
                </a:ln>
                <a:latin typeface="Liberation Sans" pitchFamily="18"/>
                <a:ea typeface="DejaVu Sans" pitchFamily="2"/>
                <a:cs typeface="DejaVu Sans" pitchFamily="2"/>
              </a:defRPr>
            </a:lvl8pPr>
            <a:lvl9pPr marL="3887999" lvl="8" indent="-216000">
              <a:spcBef>
                <a:spcPts val="0"/>
              </a:spcBef>
              <a:spcAft>
                <a:spcPts val="283"/>
              </a:spcAft>
              <a:buSzPct val="45000"/>
              <a:buFont typeface="StarSymbol"/>
              <a:buChar char="●"/>
              <a:defRPr lang="fr-FR" sz="2000" b="0" i="0" u="none" strike="noStrike" kern="1200">
                <a:ln>
                  <a:noFill/>
                </a:ln>
                <a:latin typeface="Liberation Sans" pitchFamily="18"/>
                <a:ea typeface="DejaVu Sans" pitchFamily="2"/>
                <a:cs typeface="DejaVu Sans" pitchFamily="2"/>
              </a:defRPr>
            </a:lvl9pPr>
          </a:lstStyle>
          <a:p>
            <a:pPr marL="108000" indent="0">
              <a:spcAft>
                <a:spcPts val="0"/>
              </a:spcAft>
              <a:buNone/>
            </a:pPr>
            <a:r>
              <a:rPr lang="fr-FR" sz="2000" b="1" dirty="0">
                <a:solidFill>
                  <a:sysClr val="windowText" lastClr="000000"/>
                </a:solidFill>
                <a:latin typeface="+mj-lt"/>
              </a:rPr>
              <a:t>Libraries</a:t>
            </a:r>
          </a:p>
          <a:p>
            <a:pPr>
              <a:spcAft>
                <a:spcPts val="0"/>
              </a:spcAft>
              <a:buSzPct val="100000"/>
              <a:buFont typeface="Arial" panose="020B0604020202020204" pitchFamily="34" charset="0"/>
              <a:buChar char="•"/>
            </a:pPr>
            <a:r>
              <a:rPr lang="fr-FR" sz="2000" dirty="0">
                <a:solidFill>
                  <a:sysClr val="windowText" lastClr="000000"/>
                </a:solidFill>
                <a:latin typeface="+mj-lt"/>
              </a:rPr>
              <a:t>350M </a:t>
            </a:r>
            <a:r>
              <a:rPr lang="fr-FR" sz="2000" dirty="0" err="1">
                <a:solidFill>
                  <a:sysClr val="windowText" lastClr="000000"/>
                </a:solidFill>
                <a:latin typeface="+mj-lt"/>
              </a:rPr>
              <a:t>reads</a:t>
            </a:r>
            <a:r>
              <a:rPr lang="fr-FR" sz="2000" dirty="0">
                <a:solidFill>
                  <a:sysClr val="windowText" lastClr="000000"/>
                </a:solidFill>
                <a:latin typeface="+mj-lt"/>
              </a:rPr>
              <a:t> par </a:t>
            </a:r>
            <a:r>
              <a:rPr lang="fr-FR" sz="2000" dirty="0" err="1" smtClean="0">
                <a:solidFill>
                  <a:sysClr val="windowText" lastClr="000000"/>
                </a:solidFill>
                <a:latin typeface="+mj-lt"/>
              </a:rPr>
              <a:t>lane</a:t>
            </a:r>
            <a:endParaRPr lang="fr-FR" sz="2000" dirty="0" smtClean="0">
              <a:solidFill>
                <a:sysClr val="windowText" lastClr="000000"/>
              </a:solidFill>
              <a:latin typeface="+mj-lt"/>
            </a:endParaRPr>
          </a:p>
          <a:p>
            <a:pPr>
              <a:spcAft>
                <a:spcPts val="0"/>
              </a:spcAft>
              <a:buSzPct val="100000"/>
              <a:buFont typeface="Arial" panose="020B0604020202020204" pitchFamily="34" charset="0"/>
              <a:buChar char="•"/>
            </a:pPr>
            <a:r>
              <a:rPr lang="fr-FR" sz="2000" dirty="0" smtClean="0">
                <a:solidFill>
                  <a:sysClr val="windowText" lastClr="000000"/>
                </a:solidFill>
                <a:latin typeface="+mj-lt"/>
              </a:rPr>
              <a:t>Plusieurs conditions par </a:t>
            </a:r>
            <a:r>
              <a:rPr lang="fr-FR" sz="2000" dirty="0" err="1" smtClean="0">
                <a:solidFill>
                  <a:sysClr val="windowText" lastClr="000000"/>
                </a:solidFill>
                <a:latin typeface="+mj-lt"/>
              </a:rPr>
              <a:t>lane</a:t>
            </a:r>
            <a:endParaRPr lang="fr-FR" sz="2000" dirty="0">
              <a:solidFill>
                <a:sysClr val="windowText" lastClr="000000"/>
              </a:solidFill>
              <a:latin typeface="+mj-lt"/>
            </a:endParaRPr>
          </a:p>
          <a:p>
            <a:pPr>
              <a:spcAft>
                <a:spcPts val="0"/>
              </a:spcAft>
              <a:buSzPct val="100000"/>
              <a:buFont typeface="Arial" panose="020B0604020202020204" pitchFamily="34" charset="0"/>
              <a:buChar char="•"/>
            </a:pPr>
            <a:r>
              <a:rPr lang="fr-FR" sz="2000" dirty="0">
                <a:solidFill>
                  <a:sysClr val="windowText" lastClr="000000"/>
                </a:solidFill>
                <a:latin typeface="+mj-lt"/>
              </a:rPr>
              <a:t>2500€ par </a:t>
            </a:r>
            <a:r>
              <a:rPr lang="fr-FR" sz="2000" dirty="0" err="1">
                <a:solidFill>
                  <a:sysClr val="windowText" lastClr="000000"/>
                </a:solidFill>
                <a:latin typeface="+mj-lt"/>
              </a:rPr>
              <a:t>lane</a:t>
            </a:r>
            <a:endParaRPr lang="fr-FR" sz="2000" dirty="0">
              <a:solidFill>
                <a:sysClr val="windowText" lastClr="000000"/>
              </a:solidFill>
              <a:latin typeface="+mj-lt"/>
            </a:endParaRPr>
          </a:p>
          <a:p>
            <a:pPr marL="108000" indent="0">
              <a:spcAft>
                <a:spcPts val="0"/>
              </a:spcAft>
              <a:buNone/>
            </a:pPr>
            <a:endParaRPr lang="fr-FR" sz="2000" dirty="0">
              <a:solidFill>
                <a:sysClr val="windowText" lastClr="000000"/>
              </a:solidFill>
              <a:latin typeface="+mj-lt"/>
            </a:endParaRPr>
          </a:p>
          <a:p>
            <a:pPr marL="108000" indent="0">
              <a:spcAft>
                <a:spcPts val="0"/>
              </a:spcAft>
              <a:buNone/>
            </a:pPr>
            <a:r>
              <a:rPr lang="fr-FR" sz="2000" b="1" dirty="0">
                <a:solidFill>
                  <a:sysClr val="windowText" lastClr="000000"/>
                </a:solidFill>
                <a:latin typeface="+mj-lt"/>
              </a:rPr>
              <a:t>Intérêt</a:t>
            </a:r>
          </a:p>
          <a:p>
            <a:pPr>
              <a:spcAft>
                <a:spcPts val="0"/>
              </a:spcAft>
              <a:buSzPct val="100000"/>
              <a:buFont typeface="Arial" panose="020B0604020202020204" pitchFamily="34" charset="0"/>
              <a:buChar char="•"/>
            </a:pPr>
            <a:r>
              <a:rPr lang="fr-FR" sz="2000" dirty="0" smtClean="0">
                <a:solidFill>
                  <a:sysClr val="windowText" lastClr="000000"/>
                </a:solidFill>
                <a:latin typeface="+mj-lt"/>
                <a:sym typeface="Wingdings" panose="05000000000000000000" pitchFamily="2" charset="2"/>
              </a:rPr>
              <a:t>Sensibilité </a:t>
            </a:r>
            <a:r>
              <a:rPr lang="fr-FR" sz="2000" dirty="0">
                <a:solidFill>
                  <a:sysClr val="windowText" lastClr="000000"/>
                </a:solidFill>
                <a:latin typeface="+mj-lt"/>
                <a:sym typeface="Wingdings" panose="05000000000000000000" pitchFamily="2" charset="2"/>
              </a:rPr>
              <a:t>de détection des transcrits rare très importante</a:t>
            </a:r>
          </a:p>
          <a:p>
            <a:pPr>
              <a:spcAft>
                <a:spcPts val="0"/>
              </a:spcAft>
              <a:buSzPct val="100000"/>
              <a:buFont typeface="Arial" panose="020B0604020202020204" pitchFamily="34" charset="0"/>
              <a:buChar char="•"/>
            </a:pPr>
            <a:r>
              <a:rPr lang="fr-FR" sz="2000" dirty="0" smtClean="0">
                <a:solidFill>
                  <a:sysClr val="windowText" lastClr="000000"/>
                </a:solidFill>
                <a:latin typeface="+mj-lt"/>
                <a:sym typeface="Wingdings" panose="05000000000000000000" pitchFamily="2" charset="2"/>
              </a:rPr>
              <a:t>Puissance </a:t>
            </a:r>
            <a:r>
              <a:rPr lang="fr-FR" sz="2000" dirty="0">
                <a:solidFill>
                  <a:sysClr val="windowText" lastClr="000000"/>
                </a:solidFill>
                <a:latin typeface="+mj-lt"/>
                <a:sym typeface="Wingdings" panose="05000000000000000000" pitchFamily="2" charset="2"/>
              </a:rPr>
              <a:t>d’analyse d’expression très </a:t>
            </a:r>
            <a:r>
              <a:rPr lang="fr-FR" sz="2000" dirty="0" smtClean="0">
                <a:solidFill>
                  <a:sysClr val="windowText" lastClr="000000"/>
                </a:solidFill>
                <a:latin typeface="+mj-lt"/>
                <a:sym typeface="Wingdings" panose="05000000000000000000" pitchFamily="2" charset="2"/>
              </a:rPr>
              <a:t>bonne</a:t>
            </a:r>
          </a:p>
          <a:p>
            <a:pPr>
              <a:spcAft>
                <a:spcPts val="0"/>
              </a:spcAft>
              <a:buSzPct val="100000"/>
              <a:buFont typeface="Arial" panose="020B0604020202020204" pitchFamily="34" charset="0"/>
              <a:buChar char="•"/>
            </a:pPr>
            <a:r>
              <a:rPr lang="fr-FR" sz="2000" dirty="0" smtClean="0">
                <a:solidFill>
                  <a:sysClr val="windowText" lastClr="000000"/>
                </a:solidFill>
                <a:latin typeface="+mj-lt"/>
                <a:sym typeface="Wingdings" panose="05000000000000000000" pitchFamily="2" charset="2"/>
              </a:rPr>
              <a:t>Coût faible</a:t>
            </a:r>
          </a:p>
          <a:p>
            <a:pPr>
              <a:spcAft>
                <a:spcPts val="0"/>
              </a:spcAft>
              <a:buSzPct val="100000"/>
              <a:buFont typeface="Arial" panose="020B0604020202020204" pitchFamily="34" charset="0"/>
              <a:buChar char="•"/>
            </a:pPr>
            <a:endParaRPr lang="fr-FR" sz="2000" dirty="0">
              <a:solidFill>
                <a:sysClr val="windowText" lastClr="000000"/>
              </a:solidFill>
              <a:latin typeface="+mj-lt"/>
              <a:sym typeface="Wingdings" panose="05000000000000000000" pitchFamily="2" charset="2"/>
            </a:endParaRPr>
          </a:p>
          <a:p>
            <a:pPr marL="108000" indent="0">
              <a:spcAft>
                <a:spcPts val="0"/>
              </a:spcAft>
              <a:buSzPct val="100000"/>
              <a:buNone/>
            </a:pPr>
            <a:r>
              <a:rPr lang="fr-FR" sz="2000" b="1" dirty="0" smtClean="0">
                <a:solidFill>
                  <a:sysClr val="windowText" lastClr="000000"/>
                </a:solidFill>
                <a:latin typeface="+mj-lt"/>
                <a:sym typeface="Wingdings" panose="05000000000000000000" pitchFamily="2" charset="2"/>
              </a:rPr>
              <a:t>Limites</a:t>
            </a:r>
          </a:p>
          <a:p>
            <a:pPr>
              <a:spcAft>
                <a:spcPts val="0"/>
              </a:spcAft>
              <a:buSzPct val="100000"/>
              <a:buFont typeface="Arial" panose="020B0604020202020204" pitchFamily="34" charset="0"/>
              <a:buChar char="•"/>
            </a:pPr>
            <a:r>
              <a:rPr lang="fr-FR" sz="2000" dirty="0" err="1" smtClean="0">
                <a:solidFill>
                  <a:sysClr val="windowText" lastClr="000000"/>
                </a:solidFill>
                <a:latin typeface="+mj-lt"/>
                <a:sym typeface="Wingdings" panose="05000000000000000000" pitchFamily="2" charset="2"/>
              </a:rPr>
              <a:t>Reads</a:t>
            </a:r>
            <a:r>
              <a:rPr lang="fr-FR" sz="2000" dirty="0" smtClean="0">
                <a:solidFill>
                  <a:sysClr val="windowText" lastClr="000000"/>
                </a:solidFill>
                <a:latin typeface="+mj-lt"/>
                <a:sym typeface="Wingdings" panose="05000000000000000000" pitchFamily="2" charset="2"/>
              </a:rPr>
              <a:t> de petites tailles</a:t>
            </a:r>
          </a:p>
          <a:p>
            <a:pPr lvl="1">
              <a:spcAft>
                <a:spcPts val="0"/>
              </a:spcAft>
              <a:buSzPct val="100000"/>
              <a:buFont typeface="Arial" panose="020B0604020202020204" pitchFamily="34" charset="0"/>
              <a:buChar char="•"/>
            </a:pPr>
            <a:r>
              <a:rPr lang="fr-FR" sz="2000" dirty="0" smtClean="0">
                <a:solidFill>
                  <a:sysClr val="windowText" lastClr="000000"/>
                </a:solidFill>
                <a:latin typeface="+mj-lt"/>
                <a:sym typeface="Wingdings" panose="05000000000000000000" pitchFamily="2" charset="2"/>
              </a:rPr>
              <a:t>familles </a:t>
            </a:r>
            <a:r>
              <a:rPr lang="fr-FR" sz="2000" dirty="0">
                <a:solidFill>
                  <a:sysClr val="windowText" lastClr="000000"/>
                </a:solidFill>
                <a:latin typeface="+mj-lt"/>
                <a:sym typeface="Wingdings" panose="05000000000000000000" pitchFamily="2" charset="2"/>
              </a:rPr>
              <a:t>de gènes </a:t>
            </a:r>
            <a:r>
              <a:rPr lang="fr-FR" sz="2000" dirty="0" smtClean="0">
                <a:solidFill>
                  <a:sysClr val="windowText" lastClr="000000"/>
                </a:solidFill>
                <a:latin typeface="+mj-lt"/>
                <a:sym typeface="Wingdings" panose="05000000000000000000" pitchFamily="2" charset="2"/>
              </a:rPr>
              <a:t>dupliqués difficiles </a:t>
            </a:r>
            <a:r>
              <a:rPr lang="fr-FR" sz="2000" dirty="0">
                <a:solidFill>
                  <a:sysClr val="windowText" lastClr="000000"/>
                </a:solidFill>
                <a:latin typeface="+mj-lt"/>
                <a:sym typeface="Wingdings" panose="05000000000000000000" pitchFamily="2" charset="2"/>
              </a:rPr>
              <a:t>a assembler/analyser </a:t>
            </a:r>
            <a:r>
              <a:rPr lang="fr-FR" sz="2000" dirty="0" smtClean="0">
                <a:solidFill>
                  <a:sysClr val="windowText" lastClr="000000"/>
                </a:solidFill>
                <a:latin typeface="+mj-lt"/>
                <a:sym typeface="Wingdings" panose="05000000000000000000" pitchFamily="2" charset="2"/>
              </a:rPr>
              <a:t>proprement</a:t>
            </a:r>
          </a:p>
          <a:p>
            <a:pPr lvl="1">
              <a:spcAft>
                <a:spcPts val="0"/>
              </a:spcAft>
              <a:buSzPct val="100000"/>
              <a:buFont typeface="Arial" panose="020B0604020202020204" pitchFamily="34" charset="0"/>
              <a:buChar char="•"/>
            </a:pPr>
            <a:r>
              <a:rPr lang="fr-FR" sz="2000" dirty="0" smtClean="0">
                <a:solidFill>
                  <a:sysClr val="windowText" lastClr="000000"/>
                </a:solidFill>
                <a:latin typeface="+mj-lt"/>
                <a:sym typeface="Wingdings" panose="05000000000000000000" pitchFamily="2" charset="2"/>
              </a:rPr>
              <a:t>gérer </a:t>
            </a:r>
            <a:r>
              <a:rPr lang="fr-FR" sz="2000" dirty="0">
                <a:solidFill>
                  <a:sysClr val="windowText" lastClr="000000"/>
                </a:solidFill>
                <a:latin typeface="+mj-lt"/>
                <a:sym typeface="Wingdings" panose="05000000000000000000" pitchFamily="2" charset="2"/>
              </a:rPr>
              <a:t>le bruit entre variant d’épissage et </a:t>
            </a:r>
            <a:r>
              <a:rPr lang="fr-FR" sz="2000" dirty="0" err="1">
                <a:solidFill>
                  <a:sysClr val="windowText" lastClr="000000"/>
                </a:solidFill>
                <a:latin typeface="+mj-lt"/>
                <a:sym typeface="Wingdings" panose="05000000000000000000" pitchFamily="2" charset="2"/>
              </a:rPr>
              <a:t>mRNA</a:t>
            </a:r>
            <a:r>
              <a:rPr lang="fr-FR" sz="2000" dirty="0">
                <a:solidFill>
                  <a:sysClr val="windowText" lastClr="000000"/>
                </a:solidFill>
                <a:latin typeface="+mj-lt"/>
                <a:sym typeface="Wingdings" panose="05000000000000000000" pitchFamily="2" charset="2"/>
              </a:rPr>
              <a:t> non encore </a:t>
            </a:r>
            <a:r>
              <a:rPr lang="fr-FR" sz="2000" dirty="0" smtClean="0">
                <a:solidFill>
                  <a:sysClr val="windowText" lastClr="000000"/>
                </a:solidFill>
                <a:latin typeface="+mj-lt"/>
                <a:sym typeface="Wingdings" panose="05000000000000000000" pitchFamily="2" charset="2"/>
              </a:rPr>
              <a:t>maturé (profondeur importante)</a:t>
            </a:r>
            <a:endParaRPr lang="fr-FR" sz="2000" dirty="0">
              <a:solidFill>
                <a:sysClr val="windowText" lastClr="000000"/>
              </a:solidFill>
              <a:latin typeface="+mj-lt"/>
              <a:sym typeface="Wingdings" panose="05000000000000000000" pitchFamily="2" charset="2"/>
            </a:endParaRPr>
          </a:p>
        </p:txBody>
      </p:sp>
      <p:sp>
        <p:nvSpPr>
          <p:cNvPr id="9" name="ZoneTexte 8"/>
          <p:cNvSpPr txBox="1"/>
          <p:nvPr/>
        </p:nvSpPr>
        <p:spPr>
          <a:xfrm>
            <a:off x="2015976" y="539477"/>
            <a:ext cx="1179554" cy="523220"/>
          </a:xfrm>
          <a:prstGeom prst="rect">
            <a:avLst/>
          </a:prstGeom>
          <a:noFill/>
        </p:spPr>
        <p:txBody>
          <a:bodyPr wrap="none" rtlCol="0">
            <a:spAutoFit/>
          </a:bodyPr>
          <a:lstStyle/>
          <a:p>
            <a:r>
              <a:rPr lang="fr-FR" sz="2800" b="1" dirty="0" err="1" smtClean="0">
                <a:latin typeface="+mj-lt"/>
              </a:rPr>
              <a:t>PacBio</a:t>
            </a:r>
            <a:endParaRPr lang="fr-FR" sz="2800" b="1" dirty="0">
              <a:latin typeface="+mj-lt"/>
            </a:endParaRPr>
          </a:p>
        </p:txBody>
      </p:sp>
      <p:sp>
        <p:nvSpPr>
          <p:cNvPr id="10" name="ZoneTexte 9"/>
          <p:cNvSpPr txBox="1"/>
          <p:nvPr/>
        </p:nvSpPr>
        <p:spPr>
          <a:xfrm>
            <a:off x="6840512" y="539477"/>
            <a:ext cx="1399742" cy="523220"/>
          </a:xfrm>
          <a:prstGeom prst="rect">
            <a:avLst/>
          </a:prstGeom>
          <a:noFill/>
        </p:spPr>
        <p:txBody>
          <a:bodyPr wrap="none" rtlCol="0">
            <a:spAutoFit/>
          </a:bodyPr>
          <a:lstStyle/>
          <a:p>
            <a:r>
              <a:rPr lang="fr-FR" sz="2800" b="1" dirty="0" smtClean="0">
                <a:latin typeface="+mj-lt"/>
              </a:rPr>
              <a:t>Illumina</a:t>
            </a:r>
            <a:endParaRPr lang="fr-FR" sz="2800" b="1" dirty="0">
              <a:latin typeface="+mj-lt"/>
            </a:endParaRPr>
          </a:p>
        </p:txBody>
      </p:sp>
      <p:sp>
        <p:nvSpPr>
          <p:cNvPr id="8" name="ZoneTexte 7"/>
          <p:cNvSpPr txBox="1"/>
          <p:nvPr/>
        </p:nvSpPr>
        <p:spPr>
          <a:xfrm>
            <a:off x="143959" y="6588149"/>
            <a:ext cx="9864905" cy="369332"/>
          </a:xfrm>
          <a:prstGeom prst="rect">
            <a:avLst/>
          </a:prstGeom>
          <a:noFill/>
        </p:spPr>
        <p:txBody>
          <a:bodyPr wrap="square" rtlCol="0">
            <a:spAutoFit/>
          </a:bodyPr>
          <a:lstStyle/>
          <a:p>
            <a:pPr algn="ctr"/>
            <a:r>
              <a:rPr lang="fr-FR" b="1" dirty="0" smtClean="0"/>
              <a:t>Exploration en cours</a:t>
            </a:r>
            <a:endParaRPr lang="fr-FR" b="1" dirty="0"/>
          </a:p>
        </p:txBody>
      </p:sp>
    </p:spTree>
    <p:extLst>
      <p:ext uri="{BB962C8B-B14F-4D97-AF65-F5344CB8AC3E}">
        <p14:creationId xmlns:p14="http://schemas.microsoft.com/office/powerpoint/2010/main" val="209868622"/>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610651" y="1595806"/>
            <a:ext cx="2889030" cy="2500526"/>
            <a:chOff x="514853" y="1639351"/>
            <a:chExt cx="2889029" cy="2500526"/>
          </a:xfrm>
        </p:grpSpPr>
        <p:sp>
          <p:nvSpPr>
            <p:cNvPr id="3" name="Text Box 2"/>
            <p:cNvSpPr txBox="1">
              <a:spLocks noChangeArrowheads="1"/>
            </p:cNvSpPr>
            <p:nvPr/>
          </p:nvSpPr>
          <p:spPr bwMode="auto">
            <a:xfrm>
              <a:off x="522992" y="2051645"/>
              <a:ext cx="2880890" cy="2088232"/>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4" name="ZoneTexte 3"/>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Je vais sur</a:t>
              </a:r>
              <a:endParaRPr lang="fr-FR" dirty="0"/>
            </a:p>
          </p:txBody>
        </p:sp>
      </p:grpSp>
      <p:grpSp>
        <p:nvGrpSpPr>
          <p:cNvPr id="5" name="Groupe 4"/>
          <p:cNvGrpSpPr/>
          <p:nvPr/>
        </p:nvGrpSpPr>
        <p:grpSpPr>
          <a:xfrm>
            <a:off x="3615234" y="1602179"/>
            <a:ext cx="2889030" cy="2500526"/>
            <a:chOff x="514853" y="1639351"/>
            <a:chExt cx="2889029" cy="2500526"/>
          </a:xfrm>
        </p:grpSpPr>
        <p:sp>
          <p:nvSpPr>
            <p:cNvPr id="6" name="Text Box 2"/>
            <p:cNvSpPr txBox="1">
              <a:spLocks noChangeArrowheads="1"/>
            </p:cNvSpPr>
            <p:nvPr/>
          </p:nvSpPr>
          <p:spPr bwMode="auto">
            <a:xfrm>
              <a:off x="522992" y="2062690"/>
              <a:ext cx="2880890" cy="2077187"/>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7" name="ZoneTexte 6"/>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L’outil permet</a:t>
              </a:r>
              <a:endParaRPr lang="fr-FR" dirty="0"/>
            </a:p>
          </p:txBody>
        </p:sp>
      </p:grpSp>
      <p:grpSp>
        <p:nvGrpSpPr>
          <p:cNvPr id="8" name="Groupe 7"/>
          <p:cNvGrpSpPr/>
          <p:nvPr/>
        </p:nvGrpSpPr>
        <p:grpSpPr>
          <a:xfrm>
            <a:off x="6567562" y="1602179"/>
            <a:ext cx="2889030" cy="2500526"/>
            <a:chOff x="514853" y="1639351"/>
            <a:chExt cx="2889029" cy="2500526"/>
          </a:xfrm>
        </p:grpSpPr>
        <p:sp>
          <p:nvSpPr>
            <p:cNvPr id="9" name="Text Box 2"/>
            <p:cNvSpPr txBox="1">
              <a:spLocks noChangeArrowheads="1"/>
            </p:cNvSpPr>
            <p:nvPr/>
          </p:nvSpPr>
          <p:spPr bwMode="auto">
            <a:xfrm>
              <a:off x="522992" y="2071399"/>
              <a:ext cx="2880890" cy="2068478"/>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0" name="ZoneTexte 9"/>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L’outil ne permet pas</a:t>
              </a:r>
              <a:endParaRPr lang="fr-FR" dirty="0"/>
            </a:p>
          </p:txBody>
        </p:sp>
      </p:grpSp>
      <p:grpSp>
        <p:nvGrpSpPr>
          <p:cNvPr id="11" name="Groupe 10"/>
          <p:cNvGrpSpPr/>
          <p:nvPr/>
        </p:nvGrpSpPr>
        <p:grpSpPr>
          <a:xfrm>
            <a:off x="610651" y="4297274"/>
            <a:ext cx="2889030" cy="2500526"/>
            <a:chOff x="514853" y="1639351"/>
            <a:chExt cx="2889029" cy="2500526"/>
          </a:xfrm>
        </p:grpSpPr>
        <p:sp>
          <p:nvSpPr>
            <p:cNvPr id="12" name="Text Box 2"/>
            <p:cNvSpPr txBox="1">
              <a:spLocks noChangeArrowheads="1"/>
            </p:cNvSpPr>
            <p:nvPr/>
          </p:nvSpPr>
          <p:spPr bwMode="auto">
            <a:xfrm>
              <a:off x="522992" y="2051645"/>
              <a:ext cx="2880890" cy="2088232"/>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3" name="ZoneTexte 12"/>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Paramètres clés</a:t>
              </a:r>
              <a:endParaRPr lang="fr-FR" dirty="0"/>
            </a:p>
          </p:txBody>
        </p:sp>
      </p:grpSp>
      <p:grpSp>
        <p:nvGrpSpPr>
          <p:cNvPr id="14" name="Groupe 13"/>
          <p:cNvGrpSpPr/>
          <p:nvPr/>
        </p:nvGrpSpPr>
        <p:grpSpPr>
          <a:xfrm>
            <a:off x="3615234" y="4303647"/>
            <a:ext cx="2889030" cy="2500526"/>
            <a:chOff x="514853" y="1639351"/>
            <a:chExt cx="2889029" cy="2500526"/>
          </a:xfrm>
        </p:grpSpPr>
        <p:sp>
          <p:nvSpPr>
            <p:cNvPr id="15" name="Text Box 2"/>
            <p:cNvSpPr txBox="1">
              <a:spLocks noChangeArrowheads="1"/>
            </p:cNvSpPr>
            <p:nvPr/>
          </p:nvSpPr>
          <p:spPr bwMode="auto">
            <a:xfrm>
              <a:off x="522992" y="2062690"/>
              <a:ext cx="2880890" cy="2077187"/>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6" name="ZoneTexte 15"/>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Pièges</a:t>
              </a:r>
              <a:endParaRPr lang="fr-FR" dirty="0"/>
            </a:p>
          </p:txBody>
        </p:sp>
      </p:grpSp>
      <p:grpSp>
        <p:nvGrpSpPr>
          <p:cNvPr id="17" name="Groupe 16"/>
          <p:cNvGrpSpPr/>
          <p:nvPr/>
        </p:nvGrpSpPr>
        <p:grpSpPr>
          <a:xfrm>
            <a:off x="6567562" y="4303647"/>
            <a:ext cx="2889030" cy="2500526"/>
            <a:chOff x="514853" y="1639351"/>
            <a:chExt cx="2889029" cy="2500526"/>
          </a:xfrm>
        </p:grpSpPr>
        <p:sp>
          <p:nvSpPr>
            <p:cNvPr id="18" name="Text Box 2"/>
            <p:cNvSpPr txBox="1">
              <a:spLocks noChangeArrowheads="1"/>
            </p:cNvSpPr>
            <p:nvPr/>
          </p:nvSpPr>
          <p:spPr bwMode="auto">
            <a:xfrm>
              <a:off x="522992" y="2071399"/>
              <a:ext cx="2880890" cy="2068478"/>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9" name="ZoneTexte 18"/>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Formats et fichiers</a:t>
              </a:r>
              <a:endParaRPr lang="fr-FR" dirty="0"/>
            </a:p>
          </p:txBody>
        </p:sp>
      </p:grpSp>
      <p:sp>
        <p:nvSpPr>
          <p:cNvPr id="23" name="Text Box 1"/>
          <p:cNvSpPr txBox="1">
            <a:spLocks noChangeArrowheads="1"/>
          </p:cNvSpPr>
          <p:nvPr/>
        </p:nvSpPr>
        <p:spPr bwMode="auto">
          <a:xfrm>
            <a:off x="505841" y="539477"/>
            <a:ext cx="9070975" cy="73441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0" tIns="27212" rIns="0" bIns="0" anchor="ctr"/>
          <a:lstStyle/>
          <a:p>
            <a:pPr algn="ctr">
              <a:tabLst>
                <a:tab pos="449216" algn="l"/>
                <a:tab pos="898432" algn="l"/>
                <a:tab pos="1347648" algn="l"/>
                <a:tab pos="1796864" algn="l"/>
                <a:tab pos="2246081" algn="l"/>
                <a:tab pos="2695295" algn="l"/>
                <a:tab pos="3144512" algn="l"/>
                <a:tab pos="3593727" algn="l"/>
                <a:tab pos="4042944" algn="l"/>
                <a:tab pos="4492159" algn="l"/>
                <a:tab pos="4941376" algn="l"/>
                <a:tab pos="5390591" algn="l"/>
                <a:tab pos="5839808" algn="l"/>
                <a:tab pos="6289023" algn="l"/>
                <a:tab pos="6738240" algn="l"/>
                <a:tab pos="7187455" algn="l"/>
                <a:tab pos="7636672" algn="l"/>
                <a:tab pos="8085886" algn="l"/>
                <a:tab pos="8535103" algn="l"/>
                <a:tab pos="8984318" algn="l"/>
              </a:tabLst>
            </a:pPr>
            <a:r>
              <a:rPr lang="fr-FR" b="1" dirty="0" smtClean="0">
                <a:solidFill>
                  <a:srgbClr val="000000"/>
                </a:solidFill>
                <a:ea typeface="Droid Sans Fallback" charset="0"/>
                <a:cs typeface="Droid Sans Fallback" charset="0"/>
              </a:rPr>
              <a:t>Je veux assembler des données génomiques </a:t>
            </a:r>
            <a:r>
              <a:rPr lang="fr-FR" b="1" dirty="0" err="1" smtClean="0">
                <a:solidFill>
                  <a:srgbClr val="000000"/>
                </a:solidFill>
                <a:ea typeface="Droid Sans Fallback" charset="0"/>
                <a:cs typeface="Droid Sans Fallback" charset="0"/>
              </a:rPr>
              <a:t>PacBio</a:t>
            </a:r>
            <a:endParaRPr lang="fr-FR" b="1" dirty="0">
              <a:solidFill>
                <a:srgbClr val="000000"/>
              </a:solidFill>
              <a:ea typeface="Droid Sans Fallback" charset="0"/>
              <a:cs typeface="Droid Sans Fallback" charset="0"/>
            </a:endParaRPr>
          </a:p>
        </p:txBody>
      </p:sp>
      <p:sp>
        <p:nvSpPr>
          <p:cNvPr id="25" name="ZoneTexte 24"/>
          <p:cNvSpPr txBox="1"/>
          <p:nvPr/>
        </p:nvSpPr>
        <p:spPr>
          <a:xfrm>
            <a:off x="2159993" y="7099521"/>
            <a:ext cx="5760640" cy="369324"/>
          </a:xfrm>
          <a:prstGeom prst="rect">
            <a:avLst/>
          </a:prstGeom>
        </p:spPr>
        <p:style>
          <a:lnRef idx="1">
            <a:schemeClr val="accent2"/>
          </a:lnRef>
          <a:fillRef idx="2">
            <a:schemeClr val="accent2"/>
          </a:fillRef>
          <a:effectRef idx="1">
            <a:schemeClr val="accent2"/>
          </a:effectRef>
          <a:fontRef idx="minor">
            <a:schemeClr val="dk1"/>
          </a:fontRef>
        </p:style>
        <p:txBody>
          <a:bodyPr wrap="square" lIns="91430" tIns="45716" rIns="91430" bIns="45716" rtlCol="0">
            <a:spAutoFit/>
          </a:bodyPr>
          <a:lstStyle/>
          <a:p>
            <a:pPr algn="ctr"/>
            <a:r>
              <a:rPr lang="fr-FR" dirty="0" smtClean="0"/>
              <a:t>BBRIC Portal - https://bbric.toulouse.inra.fr</a:t>
            </a:r>
            <a:endParaRPr lang="fr-FR" dirty="0"/>
          </a:p>
        </p:txBody>
      </p:sp>
    </p:spTree>
    <p:extLst>
      <p:ext uri="{BB962C8B-B14F-4D97-AF65-F5344CB8AC3E}">
        <p14:creationId xmlns:p14="http://schemas.microsoft.com/office/powerpoint/2010/main" val="3584754644"/>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241921" y="1893876"/>
            <a:ext cx="9190880" cy="2197068"/>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a:buNone/>
              <a:defRPr sz="1800"/>
            </a:pPr>
            <a:r>
              <a:rPr lang="fr-FR" sz="2800" b="1" dirty="0">
                <a:solidFill>
                  <a:schemeClr val="accent1"/>
                </a:solidFill>
                <a:cs typeface="Times New Roman" pitchFamily="18" charset="0"/>
              </a:rPr>
              <a:t>ANALYSE DU METHYLOME BACTERIEN</a:t>
            </a:r>
          </a:p>
          <a:p>
            <a:pPr algn="ctr">
              <a:buNone/>
              <a:defRPr sz="1800"/>
            </a:pPr>
            <a:r>
              <a:rPr lang="fr-FR" sz="2800" b="1" dirty="0">
                <a:solidFill>
                  <a:schemeClr val="accent1"/>
                </a:solidFill>
                <a:cs typeface="Times New Roman" pitchFamily="18" charset="0"/>
              </a:rPr>
              <a:t>AVEC DES DONNEES </a:t>
            </a:r>
            <a:r>
              <a:rPr lang="fr-FR" sz="2800" b="1" dirty="0" err="1">
                <a:solidFill>
                  <a:schemeClr val="accent1"/>
                </a:solidFill>
                <a:cs typeface="Times New Roman" pitchFamily="18" charset="0"/>
              </a:rPr>
              <a:t>PacBio</a:t>
            </a:r>
            <a:endParaRPr lang="fr-FR" sz="2800" b="1" dirty="0">
              <a:solidFill>
                <a:schemeClr val="accent1"/>
              </a:solidFill>
              <a:cs typeface="Times New Roman" pitchFamily="18" charset="0"/>
            </a:endParaRPr>
          </a:p>
          <a:p>
            <a:pPr algn="ctr">
              <a:buNone/>
              <a:defRPr sz="1800"/>
            </a:pPr>
            <a:r>
              <a:rPr lang="fr-FR" sz="2800" b="1" dirty="0">
                <a:solidFill>
                  <a:schemeClr val="accent1"/>
                </a:solidFill>
                <a:cs typeface="Times New Roman" pitchFamily="18" charset="0"/>
              </a:rPr>
              <a:t>ET L’ENVIRONNEMENT D’ANALYSE « SMRT portal »</a:t>
            </a:r>
          </a:p>
          <a:p>
            <a:pPr algn="ctr">
              <a:buNone/>
              <a:defRPr sz="1800"/>
            </a:pPr>
            <a:endParaRPr lang="fr-FR" sz="2800" b="1" dirty="0">
              <a:solidFill>
                <a:schemeClr val="accent1"/>
              </a:solidFill>
              <a:cs typeface="Times New Roman" pitchFamily="18" charset="0"/>
            </a:endParaRPr>
          </a:p>
          <a:p>
            <a:pPr algn="ctr">
              <a:buNone/>
              <a:defRPr sz="1800"/>
            </a:pPr>
            <a:r>
              <a:rPr lang="fr-FR" sz="2800" b="1" dirty="0" smtClean="0">
                <a:solidFill>
                  <a:schemeClr val="accent1"/>
                </a:solidFill>
                <a:cs typeface="Times New Roman" pitchFamily="18" charset="0"/>
              </a:rPr>
              <a:t>Ludovic L.</a:t>
            </a:r>
            <a:r>
              <a:rPr lang="fr-FR" b="1" dirty="0" smtClean="0">
                <a:solidFill>
                  <a:schemeClr val="accent1"/>
                </a:solidFill>
                <a:latin typeface="Calibri" pitchFamily="18"/>
                <a:ea typeface="DejaVu Sans" pitchFamily="2"/>
                <a:cs typeface="DejaVu Sans" pitchFamily="2"/>
              </a:rPr>
              <a:t> </a:t>
            </a:r>
            <a:endParaRPr lang="fr-FR" b="1" dirty="0">
              <a:solidFill>
                <a:schemeClr val="accent1"/>
              </a:solidFill>
              <a:latin typeface="Calibri"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168</a:t>
            </a:fld>
            <a:endParaRPr lang="fr-FR"/>
          </a:p>
        </p:txBody>
      </p:sp>
    </p:spTree>
    <p:extLst>
      <p:ext uri="{BB962C8B-B14F-4D97-AF65-F5344CB8AC3E}">
        <p14:creationId xmlns:p14="http://schemas.microsoft.com/office/powerpoint/2010/main" val="211341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L ’épigénétique</a:t>
            </a:r>
            <a:endParaRPr lang="fr-FR" b="1" dirty="0">
              <a:solidFill>
                <a:srgbClr val="000000"/>
              </a:solidFill>
              <a:latin typeface="Calibri"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169</a:t>
            </a:fld>
            <a:endParaRPr lang="fr-FR"/>
          </a:p>
        </p:txBody>
      </p:sp>
      <p:sp>
        <p:nvSpPr>
          <p:cNvPr id="11" name="ZoneTexte 10"/>
          <p:cNvSpPr txBox="1"/>
          <p:nvPr/>
        </p:nvSpPr>
        <p:spPr>
          <a:xfrm>
            <a:off x="241919" y="1065644"/>
            <a:ext cx="9730081" cy="4564538"/>
          </a:xfrm>
          <a:prstGeom prst="rect">
            <a:avLst/>
          </a:prstGeom>
          <a:noFill/>
        </p:spPr>
        <p:txBody>
          <a:bodyPr wrap="square" lIns="100794" tIns="50397" rIns="100794" bIns="50397" rtlCol="0">
            <a:spAutoFit/>
          </a:bodyPr>
          <a:lstStyle/>
          <a:p>
            <a:r>
              <a:rPr lang="fr-FR" sz="2400" b="1" dirty="0"/>
              <a:t>Epigénétique</a:t>
            </a:r>
            <a:endParaRPr lang="fr-FR" sz="2400" b="1" u="sng" dirty="0"/>
          </a:p>
          <a:p>
            <a:r>
              <a:rPr lang="fr-FR" sz="2000" dirty="0" smtClean="0"/>
              <a:t>Etude des changements dans l’expression des gènes qui n’impliquent pas de changement dans les séquences d’ADN.</a:t>
            </a:r>
          </a:p>
          <a:p>
            <a:endParaRPr lang="fr-FR" sz="2000" dirty="0"/>
          </a:p>
          <a:p>
            <a:r>
              <a:rPr lang="fr-FR" sz="2400" b="1" dirty="0"/>
              <a:t>3 niveaux de régulation</a:t>
            </a:r>
          </a:p>
          <a:p>
            <a:pPr marL="314982" indent="-314982">
              <a:buFont typeface="Wingdings" panose="05000000000000000000" pitchFamily="2" charset="2"/>
              <a:buChar char="§"/>
            </a:pPr>
            <a:r>
              <a:rPr lang="fr-FR" sz="2000" dirty="0" smtClean="0"/>
              <a:t>Méthylation de </a:t>
            </a:r>
            <a:r>
              <a:rPr lang="fr-FR" sz="2000" dirty="0"/>
              <a:t>l’ADN (exemple îlots </a:t>
            </a:r>
            <a:r>
              <a:rPr lang="fr-FR" sz="2000" dirty="0" err="1"/>
              <a:t>CpG</a:t>
            </a:r>
            <a:r>
              <a:rPr lang="fr-FR" sz="2000" dirty="0"/>
              <a:t>)</a:t>
            </a:r>
          </a:p>
          <a:p>
            <a:pPr marL="314982" indent="-314982">
              <a:buFont typeface="Wingdings" panose="05000000000000000000" pitchFamily="2" charset="2"/>
              <a:buChar char="§"/>
            </a:pPr>
            <a:r>
              <a:rPr lang="fr-FR" sz="2000" dirty="0" smtClean="0"/>
              <a:t>Remodelage de la </a:t>
            </a:r>
            <a:r>
              <a:rPr lang="fr-FR" sz="2000" dirty="0"/>
              <a:t>chromatine (méthylation/acétylation des histones)</a:t>
            </a:r>
          </a:p>
          <a:p>
            <a:pPr marL="314982" indent="-314982">
              <a:buFont typeface="Wingdings" panose="05000000000000000000" pitchFamily="2" charset="2"/>
              <a:buChar char="§"/>
            </a:pPr>
            <a:r>
              <a:rPr lang="fr-FR" sz="2000" dirty="0" smtClean="0"/>
              <a:t>Interférence à </a:t>
            </a:r>
            <a:r>
              <a:rPr lang="fr-FR" sz="2000" dirty="0"/>
              <a:t>ARN (micro-ARN)</a:t>
            </a:r>
          </a:p>
          <a:p>
            <a:endParaRPr lang="fr-FR" sz="2000" dirty="0" smtClean="0"/>
          </a:p>
          <a:p>
            <a:r>
              <a:rPr lang="fr-FR" sz="2400" b="1" dirty="0"/>
              <a:t>Processus biologiques concernés par l’épigénétique</a:t>
            </a:r>
          </a:p>
          <a:p>
            <a:pPr marL="314982" indent="-314982">
              <a:buFont typeface="Wingdings" panose="05000000000000000000" pitchFamily="2" charset="2"/>
              <a:buChar char="§"/>
            </a:pPr>
            <a:r>
              <a:rPr lang="fr-FR" sz="2000" dirty="0" smtClean="0"/>
              <a:t>Interactions hôte-pathogène : virulence</a:t>
            </a:r>
          </a:p>
          <a:p>
            <a:pPr marL="314982" indent="-314982">
              <a:buFont typeface="Wingdings" panose="05000000000000000000" pitchFamily="2" charset="2"/>
              <a:buChar char="§"/>
            </a:pPr>
            <a:r>
              <a:rPr lang="fr-FR" sz="2000" dirty="0" smtClean="0"/>
              <a:t>Maladies : cancers, désordres neurologiques</a:t>
            </a:r>
          </a:p>
          <a:p>
            <a:pPr marL="314982" indent="-314982">
              <a:buFont typeface="Wingdings" panose="05000000000000000000" pitchFamily="2" charset="2"/>
              <a:buChar char="§"/>
            </a:pPr>
            <a:r>
              <a:rPr lang="fr-FR" sz="2000" dirty="0" smtClean="0"/>
              <a:t>Biologie du développement</a:t>
            </a:r>
          </a:p>
          <a:p>
            <a:pPr marL="314982" indent="-314982">
              <a:buFont typeface="Wingdings" panose="05000000000000000000" pitchFamily="2" charset="2"/>
              <a:buChar char="§"/>
            </a:pPr>
            <a:r>
              <a:rPr lang="fr-FR" sz="2000" dirty="0" smtClean="0"/>
              <a:t>…</a:t>
            </a:r>
            <a:endParaRPr lang="fr-FR" sz="2000" dirty="0"/>
          </a:p>
        </p:txBody>
      </p:sp>
    </p:spTree>
    <p:extLst>
      <p:ext uri="{BB962C8B-B14F-4D97-AF65-F5344CB8AC3E}">
        <p14:creationId xmlns:p14="http://schemas.microsoft.com/office/powerpoint/2010/main" val="2735611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17</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68" name="CustomShape 10"/>
          <p:cNvSpPr/>
          <p:nvPr/>
        </p:nvSpPr>
        <p:spPr>
          <a:xfrm>
            <a:off x="1512000" y="125712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75" name="CustomShape 17"/>
          <p:cNvSpPr/>
          <p:nvPr/>
        </p:nvSpPr>
        <p:spPr>
          <a:xfrm>
            <a:off x="2028600" y="383220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82" name="CustomShape 24"/>
          <p:cNvSpPr/>
          <p:nvPr/>
        </p:nvSpPr>
        <p:spPr>
          <a:xfrm>
            <a:off x="1590840" y="5981040"/>
            <a:ext cx="901440" cy="28044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pic>
        <p:nvPicPr>
          <p:cNvPr id="15" name="Picture 2" descr="Sunrise Archive"/>
          <p:cNvPicPr>
            <a:picLocks noChangeAspect="1" noChangeArrowheads="1"/>
          </p:cNvPicPr>
          <p:nvPr/>
        </p:nvPicPr>
        <p:blipFill>
          <a:blip r:embed="rId5" cstate="print"/>
          <a:srcRect/>
          <a:stretch>
            <a:fillRect/>
          </a:stretch>
        </p:blipFill>
        <p:spPr bwMode="auto">
          <a:xfrm>
            <a:off x="197899" y="287316"/>
            <a:ext cx="476303" cy="476253"/>
          </a:xfrm>
          <a:prstGeom prst="rect">
            <a:avLst/>
          </a:prstGeom>
          <a:noFill/>
        </p:spPr>
      </p:pic>
      <p:sp>
        <p:nvSpPr>
          <p:cNvPr id="16" name="Titre 1"/>
          <p:cNvSpPr txBox="1">
            <a:spLocks/>
          </p:cNvSpPr>
          <p:nvPr/>
        </p:nvSpPr>
        <p:spPr>
          <a:xfrm>
            <a:off x="504825" y="107429"/>
            <a:ext cx="9072563" cy="374551"/>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smtClean="0">
                <a:latin typeface="Calibri" panose="020F0502020204030204" pitchFamily="34" charset="0"/>
              </a:rPr>
              <a:t>Reference BBRIC</a:t>
            </a:r>
            <a:endParaRPr lang="fr-FR" b="1" dirty="0">
              <a:latin typeface="Calibri" panose="020F0502020204030204" pitchFamily="34" charset="0"/>
            </a:endParaRPr>
          </a:p>
        </p:txBody>
      </p:sp>
      <p:pic>
        <p:nvPicPr>
          <p:cNvPr id="18" name="Imag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83283"/>
            <a:ext cx="10058400" cy="4982100"/>
          </a:xfrm>
          <a:prstGeom prst="rect">
            <a:avLst/>
          </a:prstGeom>
        </p:spPr>
      </p:pic>
      <p:sp>
        <p:nvSpPr>
          <p:cNvPr id="19" name="ZoneTexte 18"/>
          <p:cNvSpPr txBox="1"/>
          <p:nvPr/>
        </p:nvSpPr>
        <p:spPr>
          <a:xfrm>
            <a:off x="8352680" y="247154"/>
            <a:ext cx="1232517" cy="400110"/>
          </a:xfrm>
          <a:prstGeom prst="rect">
            <a:avLst/>
          </a:prstGeom>
          <a:noFill/>
        </p:spPr>
        <p:txBody>
          <a:bodyPr wrap="none" rtlCol="0">
            <a:spAutoFit/>
          </a:bodyPr>
          <a:lstStyle/>
          <a:p>
            <a:r>
              <a:rPr lang="fr-FR" sz="2000" dirty="0" smtClean="0">
                <a:latin typeface="+mj-lt"/>
              </a:rPr>
              <a:t>Reference</a:t>
            </a:r>
            <a:endParaRPr lang="fr-FR" sz="2000" dirty="0">
              <a:latin typeface="+mj-lt"/>
            </a:endParaRPr>
          </a:p>
        </p:txBody>
      </p:sp>
    </p:spTree>
    <p:extLst>
      <p:ext uri="{BB962C8B-B14F-4D97-AF65-F5344CB8AC3E}">
        <p14:creationId xmlns:p14="http://schemas.microsoft.com/office/powerpoint/2010/main" val="1799489058"/>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7"/>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b="1" dirty="0" smtClean="0">
                <a:solidFill>
                  <a:srgbClr val="000000"/>
                </a:solidFill>
                <a:latin typeface="Calibri" pitchFamily="18"/>
                <a:ea typeface="DejaVu Sans" pitchFamily="2"/>
                <a:cs typeface="DejaVu Sans" pitchFamily="2"/>
              </a:rPr>
              <a:t>Les méthylations de l’ADN : </a:t>
            </a:r>
            <a:r>
              <a:rPr lang="fr-FR" dirty="0"/>
              <a:t>au-delà de la modification 5-mC</a:t>
            </a:r>
            <a:r>
              <a:rPr lang="fr-FR" dirty="0" smtClean="0"/>
              <a:t>…</a:t>
            </a:r>
            <a:endParaRPr lang="fr-FR" dirty="0"/>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170</a:t>
            </a:fld>
            <a:endParaRPr lang="fr-FR"/>
          </a:p>
        </p:txBody>
      </p:sp>
      <p:pic>
        <p:nvPicPr>
          <p:cNvPr id="11" name="Image 10"/>
          <p:cNvPicPr>
            <a:picLocks noChangeAspect="1"/>
          </p:cNvPicPr>
          <p:nvPr/>
        </p:nvPicPr>
        <p:blipFill rotWithShape="1">
          <a:blip r:embed="rId5">
            <a:extLst>
              <a:ext uri="{28A0092B-C50C-407E-A947-70E740481C1C}">
                <a14:useLocalDpi xmlns:a14="http://schemas.microsoft.com/office/drawing/2010/main" val="0"/>
              </a:ext>
            </a:extLst>
          </a:blip>
          <a:srcRect l="1025" b="47014"/>
          <a:stretch/>
        </p:blipFill>
        <p:spPr>
          <a:xfrm>
            <a:off x="42002" y="3673771"/>
            <a:ext cx="4848777" cy="3165340"/>
          </a:xfrm>
          <a:prstGeom prst="rect">
            <a:avLst/>
          </a:prstGeom>
        </p:spPr>
      </p:pic>
      <p:sp>
        <p:nvSpPr>
          <p:cNvPr id="15" name="Rectangle 14"/>
          <p:cNvSpPr/>
          <p:nvPr/>
        </p:nvSpPr>
        <p:spPr>
          <a:xfrm>
            <a:off x="2709788" y="7032486"/>
            <a:ext cx="1776103" cy="271055"/>
          </a:xfrm>
          <a:prstGeom prst="rect">
            <a:avLst/>
          </a:prstGeom>
        </p:spPr>
        <p:txBody>
          <a:bodyPr wrap="none" lIns="100794" tIns="50397" rIns="100794" bIns="50397">
            <a:spAutoFit/>
          </a:bodyPr>
          <a:lstStyle/>
          <a:p>
            <a:r>
              <a:rPr lang="fr-FR" sz="1100" dirty="0"/>
              <a:t>www.pacb.com/basemod </a:t>
            </a:r>
          </a:p>
        </p:txBody>
      </p:sp>
      <p:pic>
        <p:nvPicPr>
          <p:cNvPr id="17" name="Image 16"/>
          <p:cNvPicPr>
            <a:picLocks noChangeAspect="1"/>
          </p:cNvPicPr>
          <p:nvPr/>
        </p:nvPicPr>
        <p:blipFill rotWithShape="1">
          <a:blip r:embed="rId5">
            <a:extLst>
              <a:ext uri="{28A0092B-C50C-407E-A947-70E740481C1C}">
                <a14:useLocalDpi xmlns:a14="http://schemas.microsoft.com/office/drawing/2010/main" val="0"/>
              </a:ext>
            </a:extLst>
          </a:blip>
          <a:srcRect l="1025" t="63765"/>
          <a:stretch/>
        </p:blipFill>
        <p:spPr>
          <a:xfrm>
            <a:off x="41975" y="1116250"/>
            <a:ext cx="4848777" cy="2164637"/>
          </a:xfrm>
          <a:prstGeom prst="rect">
            <a:avLst/>
          </a:prstGeom>
        </p:spPr>
      </p:pic>
      <p:pic>
        <p:nvPicPr>
          <p:cNvPr id="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8560" t="10887" r="29260" b="52521"/>
          <a:stretch/>
        </p:blipFill>
        <p:spPr bwMode="auto">
          <a:xfrm>
            <a:off x="5207209" y="4042327"/>
            <a:ext cx="4843816" cy="25472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507" t="15003" r="31702" b="64308"/>
          <a:stretch/>
        </p:blipFill>
        <p:spPr bwMode="auto">
          <a:xfrm>
            <a:off x="5564130" y="1604356"/>
            <a:ext cx="4215533" cy="10415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794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3416" y="4021454"/>
            <a:ext cx="5874153" cy="3144801"/>
          </a:xfrm>
          <a:prstGeom prst="rect">
            <a:avLst/>
          </a:prstGeom>
        </p:spPr>
      </p:pic>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Rôles de la méthylation de l’ADN chez les bactéries</a:t>
            </a:r>
            <a:endParaRPr lang="fr-FR" b="1" dirty="0">
              <a:solidFill>
                <a:srgbClr val="000000"/>
              </a:solidFill>
              <a:latin typeface="Calibri"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4"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1026" name="Picture 2"/>
          <p:cNvPicPr>
            <a:picLocks noChangeAspect="1" noChangeArrowheads="1"/>
          </p:cNvPicPr>
          <p:nvPr/>
        </p:nvPicPr>
        <p:blipFill>
          <a:blip r:embed="rId5"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171</a:t>
            </a:fld>
            <a:endParaRPr lang="fr-FR"/>
          </a:p>
        </p:txBody>
      </p:sp>
      <p:sp>
        <p:nvSpPr>
          <p:cNvPr id="15" name="ZoneTexte 14"/>
          <p:cNvSpPr txBox="1"/>
          <p:nvPr/>
        </p:nvSpPr>
        <p:spPr>
          <a:xfrm>
            <a:off x="241919" y="1065644"/>
            <a:ext cx="9730081" cy="2656324"/>
          </a:xfrm>
          <a:prstGeom prst="rect">
            <a:avLst/>
          </a:prstGeom>
          <a:noFill/>
        </p:spPr>
        <p:txBody>
          <a:bodyPr wrap="square" lIns="100794" tIns="50397" rIns="100794" bIns="50397" rtlCol="0">
            <a:spAutoFit/>
          </a:bodyPr>
          <a:lstStyle/>
          <a:p>
            <a:r>
              <a:rPr lang="fr-FR" sz="2200" b="1" dirty="0"/>
              <a:t>Défense contre l’ADN étranger (RM system) </a:t>
            </a:r>
            <a:r>
              <a:rPr lang="fr-FR" sz="2200" dirty="0"/>
              <a:t>[ Restriction-Modification]</a:t>
            </a:r>
          </a:p>
          <a:p>
            <a:pPr marL="314982" indent="-314982">
              <a:buFont typeface="Wingdings" panose="05000000000000000000" pitchFamily="2" charset="2"/>
              <a:buChar char="§"/>
            </a:pPr>
            <a:r>
              <a:rPr lang="fr-FR" dirty="0" smtClean="0"/>
              <a:t>Couple endonucléase/</a:t>
            </a:r>
            <a:r>
              <a:rPr lang="fr-FR" dirty="0" err="1" smtClean="0"/>
              <a:t>méthyltransférase</a:t>
            </a:r>
            <a:r>
              <a:rPr lang="fr-FR" dirty="0" smtClean="0"/>
              <a:t> reconnaissant le même site</a:t>
            </a:r>
          </a:p>
          <a:p>
            <a:pPr marL="314982" indent="-314982">
              <a:buFont typeface="Wingdings" panose="05000000000000000000" pitchFamily="2" charset="2"/>
              <a:buChar char="§"/>
            </a:pPr>
            <a:r>
              <a:rPr lang="fr-FR" dirty="0" smtClean="0"/>
              <a:t>Endonucléase sensible à la méthylation</a:t>
            </a:r>
          </a:p>
          <a:p>
            <a:pPr marL="314982" indent="-314982">
              <a:buFont typeface="Wingdings" panose="05000000000000000000" pitchFamily="2" charset="2"/>
              <a:buChar char="§"/>
            </a:pPr>
            <a:r>
              <a:rPr lang="fr-FR" dirty="0" smtClean="0"/>
              <a:t>4 types de système RM, Type II majoritaire</a:t>
            </a:r>
          </a:p>
          <a:p>
            <a:pPr marL="818954" lvl="1" indent="-314982">
              <a:buFont typeface="Wingdings" panose="05000000000000000000" pitchFamily="2" charset="2"/>
              <a:buChar char="§"/>
            </a:pPr>
            <a:r>
              <a:rPr lang="fr-FR" b="1" dirty="0" smtClean="0"/>
              <a:t>Type I </a:t>
            </a:r>
            <a:r>
              <a:rPr lang="fr-FR" dirty="0" smtClean="0"/>
              <a:t>: motif </a:t>
            </a:r>
            <a:r>
              <a:rPr lang="fr-FR" dirty="0" err="1" smtClean="0"/>
              <a:t>bi-partie</a:t>
            </a:r>
            <a:r>
              <a:rPr lang="fr-FR" dirty="0"/>
              <a:t> (ex: </a:t>
            </a:r>
            <a:r>
              <a:rPr lang="fr-FR" b="1" dirty="0" smtClean="0"/>
              <a:t>CTG</a:t>
            </a:r>
            <a:r>
              <a:rPr lang="fr-FR" b="1" dirty="0" smtClean="0">
                <a:solidFill>
                  <a:srgbClr val="FF0000"/>
                </a:solidFill>
              </a:rPr>
              <a:t>A</a:t>
            </a:r>
            <a:r>
              <a:rPr lang="fr-FR" dirty="0" smtClean="0"/>
              <a:t>NNNNN</a:t>
            </a:r>
            <a:r>
              <a:rPr lang="fr-FR" b="1" dirty="0" smtClean="0"/>
              <a:t>CTG</a:t>
            </a:r>
            <a:r>
              <a:rPr lang="fr-FR" dirty="0" smtClean="0"/>
              <a:t>)</a:t>
            </a:r>
          </a:p>
          <a:p>
            <a:pPr marL="818954" lvl="1" indent="-314982">
              <a:buFont typeface="Wingdings" panose="05000000000000000000" pitchFamily="2" charset="2"/>
              <a:buChar char="§"/>
            </a:pPr>
            <a:r>
              <a:rPr lang="fr-FR" b="1" dirty="0" smtClean="0"/>
              <a:t>Type II </a:t>
            </a:r>
            <a:r>
              <a:rPr lang="fr-FR" dirty="0" smtClean="0"/>
              <a:t>: généralement motif court et palindromique (ex: G</a:t>
            </a:r>
            <a:r>
              <a:rPr lang="fr-FR" dirty="0" smtClean="0">
                <a:solidFill>
                  <a:srgbClr val="FF0000"/>
                </a:solidFill>
              </a:rPr>
              <a:t>A</a:t>
            </a:r>
            <a:r>
              <a:rPr lang="fr-FR" dirty="0" smtClean="0"/>
              <a:t>TC)</a:t>
            </a:r>
          </a:p>
          <a:p>
            <a:pPr marL="818954" lvl="1" indent="-314982">
              <a:buFont typeface="Wingdings" panose="05000000000000000000" pitchFamily="2" charset="2"/>
              <a:buChar char="§"/>
            </a:pPr>
            <a:r>
              <a:rPr lang="fr-FR" b="1" dirty="0" smtClean="0"/>
              <a:t>Type III </a:t>
            </a:r>
            <a:r>
              <a:rPr lang="fr-FR" dirty="0" smtClean="0"/>
              <a:t>: motif court non palindromique (ex: CGAAT)</a:t>
            </a:r>
          </a:p>
          <a:p>
            <a:pPr marL="818954" lvl="1" indent="-314982">
              <a:buFont typeface="Wingdings" panose="05000000000000000000" pitchFamily="2" charset="2"/>
              <a:buChar char="§"/>
            </a:pPr>
            <a:r>
              <a:rPr lang="fr-FR" dirty="0" smtClean="0"/>
              <a:t>Type IV : coupe l’ADN </a:t>
            </a:r>
            <a:r>
              <a:rPr lang="fr-FR" dirty="0" err="1" smtClean="0"/>
              <a:t>méthylé</a:t>
            </a:r>
            <a:r>
              <a:rPr lang="fr-FR" dirty="0" smtClean="0"/>
              <a:t>, pas de </a:t>
            </a:r>
            <a:r>
              <a:rPr lang="fr-FR" dirty="0" err="1" smtClean="0"/>
              <a:t>méthyltransférase</a:t>
            </a:r>
            <a:r>
              <a:rPr lang="fr-FR" dirty="0" smtClean="0"/>
              <a:t> associée</a:t>
            </a:r>
          </a:p>
          <a:p>
            <a:endParaRPr lang="fr-FR" dirty="0"/>
          </a:p>
        </p:txBody>
      </p:sp>
    </p:spTree>
    <p:extLst>
      <p:ext uri="{BB962C8B-B14F-4D97-AF65-F5344CB8AC3E}">
        <p14:creationId xmlns:p14="http://schemas.microsoft.com/office/powerpoint/2010/main" val="4116052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Rôles de la méthylation de l’ADN chez les bactéries</a:t>
            </a:r>
            <a:endParaRPr lang="fr-FR" b="1" dirty="0">
              <a:solidFill>
                <a:srgbClr val="000000"/>
              </a:solidFill>
              <a:latin typeface="Calibri"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172</a:t>
            </a:fld>
            <a:endParaRPr lang="fr-FR"/>
          </a:p>
        </p:txBody>
      </p:sp>
      <p:sp>
        <p:nvSpPr>
          <p:cNvPr id="15" name="ZoneTexte 14"/>
          <p:cNvSpPr txBox="1"/>
          <p:nvPr/>
        </p:nvSpPr>
        <p:spPr>
          <a:xfrm>
            <a:off x="241919" y="1065644"/>
            <a:ext cx="9730081" cy="2379325"/>
          </a:xfrm>
          <a:prstGeom prst="rect">
            <a:avLst/>
          </a:prstGeom>
          <a:noFill/>
        </p:spPr>
        <p:txBody>
          <a:bodyPr wrap="square" lIns="100794" tIns="50397" rIns="100794" bIns="50397" rtlCol="0">
            <a:spAutoFit/>
          </a:bodyPr>
          <a:lstStyle/>
          <a:p>
            <a:r>
              <a:rPr lang="fr-FR" sz="2200" b="1" dirty="0"/>
              <a:t>Régulation</a:t>
            </a:r>
          </a:p>
          <a:p>
            <a:pPr marL="314982" indent="-314982">
              <a:buFont typeface="Wingdings" panose="05000000000000000000" pitchFamily="2" charset="2"/>
              <a:buChar char="§"/>
            </a:pPr>
            <a:r>
              <a:rPr lang="fr-FR" dirty="0" err="1" smtClean="0"/>
              <a:t>Méthyltransférase</a:t>
            </a:r>
            <a:r>
              <a:rPr lang="fr-FR" dirty="0" smtClean="0"/>
              <a:t> orpheline, perte de l’endonucléase associée</a:t>
            </a:r>
          </a:p>
          <a:p>
            <a:pPr marL="818954" lvl="1" indent="-314982">
              <a:buFont typeface="Wingdings" panose="05000000000000000000" pitchFamily="2" charset="2"/>
              <a:buChar char="§"/>
            </a:pPr>
            <a:r>
              <a:rPr lang="fr-FR" dirty="0" err="1" smtClean="0"/>
              <a:t>Gammaproteobacteria</a:t>
            </a:r>
            <a:r>
              <a:rPr lang="fr-FR" dirty="0" smtClean="0"/>
              <a:t> : </a:t>
            </a:r>
            <a:r>
              <a:rPr lang="fr-FR" b="1" dirty="0" smtClean="0"/>
              <a:t>Dam (G</a:t>
            </a:r>
            <a:r>
              <a:rPr lang="fr-FR" b="1" dirty="0" smtClean="0">
                <a:solidFill>
                  <a:srgbClr val="FF0000"/>
                </a:solidFill>
              </a:rPr>
              <a:t>A</a:t>
            </a:r>
            <a:r>
              <a:rPr lang="fr-FR" b="1" dirty="0" smtClean="0"/>
              <a:t>TC) </a:t>
            </a:r>
            <a:r>
              <a:rPr lang="fr-FR" dirty="0" smtClean="0"/>
              <a:t>régule la réplication et l’expression des gènes</a:t>
            </a:r>
          </a:p>
          <a:p>
            <a:pPr marL="818954" lvl="1" indent="-314982">
              <a:buFont typeface="Wingdings" panose="05000000000000000000" pitchFamily="2" charset="2"/>
              <a:buChar char="§"/>
            </a:pPr>
            <a:r>
              <a:rPr lang="fr-FR" dirty="0" err="1" smtClean="0"/>
              <a:t>Alphaproteobacteria</a:t>
            </a:r>
            <a:r>
              <a:rPr lang="fr-FR" dirty="0" smtClean="0"/>
              <a:t> : </a:t>
            </a:r>
            <a:r>
              <a:rPr lang="fr-FR" b="1" dirty="0" err="1" smtClean="0"/>
              <a:t>CcrM</a:t>
            </a:r>
            <a:r>
              <a:rPr lang="fr-FR" b="1" dirty="0" smtClean="0"/>
              <a:t> (G</a:t>
            </a:r>
            <a:r>
              <a:rPr lang="fr-FR" b="1" dirty="0" smtClean="0">
                <a:solidFill>
                  <a:srgbClr val="FF0000"/>
                </a:solidFill>
              </a:rPr>
              <a:t>A</a:t>
            </a:r>
            <a:r>
              <a:rPr lang="fr-FR" b="1" dirty="0" smtClean="0"/>
              <a:t>NTC)</a:t>
            </a:r>
            <a:r>
              <a:rPr lang="fr-FR" dirty="0" smtClean="0"/>
              <a:t> régule le cycle cellulaire</a:t>
            </a:r>
            <a:endParaRPr lang="fr-FR" dirty="0"/>
          </a:p>
          <a:p>
            <a:pPr marL="314982" indent="-314982">
              <a:buFont typeface="Wingdings" panose="05000000000000000000" pitchFamily="2" charset="2"/>
              <a:buChar char="§"/>
            </a:pPr>
            <a:r>
              <a:rPr lang="fr-FR" dirty="0" smtClean="0"/>
              <a:t>Absence de </a:t>
            </a:r>
            <a:r>
              <a:rPr lang="fr-FR" dirty="0" err="1" smtClean="0"/>
              <a:t>déméthylase</a:t>
            </a:r>
            <a:r>
              <a:rPr lang="fr-FR" dirty="0" smtClean="0"/>
              <a:t>, seule la réplication supprime les méthylations sur le brin synthétisé</a:t>
            </a:r>
          </a:p>
          <a:p>
            <a:pPr marL="314982" indent="-314982">
              <a:buFont typeface="Wingdings" panose="05000000000000000000" pitchFamily="2" charset="2"/>
              <a:buChar char="§"/>
            </a:pPr>
            <a:r>
              <a:rPr lang="fr-FR" dirty="0" smtClean="0"/>
              <a:t>Régulation de l’expression des gènes</a:t>
            </a:r>
          </a:p>
          <a:p>
            <a:pPr marL="818954" lvl="1" indent="-314982">
              <a:buFont typeface="Wingdings" panose="05000000000000000000" pitchFamily="2" charset="2"/>
              <a:buChar char="§"/>
            </a:pPr>
            <a:r>
              <a:rPr lang="fr-FR" dirty="0" smtClean="0"/>
              <a:t>Adaptabilité à l’environnement</a:t>
            </a:r>
          </a:p>
          <a:p>
            <a:pPr marL="818954" lvl="1" indent="-314982">
              <a:buFont typeface="Wingdings" panose="05000000000000000000" pitchFamily="2" charset="2"/>
              <a:buChar char="§"/>
            </a:pPr>
            <a:r>
              <a:rPr lang="fr-FR" dirty="0" smtClean="0"/>
              <a:t>Virulence…</a:t>
            </a:r>
          </a:p>
        </p:txBody>
      </p:sp>
      <p:sp>
        <p:nvSpPr>
          <p:cNvPr id="20" name="ZoneTexte 3"/>
          <p:cNvSpPr txBox="1">
            <a:spLocks noChangeArrowheads="1"/>
          </p:cNvSpPr>
          <p:nvPr/>
        </p:nvSpPr>
        <p:spPr bwMode="auto">
          <a:xfrm>
            <a:off x="3154984" y="6786377"/>
            <a:ext cx="3063899" cy="57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500" dirty="0" err="1"/>
              <a:t>Low</a:t>
            </a:r>
            <a:r>
              <a:rPr lang="fr-FR" altLang="fr-FR" sz="1500" dirty="0"/>
              <a:t> &amp; Casadesus, 2008, </a:t>
            </a:r>
            <a:r>
              <a:rPr lang="fr-FR" altLang="fr-FR" sz="1500" dirty="0" err="1"/>
              <a:t>CurrOpMic</a:t>
            </a:r>
            <a:endParaRPr lang="fr-FR" altLang="fr-FR" sz="1500" dirty="0"/>
          </a:p>
          <a:p>
            <a:pPr eaLnBrk="1" hangingPunct="1">
              <a:spcBef>
                <a:spcPct val="0"/>
              </a:spcBef>
              <a:buFontTx/>
              <a:buNone/>
            </a:pPr>
            <a:r>
              <a:rPr lang="fr-FR" altLang="fr-FR" sz="1500" dirty="0" err="1"/>
              <a:t>Broadbent</a:t>
            </a:r>
            <a:r>
              <a:rPr lang="fr-FR" altLang="fr-FR" sz="1500" dirty="0"/>
              <a:t> et al., 2010, </a:t>
            </a:r>
            <a:r>
              <a:rPr lang="fr-FR" altLang="fr-FR" sz="1500" dirty="0" err="1"/>
              <a:t>MolMic</a:t>
            </a:r>
            <a:endParaRPr lang="fr-FR" altLang="fr-FR" sz="1500" dirty="0"/>
          </a:p>
        </p:txBody>
      </p:sp>
      <p:pic>
        <p:nvPicPr>
          <p:cNvPr id="13" name="Image 12"/>
          <p:cNvPicPr>
            <a:picLocks noChangeAspect="1"/>
          </p:cNvPicPr>
          <p:nvPr/>
        </p:nvPicPr>
        <p:blipFill rotWithShape="1">
          <a:blip r:embed="rId5">
            <a:extLst>
              <a:ext uri="{28A0092B-C50C-407E-A947-70E740481C1C}">
                <a14:useLocalDpi xmlns:a14="http://schemas.microsoft.com/office/drawing/2010/main" val="0"/>
              </a:ext>
            </a:extLst>
          </a:blip>
          <a:srcRect t="46499"/>
          <a:stretch/>
        </p:blipFill>
        <p:spPr>
          <a:xfrm>
            <a:off x="5880364" y="3842033"/>
            <a:ext cx="3487437" cy="2910370"/>
          </a:xfrm>
          <a:prstGeom prst="rect">
            <a:avLst/>
          </a:prstGeom>
        </p:spPr>
      </p:pic>
      <p:pic>
        <p:nvPicPr>
          <p:cNvPr id="22" name="Image 21"/>
          <p:cNvPicPr>
            <a:picLocks noChangeAspect="1"/>
          </p:cNvPicPr>
          <p:nvPr/>
        </p:nvPicPr>
        <p:blipFill rotWithShape="1">
          <a:blip r:embed="rId5">
            <a:extLst>
              <a:ext uri="{28A0092B-C50C-407E-A947-70E740481C1C}">
                <a14:useLocalDpi xmlns:a14="http://schemas.microsoft.com/office/drawing/2010/main" val="0"/>
              </a:ext>
            </a:extLst>
          </a:blip>
          <a:srcRect b="57544"/>
          <a:stretch/>
        </p:blipFill>
        <p:spPr>
          <a:xfrm>
            <a:off x="363826" y="4098788"/>
            <a:ext cx="3619314" cy="2396860"/>
          </a:xfrm>
          <a:prstGeom prst="rect">
            <a:avLst/>
          </a:prstGeom>
        </p:spPr>
      </p:pic>
    </p:spTree>
    <p:extLst>
      <p:ext uri="{BB962C8B-B14F-4D97-AF65-F5344CB8AC3E}">
        <p14:creationId xmlns:p14="http://schemas.microsoft.com/office/powerpoint/2010/main" val="3216944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Techniques pour identifier les méthylations de l’ADN</a:t>
            </a:r>
            <a:endParaRPr lang="fr-FR" b="1" dirty="0">
              <a:solidFill>
                <a:srgbClr val="000000"/>
              </a:solidFill>
              <a:latin typeface="Calibri"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173</a:t>
            </a:fld>
            <a:endParaRPr lang="fr-FR"/>
          </a:p>
        </p:txBody>
      </p:sp>
      <p:sp>
        <p:nvSpPr>
          <p:cNvPr id="15" name="ZoneTexte 14"/>
          <p:cNvSpPr txBox="1"/>
          <p:nvPr/>
        </p:nvSpPr>
        <p:spPr>
          <a:xfrm>
            <a:off x="241919" y="1065643"/>
            <a:ext cx="9108361" cy="3764319"/>
          </a:xfrm>
          <a:prstGeom prst="rect">
            <a:avLst/>
          </a:prstGeom>
          <a:noFill/>
        </p:spPr>
        <p:txBody>
          <a:bodyPr wrap="square" lIns="100794" tIns="50397" rIns="100794" bIns="50397" rtlCol="0">
            <a:spAutoFit/>
          </a:bodyPr>
          <a:lstStyle/>
          <a:p>
            <a:pPr algn="just"/>
            <a:r>
              <a:rPr lang="fr-FR" sz="2000" b="1" dirty="0" smtClean="0"/>
              <a:t>Empreinte/profile</a:t>
            </a:r>
          </a:p>
          <a:p>
            <a:pPr algn="just"/>
            <a:r>
              <a:rPr lang="fr-FR" sz="2000" dirty="0" smtClean="0"/>
              <a:t>Techniques utilisant les enzymes de restriction, basées sur la capacité de certaines enzymes de digérer ou non l ’ADN selon </a:t>
            </a:r>
            <a:r>
              <a:rPr lang="fr-FR" sz="2000" dirty="0"/>
              <a:t>l'état de méthylation du site de </a:t>
            </a:r>
            <a:r>
              <a:rPr lang="fr-FR" sz="2000" dirty="0" smtClean="0"/>
              <a:t>restriction.</a:t>
            </a:r>
          </a:p>
          <a:p>
            <a:pPr algn="just"/>
            <a:endParaRPr lang="fr-FR" sz="2000" dirty="0" smtClean="0"/>
          </a:p>
          <a:p>
            <a:pPr algn="just"/>
            <a:r>
              <a:rPr lang="fr-FR" sz="2000" b="1" dirty="0" smtClean="0"/>
              <a:t>Bisulfite</a:t>
            </a:r>
          </a:p>
          <a:p>
            <a:pPr algn="just"/>
            <a:r>
              <a:rPr lang="fr-FR" sz="2000" dirty="0" smtClean="0"/>
              <a:t>Techniques basées sur un traitement Bisulfite de Sodium. </a:t>
            </a:r>
            <a:r>
              <a:rPr lang="fr-FR" sz="2000" dirty="0"/>
              <a:t>En présence de ce composé, il se produit une désamination des </a:t>
            </a:r>
            <a:r>
              <a:rPr lang="fr-FR" sz="2000" dirty="0" smtClean="0"/>
              <a:t>Cytosines non </a:t>
            </a:r>
            <a:r>
              <a:rPr lang="fr-FR" sz="2000" dirty="0" err="1" smtClean="0"/>
              <a:t>méthylées</a:t>
            </a:r>
            <a:r>
              <a:rPr lang="fr-FR" sz="2000" dirty="0" smtClean="0"/>
              <a:t> </a:t>
            </a:r>
            <a:r>
              <a:rPr lang="fr-FR" sz="2000" dirty="0"/>
              <a:t>en </a:t>
            </a:r>
            <a:r>
              <a:rPr lang="fr-FR" sz="2000" dirty="0" smtClean="0"/>
              <a:t>Uracile</a:t>
            </a:r>
            <a:r>
              <a:rPr lang="fr-FR" sz="2000" dirty="0"/>
              <a:t>.</a:t>
            </a:r>
            <a:endParaRPr lang="fr-FR" sz="2000" dirty="0" smtClean="0"/>
          </a:p>
          <a:p>
            <a:pPr algn="just"/>
            <a:endParaRPr lang="fr-FR" sz="2000" dirty="0" smtClean="0"/>
          </a:p>
          <a:p>
            <a:pPr algn="just"/>
            <a:r>
              <a:rPr lang="fr-FR" sz="2000" b="1" dirty="0"/>
              <a:t>Single </a:t>
            </a:r>
            <a:r>
              <a:rPr lang="fr-FR" sz="2000" b="1" dirty="0" err="1" smtClean="0"/>
              <a:t>Molecule</a:t>
            </a:r>
            <a:r>
              <a:rPr lang="fr-FR" sz="2000" b="1" dirty="0" smtClean="0"/>
              <a:t> </a:t>
            </a:r>
            <a:r>
              <a:rPr lang="fr-FR" sz="2000" b="1" dirty="0"/>
              <a:t>Real Time </a:t>
            </a:r>
            <a:r>
              <a:rPr lang="fr-FR" sz="2000" b="1" dirty="0" smtClean="0"/>
              <a:t> (SMRT)</a:t>
            </a:r>
            <a:endParaRPr lang="fr-FR" sz="2000" b="1" dirty="0"/>
          </a:p>
          <a:p>
            <a:pPr algn="just"/>
            <a:r>
              <a:rPr lang="fr-FR" sz="2000" dirty="0" smtClean="0"/>
              <a:t>Techniques sensibles permettant de détecter plusieurs types de méthylation (m6A, m4C, m5C), sans réaction au préalable.</a:t>
            </a:r>
          </a:p>
          <a:p>
            <a:pPr algn="just"/>
            <a:r>
              <a:rPr lang="fr-FR" sz="2000" dirty="0" smtClean="0"/>
              <a:t>Technologies : </a:t>
            </a:r>
            <a:r>
              <a:rPr lang="fr-FR" sz="2000" b="1" dirty="0" err="1" smtClean="0"/>
              <a:t>PacBio</a:t>
            </a:r>
            <a:r>
              <a:rPr lang="fr-FR" sz="2000" dirty="0" smtClean="0"/>
              <a:t> et Oxford </a:t>
            </a:r>
            <a:r>
              <a:rPr lang="fr-FR" sz="2000" dirty="0" err="1" smtClean="0"/>
              <a:t>Nanopore</a:t>
            </a:r>
            <a:endParaRPr lang="fr-FR" sz="2000" dirty="0" smtClean="0"/>
          </a:p>
        </p:txBody>
      </p:sp>
    </p:spTree>
    <p:extLst>
      <p:ext uri="{BB962C8B-B14F-4D97-AF65-F5344CB8AC3E}">
        <p14:creationId xmlns:p14="http://schemas.microsoft.com/office/powerpoint/2010/main" val="1685852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La technologie SMRT </a:t>
            </a:r>
            <a:r>
              <a:rPr lang="fr-FR" b="1" dirty="0" err="1" smtClean="0">
                <a:solidFill>
                  <a:srgbClr val="000000"/>
                </a:solidFill>
                <a:latin typeface="Calibri" pitchFamily="18"/>
                <a:ea typeface="DejaVu Sans" pitchFamily="2"/>
                <a:cs typeface="DejaVu Sans" pitchFamily="2"/>
              </a:rPr>
              <a:t>PacBio</a:t>
            </a:r>
            <a:endParaRPr lang="fr-FR" b="1" dirty="0">
              <a:solidFill>
                <a:srgbClr val="000000"/>
              </a:solidFill>
              <a:latin typeface="Calibri"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174</a:t>
            </a:fld>
            <a:endParaRPr lang="fr-F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919" y="1294525"/>
            <a:ext cx="3213199" cy="2971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ZoneTexte 16"/>
          <p:cNvSpPr txBox="1"/>
          <p:nvPr/>
        </p:nvSpPr>
        <p:spPr>
          <a:xfrm>
            <a:off x="3678339" y="1035038"/>
            <a:ext cx="6293661" cy="3979763"/>
          </a:xfrm>
          <a:prstGeom prst="rect">
            <a:avLst/>
          </a:prstGeom>
          <a:noFill/>
        </p:spPr>
        <p:txBody>
          <a:bodyPr wrap="square" lIns="100794" tIns="50397" rIns="100794" bIns="50397" rtlCol="0">
            <a:spAutoFit/>
          </a:bodyPr>
          <a:lstStyle/>
          <a:p>
            <a:pPr algn="just"/>
            <a:r>
              <a:rPr lang="fr-FR" b="1" u="sng" dirty="0" smtClean="0"/>
              <a:t>Principe de la technologie SMRT :</a:t>
            </a:r>
          </a:p>
          <a:p>
            <a:pPr algn="just"/>
            <a:endParaRPr lang="fr-FR" b="1" u="sng" dirty="0" smtClean="0"/>
          </a:p>
          <a:p>
            <a:pPr marL="314982" indent="-314982" algn="just">
              <a:buFont typeface="Wingdings" panose="05000000000000000000" pitchFamily="2" charset="2"/>
              <a:buChar char="§"/>
            </a:pPr>
            <a:r>
              <a:rPr lang="fr-FR" dirty="0" smtClean="0"/>
              <a:t>Une molécule d’ADN polymérase est fixée au fond de petites cavités de « chipset » (~150.000 cavités / chipset).</a:t>
            </a:r>
          </a:p>
          <a:p>
            <a:pPr marL="314982" indent="-314982" algn="just">
              <a:buFont typeface="Wingdings" panose="05000000000000000000" pitchFamily="2" charset="2"/>
              <a:buChar char="§"/>
            </a:pPr>
            <a:r>
              <a:rPr lang="fr-FR" dirty="0" smtClean="0"/>
              <a:t>C’est l’ADN qui se déplace base par base sur l’ADN polymérase, et non l’inverse.</a:t>
            </a:r>
          </a:p>
          <a:p>
            <a:pPr marL="314982" indent="-314982" algn="just">
              <a:buFont typeface="Wingdings" panose="05000000000000000000" pitchFamily="2" charset="2"/>
              <a:buChar char="§"/>
            </a:pPr>
            <a:r>
              <a:rPr lang="fr-FR" dirty="0" smtClean="0"/>
              <a:t>Les nucléotides fluorescents (1 couleur par nucléotide) sont ajoutés au brin d’ADN transcrits par la polymérase.</a:t>
            </a:r>
            <a:endParaRPr lang="fr-FR" dirty="0"/>
          </a:p>
          <a:p>
            <a:pPr marL="314982" indent="-314982" algn="just">
              <a:buFont typeface="Wingdings" panose="05000000000000000000" pitchFamily="2" charset="2"/>
              <a:buChar char="§"/>
            </a:pPr>
            <a:r>
              <a:rPr lang="fr-FR" dirty="0" smtClean="0"/>
              <a:t>L’ajout des nucléotides est détecté en temps réel.</a:t>
            </a:r>
          </a:p>
          <a:p>
            <a:pPr marL="314982" indent="-314982" algn="just">
              <a:buFont typeface="Wingdings" panose="05000000000000000000" pitchFamily="2" charset="2"/>
              <a:buChar char="§"/>
            </a:pPr>
            <a:r>
              <a:rPr lang="fr-FR" b="1" dirty="0" smtClean="0"/>
              <a:t>Pas d’étape d’amplification, sinon, l’information portée par les bases </a:t>
            </a:r>
            <a:r>
              <a:rPr lang="fr-FR" b="1" dirty="0" err="1" smtClean="0"/>
              <a:t>méthylées</a:t>
            </a:r>
            <a:r>
              <a:rPr lang="fr-FR" b="1" dirty="0" smtClean="0"/>
              <a:t> est perdue</a:t>
            </a:r>
          </a:p>
          <a:p>
            <a:pPr marL="314982" indent="-314982" algn="just">
              <a:buFontTx/>
              <a:buChar char="-"/>
            </a:pPr>
            <a:endParaRPr lang="fr-FR" dirty="0"/>
          </a:p>
          <a:p>
            <a:pPr marL="314982" indent="-314982" algn="just">
              <a:buFont typeface="Wingdings" panose="05000000000000000000" pitchFamily="2" charset="2"/>
              <a:buChar char="§"/>
            </a:pPr>
            <a:r>
              <a:rPr lang="fr-FR" dirty="0" smtClean="0"/>
              <a:t>~3 bases / seconde</a:t>
            </a:r>
          </a:p>
          <a:p>
            <a:pPr marL="314982" indent="-314982" algn="just">
              <a:buFont typeface="Wingdings" panose="05000000000000000000" pitchFamily="2" charset="2"/>
              <a:buChar char="§"/>
            </a:pPr>
            <a:r>
              <a:rPr lang="fr-FR" dirty="0" smtClean="0"/>
              <a:t>Taux d’erreur élevé (~15%)</a:t>
            </a:r>
          </a:p>
        </p:txBody>
      </p:sp>
      <p:pic>
        <p:nvPicPr>
          <p:cNvPr id="5122" name="Picture 2" descr="Résultat de recherche d'images pour &quot;pacBio&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085" y="6709212"/>
            <a:ext cx="1722107" cy="85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664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La technologie SMRT </a:t>
            </a:r>
            <a:r>
              <a:rPr lang="fr-FR" b="1" dirty="0" err="1" smtClean="0">
                <a:solidFill>
                  <a:srgbClr val="000000"/>
                </a:solidFill>
                <a:latin typeface="Calibri" pitchFamily="18"/>
                <a:ea typeface="DejaVu Sans" pitchFamily="2"/>
                <a:cs typeface="DejaVu Sans" pitchFamily="2"/>
              </a:rPr>
              <a:t>PacBio</a:t>
            </a:r>
            <a:r>
              <a:rPr lang="fr-FR" b="1" dirty="0" smtClean="0">
                <a:solidFill>
                  <a:srgbClr val="000000"/>
                </a:solidFill>
                <a:latin typeface="Calibri" pitchFamily="18"/>
                <a:ea typeface="DejaVu Sans" pitchFamily="2"/>
                <a:cs typeface="DejaVu Sans" pitchFamily="2"/>
              </a:rPr>
              <a:t> pour la détection des méthylations</a:t>
            </a:r>
            <a:endParaRPr lang="fr-FR" b="1" dirty="0">
              <a:solidFill>
                <a:srgbClr val="000000"/>
              </a:solidFill>
              <a:latin typeface="Calibri"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175</a:t>
            </a:fld>
            <a:endParaRPr lang="fr-FR"/>
          </a:p>
        </p:txBody>
      </p:sp>
      <p:pic>
        <p:nvPicPr>
          <p:cNvPr id="16" name="Espace réservé du contenu 5"/>
          <p:cNvPicPr>
            <a:picLocks noChangeAspect="1"/>
          </p:cNvPicPr>
          <p:nvPr/>
        </p:nvPicPr>
        <p:blipFill rotWithShape="1">
          <a:blip r:embed="rId5" cstate="print">
            <a:extLst>
              <a:ext uri="{28A0092B-C50C-407E-A947-70E740481C1C}">
                <a14:useLocalDpi xmlns:a14="http://schemas.microsoft.com/office/drawing/2010/main" val="0"/>
              </a:ext>
            </a:extLst>
          </a:blip>
          <a:srcRect l="11902" t="6103" r="1958" b="19818"/>
          <a:stretch/>
        </p:blipFill>
        <p:spPr>
          <a:xfrm>
            <a:off x="475819" y="1646352"/>
            <a:ext cx="9072563" cy="4441142"/>
          </a:xfrm>
          <a:prstGeom prst="rect">
            <a:avLst/>
          </a:prstGeom>
        </p:spPr>
      </p:pic>
      <p:sp>
        <p:nvSpPr>
          <p:cNvPr id="17" name="Rectangle 16"/>
          <p:cNvSpPr/>
          <p:nvPr/>
        </p:nvSpPr>
        <p:spPr>
          <a:xfrm>
            <a:off x="2709788" y="7032486"/>
            <a:ext cx="1776103" cy="271055"/>
          </a:xfrm>
          <a:prstGeom prst="rect">
            <a:avLst/>
          </a:prstGeom>
        </p:spPr>
        <p:txBody>
          <a:bodyPr wrap="none" lIns="100794" tIns="50397" rIns="100794" bIns="50397">
            <a:spAutoFit/>
          </a:bodyPr>
          <a:lstStyle/>
          <a:p>
            <a:r>
              <a:rPr lang="fr-FR" sz="1100" dirty="0"/>
              <a:t>www.pacb.com/basemod </a:t>
            </a:r>
          </a:p>
        </p:txBody>
      </p:sp>
      <p:sp>
        <p:nvSpPr>
          <p:cNvPr id="18" name="ZoneTexte 17"/>
          <p:cNvSpPr txBox="1"/>
          <p:nvPr/>
        </p:nvSpPr>
        <p:spPr>
          <a:xfrm>
            <a:off x="97920" y="816907"/>
            <a:ext cx="7849945" cy="378777"/>
          </a:xfrm>
          <a:prstGeom prst="rect">
            <a:avLst/>
          </a:prstGeom>
          <a:noFill/>
        </p:spPr>
        <p:txBody>
          <a:bodyPr wrap="square" lIns="100794" tIns="50397" rIns="100794" bIns="50397" rtlCol="0">
            <a:spAutoFit/>
          </a:bodyPr>
          <a:lstStyle/>
          <a:p>
            <a:pPr algn="just"/>
            <a:r>
              <a:rPr lang="fr-FR" b="1" u="sng" dirty="0" smtClean="0"/>
              <a:t>Principe de la détection de la méthylation par la technologie SMRT :</a:t>
            </a:r>
          </a:p>
        </p:txBody>
      </p:sp>
      <p:sp>
        <p:nvSpPr>
          <p:cNvPr id="13" name="ZoneTexte 12"/>
          <p:cNvSpPr txBox="1"/>
          <p:nvPr/>
        </p:nvSpPr>
        <p:spPr>
          <a:xfrm>
            <a:off x="7694010" y="6320728"/>
            <a:ext cx="2230137" cy="378777"/>
          </a:xfrm>
          <a:prstGeom prst="rect">
            <a:avLst/>
          </a:prstGeom>
          <a:noFill/>
        </p:spPr>
        <p:txBody>
          <a:bodyPr wrap="none" lIns="100794" tIns="50397" rIns="100794" bIns="50397" rtlCol="0">
            <a:spAutoFit/>
          </a:bodyPr>
          <a:lstStyle/>
          <a:p>
            <a:r>
              <a:rPr lang="fr-FR" b="1" dirty="0" smtClean="0"/>
              <a:t>I</a:t>
            </a:r>
            <a:r>
              <a:rPr lang="fr-FR" dirty="0" smtClean="0"/>
              <a:t>nter </a:t>
            </a:r>
            <a:r>
              <a:rPr lang="fr-FR" b="1" dirty="0" smtClean="0"/>
              <a:t>P</a:t>
            </a:r>
            <a:r>
              <a:rPr lang="fr-FR" dirty="0" smtClean="0"/>
              <a:t>ulse </a:t>
            </a:r>
            <a:r>
              <a:rPr lang="fr-FR" b="1" dirty="0" smtClean="0"/>
              <a:t>D</a:t>
            </a:r>
            <a:r>
              <a:rPr lang="fr-FR" dirty="0" smtClean="0"/>
              <a:t>uration</a:t>
            </a:r>
            <a:endParaRPr lang="fr-FR" dirty="0"/>
          </a:p>
        </p:txBody>
      </p:sp>
      <p:cxnSp>
        <p:nvCxnSpPr>
          <p:cNvPr id="22" name="Connecteur droit avec flèche 21"/>
          <p:cNvCxnSpPr>
            <a:stCxn id="13" idx="1"/>
          </p:cNvCxnSpPr>
          <p:nvPr/>
        </p:nvCxnSpPr>
        <p:spPr>
          <a:xfrm flipH="1" flipV="1">
            <a:off x="5407835" y="4955788"/>
            <a:ext cx="2286175" cy="1554329"/>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stCxn id="13" idx="1"/>
          </p:cNvCxnSpPr>
          <p:nvPr/>
        </p:nvCxnSpPr>
        <p:spPr>
          <a:xfrm flipH="1" flipV="1">
            <a:off x="6489404" y="3097369"/>
            <a:ext cx="1204606" cy="3412748"/>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979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7"/>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La technologie SMRT </a:t>
            </a:r>
            <a:r>
              <a:rPr lang="fr-FR" b="1" dirty="0" err="1" smtClean="0">
                <a:solidFill>
                  <a:srgbClr val="000000"/>
                </a:solidFill>
                <a:latin typeface="Calibri" pitchFamily="18"/>
                <a:ea typeface="DejaVu Sans" pitchFamily="2"/>
                <a:cs typeface="DejaVu Sans" pitchFamily="2"/>
              </a:rPr>
              <a:t>PacBio</a:t>
            </a:r>
            <a:r>
              <a:rPr lang="fr-FR" b="1" dirty="0">
                <a:solidFill>
                  <a:srgbClr val="000000"/>
                </a:solidFill>
                <a:latin typeface="Calibri" pitchFamily="18"/>
                <a:ea typeface="DejaVu Sans" pitchFamily="2"/>
                <a:cs typeface="DejaVu Sans" pitchFamily="2"/>
              </a:rPr>
              <a:t> </a:t>
            </a:r>
            <a:r>
              <a:rPr lang="fr-FR" b="1" dirty="0" smtClean="0">
                <a:solidFill>
                  <a:srgbClr val="000000"/>
                </a:solidFill>
                <a:latin typeface="Calibri" pitchFamily="18"/>
                <a:ea typeface="DejaVu Sans" pitchFamily="2"/>
                <a:cs typeface="DejaVu Sans" pitchFamily="2"/>
              </a:rPr>
              <a:t>: signature des méthylations</a:t>
            </a:r>
            <a:endParaRPr lang="fr-FR" b="1" dirty="0">
              <a:solidFill>
                <a:srgbClr val="000000"/>
              </a:solidFill>
              <a:latin typeface="Calibri"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176</a:t>
            </a:fld>
            <a:endParaRPr lang="fr-FR"/>
          </a:p>
        </p:txBody>
      </p:sp>
      <p:pic>
        <p:nvPicPr>
          <p:cNvPr id="19" name="Espace réservé du contenu 3"/>
          <p:cNvPicPr>
            <a:picLocks noChangeAspect="1"/>
          </p:cNvPicPr>
          <p:nvPr/>
        </p:nvPicPr>
        <p:blipFill rotWithShape="1">
          <a:blip r:embed="rId5" cstate="print">
            <a:extLst>
              <a:ext uri="{28A0092B-C50C-407E-A947-70E740481C1C}">
                <a14:useLocalDpi xmlns:a14="http://schemas.microsoft.com/office/drawing/2010/main" val="0"/>
              </a:ext>
            </a:extLst>
          </a:blip>
          <a:srcRect t="1" b="66061"/>
          <a:stretch/>
        </p:blipFill>
        <p:spPr>
          <a:xfrm>
            <a:off x="5316654" y="3351834"/>
            <a:ext cx="4700993" cy="1448561"/>
          </a:xfrm>
          <a:prstGeom prst="rect">
            <a:avLst/>
          </a:prstGeom>
        </p:spPr>
      </p:pic>
      <p:sp>
        <p:nvSpPr>
          <p:cNvPr id="22" name="ZoneTexte 21"/>
          <p:cNvSpPr txBox="1"/>
          <p:nvPr/>
        </p:nvSpPr>
        <p:spPr>
          <a:xfrm>
            <a:off x="163876" y="3491735"/>
            <a:ext cx="9882882" cy="1209774"/>
          </a:xfrm>
          <a:prstGeom prst="rect">
            <a:avLst/>
          </a:prstGeom>
          <a:noFill/>
          <a:ln>
            <a:solidFill>
              <a:schemeClr val="tx1"/>
            </a:solidFill>
          </a:ln>
        </p:spPr>
        <p:txBody>
          <a:bodyPr wrap="square" lIns="100794" tIns="50397" rIns="100794" bIns="50397" rtlCol="0">
            <a:spAutoFit/>
          </a:bodyPr>
          <a:lstStyle/>
          <a:p>
            <a:r>
              <a:rPr lang="fr-FR" dirty="0" smtClean="0"/>
              <a:t>Signature : positions +2</a:t>
            </a:r>
            <a:r>
              <a:rPr lang="fr-FR" dirty="0"/>
              <a:t>,+</a:t>
            </a:r>
            <a:r>
              <a:rPr lang="fr-FR" dirty="0" smtClean="0"/>
              <a:t>6</a:t>
            </a:r>
          </a:p>
          <a:p>
            <a:r>
              <a:rPr lang="fr-FR" dirty="0" smtClean="0"/>
              <a:t>Signal très faible</a:t>
            </a:r>
          </a:p>
          <a:p>
            <a:r>
              <a:rPr lang="fr-FR" dirty="0"/>
              <a:t>Couverture recommandée : </a:t>
            </a:r>
            <a:r>
              <a:rPr lang="fr-FR" dirty="0" smtClean="0"/>
              <a:t>250X</a:t>
            </a:r>
          </a:p>
          <a:p>
            <a:r>
              <a:rPr lang="fr-FR" dirty="0" smtClean="0"/>
              <a:t>Bactéries et </a:t>
            </a:r>
            <a:r>
              <a:rPr lang="fr-FR" b="1" dirty="0" smtClean="0"/>
              <a:t>eucaryotes</a:t>
            </a:r>
            <a:r>
              <a:rPr lang="fr-FR" dirty="0" smtClean="0"/>
              <a:t>                                                      </a:t>
            </a:r>
            <a:endParaRPr lang="fr-FR" dirty="0"/>
          </a:p>
        </p:txBody>
      </p:sp>
      <p:cxnSp>
        <p:nvCxnSpPr>
          <p:cNvPr id="23" name="Connecteur droit avec flèche 22"/>
          <p:cNvCxnSpPr/>
          <p:nvPr/>
        </p:nvCxnSpPr>
        <p:spPr>
          <a:xfrm>
            <a:off x="8055746" y="3581487"/>
            <a:ext cx="0" cy="555752"/>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8187662" y="3581487"/>
            <a:ext cx="0" cy="566129"/>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709788" y="7032486"/>
            <a:ext cx="1776103" cy="271055"/>
          </a:xfrm>
          <a:prstGeom prst="rect">
            <a:avLst/>
          </a:prstGeom>
        </p:spPr>
        <p:txBody>
          <a:bodyPr wrap="none" lIns="100794" tIns="50397" rIns="100794" bIns="50397">
            <a:spAutoFit/>
          </a:bodyPr>
          <a:lstStyle/>
          <a:p>
            <a:r>
              <a:rPr lang="fr-FR" sz="1100" dirty="0"/>
              <a:t>www.pacb.com/basemod </a:t>
            </a:r>
          </a:p>
        </p:txBody>
      </p:sp>
      <p:pic>
        <p:nvPicPr>
          <p:cNvPr id="39" name="Espace réservé du contenu 3"/>
          <p:cNvPicPr>
            <a:picLocks noChangeAspect="1"/>
          </p:cNvPicPr>
          <p:nvPr/>
        </p:nvPicPr>
        <p:blipFill rotWithShape="1">
          <a:blip r:embed="rId5" cstate="print">
            <a:extLst>
              <a:ext uri="{28A0092B-C50C-407E-A947-70E740481C1C}">
                <a14:useLocalDpi xmlns:a14="http://schemas.microsoft.com/office/drawing/2010/main" val="0"/>
              </a:ext>
            </a:extLst>
          </a:blip>
          <a:srcRect t="65339" r="2101"/>
          <a:stretch/>
        </p:blipFill>
        <p:spPr>
          <a:xfrm>
            <a:off x="5017537" y="1668010"/>
            <a:ext cx="4954464" cy="1592664"/>
          </a:xfrm>
          <a:prstGeom prst="rect">
            <a:avLst/>
          </a:prstGeom>
        </p:spPr>
      </p:pic>
      <p:sp>
        <p:nvSpPr>
          <p:cNvPr id="40" name="ZoneTexte 39"/>
          <p:cNvSpPr txBox="1"/>
          <p:nvPr/>
        </p:nvSpPr>
        <p:spPr>
          <a:xfrm>
            <a:off x="174081" y="603350"/>
            <a:ext cx="6451830" cy="814240"/>
          </a:xfrm>
          <a:prstGeom prst="rect">
            <a:avLst/>
          </a:prstGeom>
          <a:noFill/>
        </p:spPr>
        <p:txBody>
          <a:bodyPr wrap="square" lIns="100794" tIns="50397" rIns="100794" bIns="50397" rtlCol="0">
            <a:spAutoFit/>
          </a:bodyPr>
          <a:lstStyle/>
          <a:p>
            <a:pPr algn="just"/>
            <a:r>
              <a:rPr lang="fr-FR" sz="1500" i="1" u="sng" dirty="0"/>
              <a:t>Légende :</a:t>
            </a:r>
          </a:p>
          <a:p>
            <a:pPr algn="just"/>
            <a:r>
              <a:rPr lang="fr-FR" sz="1500" dirty="0"/>
              <a:t>Ratio IPD (</a:t>
            </a:r>
            <a:r>
              <a:rPr lang="fr-FR" sz="1500" dirty="0" err="1"/>
              <a:t>InterPulse</a:t>
            </a:r>
            <a:r>
              <a:rPr lang="fr-FR" sz="1500" dirty="0"/>
              <a:t> Duration)= IPD observé / IPD contrôle</a:t>
            </a:r>
          </a:p>
          <a:p>
            <a:pPr algn="just"/>
            <a:r>
              <a:rPr lang="fr-FR" sz="1500" dirty="0"/>
              <a:t>Pics rouges : positions </a:t>
            </a:r>
            <a:r>
              <a:rPr lang="fr-FR" sz="1500" dirty="0" err="1"/>
              <a:t>méthylées</a:t>
            </a:r>
            <a:endParaRPr lang="fr-FR" sz="1500" dirty="0"/>
          </a:p>
        </p:txBody>
      </p:sp>
      <p:cxnSp>
        <p:nvCxnSpPr>
          <p:cNvPr id="42" name="Connecteur droit avec flèche 41"/>
          <p:cNvCxnSpPr/>
          <p:nvPr/>
        </p:nvCxnSpPr>
        <p:spPr>
          <a:xfrm>
            <a:off x="8001419" y="1712408"/>
            <a:ext cx="0" cy="317467"/>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a:off x="8202463" y="1712409"/>
            <a:ext cx="0" cy="634933"/>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178896" y="1671838"/>
            <a:ext cx="9855745" cy="1486773"/>
          </a:xfrm>
          <a:prstGeom prst="rect">
            <a:avLst/>
          </a:prstGeom>
          <a:noFill/>
          <a:ln>
            <a:solidFill>
              <a:schemeClr val="tx1"/>
            </a:solidFill>
          </a:ln>
        </p:spPr>
        <p:txBody>
          <a:bodyPr wrap="square" lIns="100794" tIns="50397" rIns="100794" bIns="50397" rtlCol="0">
            <a:spAutoFit/>
          </a:bodyPr>
          <a:lstStyle/>
          <a:p>
            <a:r>
              <a:rPr lang="fr-FR" dirty="0" smtClean="0"/>
              <a:t>Signature : positions 0, +5</a:t>
            </a:r>
          </a:p>
          <a:p>
            <a:r>
              <a:rPr lang="fr-FR" dirty="0"/>
              <a:t>Signal fort</a:t>
            </a:r>
          </a:p>
          <a:p>
            <a:r>
              <a:rPr lang="fr-FR" dirty="0" smtClean="0"/>
              <a:t>Couverture recommandée : 25X</a:t>
            </a:r>
          </a:p>
          <a:p>
            <a:r>
              <a:rPr lang="fr-FR" b="1" dirty="0" smtClean="0"/>
              <a:t>Bactéries</a:t>
            </a:r>
            <a:r>
              <a:rPr lang="fr-FR" dirty="0" smtClean="0"/>
              <a:t> et eucaryotes</a:t>
            </a:r>
          </a:p>
          <a:p>
            <a:r>
              <a:rPr lang="fr-FR" dirty="0" smtClean="0"/>
              <a:t>                    </a:t>
            </a:r>
          </a:p>
        </p:txBody>
      </p:sp>
      <p:pic>
        <p:nvPicPr>
          <p:cNvPr id="47" name="Espace réservé du contenu 3"/>
          <p:cNvPicPr>
            <a:picLocks noChangeAspect="1"/>
          </p:cNvPicPr>
          <p:nvPr/>
        </p:nvPicPr>
        <p:blipFill rotWithShape="1">
          <a:blip r:embed="rId5" cstate="print">
            <a:extLst>
              <a:ext uri="{28A0092B-C50C-407E-A947-70E740481C1C}">
                <a14:useLocalDpi xmlns:a14="http://schemas.microsoft.com/office/drawing/2010/main" val="0"/>
              </a:ext>
            </a:extLst>
          </a:blip>
          <a:srcRect t="34716" b="34947"/>
          <a:stretch/>
        </p:blipFill>
        <p:spPr>
          <a:xfrm>
            <a:off x="5370777" y="5179788"/>
            <a:ext cx="4700993" cy="1294868"/>
          </a:xfrm>
          <a:prstGeom prst="rect">
            <a:avLst/>
          </a:prstGeom>
        </p:spPr>
      </p:pic>
      <p:sp>
        <p:nvSpPr>
          <p:cNvPr id="27" name="ZoneTexte 26"/>
          <p:cNvSpPr txBox="1"/>
          <p:nvPr/>
        </p:nvSpPr>
        <p:spPr>
          <a:xfrm>
            <a:off x="174081" y="5125131"/>
            <a:ext cx="9864568" cy="1209774"/>
          </a:xfrm>
          <a:prstGeom prst="rect">
            <a:avLst/>
          </a:prstGeom>
          <a:noFill/>
          <a:ln>
            <a:solidFill>
              <a:schemeClr val="tx1"/>
            </a:solidFill>
          </a:ln>
        </p:spPr>
        <p:txBody>
          <a:bodyPr wrap="square" lIns="100794" tIns="50397" rIns="100794" bIns="50397" rtlCol="0">
            <a:spAutoFit/>
          </a:bodyPr>
          <a:lstStyle/>
          <a:p>
            <a:r>
              <a:rPr lang="fr-FR" dirty="0" smtClean="0"/>
              <a:t>Signature : position 0</a:t>
            </a:r>
          </a:p>
          <a:p>
            <a:r>
              <a:rPr lang="fr-FR" dirty="0"/>
              <a:t>Signal </a:t>
            </a:r>
            <a:r>
              <a:rPr lang="fr-FR" dirty="0" smtClean="0"/>
              <a:t>fort, mais plus rare que 6-mA</a:t>
            </a:r>
          </a:p>
          <a:p>
            <a:r>
              <a:rPr lang="fr-FR" dirty="0"/>
              <a:t>Couverture recommandée : </a:t>
            </a:r>
            <a:r>
              <a:rPr lang="fr-FR" dirty="0" smtClean="0"/>
              <a:t>25X</a:t>
            </a:r>
          </a:p>
          <a:p>
            <a:r>
              <a:rPr lang="fr-FR" b="1" dirty="0" smtClean="0"/>
              <a:t>Bactéries</a:t>
            </a:r>
            <a:r>
              <a:rPr lang="fr-FR" dirty="0" smtClean="0"/>
              <a:t> uniquement                                                     </a:t>
            </a:r>
            <a:endParaRPr lang="fr-FR" dirty="0"/>
          </a:p>
        </p:txBody>
      </p:sp>
    </p:spTree>
    <p:extLst>
      <p:ext uri="{BB962C8B-B14F-4D97-AF65-F5344CB8AC3E}">
        <p14:creationId xmlns:p14="http://schemas.microsoft.com/office/powerpoint/2010/main" val="1467710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3" name="ZoneTexte 16"/>
          <p:cNvSpPr txBox="1"/>
          <p:nvPr/>
        </p:nvSpPr>
        <p:spPr>
          <a:xfrm>
            <a:off x="503808" y="62037"/>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La technologie SMRT </a:t>
            </a:r>
            <a:r>
              <a:rPr lang="fr-FR" b="1" dirty="0" err="1" smtClean="0">
                <a:solidFill>
                  <a:srgbClr val="000000"/>
                </a:solidFill>
                <a:latin typeface="Calibri" pitchFamily="18"/>
                <a:ea typeface="DejaVu Sans" pitchFamily="2"/>
                <a:cs typeface="DejaVu Sans" pitchFamily="2"/>
              </a:rPr>
              <a:t>PacBio</a:t>
            </a:r>
            <a:r>
              <a:rPr lang="fr-FR" b="1" dirty="0">
                <a:solidFill>
                  <a:srgbClr val="000000"/>
                </a:solidFill>
                <a:latin typeface="Calibri" pitchFamily="18"/>
                <a:ea typeface="DejaVu Sans" pitchFamily="2"/>
                <a:cs typeface="DejaVu Sans" pitchFamily="2"/>
              </a:rPr>
              <a:t> </a:t>
            </a:r>
            <a:r>
              <a:rPr lang="fr-FR" b="1" dirty="0" smtClean="0">
                <a:solidFill>
                  <a:srgbClr val="000000"/>
                </a:solidFill>
                <a:latin typeface="Calibri" pitchFamily="18"/>
                <a:ea typeface="DejaVu Sans" pitchFamily="2"/>
                <a:cs typeface="DejaVu Sans" pitchFamily="2"/>
              </a:rPr>
              <a:t>: un peu de biologie</a:t>
            </a:r>
            <a:endParaRPr lang="fr-FR" b="1" dirty="0">
              <a:solidFill>
                <a:srgbClr val="000000"/>
              </a:solidFill>
              <a:latin typeface="Calibri" pitchFamily="18"/>
              <a:ea typeface="DejaVu Sans" pitchFamily="2"/>
              <a:cs typeface="DejaVu Sans" pitchFamily="2"/>
            </a:endParaRPr>
          </a:p>
        </p:txBody>
      </p:sp>
      <p:sp>
        <p:nvSpPr>
          <p:cNvPr id="4" name="Rectangle 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sp>
        <p:nvSpPr>
          <p:cNvPr id="5" name="ZoneTexte 4"/>
          <p:cNvSpPr txBox="1"/>
          <p:nvPr/>
        </p:nvSpPr>
        <p:spPr>
          <a:xfrm>
            <a:off x="241919" y="899517"/>
            <a:ext cx="9730081" cy="3425765"/>
          </a:xfrm>
          <a:prstGeom prst="rect">
            <a:avLst/>
          </a:prstGeom>
          <a:noFill/>
        </p:spPr>
        <p:txBody>
          <a:bodyPr wrap="square" lIns="100794" tIns="50397" rIns="100794" bIns="50397" rtlCol="0">
            <a:spAutoFit/>
          </a:bodyPr>
          <a:lstStyle/>
          <a:p>
            <a:r>
              <a:rPr lang="fr-FR" sz="2400" b="1" dirty="0" smtClean="0"/>
              <a:t>Extraction ADN</a:t>
            </a:r>
          </a:p>
          <a:p>
            <a:pPr marL="342900" indent="-342900">
              <a:buFont typeface="Wingdings" panose="05000000000000000000" pitchFamily="2" charset="2"/>
              <a:buChar char="§"/>
            </a:pPr>
            <a:r>
              <a:rPr lang="fr-FR" sz="2400" dirty="0" smtClean="0"/>
              <a:t>Phase exponentielle de croissance</a:t>
            </a:r>
          </a:p>
          <a:p>
            <a:pPr marL="800100" lvl="1" indent="-342900">
              <a:buFont typeface="Wingdings" panose="05000000000000000000" pitchFamily="2" charset="2"/>
              <a:buChar char="§"/>
            </a:pPr>
            <a:r>
              <a:rPr lang="fr-FR" sz="2400" dirty="0" smtClean="0"/>
              <a:t>Couverture non homogène </a:t>
            </a:r>
          </a:p>
          <a:p>
            <a:pPr marL="800100" lvl="1" indent="-342900">
              <a:buFont typeface="Wingdings" panose="05000000000000000000" pitchFamily="2" charset="2"/>
              <a:buChar char="§"/>
            </a:pPr>
            <a:endParaRPr lang="fr-FR" sz="2400" dirty="0" smtClean="0"/>
          </a:p>
          <a:p>
            <a:pPr marL="342900" indent="-342900">
              <a:buFont typeface="Wingdings" panose="05000000000000000000" pitchFamily="2" charset="2"/>
              <a:buChar char="§"/>
            </a:pPr>
            <a:r>
              <a:rPr lang="fr-FR" sz="2400" dirty="0" smtClean="0"/>
              <a:t>Phase stationnaire</a:t>
            </a:r>
          </a:p>
          <a:p>
            <a:pPr marL="800100" lvl="1" indent="-342900">
              <a:buFont typeface="Wingdings" panose="05000000000000000000" pitchFamily="2" charset="2"/>
              <a:buChar char="§"/>
            </a:pPr>
            <a:r>
              <a:rPr lang="fr-FR" sz="2400" dirty="0" smtClean="0"/>
              <a:t>Dégradation de l’ADN</a:t>
            </a:r>
          </a:p>
          <a:p>
            <a:pPr marL="800100" lvl="1" indent="-342900">
              <a:buFont typeface="Wingdings" panose="05000000000000000000" pitchFamily="2" charset="2"/>
              <a:buChar char="§"/>
            </a:pPr>
            <a:r>
              <a:rPr lang="fr-FR" sz="2400" dirty="0" smtClean="0"/>
              <a:t>Peut-être des modifications du profile de méthylation</a:t>
            </a:r>
          </a:p>
          <a:p>
            <a:pPr marL="800100" lvl="1" indent="-342900">
              <a:buFont typeface="Wingdings" panose="05000000000000000000" pitchFamily="2" charset="2"/>
              <a:buChar char="§"/>
            </a:pPr>
            <a:endParaRPr lang="fr-FR" sz="2400" dirty="0" smtClean="0"/>
          </a:p>
          <a:p>
            <a:pPr marL="342900" indent="-342900">
              <a:buFont typeface="Wingdings" panose="05000000000000000000" pitchFamily="2" charset="2"/>
              <a:buChar char="Ø"/>
            </a:pPr>
            <a:r>
              <a:rPr lang="fr-FR" sz="2400" dirty="0" smtClean="0"/>
              <a:t>Utiliser des bactéries en limite exponentielle/stationnaire</a:t>
            </a:r>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b="3439"/>
          <a:stretch/>
        </p:blipFill>
        <p:spPr>
          <a:xfrm>
            <a:off x="241919" y="4211885"/>
            <a:ext cx="3292125" cy="2384188"/>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747" y="4211885"/>
            <a:ext cx="3292125" cy="2469094"/>
          </a:xfrm>
          <a:prstGeom prst="rect">
            <a:avLst/>
          </a:prstGeom>
        </p:spPr>
      </p:pic>
      <p:pic>
        <p:nvPicPr>
          <p:cNvPr id="8" name="Image 7"/>
          <p:cNvPicPr>
            <a:picLocks noChangeAspect="1"/>
          </p:cNvPicPr>
          <p:nvPr/>
        </p:nvPicPr>
        <p:blipFill rotWithShape="1">
          <a:blip r:embed="rId4">
            <a:extLst>
              <a:ext uri="{28A0092B-C50C-407E-A947-70E740481C1C}">
                <a14:useLocalDpi xmlns:a14="http://schemas.microsoft.com/office/drawing/2010/main" val="0"/>
              </a:ext>
            </a:extLst>
          </a:blip>
          <a:srcRect l="8944" t="11638" r="10590" b="18166"/>
          <a:stretch/>
        </p:blipFill>
        <p:spPr>
          <a:xfrm>
            <a:off x="3793837" y="4575393"/>
            <a:ext cx="2626243" cy="1742078"/>
          </a:xfrm>
          <a:prstGeom prst="rect">
            <a:avLst/>
          </a:prstGeom>
        </p:spPr>
      </p:pic>
      <p:cxnSp>
        <p:nvCxnSpPr>
          <p:cNvPr id="12" name="Connecteur droit avec flèche 11"/>
          <p:cNvCxnSpPr/>
          <p:nvPr/>
        </p:nvCxnSpPr>
        <p:spPr>
          <a:xfrm flipV="1">
            <a:off x="5976416" y="5796061"/>
            <a:ext cx="0" cy="884918"/>
          </a:xfrm>
          <a:prstGeom prst="straightConnector1">
            <a:avLst/>
          </a:prstGeom>
          <a:ln w="28575">
            <a:solidFill>
              <a:schemeClr val="tx2">
                <a:lumMod val="40000"/>
                <a:lumOff val="60000"/>
              </a:schemeClr>
            </a:solidFill>
            <a:tailEnd type="arrow"/>
          </a:ln>
          <a:effectLst/>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5967460" y="6650865"/>
            <a:ext cx="3825380" cy="369332"/>
          </a:xfrm>
          <a:prstGeom prst="rect">
            <a:avLst/>
          </a:prstGeom>
          <a:noFill/>
          <a:ln>
            <a:solidFill>
              <a:schemeClr val="tx2">
                <a:lumMod val="40000"/>
                <a:lumOff val="60000"/>
              </a:schemeClr>
            </a:solidFill>
          </a:ln>
        </p:spPr>
        <p:txBody>
          <a:bodyPr wrap="square" rtlCol="0">
            <a:spAutoFit/>
          </a:bodyPr>
          <a:lstStyle/>
          <a:p>
            <a:r>
              <a:rPr lang="fr-FR" dirty="0" smtClean="0"/>
              <a:t>stationnaire</a:t>
            </a:r>
            <a:endParaRPr lang="fr-FR" dirty="0"/>
          </a:p>
        </p:txBody>
      </p:sp>
      <p:sp>
        <p:nvSpPr>
          <p:cNvPr id="15" name="Accolade fermante 14"/>
          <p:cNvSpPr/>
          <p:nvPr/>
        </p:nvSpPr>
        <p:spPr>
          <a:xfrm rot="5400000">
            <a:off x="4801949" y="5674385"/>
            <a:ext cx="404719" cy="1512168"/>
          </a:xfrm>
          <a:prstGeom prst="rightBrac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ZoneTexte 17"/>
          <p:cNvSpPr txBox="1"/>
          <p:nvPr/>
        </p:nvSpPr>
        <p:spPr>
          <a:xfrm>
            <a:off x="719832" y="6650865"/>
            <a:ext cx="4320480" cy="369332"/>
          </a:xfrm>
          <a:prstGeom prst="rect">
            <a:avLst/>
          </a:prstGeom>
          <a:noFill/>
          <a:ln>
            <a:solidFill>
              <a:schemeClr val="tx2">
                <a:lumMod val="40000"/>
                <a:lumOff val="60000"/>
              </a:schemeClr>
            </a:solidFill>
          </a:ln>
        </p:spPr>
        <p:txBody>
          <a:bodyPr wrap="square" rtlCol="0">
            <a:spAutoFit/>
          </a:bodyPr>
          <a:lstStyle/>
          <a:p>
            <a:pPr algn="r"/>
            <a:r>
              <a:rPr lang="fr-FR" dirty="0" smtClean="0"/>
              <a:t>exponentielle</a:t>
            </a:r>
            <a:endParaRPr lang="fr-FR" dirty="0"/>
          </a:p>
        </p:txBody>
      </p:sp>
    </p:spTree>
    <p:extLst>
      <p:ext uri="{BB962C8B-B14F-4D97-AF65-F5344CB8AC3E}">
        <p14:creationId xmlns:p14="http://schemas.microsoft.com/office/powerpoint/2010/main" val="2974170164"/>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4917811" y="6404698"/>
            <a:ext cx="5024733" cy="632441"/>
          </a:xfrm>
          <a:prstGeom prst="rect">
            <a:avLst/>
          </a:prstGeom>
        </p:spPr>
        <p:style>
          <a:lnRef idx="2">
            <a:schemeClr val="accent3"/>
          </a:lnRef>
          <a:fillRef idx="1">
            <a:schemeClr val="lt1"/>
          </a:fillRef>
          <a:effectRef idx="0">
            <a:schemeClr val="accent3"/>
          </a:effectRef>
          <a:fontRef idx="minor">
            <a:schemeClr val="dk1"/>
          </a:fontRef>
        </p:style>
        <p:txBody>
          <a:bodyPr lIns="100794" tIns="50397" rIns="100794" bIns="50397" rtlCol="0" anchor="ctr"/>
          <a:lstStyle/>
          <a:p>
            <a:pPr algn="ctr"/>
            <a:endParaRPr lang="fr-FR"/>
          </a:p>
        </p:txBody>
      </p:sp>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Analyse des données </a:t>
            </a:r>
            <a:r>
              <a:rPr lang="fr-FR" b="1" dirty="0">
                <a:solidFill>
                  <a:srgbClr val="000000"/>
                </a:solidFill>
                <a:latin typeface="Calibri" pitchFamily="18"/>
                <a:ea typeface="DejaVu Sans" pitchFamily="2"/>
                <a:cs typeface="DejaVu Sans" pitchFamily="2"/>
              </a:rPr>
              <a:t>SMRT </a:t>
            </a:r>
            <a:r>
              <a:rPr lang="fr-FR" b="1" dirty="0" err="1">
                <a:solidFill>
                  <a:srgbClr val="000000"/>
                </a:solidFill>
                <a:latin typeface="Calibri" pitchFamily="18"/>
                <a:ea typeface="DejaVu Sans" pitchFamily="2"/>
                <a:cs typeface="DejaVu Sans" pitchFamily="2"/>
              </a:rPr>
              <a:t>PacBio</a:t>
            </a:r>
            <a:r>
              <a:rPr lang="fr-FR" b="1" dirty="0">
                <a:solidFill>
                  <a:srgbClr val="000000"/>
                </a:solidFill>
                <a:latin typeface="Calibri" pitchFamily="18"/>
                <a:ea typeface="DejaVu Sans" pitchFamily="2"/>
                <a:cs typeface="DejaVu Sans" pitchFamily="2"/>
              </a:rPr>
              <a:t> </a:t>
            </a:r>
            <a:r>
              <a:rPr lang="fr-FR" b="1" dirty="0" smtClean="0">
                <a:solidFill>
                  <a:srgbClr val="000000"/>
                </a:solidFill>
                <a:latin typeface="Calibri" pitchFamily="18"/>
                <a:ea typeface="DejaVu Sans" pitchFamily="2"/>
                <a:cs typeface="DejaVu Sans" pitchFamily="2"/>
              </a:rPr>
              <a:t>pour la détection des méthylations</a:t>
            </a:r>
            <a:endParaRPr lang="fr-FR" b="1" dirty="0">
              <a:solidFill>
                <a:srgbClr val="000000"/>
              </a:solidFill>
              <a:latin typeface="Calibri"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a:xfrm>
            <a:off x="7224448" y="7006699"/>
            <a:ext cx="2352146" cy="402483"/>
          </a:xfrm>
        </p:spPr>
        <p:txBody>
          <a:bodyPr/>
          <a:lstStyle/>
          <a:p>
            <a:fld id="{F78DD4E9-D5F5-485B-88C4-A5B0FCE396C8}" type="slidenum">
              <a:rPr lang="fr-FR" smtClean="0"/>
              <a:t>178</a:t>
            </a:fld>
            <a:endParaRPr lang="fr-FR" dirty="0"/>
          </a:p>
        </p:txBody>
      </p:sp>
      <p:sp>
        <p:nvSpPr>
          <p:cNvPr id="29" name="Titre 1"/>
          <p:cNvSpPr txBox="1">
            <a:spLocks/>
          </p:cNvSpPr>
          <p:nvPr/>
        </p:nvSpPr>
        <p:spPr>
          <a:xfrm>
            <a:off x="4798275" y="508834"/>
            <a:ext cx="1691211" cy="460832"/>
          </a:xfrm>
          <a:prstGeom prst="rect">
            <a:avLst/>
          </a:prstGeom>
        </p:spPr>
        <p:txBody>
          <a:bodyPr lIns="100794" tIns="50397" rIns="100794" bIns="50397"/>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u="sng" dirty="0"/>
              <a:t>Workflow</a:t>
            </a:r>
          </a:p>
        </p:txBody>
      </p:sp>
      <p:sp>
        <p:nvSpPr>
          <p:cNvPr id="113" name="Rectangle 112"/>
          <p:cNvSpPr/>
          <p:nvPr/>
        </p:nvSpPr>
        <p:spPr>
          <a:xfrm>
            <a:off x="4917811" y="4315287"/>
            <a:ext cx="5024733" cy="632441"/>
          </a:xfrm>
          <a:prstGeom prst="rect">
            <a:avLst/>
          </a:prstGeom>
        </p:spPr>
        <p:style>
          <a:lnRef idx="2">
            <a:schemeClr val="accent3"/>
          </a:lnRef>
          <a:fillRef idx="1">
            <a:schemeClr val="lt1"/>
          </a:fillRef>
          <a:effectRef idx="0">
            <a:schemeClr val="accent3"/>
          </a:effectRef>
          <a:fontRef idx="minor">
            <a:schemeClr val="dk1"/>
          </a:fontRef>
        </p:style>
        <p:txBody>
          <a:bodyPr lIns="100794" tIns="50397" rIns="100794" bIns="50397" rtlCol="0" anchor="ctr"/>
          <a:lstStyle/>
          <a:p>
            <a:pPr algn="ctr"/>
            <a:endParaRPr lang="fr-FR"/>
          </a:p>
        </p:txBody>
      </p:sp>
      <p:sp>
        <p:nvSpPr>
          <p:cNvPr id="114" name="Rectangle à coins arrondis 113"/>
          <p:cNvSpPr/>
          <p:nvPr/>
        </p:nvSpPr>
        <p:spPr>
          <a:xfrm>
            <a:off x="316975" y="2351079"/>
            <a:ext cx="1270141" cy="555628"/>
          </a:xfrm>
          <a:prstGeom prst="roundRect">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r>
              <a:rPr lang="fr-FR" dirty="0" err="1" smtClean="0"/>
              <a:t>Filtering</a:t>
            </a:r>
            <a:endParaRPr lang="fr-FR" dirty="0"/>
          </a:p>
        </p:txBody>
      </p:sp>
      <p:sp>
        <p:nvSpPr>
          <p:cNvPr id="115" name="Rectangle à coins arrondis 114"/>
          <p:cNvSpPr/>
          <p:nvPr/>
        </p:nvSpPr>
        <p:spPr>
          <a:xfrm>
            <a:off x="316975" y="3609715"/>
            <a:ext cx="1270141" cy="555628"/>
          </a:xfrm>
          <a:prstGeom prst="roundRect">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r>
              <a:rPr lang="fr-FR" dirty="0" err="1" smtClean="0"/>
              <a:t>Mapping</a:t>
            </a:r>
            <a:endParaRPr lang="fr-FR" dirty="0"/>
          </a:p>
        </p:txBody>
      </p:sp>
      <p:sp>
        <p:nvSpPr>
          <p:cNvPr id="116" name="Rectangle à coins arrondis 115"/>
          <p:cNvSpPr/>
          <p:nvPr/>
        </p:nvSpPr>
        <p:spPr>
          <a:xfrm>
            <a:off x="277283" y="4959098"/>
            <a:ext cx="1349525" cy="555628"/>
          </a:xfrm>
          <a:prstGeom prst="roundRect">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r>
              <a:rPr lang="fr-FR" dirty="0" smtClean="0"/>
              <a:t>Consensus</a:t>
            </a:r>
            <a:endParaRPr lang="fr-FR" dirty="0"/>
          </a:p>
        </p:txBody>
      </p:sp>
      <p:sp>
        <p:nvSpPr>
          <p:cNvPr id="117" name="Rectangle à coins arrondis 116"/>
          <p:cNvSpPr/>
          <p:nvPr/>
        </p:nvSpPr>
        <p:spPr>
          <a:xfrm>
            <a:off x="3135101" y="6319853"/>
            <a:ext cx="1270141" cy="555628"/>
          </a:xfrm>
          <a:prstGeom prst="roundRect">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r>
              <a:rPr lang="fr-FR" dirty="0"/>
              <a:t>Motif</a:t>
            </a:r>
          </a:p>
          <a:p>
            <a:pPr algn="ctr"/>
            <a:r>
              <a:rPr lang="fr-FR" dirty="0" err="1"/>
              <a:t>detection</a:t>
            </a:r>
            <a:endParaRPr lang="fr-FR" dirty="0"/>
          </a:p>
        </p:txBody>
      </p:sp>
      <p:grpSp>
        <p:nvGrpSpPr>
          <p:cNvPr id="118" name="Groupe 117"/>
          <p:cNvGrpSpPr/>
          <p:nvPr/>
        </p:nvGrpSpPr>
        <p:grpSpPr>
          <a:xfrm>
            <a:off x="659090" y="763569"/>
            <a:ext cx="585914" cy="714379"/>
            <a:chOff x="395536" y="908720"/>
            <a:chExt cx="531475" cy="648072"/>
          </a:xfrm>
        </p:grpSpPr>
        <p:sp>
          <p:nvSpPr>
            <p:cNvPr id="119" name="Rogner un rectangle à un seul coin 118"/>
            <p:cNvSpPr/>
            <p:nvPr/>
          </p:nvSpPr>
          <p:spPr>
            <a:xfrm>
              <a:off x="395536" y="908720"/>
              <a:ext cx="408090" cy="524687"/>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dirty="0"/>
            </a:p>
          </p:txBody>
        </p:sp>
        <p:sp>
          <p:nvSpPr>
            <p:cNvPr id="120" name="Rogner un rectangle à un seul coin 119"/>
            <p:cNvSpPr/>
            <p:nvPr/>
          </p:nvSpPr>
          <p:spPr>
            <a:xfrm>
              <a:off x="453835" y="967019"/>
              <a:ext cx="408090" cy="524687"/>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dirty="0"/>
            </a:p>
          </p:txBody>
        </p:sp>
        <p:sp>
          <p:nvSpPr>
            <p:cNvPr id="121" name="Rogner un rectangle à un seul coin 120"/>
            <p:cNvSpPr/>
            <p:nvPr/>
          </p:nvSpPr>
          <p:spPr>
            <a:xfrm>
              <a:off x="518921" y="1032105"/>
              <a:ext cx="408090" cy="524687"/>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dirty="0"/>
            </a:p>
          </p:txBody>
        </p:sp>
      </p:grpSp>
      <p:sp>
        <p:nvSpPr>
          <p:cNvPr id="122" name="ZoneTexte 121"/>
          <p:cNvSpPr txBox="1"/>
          <p:nvPr/>
        </p:nvSpPr>
        <p:spPr>
          <a:xfrm>
            <a:off x="569271" y="1477948"/>
            <a:ext cx="766211" cy="378777"/>
          </a:xfrm>
          <a:prstGeom prst="rect">
            <a:avLst/>
          </a:prstGeom>
          <a:noFill/>
        </p:spPr>
        <p:txBody>
          <a:bodyPr wrap="none" lIns="100794" tIns="50397" rIns="100794" bIns="50397" rtlCol="0">
            <a:spAutoFit/>
          </a:bodyPr>
          <a:lstStyle/>
          <a:p>
            <a:r>
              <a:rPr lang="fr-FR" dirty="0" smtClean="0"/>
              <a:t>HDF5</a:t>
            </a:r>
          </a:p>
        </p:txBody>
      </p:sp>
      <p:sp>
        <p:nvSpPr>
          <p:cNvPr id="123" name="Rogner un rectangle à un seul coin 122"/>
          <p:cNvSpPr/>
          <p:nvPr/>
        </p:nvSpPr>
        <p:spPr>
          <a:xfrm>
            <a:off x="2447058" y="3563813"/>
            <a:ext cx="449891" cy="653326"/>
          </a:xfrm>
          <a:prstGeom prst="snip1Rect">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r>
              <a:rPr lang="fr-FR" sz="1300" b="1" dirty="0"/>
              <a:t>B</a:t>
            </a:r>
          </a:p>
          <a:p>
            <a:pPr algn="ctr"/>
            <a:r>
              <a:rPr lang="fr-FR" sz="1300" b="1" dirty="0"/>
              <a:t>A</a:t>
            </a:r>
          </a:p>
          <a:p>
            <a:pPr algn="ctr"/>
            <a:r>
              <a:rPr lang="fr-FR" sz="1300" b="1" dirty="0"/>
              <a:t>M</a:t>
            </a:r>
          </a:p>
        </p:txBody>
      </p:sp>
      <p:cxnSp>
        <p:nvCxnSpPr>
          <p:cNvPr id="124" name="Connecteur droit avec flèche 123"/>
          <p:cNvCxnSpPr>
            <a:stCxn id="114" idx="2"/>
            <a:endCxn id="115" idx="0"/>
          </p:cNvCxnSpPr>
          <p:nvPr/>
        </p:nvCxnSpPr>
        <p:spPr>
          <a:xfrm>
            <a:off x="952046" y="2906707"/>
            <a:ext cx="0" cy="70300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5" name="Connecteur droit avec flèche 124"/>
          <p:cNvCxnSpPr>
            <a:stCxn id="115" idx="2"/>
            <a:endCxn id="116" idx="0"/>
          </p:cNvCxnSpPr>
          <p:nvPr/>
        </p:nvCxnSpPr>
        <p:spPr>
          <a:xfrm>
            <a:off x="952046" y="4165343"/>
            <a:ext cx="0" cy="79375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6" name="Connecteur droit avec flèche 125"/>
          <p:cNvCxnSpPr>
            <a:stCxn id="122" idx="2"/>
            <a:endCxn id="114" idx="0"/>
          </p:cNvCxnSpPr>
          <p:nvPr/>
        </p:nvCxnSpPr>
        <p:spPr>
          <a:xfrm flipH="1">
            <a:off x="952046" y="1856725"/>
            <a:ext cx="331" cy="49435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7" name="Connecteur droit avec flèche 126"/>
          <p:cNvCxnSpPr>
            <a:stCxn id="115" idx="3"/>
            <a:endCxn id="123" idx="2"/>
          </p:cNvCxnSpPr>
          <p:nvPr/>
        </p:nvCxnSpPr>
        <p:spPr>
          <a:xfrm>
            <a:off x="1587116" y="3887529"/>
            <a:ext cx="859942" cy="294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8" name="Forme 47"/>
          <p:cNvCxnSpPr>
            <a:stCxn id="116" idx="2"/>
            <a:endCxn id="117" idx="1"/>
          </p:cNvCxnSpPr>
          <p:nvPr/>
        </p:nvCxnSpPr>
        <p:spPr>
          <a:xfrm rot="16200000" flipH="1">
            <a:off x="1502103" y="4964669"/>
            <a:ext cx="1082941" cy="2183055"/>
          </a:xfrm>
          <a:prstGeom prst="curvedConnector2">
            <a:avLst/>
          </a:prstGeom>
          <a:ln>
            <a:tailEnd type="arrow"/>
          </a:ln>
        </p:spPr>
        <p:style>
          <a:lnRef idx="3">
            <a:schemeClr val="accent1"/>
          </a:lnRef>
          <a:fillRef idx="0">
            <a:schemeClr val="accent1"/>
          </a:fillRef>
          <a:effectRef idx="2">
            <a:schemeClr val="accent1"/>
          </a:effectRef>
          <a:fontRef idx="minor">
            <a:schemeClr val="tx1"/>
          </a:fontRef>
        </p:style>
      </p:cxnSp>
      <p:sp>
        <p:nvSpPr>
          <p:cNvPr id="129" name="Rogner un rectangle à un seul coin 128"/>
          <p:cNvSpPr/>
          <p:nvPr/>
        </p:nvSpPr>
        <p:spPr>
          <a:xfrm>
            <a:off x="2447058" y="4872769"/>
            <a:ext cx="449891" cy="707268"/>
          </a:xfrm>
          <a:prstGeom prst="snip1Rect">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r>
              <a:rPr lang="fr-FR" sz="1300" b="1" dirty="0"/>
              <a:t>V</a:t>
            </a:r>
          </a:p>
          <a:p>
            <a:pPr algn="ctr"/>
            <a:r>
              <a:rPr lang="fr-FR" sz="1300" b="1" dirty="0"/>
              <a:t>C</a:t>
            </a:r>
          </a:p>
          <a:p>
            <a:pPr algn="ctr"/>
            <a:r>
              <a:rPr lang="fr-FR" sz="1300" b="1" dirty="0"/>
              <a:t>F</a:t>
            </a:r>
          </a:p>
        </p:txBody>
      </p:sp>
      <p:cxnSp>
        <p:nvCxnSpPr>
          <p:cNvPr id="130" name="Connecteur droit avec flèche 129"/>
          <p:cNvCxnSpPr>
            <a:stCxn id="116" idx="3"/>
            <a:endCxn id="129" idx="2"/>
          </p:cNvCxnSpPr>
          <p:nvPr/>
        </p:nvCxnSpPr>
        <p:spPr>
          <a:xfrm flipV="1">
            <a:off x="1626808" y="5226403"/>
            <a:ext cx="820250" cy="1050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31" name="Rogner un rectangle à un seul coin 130"/>
          <p:cNvSpPr/>
          <p:nvPr/>
        </p:nvSpPr>
        <p:spPr>
          <a:xfrm>
            <a:off x="2976333" y="4859957"/>
            <a:ext cx="449891" cy="720080"/>
          </a:xfrm>
          <a:prstGeom prst="snip1Rect">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r>
              <a:rPr lang="fr-FR" sz="1300" b="1" dirty="0"/>
              <a:t>G</a:t>
            </a:r>
          </a:p>
          <a:p>
            <a:pPr algn="ctr"/>
            <a:r>
              <a:rPr lang="fr-FR" sz="1300" b="1" dirty="0"/>
              <a:t>F</a:t>
            </a:r>
          </a:p>
          <a:p>
            <a:pPr algn="ctr"/>
            <a:r>
              <a:rPr lang="fr-FR" sz="1300" b="1" dirty="0"/>
              <a:t>F</a:t>
            </a:r>
          </a:p>
        </p:txBody>
      </p:sp>
      <p:sp>
        <p:nvSpPr>
          <p:cNvPr id="132" name="ZoneTexte 131"/>
          <p:cNvSpPr txBox="1"/>
          <p:nvPr/>
        </p:nvSpPr>
        <p:spPr>
          <a:xfrm>
            <a:off x="2420646" y="5515856"/>
            <a:ext cx="1020383" cy="378777"/>
          </a:xfrm>
          <a:prstGeom prst="rect">
            <a:avLst/>
          </a:prstGeom>
          <a:noFill/>
        </p:spPr>
        <p:txBody>
          <a:bodyPr wrap="none" lIns="100794" tIns="50397" rIns="100794" bIns="50397" rtlCol="0">
            <a:spAutoFit/>
          </a:bodyPr>
          <a:lstStyle/>
          <a:p>
            <a:r>
              <a:rPr lang="fr-FR" dirty="0" err="1" smtClean="0"/>
              <a:t>Variants</a:t>
            </a:r>
            <a:endParaRPr lang="fr-FR" dirty="0"/>
          </a:p>
        </p:txBody>
      </p:sp>
      <p:sp>
        <p:nvSpPr>
          <p:cNvPr id="133" name="Rectangle à coins arrondis 132"/>
          <p:cNvSpPr/>
          <p:nvPr/>
        </p:nvSpPr>
        <p:spPr>
          <a:xfrm>
            <a:off x="5225887" y="3304634"/>
            <a:ext cx="1343664" cy="690828"/>
          </a:xfrm>
          <a:prstGeom prst="roundRect">
            <a:avLst/>
          </a:prstGeom>
        </p:spPr>
        <p:style>
          <a:lnRef idx="1">
            <a:schemeClr val="accent3"/>
          </a:lnRef>
          <a:fillRef idx="3">
            <a:schemeClr val="accent3"/>
          </a:fillRef>
          <a:effectRef idx="2">
            <a:schemeClr val="accent3"/>
          </a:effectRef>
          <a:fontRef idx="minor">
            <a:schemeClr val="lt1"/>
          </a:fontRef>
        </p:style>
        <p:txBody>
          <a:bodyPr lIns="100794" tIns="50397" rIns="100794" bIns="50397" rtlCol="0" anchor="ctr"/>
          <a:lstStyle/>
          <a:p>
            <a:pPr algn="ctr"/>
            <a:r>
              <a:rPr lang="fr-FR" dirty="0" smtClean="0"/>
              <a:t>Motif </a:t>
            </a:r>
            <a:r>
              <a:rPr lang="fr-FR" dirty="0" err="1" smtClean="0"/>
              <a:t>Detection</a:t>
            </a:r>
            <a:endParaRPr lang="fr-FR" dirty="0"/>
          </a:p>
        </p:txBody>
      </p:sp>
      <p:sp>
        <p:nvSpPr>
          <p:cNvPr id="134" name="ZoneTexte 133"/>
          <p:cNvSpPr txBox="1"/>
          <p:nvPr/>
        </p:nvSpPr>
        <p:spPr>
          <a:xfrm>
            <a:off x="4941524" y="4326658"/>
            <a:ext cx="683945" cy="378777"/>
          </a:xfrm>
          <a:prstGeom prst="rect">
            <a:avLst/>
          </a:prstGeom>
          <a:noFill/>
        </p:spPr>
        <p:txBody>
          <a:bodyPr wrap="none" lIns="100794" tIns="50397" rIns="100794" bIns="50397" rtlCol="0">
            <a:spAutoFit/>
          </a:bodyPr>
          <a:lstStyle/>
          <a:p>
            <a:r>
              <a:rPr lang="fr-FR" dirty="0" smtClean="0"/>
              <a:t># QV</a:t>
            </a:r>
          </a:p>
        </p:txBody>
      </p:sp>
      <p:sp>
        <p:nvSpPr>
          <p:cNvPr id="135" name="Rogner un rectangle à un seul coin 134"/>
          <p:cNvSpPr/>
          <p:nvPr/>
        </p:nvSpPr>
        <p:spPr>
          <a:xfrm>
            <a:off x="2354469" y="2351079"/>
            <a:ext cx="449891" cy="578370"/>
          </a:xfrm>
          <a:prstGeom prst="snip1Rect">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fr-FR" sz="1300" b="1" dirty="0"/>
          </a:p>
        </p:txBody>
      </p:sp>
      <p:cxnSp>
        <p:nvCxnSpPr>
          <p:cNvPr id="136" name="Connecteur en arc 135"/>
          <p:cNvCxnSpPr>
            <a:stCxn id="135" idx="1"/>
            <a:endCxn id="115" idx="0"/>
          </p:cNvCxnSpPr>
          <p:nvPr/>
        </p:nvCxnSpPr>
        <p:spPr>
          <a:xfrm rot="5400000">
            <a:off x="1425598" y="2455897"/>
            <a:ext cx="680266" cy="1627368"/>
          </a:xfrm>
          <a:prstGeom prst="curved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sp>
        <p:nvSpPr>
          <p:cNvPr id="137" name="ZoneTexte 136"/>
          <p:cNvSpPr txBox="1"/>
          <p:nvPr/>
        </p:nvSpPr>
        <p:spPr>
          <a:xfrm>
            <a:off x="2162364" y="2986083"/>
            <a:ext cx="984220" cy="332611"/>
          </a:xfrm>
          <a:prstGeom prst="rect">
            <a:avLst/>
          </a:prstGeom>
          <a:solidFill>
            <a:srgbClr val="FFFFFF">
              <a:alpha val="72941"/>
            </a:srgbClr>
          </a:solidFill>
        </p:spPr>
        <p:txBody>
          <a:bodyPr wrap="none" lIns="100794" tIns="50397" rIns="100794" bIns="50397" rtlCol="0">
            <a:spAutoFit/>
          </a:bodyPr>
          <a:lstStyle/>
          <a:p>
            <a:r>
              <a:rPr lang="fr-FR" sz="1500" dirty="0"/>
              <a:t>référence</a:t>
            </a:r>
          </a:p>
        </p:txBody>
      </p:sp>
      <p:sp>
        <p:nvSpPr>
          <p:cNvPr id="138" name="Rectangle à coins arrondis 137"/>
          <p:cNvSpPr/>
          <p:nvPr/>
        </p:nvSpPr>
        <p:spPr>
          <a:xfrm>
            <a:off x="1944344" y="1319198"/>
            <a:ext cx="1270141" cy="555628"/>
          </a:xfrm>
          <a:prstGeom prst="roundRect">
            <a:avLst/>
          </a:prstGeom>
        </p:spPr>
        <p:style>
          <a:lnRef idx="1">
            <a:schemeClr val="accent1"/>
          </a:lnRef>
          <a:fillRef idx="2">
            <a:schemeClr val="accent1"/>
          </a:fillRef>
          <a:effectRef idx="1">
            <a:schemeClr val="accent1"/>
          </a:effectRef>
          <a:fontRef idx="minor">
            <a:schemeClr val="dk1"/>
          </a:fontRef>
        </p:style>
        <p:txBody>
          <a:bodyPr lIns="100794" tIns="50397" rIns="100794" bIns="50397" rtlCol="0" anchor="ctr"/>
          <a:lstStyle/>
          <a:p>
            <a:pPr algn="ctr"/>
            <a:r>
              <a:rPr lang="fr-FR" sz="1500" dirty="0"/>
              <a:t>Assemblage</a:t>
            </a:r>
          </a:p>
        </p:txBody>
      </p:sp>
      <p:cxnSp>
        <p:nvCxnSpPr>
          <p:cNvPr id="139" name="Connecteur en arc 138"/>
          <p:cNvCxnSpPr>
            <a:stCxn id="121" idx="0"/>
            <a:endCxn id="138" idx="1"/>
          </p:cNvCxnSpPr>
          <p:nvPr/>
        </p:nvCxnSpPr>
        <p:spPr>
          <a:xfrm>
            <a:off x="1245004" y="1188764"/>
            <a:ext cx="699340" cy="408248"/>
          </a:xfrm>
          <a:prstGeom prst="curvedConnector3">
            <a:avLst>
              <a:gd name="adj1" fmla="val 50000"/>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0" name="Connecteur droit avec flèche 139"/>
          <p:cNvCxnSpPr>
            <a:stCxn id="138" idx="2"/>
            <a:endCxn id="135" idx="3"/>
          </p:cNvCxnSpPr>
          <p:nvPr/>
        </p:nvCxnSpPr>
        <p:spPr>
          <a:xfrm>
            <a:off x="2579414" y="1874826"/>
            <a:ext cx="0" cy="476253"/>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1" name="ZoneTexte 140"/>
          <p:cNvSpPr txBox="1"/>
          <p:nvPr/>
        </p:nvSpPr>
        <p:spPr>
          <a:xfrm>
            <a:off x="6691658" y="4358945"/>
            <a:ext cx="3434234" cy="576753"/>
          </a:xfrm>
          <a:prstGeom prst="rect">
            <a:avLst/>
          </a:prstGeom>
          <a:noFill/>
        </p:spPr>
        <p:txBody>
          <a:bodyPr wrap="none" lIns="100794" tIns="50397" rIns="100794" bIns="50397" rtlCol="0">
            <a:spAutoFit/>
          </a:bodyPr>
          <a:lstStyle/>
          <a:p>
            <a:r>
              <a:rPr lang="fr-FR" sz="1500" dirty="0"/>
              <a:t>: Affiner le seuil de « </a:t>
            </a:r>
            <a:r>
              <a:rPr lang="fr-FR" sz="1500" dirty="0" err="1"/>
              <a:t>Quality</a:t>
            </a:r>
            <a:r>
              <a:rPr lang="fr-FR" sz="1500" dirty="0"/>
              <a:t> Value »</a:t>
            </a:r>
          </a:p>
          <a:p>
            <a:r>
              <a:rPr lang="fr-FR" sz="1500" dirty="0"/>
              <a:t>(motifs et bases </a:t>
            </a:r>
            <a:r>
              <a:rPr lang="fr-FR" sz="1500" dirty="0" err="1"/>
              <a:t>méthylées</a:t>
            </a:r>
            <a:r>
              <a:rPr lang="fr-FR" sz="1500" dirty="0"/>
              <a:t> plus fiables)</a:t>
            </a:r>
          </a:p>
        </p:txBody>
      </p:sp>
      <p:sp>
        <p:nvSpPr>
          <p:cNvPr id="143" name="Rectangle à coins arrondis 142"/>
          <p:cNvSpPr/>
          <p:nvPr/>
        </p:nvSpPr>
        <p:spPr>
          <a:xfrm>
            <a:off x="5225887" y="5342228"/>
            <a:ext cx="1584751" cy="823835"/>
          </a:xfrm>
          <a:prstGeom prst="roundRect">
            <a:avLst/>
          </a:prstGeom>
        </p:spPr>
        <p:style>
          <a:lnRef idx="1">
            <a:schemeClr val="accent3"/>
          </a:lnRef>
          <a:fillRef idx="3">
            <a:schemeClr val="accent3"/>
          </a:fillRef>
          <a:effectRef idx="2">
            <a:schemeClr val="accent3"/>
          </a:effectRef>
          <a:fontRef idx="minor">
            <a:schemeClr val="lt1"/>
          </a:fontRef>
        </p:style>
        <p:txBody>
          <a:bodyPr lIns="100794" tIns="50397" rIns="100794" bIns="50397" rtlCol="0" anchor="ctr"/>
          <a:lstStyle/>
          <a:p>
            <a:pPr algn="ctr"/>
            <a:r>
              <a:rPr lang="fr-FR" dirty="0" err="1" smtClean="0"/>
              <a:t>Visualization</a:t>
            </a:r>
            <a:endParaRPr lang="fr-FR" dirty="0"/>
          </a:p>
        </p:txBody>
      </p:sp>
      <p:sp>
        <p:nvSpPr>
          <p:cNvPr id="144" name="Rectangle 143"/>
          <p:cNvSpPr/>
          <p:nvPr/>
        </p:nvSpPr>
        <p:spPr>
          <a:xfrm>
            <a:off x="241920" y="658088"/>
            <a:ext cx="4256871" cy="6522562"/>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sp>
        <p:nvSpPr>
          <p:cNvPr id="145" name="ZoneTexte 144"/>
          <p:cNvSpPr txBox="1"/>
          <p:nvPr/>
        </p:nvSpPr>
        <p:spPr>
          <a:xfrm>
            <a:off x="2804360" y="631053"/>
            <a:ext cx="1647926" cy="378777"/>
          </a:xfrm>
          <a:prstGeom prst="rect">
            <a:avLst/>
          </a:prstGeom>
          <a:noFill/>
        </p:spPr>
        <p:txBody>
          <a:bodyPr wrap="none" lIns="100794" tIns="50397" rIns="100794" bIns="50397" rtlCol="0">
            <a:spAutoFit/>
          </a:bodyPr>
          <a:lstStyle/>
          <a:p>
            <a:r>
              <a:rPr lang="fr-FR" dirty="0" smtClean="0">
                <a:solidFill>
                  <a:schemeClr val="accent1">
                    <a:lumMod val="50000"/>
                  </a:schemeClr>
                </a:solidFill>
              </a:rPr>
              <a:t>SMRT </a:t>
            </a:r>
            <a:r>
              <a:rPr lang="fr-FR" dirty="0" err="1" smtClean="0">
                <a:solidFill>
                  <a:schemeClr val="accent1">
                    <a:lumMod val="50000"/>
                  </a:schemeClr>
                </a:solidFill>
              </a:rPr>
              <a:t>Analysis</a:t>
            </a:r>
            <a:endParaRPr lang="fr-FR" dirty="0">
              <a:solidFill>
                <a:schemeClr val="accent1">
                  <a:lumMod val="50000"/>
                </a:schemeClr>
              </a:solidFill>
            </a:endParaRPr>
          </a:p>
        </p:txBody>
      </p:sp>
      <p:sp>
        <p:nvSpPr>
          <p:cNvPr id="146" name="Rectangle 145"/>
          <p:cNvSpPr/>
          <p:nvPr/>
        </p:nvSpPr>
        <p:spPr>
          <a:xfrm>
            <a:off x="4648751" y="2578963"/>
            <a:ext cx="5323249" cy="4500079"/>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sp>
        <p:nvSpPr>
          <p:cNvPr id="147" name="ZoneTexte 146"/>
          <p:cNvSpPr txBox="1"/>
          <p:nvPr/>
        </p:nvSpPr>
        <p:spPr>
          <a:xfrm>
            <a:off x="8382320" y="2578963"/>
            <a:ext cx="1542065" cy="378777"/>
          </a:xfrm>
          <a:prstGeom prst="rect">
            <a:avLst/>
          </a:prstGeom>
          <a:noFill/>
        </p:spPr>
        <p:txBody>
          <a:bodyPr wrap="none" lIns="100794" tIns="50397" rIns="100794" bIns="50397" rtlCol="0">
            <a:spAutoFit/>
          </a:bodyPr>
          <a:lstStyle/>
          <a:p>
            <a:r>
              <a:rPr lang="fr-FR" dirty="0" err="1" smtClean="0">
                <a:solidFill>
                  <a:schemeClr val="accent3">
                    <a:lumMod val="75000"/>
                  </a:schemeClr>
                </a:solidFill>
              </a:rPr>
              <a:t>Galaxy</a:t>
            </a:r>
            <a:r>
              <a:rPr lang="fr-FR" dirty="0" smtClean="0">
                <a:solidFill>
                  <a:schemeClr val="accent3">
                    <a:lumMod val="75000"/>
                  </a:schemeClr>
                </a:solidFill>
              </a:rPr>
              <a:t> BBRIC</a:t>
            </a:r>
            <a:endParaRPr lang="fr-FR" dirty="0">
              <a:solidFill>
                <a:schemeClr val="accent3">
                  <a:lumMod val="75000"/>
                </a:schemeClr>
              </a:solidFill>
            </a:endParaRPr>
          </a:p>
        </p:txBody>
      </p:sp>
      <p:sp>
        <p:nvSpPr>
          <p:cNvPr id="148" name="Flèche droite 147"/>
          <p:cNvSpPr/>
          <p:nvPr/>
        </p:nvSpPr>
        <p:spPr>
          <a:xfrm flipV="1">
            <a:off x="4495113" y="3353140"/>
            <a:ext cx="422699" cy="642322"/>
          </a:xfrm>
          <a:prstGeom prst="rightArrow">
            <a:avLst>
              <a:gd name="adj1" fmla="val 100000"/>
              <a:gd name="adj2" fmla="val 50000"/>
            </a:avLst>
          </a:prstGeom>
        </p:spPr>
        <p:style>
          <a:lnRef idx="1">
            <a:schemeClr val="accent3"/>
          </a:lnRef>
          <a:fillRef idx="3">
            <a:schemeClr val="accent3"/>
          </a:fillRef>
          <a:effectRef idx="2">
            <a:schemeClr val="accent3"/>
          </a:effectRef>
          <a:fontRef idx="minor">
            <a:schemeClr val="lt1"/>
          </a:fontRef>
        </p:style>
        <p:txBody>
          <a:bodyPr lIns="100794" tIns="50397" rIns="100794" bIns="50397" rtlCol="0" anchor="ctr"/>
          <a:lstStyle/>
          <a:p>
            <a:pPr algn="ctr"/>
            <a:endParaRPr lang="fr-FR"/>
          </a:p>
        </p:txBody>
      </p:sp>
      <p:sp>
        <p:nvSpPr>
          <p:cNvPr id="149" name="Flèche droite 148"/>
          <p:cNvSpPr/>
          <p:nvPr/>
        </p:nvSpPr>
        <p:spPr>
          <a:xfrm flipV="1">
            <a:off x="4495113" y="5516508"/>
            <a:ext cx="422699" cy="642322"/>
          </a:xfrm>
          <a:prstGeom prst="rightArrow">
            <a:avLst>
              <a:gd name="adj1" fmla="val 100000"/>
              <a:gd name="adj2" fmla="val 50000"/>
            </a:avLst>
          </a:prstGeom>
        </p:spPr>
        <p:style>
          <a:lnRef idx="1">
            <a:schemeClr val="accent3"/>
          </a:lnRef>
          <a:fillRef idx="3">
            <a:schemeClr val="accent3"/>
          </a:fillRef>
          <a:effectRef idx="2">
            <a:schemeClr val="accent3"/>
          </a:effectRef>
          <a:fontRef idx="minor">
            <a:schemeClr val="lt1"/>
          </a:fontRef>
        </p:style>
        <p:txBody>
          <a:bodyPr lIns="100794" tIns="50397" rIns="100794" bIns="50397" rtlCol="0" anchor="ctr"/>
          <a:lstStyle/>
          <a:p>
            <a:pPr algn="ctr"/>
            <a:endParaRPr lang="fr-FR"/>
          </a:p>
        </p:txBody>
      </p:sp>
      <p:cxnSp>
        <p:nvCxnSpPr>
          <p:cNvPr id="151" name="Connecteur droit avec flèche 150"/>
          <p:cNvCxnSpPr/>
          <p:nvPr/>
        </p:nvCxnSpPr>
        <p:spPr>
          <a:xfrm>
            <a:off x="5893393" y="4025305"/>
            <a:ext cx="4326" cy="3336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52" name="Rectangle 151"/>
          <p:cNvSpPr/>
          <p:nvPr/>
        </p:nvSpPr>
        <p:spPr>
          <a:xfrm>
            <a:off x="4941523" y="6411071"/>
            <a:ext cx="5001021" cy="655776"/>
          </a:xfrm>
          <a:prstGeom prst="rect">
            <a:avLst/>
          </a:prstGeom>
        </p:spPr>
        <p:txBody>
          <a:bodyPr wrap="square" lIns="100794" tIns="50397" rIns="100794" bIns="50397">
            <a:spAutoFit/>
          </a:bodyPr>
          <a:lstStyle/>
          <a:p>
            <a:r>
              <a:rPr lang="fr-FR" dirty="0"/>
              <a:t>Fichier </a:t>
            </a:r>
            <a:r>
              <a:rPr lang="fr-FR" dirty="0" err="1"/>
              <a:t>excel</a:t>
            </a:r>
            <a:r>
              <a:rPr lang="fr-FR" dirty="0"/>
              <a:t> : comparaison entre conditions</a:t>
            </a:r>
          </a:p>
          <a:p>
            <a:r>
              <a:rPr lang="fr-FR" dirty="0"/>
              <a:t>Fichiers visualisation pour </a:t>
            </a:r>
            <a:r>
              <a:rPr lang="fr-FR" dirty="0" err="1"/>
              <a:t>myGenomeBrowser</a:t>
            </a:r>
            <a:endParaRPr lang="fr-FR" dirty="0"/>
          </a:p>
        </p:txBody>
      </p:sp>
      <p:cxnSp>
        <p:nvCxnSpPr>
          <p:cNvPr id="55" name="Connecteur droit avec flèche 54"/>
          <p:cNvCxnSpPr/>
          <p:nvPr/>
        </p:nvCxnSpPr>
        <p:spPr>
          <a:xfrm>
            <a:off x="5889067" y="6166907"/>
            <a:ext cx="4326" cy="3336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35277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a:t>
            </a:r>
            <a:r>
              <a:rPr lang="fr-FR" b="1" dirty="0" err="1" smtClean="0">
                <a:solidFill>
                  <a:srgbClr val="000000"/>
                </a:solidFill>
                <a:latin typeface="Calibri" pitchFamily="18"/>
                <a:ea typeface="DejaVu Sans" pitchFamily="2"/>
                <a:cs typeface="DejaVu Sans" pitchFamily="2"/>
              </a:rPr>
              <a:t>Analysis</a:t>
            </a:r>
            <a:r>
              <a:rPr lang="fr-FR" b="1" dirty="0" smtClean="0">
                <a:solidFill>
                  <a:srgbClr val="000000"/>
                </a:solidFill>
                <a:latin typeface="Calibri" pitchFamily="18"/>
                <a:ea typeface="DejaVu Sans" pitchFamily="2"/>
                <a:cs typeface="DejaVu Sans" pitchFamily="2"/>
              </a:rPr>
              <a:t> : Lancement</a:t>
            </a:r>
            <a:endParaRPr lang="fr-FR" b="1" dirty="0">
              <a:solidFill>
                <a:srgbClr val="000000"/>
              </a:solidFill>
              <a:latin typeface="Calibri"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179</a:t>
            </a:fld>
            <a:endParaRPr lang="fr-FR"/>
          </a:p>
        </p:txBody>
      </p:sp>
      <p:pic>
        <p:nvPicPr>
          <p:cNvPr id="31" name="Imag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4073" y="1881733"/>
            <a:ext cx="7870197" cy="5023837"/>
          </a:xfrm>
          <a:prstGeom prst="rect">
            <a:avLst/>
          </a:prstGeom>
        </p:spPr>
      </p:pic>
      <p:cxnSp>
        <p:nvCxnSpPr>
          <p:cNvPr id="36" name="Connecteur droit avec flèche 35"/>
          <p:cNvCxnSpPr>
            <a:stCxn id="39" idx="2"/>
          </p:cNvCxnSpPr>
          <p:nvPr/>
        </p:nvCxnSpPr>
        <p:spPr>
          <a:xfrm flipH="1">
            <a:off x="5869173" y="1765112"/>
            <a:ext cx="2260846" cy="1017269"/>
          </a:xfrm>
          <a:prstGeom prst="straightConnector1">
            <a:avLst/>
          </a:prstGeom>
          <a:ln w="19050">
            <a:solidFill>
              <a:schemeClr val="tx1">
                <a:lumMod val="95000"/>
                <a:lumOff val="5000"/>
              </a:schemeClr>
            </a:solidFill>
            <a:tailEnd type="arrow"/>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7000716" y="1386335"/>
            <a:ext cx="2258606" cy="378777"/>
          </a:xfrm>
          <a:prstGeom prst="rect">
            <a:avLst/>
          </a:prstGeom>
          <a:noFill/>
        </p:spPr>
        <p:txBody>
          <a:bodyPr wrap="none" lIns="100794" tIns="50397" rIns="100794" bIns="50397" rtlCol="0">
            <a:spAutoFit/>
          </a:bodyPr>
          <a:lstStyle/>
          <a:p>
            <a:r>
              <a:rPr lang="fr-FR" dirty="0"/>
              <a:t>Choix de la référence</a:t>
            </a:r>
          </a:p>
        </p:txBody>
      </p:sp>
      <p:sp>
        <p:nvSpPr>
          <p:cNvPr id="19" name="ZoneTexte 18"/>
          <p:cNvSpPr txBox="1"/>
          <p:nvPr/>
        </p:nvSpPr>
        <p:spPr>
          <a:xfrm>
            <a:off x="5848863" y="4903832"/>
            <a:ext cx="4189760" cy="1102052"/>
          </a:xfrm>
          <a:prstGeom prst="rect">
            <a:avLst/>
          </a:prstGeom>
          <a:solidFill>
            <a:schemeClr val="bg1"/>
          </a:solidFill>
        </p:spPr>
        <p:txBody>
          <a:bodyPr wrap="square" lIns="100794" tIns="50397" rIns="100794" bIns="50397" rtlCol="0">
            <a:spAutoFit/>
          </a:bodyPr>
          <a:lstStyle/>
          <a:p>
            <a:r>
              <a:rPr lang="fr-FR" sz="1300" u="sng" dirty="0">
                <a:solidFill>
                  <a:schemeClr val="accent1">
                    <a:lumMod val="50000"/>
                  </a:schemeClr>
                </a:solidFill>
              </a:rPr>
              <a:t>Fichiers d’entrée :</a:t>
            </a:r>
          </a:p>
          <a:p>
            <a:r>
              <a:rPr lang="fr-FR" sz="1300" dirty="0">
                <a:solidFill>
                  <a:schemeClr val="accent1">
                    <a:lumMod val="50000"/>
                  </a:schemeClr>
                </a:solidFill>
              </a:rPr>
              <a:t>- 3 fichiers HDF5 = fichiers de données (</a:t>
            </a:r>
            <a:r>
              <a:rPr lang="fr-FR" sz="1300" dirty="0" err="1">
                <a:solidFill>
                  <a:schemeClr val="accent1">
                    <a:lumMod val="50000"/>
                  </a:schemeClr>
                </a:solidFill>
              </a:rPr>
              <a:t>Polymerase</a:t>
            </a:r>
            <a:r>
              <a:rPr lang="fr-FR" sz="1300" dirty="0">
                <a:solidFill>
                  <a:schemeClr val="accent1">
                    <a:lumMod val="50000"/>
                  </a:schemeClr>
                </a:solidFill>
              </a:rPr>
              <a:t> </a:t>
            </a:r>
            <a:r>
              <a:rPr lang="fr-FR" sz="1300" dirty="0" err="1">
                <a:solidFill>
                  <a:schemeClr val="accent1">
                    <a:lumMod val="50000"/>
                  </a:schemeClr>
                </a:solidFill>
              </a:rPr>
              <a:t>Reads</a:t>
            </a:r>
            <a:r>
              <a:rPr lang="fr-FR" sz="1300" dirty="0">
                <a:solidFill>
                  <a:schemeClr val="accent1">
                    <a:lumMod val="50000"/>
                  </a:schemeClr>
                </a:solidFill>
              </a:rPr>
              <a:t>)</a:t>
            </a:r>
          </a:p>
          <a:p>
            <a:r>
              <a:rPr lang="fr-FR" sz="1300" dirty="0">
                <a:solidFill>
                  <a:schemeClr val="accent1">
                    <a:lumMod val="50000"/>
                  </a:schemeClr>
                </a:solidFill>
              </a:rPr>
              <a:t>- 1 fichier d’index pour les HDF5</a:t>
            </a:r>
          </a:p>
          <a:p>
            <a:r>
              <a:rPr lang="fr-FR" sz="1300" dirty="0">
                <a:solidFill>
                  <a:schemeClr val="accent1">
                    <a:lumMod val="50000"/>
                  </a:schemeClr>
                </a:solidFill>
              </a:rPr>
              <a:t>- 1 fichier </a:t>
            </a:r>
            <a:r>
              <a:rPr lang="fr-FR" sz="1300" dirty="0" err="1">
                <a:solidFill>
                  <a:schemeClr val="accent1">
                    <a:lumMod val="50000"/>
                  </a:schemeClr>
                </a:solidFill>
              </a:rPr>
              <a:t>xml</a:t>
            </a:r>
            <a:r>
              <a:rPr lang="fr-FR" sz="1300" dirty="0">
                <a:solidFill>
                  <a:schemeClr val="accent1">
                    <a:lumMod val="50000"/>
                  </a:schemeClr>
                </a:solidFill>
              </a:rPr>
              <a:t> de métadonnées</a:t>
            </a:r>
          </a:p>
        </p:txBody>
      </p:sp>
      <p:cxnSp>
        <p:nvCxnSpPr>
          <p:cNvPr id="40" name="Connecteur droit avec flèche 39"/>
          <p:cNvCxnSpPr/>
          <p:nvPr/>
        </p:nvCxnSpPr>
        <p:spPr>
          <a:xfrm flipH="1" flipV="1">
            <a:off x="7371458" y="3391354"/>
            <a:ext cx="572285" cy="1721926"/>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Accolade fermante 46"/>
          <p:cNvSpPr/>
          <p:nvPr/>
        </p:nvSpPr>
        <p:spPr>
          <a:xfrm rot="10800000">
            <a:off x="1554716" y="3391353"/>
            <a:ext cx="272397" cy="3212862"/>
          </a:xfrm>
          <a:prstGeom prst="rightBrace">
            <a:avLst>
              <a:gd name="adj1" fmla="val 8333"/>
              <a:gd name="adj2" fmla="val 51010"/>
            </a:avLst>
          </a:prstGeom>
          <a:ln w="19050">
            <a:solidFill>
              <a:srgbClr val="000000"/>
            </a:solidFill>
            <a:tailEnd type="none"/>
          </a:ln>
        </p:spPr>
        <p:style>
          <a:lnRef idx="1">
            <a:schemeClr val="accent1"/>
          </a:lnRef>
          <a:fillRef idx="0">
            <a:schemeClr val="accent1"/>
          </a:fillRef>
          <a:effectRef idx="0">
            <a:schemeClr val="accent1"/>
          </a:effectRef>
          <a:fontRef idx="minor">
            <a:schemeClr val="tx1"/>
          </a:fontRef>
        </p:style>
        <p:txBody>
          <a:bodyPr lIns="100794" tIns="50397" rIns="100794" bIns="50397" rtlCol="0" anchor="ctr"/>
          <a:lstStyle/>
          <a:p>
            <a:pPr algn="ctr"/>
            <a:endParaRPr lang="fr-FR"/>
          </a:p>
        </p:txBody>
      </p:sp>
      <p:sp>
        <p:nvSpPr>
          <p:cNvPr id="48" name="ZoneTexte 47"/>
          <p:cNvSpPr txBox="1"/>
          <p:nvPr/>
        </p:nvSpPr>
        <p:spPr>
          <a:xfrm>
            <a:off x="241516" y="4628382"/>
            <a:ext cx="1249577" cy="932775"/>
          </a:xfrm>
          <a:prstGeom prst="rect">
            <a:avLst/>
          </a:prstGeom>
          <a:noFill/>
        </p:spPr>
        <p:txBody>
          <a:bodyPr wrap="square" lIns="100794" tIns="50397" rIns="100794" bIns="50397" rtlCol="0">
            <a:spAutoFit/>
          </a:bodyPr>
          <a:lstStyle/>
          <a:p>
            <a:r>
              <a:rPr lang="fr-FR" dirty="0"/>
              <a:t>Données </a:t>
            </a:r>
          </a:p>
          <a:p>
            <a:r>
              <a:rPr lang="fr-FR" dirty="0"/>
              <a:t>disponibles</a:t>
            </a:r>
          </a:p>
        </p:txBody>
      </p:sp>
      <p:cxnSp>
        <p:nvCxnSpPr>
          <p:cNvPr id="49" name="Connecteur droit avec flèche 48"/>
          <p:cNvCxnSpPr>
            <a:stCxn id="52" idx="2"/>
          </p:cNvCxnSpPr>
          <p:nvPr/>
        </p:nvCxnSpPr>
        <p:spPr>
          <a:xfrm>
            <a:off x="951498" y="2136878"/>
            <a:ext cx="1432150" cy="572006"/>
          </a:xfrm>
          <a:prstGeom prst="straightConnector1">
            <a:avLst/>
          </a:prstGeom>
          <a:ln w="19050">
            <a:solidFill>
              <a:schemeClr val="tx1">
                <a:lumMod val="95000"/>
                <a:lumOff val="5000"/>
              </a:schemeClr>
            </a:solidFill>
            <a:tailEnd type="arrow"/>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7086" y="1758101"/>
            <a:ext cx="1917167" cy="378777"/>
          </a:xfrm>
          <a:prstGeom prst="rect">
            <a:avLst/>
          </a:prstGeom>
          <a:noFill/>
        </p:spPr>
        <p:txBody>
          <a:bodyPr wrap="none" lIns="100794" tIns="50397" rIns="100794" bIns="50397" rtlCol="0">
            <a:spAutoFit/>
          </a:bodyPr>
          <a:lstStyle/>
          <a:p>
            <a:r>
              <a:rPr lang="fr-FR" dirty="0"/>
              <a:t>Choix du pipeline</a:t>
            </a:r>
          </a:p>
        </p:txBody>
      </p:sp>
      <p:cxnSp>
        <p:nvCxnSpPr>
          <p:cNvPr id="55" name="Connecteur droit avec flèche 54"/>
          <p:cNvCxnSpPr/>
          <p:nvPr/>
        </p:nvCxnSpPr>
        <p:spPr>
          <a:xfrm>
            <a:off x="3066191" y="1386335"/>
            <a:ext cx="997562" cy="1322548"/>
          </a:xfrm>
          <a:prstGeom prst="straightConnector1">
            <a:avLst/>
          </a:prstGeom>
          <a:ln w="19050">
            <a:solidFill>
              <a:schemeClr val="tx1"/>
            </a:solidFill>
            <a:tailEnd type="arrow"/>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1883272" y="1016193"/>
            <a:ext cx="2619667" cy="378777"/>
          </a:xfrm>
          <a:prstGeom prst="rect">
            <a:avLst/>
          </a:prstGeom>
          <a:noFill/>
        </p:spPr>
        <p:txBody>
          <a:bodyPr wrap="none" lIns="100794" tIns="50397" rIns="100794" bIns="50397" rtlCol="0">
            <a:spAutoFit/>
          </a:bodyPr>
          <a:lstStyle/>
          <a:p>
            <a:r>
              <a:rPr lang="fr-FR" dirty="0"/>
              <a:t>Paramétrage du pipeline</a:t>
            </a:r>
          </a:p>
        </p:txBody>
      </p:sp>
    </p:spTree>
    <p:extLst>
      <p:ext uri="{BB962C8B-B14F-4D97-AF65-F5344CB8AC3E}">
        <p14:creationId xmlns:p14="http://schemas.microsoft.com/office/powerpoint/2010/main" val="1111472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18</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pic>
        <p:nvPicPr>
          <p:cNvPr id="15" name="Picture 2" descr="Sunrise Archive"/>
          <p:cNvPicPr>
            <a:picLocks noChangeAspect="1" noChangeArrowheads="1"/>
          </p:cNvPicPr>
          <p:nvPr/>
        </p:nvPicPr>
        <p:blipFill>
          <a:blip r:embed="rId5" cstate="print"/>
          <a:srcRect/>
          <a:stretch>
            <a:fillRect/>
          </a:stretch>
        </p:blipFill>
        <p:spPr bwMode="auto">
          <a:xfrm>
            <a:off x="197899" y="287316"/>
            <a:ext cx="476303" cy="476253"/>
          </a:xfrm>
          <a:prstGeom prst="rect">
            <a:avLst/>
          </a:prstGeom>
          <a:noFill/>
        </p:spPr>
      </p:pic>
      <p:sp>
        <p:nvSpPr>
          <p:cNvPr id="16" name="Titre 1"/>
          <p:cNvSpPr txBox="1">
            <a:spLocks/>
          </p:cNvSpPr>
          <p:nvPr/>
        </p:nvSpPr>
        <p:spPr>
          <a:xfrm>
            <a:off x="504825" y="107429"/>
            <a:ext cx="9072563" cy="374551"/>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smtClean="0">
                <a:latin typeface="Calibri" panose="020F0502020204030204" pitchFamily="34" charset="0"/>
              </a:rPr>
              <a:t>Reference BBRIC</a:t>
            </a:r>
            <a:endParaRPr lang="fr-FR" b="1" dirty="0">
              <a:latin typeface="Calibri" panose="020F0502020204030204" pitchFamily="34" charset="0"/>
            </a:endParaRPr>
          </a:p>
        </p:txBody>
      </p:sp>
      <p:grpSp>
        <p:nvGrpSpPr>
          <p:cNvPr id="2" name="Groupe 1"/>
          <p:cNvGrpSpPr/>
          <p:nvPr/>
        </p:nvGrpSpPr>
        <p:grpSpPr>
          <a:xfrm>
            <a:off x="0" y="899518"/>
            <a:ext cx="10061568" cy="5878723"/>
            <a:chOff x="0" y="899518"/>
            <a:chExt cx="10061568" cy="5878723"/>
          </a:xfrm>
        </p:grpSpPr>
        <p:sp>
          <p:nvSpPr>
            <p:cNvPr id="68" name="CustomShape 10"/>
            <p:cNvSpPr/>
            <p:nvPr/>
          </p:nvSpPr>
          <p:spPr>
            <a:xfrm>
              <a:off x="1512000" y="125712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75" name="CustomShape 17"/>
            <p:cNvSpPr/>
            <p:nvPr/>
          </p:nvSpPr>
          <p:spPr>
            <a:xfrm>
              <a:off x="2028600" y="383220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82" name="CustomShape 24"/>
            <p:cNvSpPr/>
            <p:nvPr/>
          </p:nvSpPr>
          <p:spPr>
            <a:xfrm>
              <a:off x="1590840" y="5981040"/>
              <a:ext cx="901440" cy="280440"/>
            </a:xfrm>
            <a:prstGeom prst="rect">
              <a:avLst/>
            </a:prstGeom>
            <a:ln>
              <a:solidFill>
                <a:srgbClr val="FFFFFF"/>
              </a:solidFill>
              <a:round/>
            </a:ln>
          </p:spPr>
          <p:style>
            <a:lnRef idx="2">
              <a:schemeClr val="accent1"/>
            </a:lnRef>
            <a:fillRef idx="1">
              <a:schemeClr val="lt1"/>
            </a:fillRef>
            <a:effectRef idx="0">
              <a:schemeClr val="accent1"/>
            </a:effectRef>
            <a:fontRef idx="minor"/>
          </p:style>
        </p:sp>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78321"/>
              <a:ext cx="10058400" cy="4393324"/>
            </a:xfrm>
            <a:prstGeom prst="rect">
              <a:avLst/>
            </a:prstGeom>
          </p:spPr>
        </p:pic>
        <p:cxnSp>
          <p:nvCxnSpPr>
            <p:cNvPr id="18" name="Connecteur droit avec flèche 17"/>
            <p:cNvCxnSpPr>
              <a:stCxn id="19" idx="0"/>
            </p:cNvCxnSpPr>
            <p:nvPr/>
          </p:nvCxnSpPr>
          <p:spPr>
            <a:xfrm flipH="1" flipV="1">
              <a:off x="863848" y="5208596"/>
              <a:ext cx="1115153" cy="120032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ZoneTexte 18"/>
            <p:cNvSpPr txBox="1"/>
            <p:nvPr/>
          </p:nvSpPr>
          <p:spPr>
            <a:xfrm>
              <a:off x="199196" y="6408917"/>
              <a:ext cx="3559609" cy="369324"/>
            </a:xfrm>
            <a:prstGeom prst="rect">
              <a:avLst/>
            </a:prstGeom>
          </p:spPr>
          <p:style>
            <a:lnRef idx="1">
              <a:schemeClr val="dk1"/>
            </a:lnRef>
            <a:fillRef idx="2">
              <a:schemeClr val="dk1"/>
            </a:fillRef>
            <a:effectRef idx="1">
              <a:schemeClr val="dk1"/>
            </a:effectRef>
            <a:fontRef idx="minor">
              <a:schemeClr val="dk1"/>
            </a:fontRef>
          </p:style>
          <p:txBody>
            <a:bodyPr wrap="none" lIns="91430" tIns="45716" rIns="91430" bIns="45716" rtlCol="0">
              <a:spAutoFit/>
            </a:bodyPr>
            <a:lstStyle/>
            <a:p>
              <a:r>
                <a:rPr lang="fr-FR" b="1" dirty="0" smtClean="0">
                  <a:latin typeface="Calibri" panose="020F0502020204030204" pitchFamily="34" charset="0"/>
                </a:rPr>
                <a:t>Téléchargement direct des données</a:t>
              </a:r>
              <a:endParaRPr lang="fr-FR" b="1" dirty="0">
                <a:latin typeface="Calibri" panose="020F0502020204030204" pitchFamily="34" charset="0"/>
              </a:endParaRPr>
            </a:p>
          </p:txBody>
        </p:sp>
        <p:cxnSp>
          <p:nvCxnSpPr>
            <p:cNvPr id="20" name="Connecteur droit avec flèche 19"/>
            <p:cNvCxnSpPr>
              <a:stCxn id="23" idx="2"/>
            </p:cNvCxnSpPr>
            <p:nvPr/>
          </p:nvCxnSpPr>
          <p:spPr>
            <a:xfrm>
              <a:off x="6260917" y="1772897"/>
              <a:ext cx="3240000" cy="9268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Connecteur droit avec flèche 20"/>
            <p:cNvCxnSpPr/>
            <p:nvPr/>
          </p:nvCxnSpPr>
          <p:spPr>
            <a:xfrm>
              <a:off x="8712720" y="1259557"/>
              <a:ext cx="900000" cy="140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ZoneTexte 21"/>
            <p:cNvSpPr txBox="1"/>
            <p:nvPr/>
          </p:nvSpPr>
          <p:spPr>
            <a:xfrm>
              <a:off x="6912521" y="899518"/>
              <a:ext cx="3149047" cy="369324"/>
            </a:xfrm>
            <a:prstGeom prst="rect">
              <a:avLst/>
            </a:prstGeom>
          </p:spPr>
          <p:style>
            <a:lnRef idx="1">
              <a:schemeClr val="dk1"/>
            </a:lnRef>
            <a:fillRef idx="2">
              <a:schemeClr val="dk1"/>
            </a:fillRef>
            <a:effectRef idx="1">
              <a:schemeClr val="dk1"/>
            </a:effectRef>
            <a:fontRef idx="minor">
              <a:schemeClr val="dk1"/>
            </a:fontRef>
          </p:style>
          <p:txBody>
            <a:bodyPr wrap="none" lIns="91430" tIns="45716" rIns="91430" bIns="45716" rtlCol="0">
              <a:spAutoFit/>
            </a:bodyPr>
            <a:lstStyle/>
            <a:p>
              <a:r>
                <a:rPr lang="fr-FR" b="1" dirty="0" smtClean="0">
                  <a:latin typeface="Calibri" panose="020F0502020204030204" pitchFamily="34" charset="0"/>
                </a:rPr>
                <a:t>Visualisation des métadonnées</a:t>
              </a:r>
              <a:endParaRPr lang="fr-FR" b="1" dirty="0">
                <a:latin typeface="Calibri" panose="020F0502020204030204" pitchFamily="34" charset="0"/>
              </a:endParaRPr>
            </a:p>
          </p:txBody>
        </p:sp>
        <p:sp>
          <p:nvSpPr>
            <p:cNvPr id="23" name="ZoneTexte 22"/>
            <p:cNvSpPr txBox="1"/>
            <p:nvPr/>
          </p:nvSpPr>
          <p:spPr>
            <a:xfrm>
              <a:off x="4536256" y="1403573"/>
              <a:ext cx="3449322" cy="369324"/>
            </a:xfrm>
            <a:prstGeom prst="rect">
              <a:avLst/>
            </a:prstGeom>
          </p:spPr>
          <p:style>
            <a:lnRef idx="1">
              <a:schemeClr val="dk1"/>
            </a:lnRef>
            <a:fillRef idx="2">
              <a:schemeClr val="dk1"/>
            </a:fillRef>
            <a:effectRef idx="1">
              <a:schemeClr val="dk1"/>
            </a:effectRef>
            <a:fontRef idx="minor">
              <a:schemeClr val="dk1"/>
            </a:fontRef>
          </p:style>
          <p:txBody>
            <a:bodyPr wrap="none" lIns="91430" tIns="45716" rIns="91430" bIns="45716" rtlCol="0">
              <a:spAutoFit/>
            </a:bodyPr>
            <a:lstStyle/>
            <a:p>
              <a:r>
                <a:rPr lang="fr-FR" b="1" dirty="0" smtClean="0">
                  <a:latin typeface="Calibri" panose="020F0502020204030204" pitchFamily="34" charset="0"/>
                </a:rPr>
                <a:t>Téléchargement des métadonnées</a:t>
              </a:r>
              <a:endParaRPr lang="fr-FR" b="1" dirty="0">
                <a:latin typeface="Calibri" panose="020F0502020204030204" pitchFamily="34" charset="0"/>
              </a:endParaRPr>
            </a:p>
          </p:txBody>
        </p:sp>
        <p:cxnSp>
          <p:nvCxnSpPr>
            <p:cNvPr id="24" name="Connecteur droit avec flèche 23"/>
            <p:cNvCxnSpPr>
              <a:stCxn id="25" idx="0"/>
            </p:cNvCxnSpPr>
            <p:nvPr/>
          </p:nvCxnSpPr>
          <p:spPr>
            <a:xfrm flipH="1" flipV="1">
              <a:off x="1079872" y="2771725"/>
              <a:ext cx="6206763" cy="26351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ZoneTexte 24"/>
            <p:cNvSpPr txBox="1"/>
            <p:nvPr/>
          </p:nvSpPr>
          <p:spPr>
            <a:xfrm>
              <a:off x="5033432" y="5406856"/>
              <a:ext cx="4506406" cy="1200321"/>
            </a:xfrm>
            <a:prstGeom prst="rect">
              <a:avLst/>
            </a:prstGeom>
          </p:spPr>
          <p:style>
            <a:lnRef idx="1">
              <a:schemeClr val="dk1"/>
            </a:lnRef>
            <a:fillRef idx="2">
              <a:schemeClr val="dk1"/>
            </a:fillRef>
            <a:effectRef idx="1">
              <a:schemeClr val="dk1"/>
            </a:effectRef>
            <a:fontRef idx="minor">
              <a:schemeClr val="dk1"/>
            </a:fontRef>
          </p:style>
          <p:txBody>
            <a:bodyPr wrap="none" lIns="91430" tIns="45716" rIns="91430" bIns="45716" rtlCol="0">
              <a:spAutoFit/>
            </a:bodyPr>
            <a:lstStyle/>
            <a:p>
              <a:r>
                <a:rPr lang="fr-FR" b="1" dirty="0" smtClean="0">
                  <a:latin typeface="Calibri" panose="020F0502020204030204" pitchFamily="34" charset="0"/>
                </a:rPr>
                <a:t>Liens vers source des données:</a:t>
              </a:r>
            </a:p>
            <a:p>
              <a:pPr>
                <a:buFontTx/>
                <a:buChar char="-"/>
              </a:pPr>
              <a:r>
                <a:rPr lang="fr-FR" b="1" dirty="0" smtClean="0">
                  <a:latin typeface="Calibri" panose="020F0502020204030204" pitchFamily="34" charset="0"/>
                </a:rPr>
                <a:t> Données brutes ayant été utilisées (Archive)</a:t>
              </a:r>
            </a:p>
            <a:p>
              <a:pPr>
                <a:buFontTx/>
                <a:buChar char="-"/>
              </a:pPr>
              <a:r>
                <a:rPr lang="fr-FR" b="1" dirty="0" smtClean="0">
                  <a:latin typeface="Calibri" panose="020F0502020204030204" pitchFamily="34" charset="0"/>
                </a:rPr>
                <a:t> Publication</a:t>
              </a:r>
            </a:p>
            <a:p>
              <a:pPr>
                <a:buFontTx/>
                <a:buChar char="-"/>
              </a:pPr>
              <a:r>
                <a:rPr lang="fr-FR" b="1" dirty="0" smtClean="0">
                  <a:latin typeface="Calibri" panose="020F0502020204030204" pitchFamily="34" charset="0"/>
                </a:rPr>
                <a:t> Origine des données (TAIR/NCBI)</a:t>
              </a:r>
              <a:endParaRPr lang="fr-FR" b="1" dirty="0">
                <a:latin typeface="Calibri" panose="020F0502020204030204" pitchFamily="34" charset="0"/>
              </a:endParaRPr>
            </a:p>
          </p:txBody>
        </p:sp>
      </p:grpSp>
      <p:sp>
        <p:nvSpPr>
          <p:cNvPr id="27" name="ZoneTexte 26"/>
          <p:cNvSpPr txBox="1"/>
          <p:nvPr/>
        </p:nvSpPr>
        <p:spPr>
          <a:xfrm>
            <a:off x="8352680" y="247154"/>
            <a:ext cx="1232517" cy="400110"/>
          </a:xfrm>
          <a:prstGeom prst="rect">
            <a:avLst/>
          </a:prstGeom>
          <a:noFill/>
        </p:spPr>
        <p:txBody>
          <a:bodyPr wrap="none" rtlCol="0">
            <a:spAutoFit/>
          </a:bodyPr>
          <a:lstStyle/>
          <a:p>
            <a:r>
              <a:rPr lang="fr-FR" sz="2000" dirty="0" smtClean="0">
                <a:latin typeface="+mj-lt"/>
              </a:rPr>
              <a:t>Reference</a:t>
            </a:r>
            <a:endParaRPr lang="fr-FR" sz="2000" dirty="0">
              <a:latin typeface="+mj-lt"/>
            </a:endParaRPr>
          </a:p>
        </p:txBody>
      </p:sp>
    </p:spTree>
    <p:extLst>
      <p:ext uri="{BB962C8B-B14F-4D97-AF65-F5344CB8AC3E}">
        <p14:creationId xmlns:p14="http://schemas.microsoft.com/office/powerpoint/2010/main" val="1646230404"/>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180</a:t>
            </a:fld>
            <a:endParaRPr lang="fr-FR"/>
          </a:p>
        </p:txBody>
      </p:sp>
      <p:pic>
        <p:nvPicPr>
          <p:cNvPr id="15" name="Image 14"/>
          <p:cNvPicPr>
            <a:picLocks noChangeAspect="1"/>
          </p:cNvPicPr>
          <p:nvPr/>
        </p:nvPicPr>
        <p:blipFill rotWithShape="1">
          <a:blip r:embed="rId5">
            <a:extLst>
              <a:ext uri="{28A0092B-C50C-407E-A947-70E740481C1C}">
                <a14:useLocalDpi xmlns:a14="http://schemas.microsoft.com/office/drawing/2010/main" val="0"/>
              </a:ext>
            </a:extLst>
          </a:blip>
          <a:srcRect r="11177" b="50000"/>
          <a:stretch/>
        </p:blipFill>
        <p:spPr>
          <a:xfrm>
            <a:off x="4713198" y="4892986"/>
            <a:ext cx="4514861" cy="1795227"/>
          </a:xfrm>
          <a:prstGeom prst="rect">
            <a:avLst/>
          </a:prstGeom>
        </p:spPr>
      </p:pic>
      <p:pic>
        <p:nvPicPr>
          <p:cNvPr id="16" name="Image 15"/>
          <p:cNvPicPr>
            <a:picLocks noChangeAspect="1"/>
          </p:cNvPicPr>
          <p:nvPr/>
        </p:nvPicPr>
        <p:blipFill rotWithShape="1">
          <a:blip r:embed="rId6">
            <a:extLst>
              <a:ext uri="{28A0092B-C50C-407E-A947-70E740481C1C}">
                <a14:useLocalDpi xmlns:a14="http://schemas.microsoft.com/office/drawing/2010/main" val="0"/>
              </a:ext>
            </a:extLst>
          </a:blip>
          <a:srcRect b="50000"/>
          <a:stretch/>
        </p:blipFill>
        <p:spPr>
          <a:xfrm>
            <a:off x="2777250" y="797692"/>
            <a:ext cx="4185058" cy="1477118"/>
          </a:xfrm>
          <a:prstGeom prst="rect">
            <a:avLst/>
          </a:prstGeom>
        </p:spPr>
      </p:pic>
      <p:pic>
        <p:nvPicPr>
          <p:cNvPr id="17" name="Image 16"/>
          <p:cNvPicPr>
            <a:picLocks noChangeAspect="1"/>
          </p:cNvPicPr>
          <p:nvPr/>
        </p:nvPicPr>
        <p:blipFill rotWithShape="1">
          <a:blip r:embed="rId7">
            <a:extLst>
              <a:ext uri="{28A0092B-C50C-407E-A947-70E740481C1C}">
                <a14:useLocalDpi xmlns:a14="http://schemas.microsoft.com/office/drawing/2010/main" val="0"/>
              </a:ext>
            </a:extLst>
          </a:blip>
          <a:srcRect l="28133" t="8569" r="11294" b="20899"/>
          <a:stretch/>
        </p:blipFill>
        <p:spPr>
          <a:xfrm>
            <a:off x="241920" y="759285"/>
            <a:ext cx="2079129" cy="1700927"/>
          </a:xfrm>
          <a:prstGeom prst="rect">
            <a:avLst/>
          </a:prstGeom>
        </p:spPr>
      </p:pic>
      <p:pic>
        <p:nvPicPr>
          <p:cNvPr id="18" name="Image 17"/>
          <p:cNvPicPr>
            <a:picLocks noChangeAspect="1"/>
          </p:cNvPicPr>
          <p:nvPr/>
        </p:nvPicPr>
        <p:blipFill rotWithShape="1">
          <a:blip r:embed="rId8">
            <a:extLst>
              <a:ext uri="{28A0092B-C50C-407E-A947-70E740481C1C}">
                <a14:useLocalDpi xmlns:a14="http://schemas.microsoft.com/office/drawing/2010/main" val="0"/>
              </a:ext>
            </a:extLst>
          </a:blip>
          <a:srcRect r="25391" b="50000"/>
          <a:stretch/>
        </p:blipFill>
        <p:spPr>
          <a:xfrm>
            <a:off x="241920" y="2929750"/>
            <a:ext cx="3560675" cy="1669052"/>
          </a:xfrm>
          <a:prstGeom prst="rect">
            <a:avLst/>
          </a:prstGeom>
        </p:spPr>
      </p:pic>
      <p:pic>
        <p:nvPicPr>
          <p:cNvPr id="21" name="Image 20"/>
          <p:cNvPicPr>
            <a:picLocks noChangeAspect="1"/>
          </p:cNvPicPr>
          <p:nvPr/>
        </p:nvPicPr>
        <p:blipFill rotWithShape="1">
          <a:blip r:embed="rId9">
            <a:extLst>
              <a:ext uri="{28A0092B-C50C-407E-A947-70E740481C1C}">
                <a14:useLocalDpi xmlns:a14="http://schemas.microsoft.com/office/drawing/2010/main" val="0"/>
              </a:ext>
            </a:extLst>
          </a:blip>
          <a:srcRect r="9779" b="50000"/>
          <a:stretch/>
        </p:blipFill>
        <p:spPr>
          <a:xfrm>
            <a:off x="5847968" y="2775199"/>
            <a:ext cx="3922790" cy="1543435"/>
          </a:xfrm>
          <a:prstGeom prst="rect">
            <a:avLst/>
          </a:prstGeom>
        </p:spPr>
      </p:pic>
      <p:cxnSp>
        <p:nvCxnSpPr>
          <p:cNvPr id="22" name="Connecteur droit avec flèche 21"/>
          <p:cNvCxnSpPr>
            <a:stCxn id="23" idx="1"/>
          </p:cNvCxnSpPr>
          <p:nvPr/>
        </p:nvCxnSpPr>
        <p:spPr>
          <a:xfrm flipH="1">
            <a:off x="6156975" y="1258180"/>
            <a:ext cx="899561" cy="278070"/>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7056536" y="976458"/>
            <a:ext cx="3078896" cy="563443"/>
          </a:xfrm>
          <a:prstGeom prst="rect">
            <a:avLst/>
          </a:prstGeom>
          <a:noFill/>
        </p:spPr>
        <p:txBody>
          <a:bodyPr wrap="none" lIns="100794" tIns="50397" rIns="100794" bIns="50397" rtlCol="0">
            <a:spAutoFit/>
          </a:bodyPr>
          <a:lstStyle/>
          <a:p>
            <a:r>
              <a:rPr lang="fr-FR" sz="1500" dirty="0"/>
              <a:t>Score minimal pour garder un </a:t>
            </a:r>
            <a:r>
              <a:rPr lang="fr-FR" sz="1500" dirty="0" err="1"/>
              <a:t>read</a:t>
            </a:r>
            <a:endParaRPr lang="fr-FR" sz="1500" dirty="0"/>
          </a:p>
          <a:p>
            <a:r>
              <a:rPr lang="fr-FR" sz="1500" dirty="0"/>
              <a:t>recommandation: 80</a:t>
            </a:r>
          </a:p>
        </p:txBody>
      </p:sp>
      <p:cxnSp>
        <p:nvCxnSpPr>
          <p:cNvPr id="26" name="Connecteur droit avec flèche 25"/>
          <p:cNvCxnSpPr>
            <a:stCxn id="27" idx="3"/>
          </p:cNvCxnSpPr>
          <p:nvPr/>
        </p:nvCxnSpPr>
        <p:spPr>
          <a:xfrm>
            <a:off x="4349499" y="5421612"/>
            <a:ext cx="2822446" cy="153648"/>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157415" y="5155279"/>
            <a:ext cx="4192084" cy="532666"/>
          </a:xfrm>
          <a:prstGeom prst="rect">
            <a:avLst/>
          </a:prstGeom>
          <a:noFill/>
        </p:spPr>
        <p:txBody>
          <a:bodyPr wrap="none" lIns="100794" tIns="50397" rIns="100794" bIns="50397" rtlCol="0">
            <a:spAutoFit/>
          </a:bodyPr>
          <a:lstStyle/>
          <a:p>
            <a:r>
              <a:rPr lang="fr-FR" sz="1500" dirty="0" err="1"/>
              <a:t>JobID</a:t>
            </a:r>
            <a:r>
              <a:rPr lang="fr-FR" sz="1500" dirty="0"/>
              <a:t> d’un même échantillon </a:t>
            </a:r>
            <a:r>
              <a:rPr lang="fr-FR" sz="1500" dirty="0" err="1"/>
              <a:t>déméthylé</a:t>
            </a:r>
            <a:r>
              <a:rPr lang="fr-FR" sz="1500" dirty="0"/>
              <a:t> par PCR</a:t>
            </a:r>
          </a:p>
          <a:p>
            <a:r>
              <a:rPr lang="fr-FR" sz="1300" dirty="0"/>
              <a:t>sinon utilise un modèle </a:t>
            </a:r>
            <a:r>
              <a:rPr lang="fr-FR" sz="1300" dirty="0" err="1"/>
              <a:t>bioinformatique</a:t>
            </a:r>
            <a:endParaRPr lang="fr-FR" sz="1300" dirty="0"/>
          </a:p>
        </p:txBody>
      </p:sp>
      <p:sp>
        <p:nvSpPr>
          <p:cNvPr id="32" name="ZoneTexte 31"/>
          <p:cNvSpPr txBox="1"/>
          <p:nvPr/>
        </p:nvSpPr>
        <p:spPr>
          <a:xfrm>
            <a:off x="241919" y="5932245"/>
            <a:ext cx="3603655" cy="563443"/>
          </a:xfrm>
          <a:prstGeom prst="rect">
            <a:avLst/>
          </a:prstGeom>
          <a:noFill/>
        </p:spPr>
        <p:txBody>
          <a:bodyPr wrap="none" lIns="100794" tIns="50397" rIns="100794" bIns="50397" rtlCol="0">
            <a:spAutoFit/>
          </a:bodyPr>
          <a:lstStyle/>
          <a:p>
            <a:r>
              <a:rPr lang="fr-FR" sz="1500" dirty="0"/>
              <a:t>Filtre les </a:t>
            </a:r>
            <a:r>
              <a:rPr lang="fr-FR" sz="1500" dirty="0" err="1"/>
              <a:t>reads</a:t>
            </a:r>
            <a:r>
              <a:rPr lang="fr-FR" sz="1500" dirty="0"/>
              <a:t> avec un score </a:t>
            </a:r>
            <a:r>
              <a:rPr lang="fr-FR" sz="1500" dirty="0" err="1"/>
              <a:t>MapQV</a:t>
            </a:r>
            <a:r>
              <a:rPr lang="fr-FR" sz="1500" dirty="0"/>
              <a:t> &lt; 10</a:t>
            </a:r>
            <a:br>
              <a:rPr lang="fr-FR" sz="1500" dirty="0"/>
            </a:br>
            <a:r>
              <a:rPr lang="fr-FR" sz="1500" dirty="0"/>
              <a:t>recommandation: activé</a:t>
            </a:r>
          </a:p>
        </p:txBody>
      </p:sp>
      <p:cxnSp>
        <p:nvCxnSpPr>
          <p:cNvPr id="33" name="Connecteur droit avec flèche 32"/>
          <p:cNvCxnSpPr>
            <a:stCxn id="32" idx="3"/>
          </p:cNvCxnSpPr>
          <p:nvPr/>
        </p:nvCxnSpPr>
        <p:spPr>
          <a:xfrm flipV="1">
            <a:off x="3845574" y="6005744"/>
            <a:ext cx="2234304" cy="208223"/>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a:t>
            </a:r>
            <a:r>
              <a:rPr lang="fr-FR" b="1" dirty="0" err="1" smtClean="0">
                <a:solidFill>
                  <a:srgbClr val="000000"/>
                </a:solidFill>
                <a:latin typeface="Calibri" pitchFamily="18"/>
                <a:ea typeface="DejaVu Sans" pitchFamily="2"/>
                <a:cs typeface="DejaVu Sans" pitchFamily="2"/>
              </a:rPr>
              <a:t>Analysis</a:t>
            </a:r>
            <a:r>
              <a:rPr lang="fr-FR" b="1" dirty="0" smtClean="0">
                <a:solidFill>
                  <a:srgbClr val="000000"/>
                </a:solidFill>
                <a:latin typeface="Calibri" pitchFamily="18"/>
                <a:ea typeface="DejaVu Sans" pitchFamily="2"/>
                <a:cs typeface="DejaVu Sans" pitchFamily="2"/>
              </a:rPr>
              <a:t> : Paramètres</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1919107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181</a:t>
            </a:fld>
            <a:endParaRPr lang="fr-FR"/>
          </a:p>
        </p:txBody>
      </p:sp>
      <p:pic>
        <p:nvPicPr>
          <p:cNvPr id="20" name="Imag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3338" y="1363400"/>
            <a:ext cx="6384396" cy="4484126"/>
          </a:xfrm>
          <a:prstGeom prst="rect">
            <a:avLst/>
          </a:prstGeom>
        </p:spPr>
      </p:pic>
      <p:sp>
        <p:nvSpPr>
          <p:cNvPr id="18" name="Accolade fermante 17"/>
          <p:cNvSpPr/>
          <p:nvPr/>
        </p:nvSpPr>
        <p:spPr>
          <a:xfrm rot="5400000">
            <a:off x="5595910" y="3611825"/>
            <a:ext cx="272369" cy="4743771"/>
          </a:xfrm>
          <a:prstGeom prst="rightBrace">
            <a:avLst>
              <a:gd name="adj1" fmla="val 8333"/>
              <a:gd name="adj2" fmla="val 51010"/>
            </a:avLst>
          </a:prstGeom>
          <a:ln w="19050">
            <a:solidFill>
              <a:srgbClr val="000000"/>
            </a:solidFill>
            <a:tailEnd type="none"/>
          </a:ln>
        </p:spPr>
        <p:style>
          <a:lnRef idx="1">
            <a:schemeClr val="accent1"/>
          </a:lnRef>
          <a:fillRef idx="0">
            <a:schemeClr val="accent1"/>
          </a:fillRef>
          <a:effectRef idx="0">
            <a:schemeClr val="accent1"/>
          </a:effectRef>
          <a:fontRef idx="minor">
            <a:schemeClr val="tx1"/>
          </a:fontRef>
        </p:style>
        <p:txBody>
          <a:bodyPr lIns="100794" tIns="50397" rIns="100794" bIns="50397" rtlCol="0" anchor="ctr"/>
          <a:lstStyle/>
          <a:p>
            <a:pPr algn="ctr"/>
            <a:endParaRPr lang="fr-FR"/>
          </a:p>
        </p:txBody>
      </p:sp>
      <p:sp>
        <p:nvSpPr>
          <p:cNvPr id="13" name="ZoneTexte 12"/>
          <p:cNvSpPr txBox="1"/>
          <p:nvPr/>
        </p:nvSpPr>
        <p:spPr>
          <a:xfrm>
            <a:off x="3738232" y="6205233"/>
            <a:ext cx="3913251" cy="655776"/>
          </a:xfrm>
          <a:prstGeom prst="rect">
            <a:avLst/>
          </a:prstGeom>
          <a:noFill/>
        </p:spPr>
        <p:txBody>
          <a:bodyPr wrap="square" lIns="100794" tIns="50397" rIns="100794" bIns="50397" rtlCol="0">
            <a:spAutoFit/>
          </a:bodyPr>
          <a:lstStyle/>
          <a:p>
            <a:r>
              <a:rPr lang="fr-FR" dirty="0" smtClean="0"/>
              <a:t>Métriques et graphes sur la qualité des données</a:t>
            </a:r>
            <a:r>
              <a:rPr lang="fr-FR" dirty="0"/>
              <a:t> </a:t>
            </a:r>
            <a:r>
              <a:rPr lang="fr-FR" dirty="0" smtClean="0"/>
              <a:t>à différentes étapes</a:t>
            </a:r>
          </a:p>
        </p:txBody>
      </p:sp>
      <p:sp>
        <p:nvSpPr>
          <p:cNvPr id="21" name="Accolade fermante 20"/>
          <p:cNvSpPr/>
          <p:nvPr/>
        </p:nvSpPr>
        <p:spPr>
          <a:xfrm rot="10800000">
            <a:off x="1548457" y="3917902"/>
            <a:ext cx="272397" cy="1929624"/>
          </a:xfrm>
          <a:prstGeom prst="rightBrace">
            <a:avLst>
              <a:gd name="adj1" fmla="val 8333"/>
              <a:gd name="adj2" fmla="val 51010"/>
            </a:avLst>
          </a:prstGeom>
          <a:ln w="19050">
            <a:solidFill>
              <a:srgbClr val="000000"/>
            </a:solidFill>
            <a:tailEnd type="none"/>
          </a:ln>
        </p:spPr>
        <p:style>
          <a:lnRef idx="1">
            <a:schemeClr val="accent1"/>
          </a:lnRef>
          <a:fillRef idx="0">
            <a:schemeClr val="accent1"/>
          </a:fillRef>
          <a:effectRef idx="0">
            <a:schemeClr val="accent1"/>
          </a:effectRef>
          <a:fontRef idx="minor">
            <a:schemeClr val="tx1"/>
          </a:fontRef>
        </p:style>
        <p:txBody>
          <a:bodyPr lIns="100794" tIns="50397" rIns="100794" bIns="50397" rtlCol="0" anchor="ctr"/>
          <a:lstStyle/>
          <a:p>
            <a:pPr algn="ctr"/>
            <a:endParaRPr lang="fr-FR"/>
          </a:p>
        </p:txBody>
      </p:sp>
      <p:sp>
        <p:nvSpPr>
          <p:cNvPr id="15" name="ZoneTexte 14"/>
          <p:cNvSpPr txBox="1"/>
          <p:nvPr/>
        </p:nvSpPr>
        <p:spPr>
          <a:xfrm>
            <a:off x="45417" y="4220819"/>
            <a:ext cx="1503038" cy="1209774"/>
          </a:xfrm>
          <a:prstGeom prst="rect">
            <a:avLst/>
          </a:prstGeom>
          <a:noFill/>
        </p:spPr>
        <p:txBody>
          <a:bodyPr wrap="square" lIns="100794" tIns="50397" rIns="100794" bIns="50397" rtlCol="0">
            <a:spAutoFit/>
          </a:bodyPr>
          <a:lstStyle/>
          <a:p>
            <a:r>
              <a:rPr lang="fr-FR" dirty="0" smtClean="0"/>
              <a:t>Fichiers résultats  des outils du workflow</a:t>
            </a:r>
            <a:endParaRPr lang="fr-FR" dirty="0"/>
          </a:p>
        </p:txBody>
      </p:sp>
      <p:sp>
        <p:nvSpPr>
          <p:cNvPr id="22" name="Accolade fermante 21"/>
          <p:cNvSpPr/>
          <p:nvPr/>
        </p:nvSpPr>
        <p:spPr>
          <a:xfrm rot="16200000">
            <a:off x="2752067" y="250859"/>
            <a:ext cx="272369" cy="1929827"/>
          </a:xfrm>
          <a:prstGeom prst="rightBrace">
            <a:avLst>
              <a:gd name="adj1" fmla="val 8333"/>
              <a:gd name="adj2" fmla="val 51010"/>
            </a:avLst>
          </a:prstGeom>
          <a:ln w="19050">
            <a:solidFill>
              <a:srgbClr val="000000"/>
            </a:solidFill>
            <a:tailEnd type="none"/>
          </a:ln>
        </p:spPr>
        <p:style>
          <a:lnRef idx="1">
            <a:schemeClr val="accent1"/>
          </a:lnRef>
          <a:fillRef idx="0">
            <a:schemeClr val="accent1"/>
          </a:fillRef>
          <a:effectRef idx="0">
            <a:schemeClr val="accent1"/>
          </a:effectRef>
          <a:fontRef idx="minor">
            <a:schemeClr val="tx1"/>
          </a:fontRef>
        </p:style>
        <p:txBody>
          <a:bodyPr lIns="100794" tIns="50397" rIns="100794" bIns="50397" rtlCol="0" anchor="ctr"/>
          <a:lstStyle/>
          <a:p>
            <a:pPr algn="ctr"/>
            <a:endParaRPr lang="fr-FR"/>
          </a:p>
        </p:txBody>
      </p:sp>
      <p:sp>
        <p:nvSpPr>
          <p:cNvPr id="16" name="ZoneTexte 15"/>
          <p:cNvSpPr txBox="1"/>
          <p:nvPr/>
        </p:nvSpPr>
        <p:spPr>
          <a:xfrm>
            <a:off x="1093787" y="734968"/>
            <a:ext cx="3445470" cy="378777"/>
          </a:xfrm>
          <a:prstGeom prst="rect">
            <a:avLst/>
          </a:prstGeom>
          <a:noFill/>
        </p:spPr>
        <p:txBody>
          <a:bodyPr wrap="none" lIns="100794" tIns="50397" rIns="100794" bIns="50397" rtlCol="0">
            <a:spAutoFit/>
          </a:bodyPr>
          <a:lstStyle/>
          <a:p>
            <a:r>
              <a:rPr lang="fr-FR" dirty="0" smtClean="0"/>
              <a:t>Pipeline et paramètres appliqués</a:t>
            </a:r>
            <a:endParaRPr lang="fr-FR" dirty="0"/>
          </a:p>
        </p:txBody>
      </p:sp>
      <p:sp>
        <p:nvSpPr>
          <p:cNvPr id="23"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a:t>
            </a:r>
            <a:r>
              <a:rPr lang="fr-FR" b="1" dirty="0" err="1" smtClean="0">
                <a:solidFill>
                  <a:srgbClr val="000000"/>
                </a:solidFill>
                <a:latin typeface="Calibri" pitchFamily="18"/>
                <a:ea typeface="DejaVu Sans" pitchFamily="2"/>
                <a:cs typeface="DejaVu Sans" pitchFamily="2"/>
              </a:rPr>
              <a:t>Analysis</a:t>
            </a:r>
            <a:r>
              <a:rPr lang="fr-FR" b="1" dirty="0" smtClean="0">
                <a:solidFill>
                  <a:srgbClr val="000000"/>
                </a:solidFill>
                <a:latin typeface="Calibri" pitchFamily="18"/>
                <a:ea typeface="DejaVu Sans" pitchFamily="2"/>
                <a:cs typeface="DejaVu Sans" pitchFamily="2"/>
              </a:rPr>
              <a:t> : Résultats</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2849411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l="658" t="15265" r="51484"/>
          <a:stretch/>
        </p:blipFill>
        <p:spPr>
          <a:xfrm>
            <a:off x="97920" y="1102408"/>
            <a:ext cx="4824362" cy="3483535"/>
          </a:xfrm>
          <a:prstGeom prst="rect">
            <a:avLst/>
          </a:prstGeom>
        </p:spPr>
      </p:pic>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4"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5"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182</a:t>
            </a:fld>
            <a:endParaRPr lang="fr-FR"/>
          </a:p>
        </p:txBody>
      </p:sp>
      <p:cxnSp>
        <p:nvCxnSpPr>
          <p:cNvPr id="18" name="Connecteur droit avec flèche 17"/>
          <p:cNvCxnSpPr/>
          <p:nvPr/>
        </p:nvCxnSpPr>
        <p:spPr>
          <a:xfrm flipH="1" flipV="1">
            <a:off x="2680635" y="3737030"/>
            <a:ext cx="1905212" cy="6350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4506463" y="4175042"/>
            <a:ext cx="711709" cy="378777"/>
          </a:xfrm>
          <a:prstGeom prst="rect">
            <a:avLst/>
          </a:prstGeom>
          <a:noFill/>
        </p:spPr>
        <p:txBody>
          <a:bodyPr wrap="none" lIns="100794" tIns="50397" rIns="100794" bIns="50397" rtlCol="0">
            <a:spAutoFit/>
          </a:bodyPr>
          <a:lstStyle/>
          <a:p>
            <a:r>
              <a:rPr lang="fr-FR" dirty="0" smtClean="0"/>
              <a:t>Bruit</a:t>
            </a:r>
            <a:endParaRPr lang="fr-FR" dirty="0"/>
          </a:p>
        </p:txBody>
      </p:sp>
      <p:sp>
        <p:nvSpPr>
          <p:cNvPr id="20" name="Rectangle 19"/>
          <p:cNvSpPr/>
          <p:nvPr/>
        </p:nvSpPr>
        <p:spPr>
          <a:xfrm>
            <a:off x="194396" y="4847279"/>
            <a:ext cx="9319193" cy="1209774"/>
          </a:xfrm>
          <a:prstGeom prst="rect">
            <a:avLst/>
          </a:prstGeom>
        </p:spPr>
        <p:txBody>
          <a:bodyPr wrap="square" lIns="100794" tIns="50397" rIns="100794" bIns="50397">
            <a:spAutoFit/>
          </a:bodyPr>
          <a:lstStyle/>
          <a:p>
            <a:pPr marL="314982" indent="-314982">
              <a:buFont typeface="Wingdings" panose="05000000000000000000" pitchFamily="2" charset="2"/>
              <a:buChar char="§"/>
            </a:pPr>
            <a:r>
              <a:rPr lang="fr-FR" dirty="0" smtClean="0"/>
              <a:t>Modification QV = -10 log(p-value) </a:t>
            </a:r>
            <a:br>
              <a:rPr lang="fr-FR" dirty="0" smtClean="0"/>
            </a:br>
            <a:r>
              <a:rPr lang="fr-FR" dirty="0" smtClean="0"/>
              <a:t>avec p-value=</a:t>
            </a:r>
            <a:r>
              <a:rPr lang="fr-FR" dirty="0" err="1" smtClean="0"/>
              <a:t>proba</a:t>
            </a:r>
            <a:r>
              <a:rPr lang="fr-FR" dirty="0" smtClean="0"/>
              <a:t> d’avoir une modification de la cinétique d’incorporation des nt</a:t>
            </a:r>
          </a:p>
          <a:p>
            <a:pPr marL="314982" indent="-314982">
              <a:buFont typeface="Wingdings" panose="05000000000000000000" pitchFamily="2" charset="2"/>
              <a:buChar char="§"/>
            </a:pPr>
            <a:r>
              <a:rPr lang="fr-FR" dirty="0" smtClean="0"/>
              <a:t>Modification QV = 30 correspond à p-value=0.001</a:t>
            </a:r>
          </a:p>
          <a:p>
            <a:pPr marL="314982" indent="-314982">
              <a:buFont typeface="Wingdings" panose="05000000000000000000" pitchFamily="2" charset="2"/>
              <a:buChar char="§"/>
            </a:pPr>
            <a:r>
              <a:rPr lang="fr-FR" dirty="0" smtClean="0"/>
              <a:t>Avec Modification QV = 30, on est dans le bruit de fond</a:t>
            </a:r>
          </a:p>
        </p:txBody>
      </p:sp>
      <p:cxnSp>
        <p:nvCxnSpPr>
          <p:cNvPr id="21" name="Connecteur droit avec flèche 20"/>
          <p:cNvCxnSpPr/>
          <p:nvPr/>
        </p:nvCxnSpPr>
        <p:spPr>
          <a:xfrm flipH="1">
            <a:off x="3131860" y="1755159"/>
            <a:ext cx="1591711" cy="563418"/>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4720997" y="1475356"/>
            <a:ext cx="1638629" cy="332611"/>
          </a:xfrm>
          <a:prstGeom prst="rect">
            <a:avLst/>
          </a:prstGeom>
          <a:noFill/>
        </p:spPr>
        <p:txBody>
          <a:bodyPr wrap="none" lIns="100794" tIns="50397" rIns="100794" bIns="50397" rtlCol="0">
            <a:spAutoFit/>
          </a:bodyPr>
          <a:lstStyle/>
          <a:p>
            <a:r>
              <a:rPr lang="fr-FR" sz="1500" dirty="0"/>
              <a:t>En rouge les </a:t>
            </a:r>
            <a:r>
              <a:rPr lang="fr-FR" sz="1500" dirty="0" smtClean="0"/>
              <a:t>m6A</a:t>
            </a:r>
            <a:endParaRPr lang="fr-FR" sz="1500" dirty="0"/>
          </a:p>
        </p:txBody>
      </p:sp>
      <p:cxnSp>
        <p:nvCxnSpPr>
          <p:cNvPr id="24" name="Connecteur droit avec flèche 23"/>
          <p:cNvCxnSpPr/>
          <p:nvPr/>
        </p:nvCxnSpPr>
        <p:spPr>
          <a:xfrm flipH="1">
            <a:off x="3423004" y="2447489"/>
            <a:ext cx="1879825" cy="28171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5361536" y="2147328"/>
            <a:ext cx="1955062" cy="332611"/>
          </a:xfrm>
          <a:prstGeom prst="rect">
            <a:avLst/>
          </a:prstGeom>
          <a:noFill/>
        </p:spPr>
        <p:txBody>
          <a:bodyPr wrap="none" lIns="100794" tIns="50397" rIns="100794" bIns="50397" rtlCol="0">
            <a:spAutoFit/>
          </a:bodyPr>
          <a:lstStyle/>
          <a:p>
            <a:r>
              <a:rPr lang="fr-FR" sz="1500" dirty="0"/>
              <a:t>En vert les </a:t>
            </a:r>
            <a:r>
              <a:rPr lang="fr-FR" sz="1500" dirty="0" smtClean="0"/>
              <a:t>m4C/m5C</a:t>
            </a:r>
            <a:endParaRPr lang="fr-FR" sz="1500" dirty="0"/>
          </a:p>
        </p:txBody>
      </p:sp>
      <p:sp>
        <p:nvSpPr>
          <p:cNvPr id="23"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a:t>
            </a:r>
            <a:r>
              <a:rPr lang="fr-FR" b="1" dirty="0" err="1" smtClean="0">
                <a:solidFill>
                  <a:srgbClr val="000000"/>
                </a:solidFill>
                <a:latin typeface="Calibri" pitchFamily="18"/>
                <a:ea typeface="DejaVu Sans" pitchFamily="2"/>
                <a:cs typeface="DejaVu Sans" pitchFamily="2"/>
              </a:rPr>
              <a:t>Analysis</a:t>
            </a:r>
            <a:r>
              <a:rPr lang="fr-FR" b="1" dirty="0" smtClean="0">
                <a:solidFill>
                  <a:srgbClr val="000000"/>
                </a:solidFill>
                <a:latin typeface="Calibri" pitchFamily="18"/>
                <a:ea typeface="DejaVu Sans" pitchFamily="2"/>
                <a:cs typeface="DejaVu Sans" pitchFamily="2"/>
              </a:rPr>
              <a:t> : Résultats graphiques</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1216232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8814" y="4224044"/>
            <a:ext cx="3165634" cy="2372201"/>
          </a:xfrm>
          <a:prstGeom prst="rect">
            <a:avLst/>
          </a:prstGeom>
        </p:spPr>
      </p:pic>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Rectangle 6"/>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sp>
        <p:nvSpPr>
          <p:cNvPr id="8"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a:t>
            </a:r>
            <a:r>
              <a:rPr lang="fr-FR" b="1" dirty="0" err="1" smtClean="0">
                <a:solidFill>
                  <a:srgbClr val="000000"/>
                </a:solidFill>
                <a:latin typeface="Calibri" pitchFamily="18"/>
                <a:ea typeface="DejaVu Sans" pitchFamily="2"/>
                <a:cs typeface="DejaVu Sans" pitchFamily="2"/>
              </a:rPr>
              <a:t>Analysis</a:t>
            </a:r>
            <a:r>
              <a:rPr lang="fr-FR" b="1" dirty="0" smtClean="0">
                <a:solidFill>
                  <a:srgbClr val="000000"/>
                </a:solidFill>
                <a:latin typeface="Calibri" pitchFamily="18"/>
                <a:ea typeface="DejaVu Sans" pitchFamily="2"/>
                <a:cs typeface="DejaVu Sans" pitchFamily="2"/>
              </a:rPr>
              <a:t> : Résultats graphiques</a:t>
            </a:r>
            <a:endParaRPr lang="fr-FR" b="1" dirty="0">
              <a:solidFill>
                <a:srgbClr val="000000"/>
              </a:solidFill>
              <a:latin typeface="Calibri" pitchFamily="18"/>
              <a:ea typeface="DejaVu Sans" pitchFamily="2"/>
              <a:cs typeface="DejaVu Sans" pitchFamily="2"/>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0" y="4224044"/>
            <a:ext cx="3076575" cy="2364105"/>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4368" y="872973"/>
            <a:ext cx="3067050" cy="249555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60" y="747117"/>
            <a:ext cx="3657600" cy="2800350"/>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2480" y="4191659"/>
            <a:ext cx="3084671" cy="2396490"/>
          </a:xfrm>
          <a:prstGeom prst="rect">
            <a:avLst/>
          </a:prstGeom>
        </p:spPr>
      </p:pic>
    </p:spTree>
    <p:extLst>
      <p:ext uri="{BB962C8B-B14F-4D97-AF65-F5344CB8AC3E}">
        <p14:creationId xmlns:p14="http://schemas.microsoft.com/office/powerpoint/2010/main" val="269156462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184</a:t>
            </a:fld>
            <a:endParaRPr lang="fr-FR"/>
          </a:p>
        </p:txBody>
      </p:sp>
      <p:pic>
        <p:nvPicPr>
          <p:cNvPr id="25" name="Imag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88" y="860918"/>
            <a:ext cx="2572800" cy="4061889"/>
          </a:xfrm>
          <a:prstGeom prst="rect">
            <a:avLst/>
          </a:prstGeom>
        </p:spPr>
      </p:pic>
      <p:sp>
        <p:nvSpPr>
          <p:cNvPr id="13" name="Rectangle 12"/>
          <p:cNvSpPr/>
          <p:nvPr/>
        </p:nvSpPr>
        <p:spPr>
          <a:xfrm>
            <a:off x="136989" y="3769338"/>
            <a:ext cx="2572798" cy="1889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sp>
        <p:nvSpPr>
          <p:cNvPr id="20" name="ZoneTexte 19"/>
          <p:cNvSpPr txBox="1"/>
          <p:nvPr/>
        </p:nvSpPr>
        <p:spPr>
          <a:xfrm>
            <a:off x="3003186" y="2660872"/>
            <a:ext cx="6643333" cy="3425765"/>
          </a:xfrm>
          <a:prstGeom prst="rect">
            <a:avLst/>
          </a:prstGeom>
          <a:noFill/>
        </p:spPr>
        <p:txBody>
          <a:bodyPr wrap="none" lIns="100794" tIns="50397" rIns="100794" bIns="50397" rtlCol="0">
            <a:spAutoFit/>
          </a:bodyPr>
          <a:lstStyle/>
          <a:p>
            <a:pPr marL="314982" indent="-314982">
              <a:buFont typeface="Wingdings" panose="05000000000000000000" pitchFamily="2" charset="2"/>
              <a:buChar char="§"/>
            </a:pPr>
            <a:r>
              <a:rPr lang="fr-FR" b="1" dirty="0" err="1" smtClean="0"/>
              <a:t>refName</a:t>
            </a:r>
            <a:r>
              <a:rPr lang="fr-FR" dirty="0" smtClean="0"/>
              <a:t>: header </a:t>
            </a:r>
            <a:r>
              <a:rPr lang="fr-FR" dirty="0" err="1" smtClean="0"/>
              <a:t>fasta</a:t>
            </a:r>
            <a:r>
              <a:rPr lang="fr-FR" dirty="0" smtClean="0"/>
              <a:t> du </a:t>
            </a:r>
            <a:r>
              <a:rPr lang="fr-FR" dirty="0" err="1" smtClean="0"/>
              <a:t>scaffold</a:t>
            </a:r>
            <a:endParaRPr lang="fr-FR" dirty="0"/>
          </a:p>
          <a:p>
            <a:pPr marL="314982" indent="-314982">
              <a:buFont typeface="Wingdings" panose="05000000000000000000" pitchFamily="2" charset="2"/>
              <a:buChar char="§"/>
            </a:pPr>
            <a:r>
              <a:rPr lang="fr-FR" b="1" dirty="0" err="1" smtClean="0"/>
              <a:t>tpl</a:t>
            </a:r>
            <a:r>
              <a:rPr lang="fr-FR" dirty="0" smtClean="0"/>
              <a:t>: position sur le génome</a:t>
            </a:r>
          </a:p>
          <a:p>
            <a:pPr marL="314982" indent="-314982">
              <a:buFont typeface="Wingdings" panose="05000000000000000000" pitchFamily="2" charset="2"/>
              <a:buChar char="§"/>
            </a:pPr>
            <a:r>
              <a:rPr lang="fr-FR" b="1" dirty="0" err="1" smtClean="0"/>
              <a:t>strand</a:t>
            </a:r>
            <a:r>
              <a:rPr lang="fr-FR" dirty="0" smtClean="0"/>
              <a:t>: 0 = </a:t>
            </a:r>
            <a:r>
              <a:rPr lang="fr-FR" dirty="0" err="1" smtClean="0"/>
              <a:t>forward</a:t>
            </a:r>
            <a:r>
              <a:rPr lang="fr-FR" dirty="0" smtClean="0"/>
              <a:t>, 1 = reverse</a:t>
            </a:r>
          </a:p>
          <a:p>
            <a:pPr marL="314982" indent="-314982">
              <a:buFont typeface="Wingdings" panose="05000000000000000000" pitchFamily="2" charset="2"/>
              <a:buChar char="§"/>
            </a:pPr>
            <a:r>
              <a:rPr lang="fr-FR" b="1" dirty="0" smtClean="0"/>
              <a:t>base</a:t>
            </a:r>
            <a:r>
              <a:rPr lang="fr-FR" dirty="0" smtClean="0"/>
              <a:t>: nucléotide</a:t>
            </a:r>
          </a:p>
          <a:p>
            <a:pPr marL="314982" indent="-314982">
              <a:buFont typeface="Wingdings" panose="05000000000000000000" pitchFamily="2" charset="2"/>
              <a:buChar char="§"/>
            </a:pPr>
            <a:r>
              <a:rPr lang="fr-FR" b="1" dirty="0" smtClean="0"/>
              <a:t>score</a:t>
            </a:r>
            <a:r>
              <a:rPr lang="fr-FR" dirty="0" smtClean="0"/>
              <a:t>: score </a:t>
            </a:r>
            <a:r>
              <a:rPr lang="fr-FR" dirty="0" err="1" smtClean="0"/>
              <a:t>Phred</a:t>
            </a:r>
            <a:r>
              <a:rPr lang="fr-FR" dirty="0" smtClean="0"/>
              <a:t>. Significativité de IPD à cette position = QV</a:t>
            </a:r>
          </a:p>
          <a:p>
            <a:pPr marL="314982" indent="-314982">
              <a:buFont typeface="Wingdings" panose="05000000000000000000" pitchFamily="2" charset="2"/>
              <a:buChar char="§"/>
            </a:pPr>
            <a:r>
              <a:rPr lang="fr-FR" b="1" dirty="0" err="1" smtClean="0"/>
              <a:t>tMean</a:t>
            </a:r>
            <a:r>
              <a:rPr lang="fr-FR" dirty="0" smtClean="0"/>
              <a:t>: moyenne IPD </a:t>
            </a:r>
            <a:r>
              <a:rPr lang="fr-FR" dirty="0"/>
              <a:t>observé à cette position</a:t>
            </a:r>
            <a:endParaRPr lang="fr-FR" dirty="0" smtClean="0"/>
          </a:p>
          <a:p>
            <a:pPr marL="314982" indent="-314982">
              <a:buFont typeface="Wingdings" panose="05000000000000000000" pitchFamily="2" charset="2"/>
              <a:buChar char="§"/>
            </a:pPr>
            <a:r>
              <a:rPr lang="fr-FR" b="1" dirty="0" err="1" smtClean="0"/>
              <a:t>tErr</a:t>
            </a:r>
            <a:r>
              <a:rPr lang="fr-FR" dirty="0" smtClean="0"/>
              <a:t>: standard </a:t>
            </a:r>
            <a:r>
              <a:rPr lang="fr-FR" dirty="0" err="1" smtClean="0"/>
              <a:t>deviation</a:t>
            </a:r>
            <a:r>
              <a:rPr lang="fr-FR" dirty="0" smtClean="0"/>
              <a:t>/</a:t>
            </a:r>
            <a:r>
              <a:rPr lang="fr-FR" dirty="0" err="1" smtClean="0"/>
              <a:t>sqrt</a:t>
            </a:r>
            <a:r>
              <a:rPr lang="fr-FR" dirty="0" smtClean="0"/>
              <a:t>(</a:t>
            </a:r>
            <a:r>
              <a:rPr lang="fr-FR" dirty="0" err="1" smtClean="0"/>
              <a:t>coverage</a:t>
            </a:r>
            <a:r>
              <a:rPr lang="fr-FR" dirty="0" smtClean="0"/>
              <a:t>)</a:t>
            </a:r>
          </a:p>
          <a:p>
            <a:pPr marL="314982" indent="-314982">
              <a:buFont typeface="Wingdings" panose="05000000000000000000" pitchFamily="2" charset="2"/>
              <a:buChar char="§"/>
            </a:pPr>
            <a:r>
              <a:rPr lang="fr-FR" b="1" dirty="0" err="1" smtClean="0"/>
              <a:t>modelPrediction</a:t>
            </a:r>
            <a:r>
              <a:rPr lang="fr-FR" dirty="0" smtClean="0"/>
              <a:t>: IPD attendu suivant le contexte</a:t>
            </a:r>
          </a:p>
          <a:p>
            <a:pPr marL="314982" indent="-314982">
              <a:buFont typeface="Wingdings" panose="05000000000000000000" pitchFamily="2" charset="2"/>
              <a:buChar char="§"/>
            </a:pPr>
            <a:r>
              <a:rPr lang="fr-FR" b="1" dirty="0" err="1" smtClean="0"/>
              <a:t>ipdRatio</a:t>
            </a:r>
            <a:r>
              <a:rPr lang="fr-FR" dirty="0" smtClean="0"/>
              <a:t>: </a:t>
            </a:r>
            <a:r>
              <a:rPr lang="fr-FR" dirty="0" err="1" smtClean="0"/>
              <a:t>tMean</a:t>
            </a:r>
            <a:r>
              <a:rPr lang="fr-FR" dirty="0" smtClean="0"/>
              <a:t>/</a:t>
            </a:r>
            <a:r>
              <a:rPr lang="fr-FR" dirty="0" err="1" smtClean="0"/>
              <a:t>modelPrediction</a:t>
            </a:r>
            <a:r>
              <a:rPr lang="fr-FR" dirty="0" smtClean="0"/>
              <a:t> = </a:t>
            </a:r>
            <a:r>
              <a:rPr lang="fr-FR" dirty="0"/>
              <a:t>Ratio </a:t>
            </a:r>
            <a:r>
              <a:rPr lang="fr-FR" dirty="0" smtClean="0"/>
              <a:t>IPD</a:t>
            </a:r>
          </a:p>
          <a:p>
            <a:pPr marL="314982" indent="-314982">
              <a:buFont typeface="Wingdings" panose="05000000000000000000" pitchFamily="2" charset="2"/>
              <a:buChar char="§"/>
            </a:pPr>
            <a:r>
              <a:rPr lang="fr-FR" b="1" dirty="0" err="1"/>
              <a:t>c</a:t>
            </a:r>
            <a:r>
              <a:rPr lang="fr-FR" b="1" dirty="0" err="1" smtClean="0"/>
              <a:t>overage</a:t>
            </a:r>
            <a:r>
              <a:rPr lang="fr-FR" dirty="0" smtClean="0"/>
              <a:t>: </a:t>
            </a:r>
            <a:r>
              <a:rPr lang="fr-FR" dirty="0" err="1" smtClean="0"/>
              <a:t>reads</a:t>
            </a:r>
            <a:r>
              <a:rPr lang="fr-FR" dirty="0" smtClean="0"/>
              <a:t> valides </a:t>
            </a:r>
            <a:r>
              <a:rPr lang="fr-FR" dirty="0"/>
              <a:t>à</a:t>
            </a:r>
            <a:r>
              <a:rPr lang="fr-FR" dirty="0" smtClean="0"/>
              <a:t> cette position</a:t>
            </a:r>
            <a:br>
              <a:rPr lang="fr-FR" dirty="0" smtClean="0"/>
            </a:br>
            <a:r>
              <a:rPr lang="fr-FR" dirty="0" err="1" smtClean="0"/>
              <a:t>MappingQV</a:t>
            </a:r>
            <a:r>
              <a:rPr lang="fr-FR" dirty="0" smtClean="0"/>
              <a:t> &gt;= 10 et IPD trop important</a:t>
            </a:r>
          </a:p>
          <a:p>
            <a:pPr marL="314982" indent="-314982">
              <a:buFont typeface="Wingdings" panose="05000000000000000000" pitchFamily="2" charset="2"/>
              <a:buChar char="§"/>
            </a:pPr>
            <a:r>
              <a:rPr lang="fr-FR" b="1" dirty="0" smtClean="0"/>
              <a:t>frac:</a:t>
            </a:r>
            <a:r>
              <a:rPr lang="fr-FR" dirty="0" smtClean="0"/>
              <a:t> estimation de la fraction de </a:t>
            </a:r>
            <a:r>
              <a:rPr lang="fr-FR" dirty="0" err="1" smtClean="0"/>
              <a:t>reads</a:t>
            </a:r>
            <a:r>
              <a:rPr lang="fr-FR" dirty="0" smtClean="0"/>
              <a:t> portant la modification</a:t>
            </a:r>
            <a:endParaRPr lang="fr-FR" b="1" dirty="0"/>
          </a:p>
        </p:txBody>
      </p:sp>
      <p:sp>
        <p:nvSpPr>
          <p:cNvPr id="26" name="Rectangle 25"/>
          <p:cNvSpPr/>
          <p:nvPr/>
        </p:nvSpPr>
        <p:spPr>
          <a:xfrm>
            <a:off x="349921" y="978710"/>
            <a:ext cx="9441360" cy="1331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graphicFrame>
        <p:nvGraphicFramePr>
          <p:cNvPr id="22" name="Tableau 21"/>
          <p:cNvGraphicFramePr>
            <a:graphicFrameLocks noGrp="1"/>
          </p:cNvGraphicFramePr>
          <p:nvPr>
            <p:extLst>
              <p:ext uri="{D42A27DB-BD31-4B8C-83A1-F6EECF244321}">
                <p14:modId xmlns:p14="http://schemas.microsoft.com/office/powerpoint/2010/main" val="3927427601"/>
              </p:ext>
            </p:extLst>
          </p:nvPr>
        </p:nvGraphicFramePr>
        <p:xfrm>
          <a:off x="504031" y="1137452"/>
          <a:ext cx="9072563" cy="983195"/>
        </p:xfrm>
        <a:graphic>
          <a:graphicData uri="http://schemas.openxmlformats.org/drawingml/2006/table">
            <a:tbl>
              <a:tblPr>
                <a:tableStyleId>{5C22544A-7EE6-4342-B048-85BDC9FD1C3A}</a:tableStyleId>
              </a:tblPr>
              <a:tblGrid>
                <a:gridCol w="2266504"/>
                <a:gridCol w="343905"/>
                <a:gridCol w="550250"/>
                <a:gridCol w="419238"/>
                <a:gridCol w="471642"/>
                <a:gridCol w="510946"/>
                <a:gridCol w="432338"/>
                <a:gridCol w="1113600"/>
                <a:gridCol w="786070"/>
                <a:gridCol w="658334"/>
                <a:gridCol w="406137"/>
                <a:gridCol w="589552"/>
                <a:gridCol w="524047"/>
              </a:tblGrid>
              <a:tr h="196639">
                <a:tc>
                  <a:txBody>
                    <a:bodyPr/>
                    <a:lstStyle/>
                    <a:p>
                      <a:pPr algn="l" fontAlgn="b"/>
                      <a:r>
                        <a:rPr lang="fr-FR" sz="1100" b="1" u="none" strike="noStrike" dirty="0" err="1">
                          <a:effectLst/>
                        </a:rPr>
                        <a:t>refName</a:t>
                      </a:r>
                      <a:endParaRPr lang="fr-FR" sz="1100" b="1" i="0" u="none" strike="noStrike" dirty="0">
                        <a:solidFill>
                          <a:srgbClr val="000000"/>
                        </a:solidFill>
                        <a:effectLst/>
                        <a:latin typeface="Calibri"/>
                      </a:endParaRPr>
                    </a:p>
                  </a:txBody>
                  <a:tcPr marL="9833" marR="9833" marT="9832" marB="0" anchor="b"/>
                </a:tc>
                <a:tc>
                  <a:txBody>
                    <a:bodyPr/>
                    <a:lstStyle/>
                    <a:p>
                      <a:pPr algn="l" fontAlgn="b"/>
                      <a:r>
                        <a:rPr lang="fr-FR" sz="1100" b="1" u="none" strike="noStrike" dirty="0" err="1">
                          <a:effectLst/>
                        </a:rPr>
                        <a:t>tpl</a:t>
                      </a:r>
                      <a:endParaRPr lang="fr-FR" sz="1100" b="1" i="0" u="none" strike="noStrike" dirty="0">
                        <a:solidFill>
                          <a:srgbClr val="000000"/>
                        </a:solidFill>
                        <a:effectLst/>
                        <a:latin typeface="Calibri"/>
                      </a:endParaRPr>
                    </a:p>
                  </a:txBody>
                  <a:tcPr marL="9833" marR="9833" marT="9832" marB="0" anchor="b"/>
                </a:tc>
                <a:tc>
                  <a:txBody>
                    <a:bodyPr/>
                    <a:lstStyle/>
                    <a:p>
                      <a:pPr algn="l" fontAlgn="b"/>
                      <a:r>
                        <a:rPr lang="fr-FR" sz="1100" b="1" u="none" strike="noStrike" dirty="0" err="1">
                          <a:effectLst/>
                        </a:rPr>
                        <a:t>strand</a:t>
                      </a:r>
                      <a:endParaRPr lang="fr-FR" sz="1100" b="1" i="0" u="none" strike="noStrike" dirty="0">
                        <a:solidFill>
                          <a:srgbClr val="000000"/>
                        </a:solidFill>
                        <a:effectLst/>
                        <a:latin typeface="Calibri"/>
                      </a:endParaRPr>
                    </a:p>
                  </a:txBody>
                  <a:tcPr marL="9833" marR="9833" marT="9832" marB="0" anchor="b"/>
                </a:tc>
                <a:tc>
                  <a:txBody>
                    <a:bodyPr/>
                    <a:lstStyle/>
                    <a:p>
                      <a:pPr algn="l" fontAlgn="b"/>
                      <a:r>
                        <a:rPr lang="fr-FR" sz="1100" b="1" u="none" strike="noStrike" dirty="0">
                          <a:effectLst/>
                        </a:rPr>
                        <a:t>base</a:t>
                      </a:r>
                      <a:endParaRPr lang="fr-FR" sz="1100" b="1" i="0" u="none" strike="noStrike" dirty="0">
                        <a:solidFill>
                          <a:srgbClr val="000000"/>
                        </a:solidFill>
                        <a:effectLst/>
                        <a:latin typeface="Calibri"/>
                      </a:endParaRPr>
                    </a:p>
                  </a:txBody>
                  <a:tcPr marL="9833" marR="9833" marT="9832" marB="0" anchor="b"/>
                </a:tc>
                <a:tc>
                  <a:txBody>
                    <a:bodyPr/>
                    <a:lstStyle/>
                    <a:p>
                      <a:pPr algn="l" fontAlgn="b"/>
                      <a:r>
                        <a:rPr lang="fr-FR" sz="1100" b="1" u="none" strike="noStrike">
                          <a:effectLst/>
                        </a:rPr>
                        <a:t>score</a:t>
                      </a:r>
                      <a:endParaRPr lang="fr-FR" sz="1100" b="1" i="0" u="none" strike="noStrike">
                        <a:solidFill>
                          <a:srgbClr val="000000"/>
                        </a:solidFill>
                        <a:effectLst/>
                        <a:latin typeface="Calibri"/>
                      </a:endParaRPr>
                    </a:p>
                  </a:txBody>
                  <a:tcPr marL="9833" marR="9833" marT="9832" marB="0" anchor="b"/>
                </a:tc>
                <a:tc>
                  <a:txBody>
                    <a:bodyPr/>
                    <a:lstStyle/>
                    <a:p>
                      <a:pPr algn="l" fontAlgn="b"/>
                      <a:r>
                        <a:rPr lang="fr-FR" sz="1100" b="1" u="none" strike="noStrike">
                          <a:effectLst/>
                        </a:rPr>
                        <a:t>tMean</a:t>
                      </a:r>
                      <a:endParaRPr lang="fr-FR" sz="1100" b="1" i="0" u="none" strike="noStrike">
                        <a:solidFill>
                          <a:srgbClr val="000000"/>
                        </a:solidFill>
                        <a:effectLst/>
                        <a:latin typeface="Calibri"/>
                      </a:endParaRPr>
                    </a:p>
                  </a:txBody>
                  <a:tcPr marL="9833" marR="9833" marT="9832" marB="0" anchor="b"/>
                </a:tc>
                <a:tc>
                  <a:txBody>
                    <a:bodyPr/>
                    <a:lstStyle/>
                    <a:p>
                      <a:pPr algn="l" fontAlgn="b"/>
                      <a:r>
                        <a:rPr lang="fr-FR" sz="1100" b="1" u="none" strike="noStrike">
                          <a:effectLst/>
                        </a:rPr>
                        <a:t>tErr</a:t>
                      </a:r>
                      <a:endParaRPr lang="fr-FR" sz="1100" b="1" i="0" u="none" strike="noStrike">
                        <a:solidFill>
                          <a:srgbClr val="000000"/>
                        </a:solidFill>
                        <a:effectLst/>
                        <a:latin typeface="Calibri"/>
                      </a:endParaRPr>
                    </a:p>
                  </a:txBody>
                  <a:tcPr marL="9833" marR="9833" marT="9832" marB="0" anchor="b"/>
                </a:tc>
                <a:tc>
                  <a:txBody>
                    <a:bodyPr/>
                    <a:lstStyle/>
                    <a:p>
                      <a:pPr algn="l" fontAlgn="b"/>
                      <a:r>
                        <a:rPr lang="fr-FR" sz="1100" b="1" u="none" strike="noStrike">
                          <a:effectLst/>
                        </a:rPr>
                        <a:t>modelPrediction</a:t>
                      </a:r>
                      <a:endParaRPr lang="fr-FR" sz="1100" b="1" i="0" u="none" strike="noStrike">
                        <a:solidFill>
                          <a:srgbClr val="000000"/>
                        </a:solidFill>
                        <a:effectLst/>
                        <a:latin typeface="Calibri"/>
                      </a:endParaRPr>
                    </a:p>
                  </a:txBody>
                  <a:tcPr marL="9833" marR="9833" marT="9832" marB="0" anchor="b"/>
                </a:tc>
                <a:tc>
                  <a:txBody>
                    <a:bodyPr/>
                    <a:lstStyle/>
                    <a:p>
                      <a:pPr algn="l" fontAlgn="b"/>
                      <a:r>
                        <a:rPr lang="fr-FR" sz="1100" b="1" u="none" strike="noStrike">
                          <a:effectLst/>
                        </a:rPr>
                        <a:t>ipdRatio</a:t>
                      </a:r>
                      <a:endParaRPr lang="fr-FR" sz="1100" b="1" i="0" u="none" strike="noStrike">
                        <a:solidFill>
                          <a:srgbClr val="000000"/>
                        </a:solidFill>
                        <a:effectLst/>
                        <a:latin typeface="Calibri"/>
                      </a:endParaRPr>
                    </a:p>
                  </a:txBody>
                  <a:tcPr marL="9833" marR="9833" marT="9832" marB="0" anchor="b"/>
                </a:tc>
                <a:tc>
                  <a:txBody>
                    <a:bodyPr/>
                    <a:lstStyle/>
                    <a:p>
                      <a:pPr algn="l" fontAlgn="b"/>
                      <a:r>
                        <a:rPr lang="fr-FR" sz="1100" b="1" u="none" strike="noStrike">
                          <a:effectLst/>
                        </a:rPr>
                        <a:t>coverage</a:t>
                      </a:r>
                      <a:endParaRPr lang="fr-FR" sz="1100" b="1" i="0" u="none" strike="noStrike">
                        <a:solidFill>
                          <a:srgbClr val="000000"/>
                        </a:solidFill>
                        <a:effectLst/>
                        <a:latin typeface="Calibri"/>
                      </a:endParaRPr>
                    </a:p>
                  </a:txBody>
                  <a:tcPr marL="9833" marR="9833" marT="9832" marB="0" anchor="b"/>
                </a:tc>
                <a:tc>
                  <a:txBody>
                    <a:bodyPr/>
                    <a:lstStyle/>
                    <a:p>
                      <a:pPr algn="l" fontAlgn="b"/>
                      <a:r>
                        <a:rPr lang="fr-FR" sz="1100" b="1" u="none" strike="noStrike">
                          <a:effectLst/>
                        </a:rPr>
                        <a:t>frac</a:t>
                      </a:r>
                      <a:endParaRPr lang="fr-FR" sz="1100" b="1" i="0" u="none" strike="noStrike">
                        <a:solidFill>
                          <a:srgbClr val="000000"/>
                        </a:solidFill>
                        <a:effectLst/>
                        <a:latin typeface="Calibri"/>
                      </a:endParaRPr>
                    </a:p>
                  </a:txBody>
                  <a:tcPr marL="9833" marR="9833" marT="9832" marB="0" anchor="b"/>
                </a:tc>
                <a:tc>
                  <a:txBody>
                    <a:bodyPr/>
                    <a:lstStyle/>
                    <a:p>
                      <a:pPr algn="l" fontAlgn="b"/>
                      <a:r>
                        <a:rPr lang="fr-FR" sz="1100" b="1" u="none" strike="noStrike">
                          <a:effectLst/>
                        </a:rPr>
                        <a:t>fracLow</a:t>
                      </a:r>
                      <a:endParaRPr lang="fr-FR" sz="1100" b="1" i="0" u="none" strike="noStrike">
                        <a:solidFill>
                          <a:srgbClr val="000000"/>
                        </a:solidFill>
                        <a:effectLst/>
                        <a:latin typeface="Calibri"/>
                      </a:endParaRPr>
                    </a:p>
                  </a:txBody>
                  <a:tcPr marL="9833" marR="9833" marT="9832" marB="0" anchor="b"/>
                </a:tc>
                <a:tc>
                  <a:txBody>
                    <a:bodyPr/>
                    <a:lstStyle/>
                    <a:p>
                      <a:pPr algn="l" fontAlgn="b"/>
                      <a:r>
                        <a:rPr lang="fr-FR" sz="1100" b="1" u="none" strike="noStrike" dirty="0" err="1">
                          <a:effectLst/>
                        </a:rPr>
                        <a:t>fracUp</a:t>
                      </a:r>
                      <a:endParaRPr lang="fr-FR" sz="1100" b="1" i="0" u="none" strike="noStrike" dirty="0">
                        <a:solidFill>
                          <a:srgbClr val="000000"/>
                        </a:solidFill>
                        <a:effectLst/>
                        <a:latin typeface="Calibri"/>
                      </a:endParaRPr>
                    </a:p>
                  </a:txBody>
                  <a:tcPr marL="9833" marR="9833" marT="9832" marB="0" anchor="b"/>
                </a:tc>
              </a:tr>
              <a:tr h="196639">
                <a:tc>
                  <a:txBody>
                    <a:bodyPr/>
                    <a:lstStyle/>
                    <a:p>
                      <a:pPr algn="l" fontAlgn="b"/>
                      <a:r>
                        <a:rPr lang="fr-FR" sz="1100" u="none" strike="noStrike">
                          <a:effectLst/>
                        </a:rPr>
                        <a:t>Xbbric begin=4200000 end=4600000</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3648</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0</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C</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25</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2.888</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0.577</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1.163</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2.483</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27</a:t>
                      </a:r>
                      <a:endParaRPr lang="fr-FR" sz="1100" b="0" i="0" u="none" strike="noStrike">
                        <a:solidFill>
                          <a:srgbClr val="000000"/>
                        </a:solidFill>
                        <a:effectLst/>
                        <a:latin typeface="Calibri"/>
                      </a:endParaRPr>
                    </a:p>
                  </a:txBody>
                  <a:tcPr marL="9833" marR="9833" marT="9832" marB="0" anchor="b"/>
                </a:tc>
                <a:tc>
                  <a:txBody>
                    <a:bodyPr/>
                    <a:lstStyle/>
                    <a:p>
                      <a:pPr algn="l" fontAlgn="b"/>
                      <a:endParaRPr lang="fr-FR" sz="1100" b="0" i="0" u="none" strike="noStrike">
                        <a:solidFill>
                          <a:srgbClr val="000000"/>
                        </a:solidFill>
                        <a:effectLst/>
                        <a:latin typeface="Calibri"/>
                      </a:endParaRPr>
                    </a:p>
                  </a:txBody>
                  <a:tcPr marL="9833" marR="9833" marT="9832" marB="0" anchor="b"/>
                </a:tc>
                <a:tc>
                  <a:txBody>
                    <a:bodyPr/>
                    <a:lstStyle/>
                    <a:p>
                      <a:pPr algn="l" fontAlgn="b"/>
                      <a:endParaRPr lang="fr-FR" sz="1100" b="0" i="0" u="none" strike="noStrike">
                        <a:solidFill>
                          <a:srgbClr val="000000"/>
                        </a:solidFill>
                        <a:effectLst/>
                        <a:latin typeface="Calibri"/>
                      </a:endParaRPr>
                    </a:p>
                  </a:txBody>
                  <a:tcPr marL="9833" marR="9833" marT="9832" marB="0" anchor="b"/>
                </a:tc>
                <a:tc>
                  <a:txBody>
                    <a:bodyPr/>
                    <a:lstStyle/>
                    <a:p>
                      <a:pPr algn="l" fontAlgn="b"/>
                      <a:endParaRPr lang="fr-FR" sz="1100" b="0" i="0" u="none" strike="noStrike">
                        <a:solidFill>
                          <a:srgbClr val="000000"/>
                        </a:solidFill>
                        <a:effectLst/>
                        <a:latin typeface="Calibri"/>
                      </a:endParaRPr>
                    </a:p>
                  </a:txBody>
                  <a:tcPr marL="9833" marR="9833" marT="9832" marB="0" anchor="b"/>
                </a:tc>
              </a:tr>
              <a:tr h="196639">
                <a:tc>
                  <a:txBody>
                    <a:bodyPr/>
                    <a:lstStyle/>
                    <a:p>
                      <a:pPr algn="l" fontAlgn="b"/>
                      <a:r>
                        <a:rPr lang="fr-FR" sz="1100" u="none" strike="noStrike">
                          <a:effectLst/>
                        </a:rPr>
                        <a:t>Xbbric begin=4200000 end=4600000</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3648</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1</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G</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0</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0.792</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0.270</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1.531</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0.517</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17</a:t>
                      </a:r>
                      <a:endParaRPr lang="fr-FR" sz="1100" b="0" i="0" u="none" strike="noStrike">
                        <a:solidFill>
                          <a:srgbClr val="000000"/>
                        </a:solidFill>
                        <a:effectLst/>
                        <a:latin typeface="Calibri"/>
                      </a:endParaRPr>
                    </a:p>
                  </a:txBody>
                  <a:tcPr marL="9833" marR="9833" marT="9832" marB="0" anchor="b"/>
                </a:tc>
                <a:tc>
                  <a:txBody>
                    <a:bodyPr/>
                    <a:lstStyle/>
                    <a:p>
                      <a:pPr algn="l" fontAlgn="b"/>
                      <a:endParaRPr lang="fr-FR" sz="1100" b="0" i="0" u="none" strike="noStrike">
                        <a:solidFill>
                          <a:srgbClr val="000000"/>
                        </a:solidFill>
                        <a:effectLst/>
                        <a:latin typeface="Calibri"/>
                      </a:endParaRPr>
                    </a:p>
                  </a:txBody>
                  <a:tcPr marL="9833" marR="9833" marT="9832" marB="0" anchor="b"/>
                </a:tc>
                <a:tc>
                  <a:txBody>
                    <a:bodyPr/>
                    <a:lstStyle/>
                    <a:p>
                      <a:pPr algn="l" fontAlgn="b"/>
                      <a:endParaRPr lang="fr-FR" sz="1100" b="0" i="0" u="none" strike="noStrike">
                        <a:solidFill>
                          <a:srgbClr val="000000"/>
                        </a:solidFill>
                        <a:effectLst/>
                        <a:latin typeface="Calibri"/>
                      </a:endParaRPr>
                    </a:p>
                  </a:txBody>
                  <a:tcPr marL="9833" marR="9833" marT="9832" marB="0" anchor="b"/>
                </a:tc>
                <a:tc>
                  <a:txBody>
                    <a:bodyPr/>
                    <a:lstStyle/>
                    <a:p>
                      <a:pPr algn="l" fontAlgn="b"/>
                      <a:endParaRPr lang="fr-FR" sz="1100" b="0" i="0" u="none" strike="noStrike">
                        <a:solidFill>
                          <a:srgbClr val="000000"/>
                        </a:solidFill>
                        <a:effectLst/>
                        <a:latin typeface="Calibri"/>
                      </a:endParaRPr>
                    </a:p>
                  </a:txBody>
                  <a:tcPr marL="9833" marR="9833" marT="9832" marB="0" anchor="b"/>
                </a:tc>
              </a:tr>
              <a:tr h="196639">
                <a:tc>
                  <a:txBody>
                    <a:bodyPr/>
                    <a:lstStyle/>
                    <a:p>
                      <a:pPr algn="l" fontAlgn="b"/>
                      <a:r>
                        <a:rPr lang="fr-FR" sz="1100" u="none" strike="noStrike">
                          <a:effectLst/>
                        </a:rPr>
                        <a:t>Xbbric begin=4200000 end=4600000</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dirty="0">
                          <a:effectLst/>
                        </a:rPr>
                        <a:t>3649</a:t>
                      </a:r>
                      <a:endParaRPr lang="fr-FR" sz="1100" b="0" i="0" u="none" strike="noStrike" dirty="0">
                        <a:solidFill>
                          <a:srgbClr val="000000"/>
                        </a:solidFill>
                        <a:effectLst/>
                        <a:latin typeface="Calibri"/>
                      </a:endParaRPr>
                    </a:p>
                  </a:txBody>
                  <a:tcPr marL="9833" marR="9833" marT="9832" marB="0" anchor="b"/>
                </a:tc>
                <a:tc>
                  <a:txBody>
                    <a:bodyPr/>
                    <a:lstStyle/>
                    <a:p>
                      <a:pPr algn="r" fontAlgn="b"/>
                      <a:r>
                        <a:rPr lang="fr-FR" sz="1100" u="none" strike="noStrike">
                          <a:effectLst/>
                        </a:rPr>
                        <a:t>0</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C</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21</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2.472</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0.719</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0.598</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4.134</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23</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0.600</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0.322</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1.000</a:t>
                      </a:r>
                      <a:endParaRPr lang="fr-FR" sz="1100" b="0" i="0" u="none" strike="noStrike">
                        <a:solidFill>
                          <a:srgbClr val="000000"/>
                        </a:solidFill>
                        <a:effectLst/>
                        <a:latin typeface="Calibri"/>
                      </a:endParaRPr>
                    </a:p>
                  </a:txBody>
                  <a:tcPr marL="9833" marR="9833" marT="9832" marB="0" anchor="b"/>
                </a:tc>
              </a:tr>
              <a:tr h="196639">
                <a:tc>
                  <a:txBody>
                    <a:bodyPr/>
                    <a:lstStyle/>
                    <a:p>
                      <a:pPr algn="l" fontAlgn="b"/>
                      <a:r>
                        <a:rPr lang="fr-FR" sz="1100" u="none" strike="noStrike">
                          <a:effectLst/>
                        </a:rPr>
                        <a:t>Xbbric begin=4200000 end=4600000</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3649</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1</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G</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1</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0.698</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0.107</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0.826</a:t>
                      </a:r>
                      <a:endParaRPr lang="fr-FR" sz="1100" b="0" i="0" u="none" strike="noStrike">
                        <a:solidFill>
                          <a:srgbClr val="000000"/>
                        </a:solidFill>
                        <a:effectLst/>
                        <a:latin typeface="Calibri"/>
                      </a:endParaRPr>
                    </a:p>
                  </a:txBody>
                  <a:tcPr marL="9833" marR="9833" marT="9832" marB="0" anchor="b"/>
                </a:tc>
                <a:tc>
                  <a:txBody>
                    <a:bodyPr/>
                    <a:lstStyle/>
                    <a:p>
                      <a:pPr algn="l" fontAlgn="b"/>
                      <a:r>
                        <a:rPr lang="fr-FR" sz="1100" u="none" strike="noStrike">
                          <a:effectLst/>
                        </a:rPr>
                        <a:t>0.845</a:t>
                      </a:r>
                      <a:endParaRPr lang="fr-FR" sz="1100" b="0" i="0" u="none" strike="noStrike">
                        <a:solidFill>
                          <a:srgbClr val="000000"/>
                        </a:solidFill>
                        <a:effectLst/>
                        <a:latin typeface="Calibri"/>
                      </a:endParaRPr>
                    </a:p>
                  </a:txBody>
                  <a:tcPr marL="9833" marR="9833" marT="9832" marB="0" anchor="b"/>
                </a:tc>
                <a:tc>
                  <a:txBody>
                    <a:bodyPr/>
                    <a:lstStyle/>
                    <a:p>
                      <a:pPr algn="r" fontAlgn="b"/>
                      <a:r>
                        <a:rPr lang="fr-FR" sz="1100" u="none" strike="noStrike">
                          <a:effectLst/>
                        </a:rPr>
                        <a:t>27</a:t>
                      </a:r>
                      <a:endParaRPr lang="fr-FR" sz="1100" b="0" i="0" u="none" strike="noStrike">
                        <a:solidFill>
                          <a:srgbClr val="000000"/>
                        </a:solidFill>
                        <a:effectLst/>
                        <a:latin typeface="Calibri"/>
                      </a:endParaRPr>
                    </a:p>
                  </a:txBody>
                  <a:tcPr marL="9833" marR="9833" marT="9832" marB="0" anchor="b"/>
                </a:tc>
                <a:tc>
                  <a:txBody>
                    <a:bodyPr/>
                    <a:lstStyle/>
                    <a:p>
                      <a:pPr algn="l" fontAlgn="b"/>
                      <a:endParaRPr lang="fr-FR" sz="1100" b="0" i="0" u="none" strike="noStrike">
                        <a:solidFill>
                          <a:srgbClr val="000000"/>
                        </a:solidFill>
                        <a:effectLst/>
                        <a:latin typeface="Calibri"/>
                      </a:endParaRPr>
                    </a:p>
                  </a:txBody>
                  <a:tcPr marL="9833" marR="9833" marT="9832" marB="0" anchor="b"/>
                </a:tc>
                <a:tc>
                  <a:txBody>
                    <a:bodyPr/>
                    <a:lstStyle/>
                    <a:p>
                      <a:pPr algn="l" fontAlgn="b"/>
                      <a:endParaRPr lang="fr-FR" sz="1100" b="0" i="0" u="none" strike="noStrike">
                        <a:solidFill>
                          <a:srgbClr val="000000"/>
                        </a:solidFill>
                        <a:effectLst/>
                        <a:latin typeface="Calibri"/>
                      </a:endParaRPr>
                    </a:p>
                  </a:txBody>
                  <a:tcPr marL="9833" marR="9833" marT="9832" marB="0" anchor="b"/>
                </a:tc>
                <a:tc>
                  <a:txBody>
                    <a:bodyPr/>
                    <a:lstStyle/>
                    <a:p>
                      <a:pPr algn="l" fontAlgn="b"/>
                      <a:endParaRPr lang="fr-FR" sz="1100" b="0" i="0" u="none" strike="noStrike" dirty="0">
                        <a:solidFill>
                          <a:srgbClr val="000000"/>
                        </a:solidFill>
                        <a:effectLst/>
                        <a:latin typeface="Calibri"/>
                      </a:endParaRPr>
                    </a:p>
                  </a:txBody>
                  <a:tcPr marL="9833" marR="9833" marT="9832" marB="0" anchor="b"/>
                </a:tc>
              </a:tr>
            </a:tbl>
          </a:graphicData>
        </a:graphic>
      </p:graphicFrame>
      <p:sp>
        <p:nvSpPr>
          <p:cNvPr id="19" name="Titre 1"/>
          <p:cNvSpPr txBox="1">
            <a:spLocks/>
          </p:cNvSpPr>
          <p:nvPr/>
        </p:nvSpPr>
        <p:spPr>
          <a:xfrm>
            <a:off x="3490729" y="517878"/>
            <a:ext cx="3207471" cy="460832"/>
          </a:xfrm>
          <a:prstGeom prst="rect">
            <a:avLst/>
          </a:prstGeom>
        </p:spPr>
        <p:txBody>
          <a:bodyPr lIns="100794" tIns="50397" rIns="100794" bIns="50397"/>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u="sng" dirty="0"/>
              <a:t>Résultats de SMRT </a:t>
            </a:r>
            <a:r>
              <a:rPr lang="fr-FR" sz="2000" b="1" u="sng" dirty="0" err="1"/>
              <a:t>Analysis</a:t>
            </a:r>
            <a:endParaRPr lang="fr-FR" sz="2000" b="1" u="sng" dirty="0"/>
          </a:p>
        </p:txBody>
      </p:sp>
      <p:sp>
        <p:nvSpPr>
          <p:cNvPr id="21" name="Rectangle 20"/>
          <p:cNvSpPr/>
          <p:nvPr/>
        </p:nvSpPr>
        <p:spPr>
          <a:xfrm>
            <a:off x="385921" y="1370148"/>
            <a:ext cx="9384838" cy="3498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sp>
        <p:nvSpPr>
          <p:cNvPr id="23" name="Rectangle 22"/>
          <p:cNvSpPr/>
          <p:nvPr/>
        </p:nvSpPr>
        <p:spPr>
          <a:xfrm>
            <a:off x="385921" y="1720017"/>
            <a:ext cx="9384838" cy="4081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sp>
        <p:nvSpPr>
          <p:cNvPr id="24"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a:t>
            </a:r>
            <a:r>
              <a:rPr lang="fr-FR" b="1" dirty="0" err="1" smtClean="0">
                <a:solidFill>
                  <a:srgbClr val="000000"/>
                </a:solidFill>
                <a:latin typeface="Calibri" pitchFamily="18"/>
                <a:ea typeface="DejaVu Sans" pitchFamily="2"/>
                <a:cs typeface="DejaVu Sans" pitchFamily="2"/>
              </a:rPr>
              <a:t>Analysis</a:t>
            </a:r>
            <a:r>
              <a:rPr lang="fr-FR" b="1" dirty="0" smtClean="0">
                <a:solidFill>
                  <a:srgbClr val="000000"/>
                </a:solidFill>
                <a:latin typeface="Calibri" pitchFamily="18"/>
                <a:ea typeface="DejaVu Sans" pitchFamily="2"/>
                <a:cs typeface="DejaVu Sans" pitchFamily="2"/>
              </a:rPr>
              <a:t> : Résultats chiffrés</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2547639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185</a:t>
            </a:fld>
            <a:endParaRPr lang="fr-FR"/>
          </a:p>
        </p:txBody>
      </p:sp>
      <p:pic>
        <p:nvPicPr>
          <p:cNvPr id="25" name="Imag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88" y="860918"/>
            <a:ext cx="2572800" cy="4061889"/>
          </a:xfrm>
          <a:prstGeom prst="rect">
            <a:avLst/>
          </a:prstGeom>
        </p:spPr>
      </p:pic>
      <p:sp>
        <p:nvSpPr>
          <p:cNvPr id="13" name="Rectangle 12"/>
          <p:cNvSpPr/>
          <p:nvPr/>
        </p:nvSpPr>
        <p:spPr>
          <a:xfrm>
            <a:off x="136989" y="3937331"/>
            <a:ext cx="2572798" cy="1889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graphicFrame>
        <p:nvGraphicFramePr>
          <p:cNvPr id="17" name="Tableau 16"/>
          <p:cNvGraphicFramePr>
            <a:graphicFrameLocks noGrp="1"/>
          </p:cNvGraphicFramePr>
          <p:nvPr>
            <p:extLst>
              <p:ext uri="{D42A27DB-BD31-4B8C-83A1-F6EECF244321}">
                <p14:modId xmlns:p14="http://schemas.microsoft.com/office/powerpoint/2010/main" val="77016453"/>
              </p:ext>
            </p:extLst>
          </p:nvPr>
        </p:nvGraphicFramePr>
        <p:xfrm>
          <a:off x="3302123" y="1648429"/>
          <a:ext cx="6412395" cy="1640030"/>
        </p:xfrm>
        <a:graphic>
          <a:graphicData uri="http://schemas.openxmlformats.org/drawingml/2006/table">
            <a:tbl>
              <a:tblPr>
                <a:tableStyleId>{5C22544A-7EE6-4342-B048-85BDC9FD1C3A}</a:tableStyleId>
              </a:tblPr>
              <a:tblGrid>
                <a:gridCol w="1584733"/>
                <a:gridCol w="839593"/>
                <a:gridCol w="1231404"/>
                <a:gridCol w="1077479"/>
                <a:gridCol w="839593"/>
                <a:gridCol w="839593"/>
              </a:tblGrid>
              <a:tr h="380084">
                <a:tc>
                  <a:txBody>
                    <a:bodyPr/>
                    <a:lstStyle/>
                    <a:p>
                      <a:pPr algn="l" fontAlgn="b"/>
                      <a:r>
                        <a:rPr lang="fr-FR" sz="1200" b="1" u="none" strike="noStrike" dirty="0" err="1">
                          <a:effectLst/>
                        </a:rPr>
                        <a:t>motifString</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centerPos</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modificationType</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a:effectLst/>
                        </a:rPr>
                        <a:t>fraction</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nDetected</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nGenome</a:t>
                      </a:r>
                      <a:endParaRPr lang="fr-FR" sz="1200" b="1" i="0" u="none" strike="noStrike" dirty="0">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TCANNNNNRTCC</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2</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m6A</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0.93442625</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57</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61</a:t>
                      </a:r>
                      <a:endParaRPr lang="fr-FR" sz="1200" b="0" i="0" u="none" strike="noStrike">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GGAYNNNNNTGA</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2</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m6A</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0.93442625</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57</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61</a:t>
                      </a:r>
                      <a:endParaRPr lang="fr-FR" sz="1200" b="0" i="0" u="none" strike="noStrike">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ACAGNNNNNGGT</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2</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m6A</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0.90697676</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39</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43</a:t>
                      </a:r>
                      <a:endParaRPr lang="fr-FR" sz="1200" b="0" i="0" u="none" strike="noStrike">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ACCNNNNNCTGT</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0</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m6A</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0.90697676</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39</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43</a:t>
                      </a:r>
                      <a:endParaRPr lang="fr-FR" sz="1200" b="0" i="0" u="none" strike="noStrike">
                        <a:solidFill>
                          <a:srgbClr val="000000"/>
                        </a:solidFill>
                        <a:effectLst/>
                        <a:latin typeface="Calibri"/>
                      </a:endParaRPr>
                    </a:p>
                  </a:txBody>
                  <a:tcPr marL="10501" marR="10501" marT="10500" marB="0" anchor="b"/>
                </a:tc>
              </a:tr>
              <a:tr h="209991">
                <a:tc>
                  <a:txBody>
                    <a:bodyPr/>
                    <a:lstStyle/>
                    <a:p>
                      <a:pPr algn="l" fontAlgn="b"/>
                      <a:r>
                        <a:rPr lang="fr-FR" sz="1200" u="none" strike="noStrike" dirty="0">
                          <a:effectLst/>
                        </a:rPr>
                        <a:t>GNCNGTGGTNGC</a:t>
                      </a:r>
                      <a:endParaRPr lang="fr-FR" sz="1200" b="0" i="0" u="none" strike="noStrike" dirty="0">
                        <a:solidFill>
                          <a:srgbClr val="000000"/>
                        </a:solidFill>
                        <a:effectLst/>
                        <a:latin typeface="Calibri"/>
                      </a:endParaRPr>
                    </a:p>
                  </a:txBody>
                  <a:tcPr marL="10501" marR="10501" marT="10500" marB="0" anchor="b"/>
                </a:tc>
                <a:tc>
                  <a:txBody>
                    <a:bodyPr/>
                    <a:lstStyle/>
                    <a:p>
                      <a:pPr algn="r" fontAlgn="b"/>
                      <a:r>
                        <a:rPr lang="fr-FR" sz="1200" u="none" strike="noStrike">
                          <a:effectLst/>
                        </a:rPr>
                        <a:t>5</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modified_base</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dirty="0">
                          <a:effectLst/>
                        </a:rPr>
                        <a:t>0.17857143</a:t>
                      </a:r>
                      <a:endParaRPr lang="fr-FR" sz="1200" b="0" i="0" u="none" strike="noStrike" dirty="0">
                        <a:solidFill>
                          <a:srgbClr val="000000"/>
                        </a:solidFill>
                        <a:effectLst/>
                        <a:latin typeface="Calibri"/>
                      </a:endParaRPr>
                    </a:p>
                  </a:txBody>
                  <a:tcPr marL="10501" marR="10501" marT="10500" marB="0" anchor="b"/>
                </a:tc>
                <a:tc>
                  <a:txBody>
                    <a:bodyPr/>
                    <a:lstStyle/>
                    <a:p>
                      <a:pPr algn="r" fontAlgn="b"/>
                      <a:r>
                        <a:rPr lang="fr-FR" sz="1200" u="none" strike="noStrike">
                          <a:effectLst/>
                        </a:rPr>
                        <a:t>5</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28</a:t>
                      </a:r>
                      <a:endParaRPr lang="fr-FR" sz="1200" b="0" i="0" u="none" strike="noStrike">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CNYNNNNTTGGCNNCG</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8</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modified_base</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0.16666667</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5</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dirty="0">
                          <a:effectLst/>
                        </a:rPr>
                        <a:t>30</a:t>
                      </a:r>
                      <a:endParaRPr lang="fr-FR" sz="1200" b="0" i="0" u="none" strike="noStrike" dirty="0">
                        <a:solidFill>
                          <a:srgbClr val="000000"/>
                        </a:solidFill>
                        <a:effectLst/>
                        <a:latin typeface="Calibri"/>
                      </a:endParaRPr>
                    </a:p>
                  </a:txBody>
                  <a:tcPr marL="10501" marR="10501" marT="10500" marB="0" anchor="b"/>
                </a:tc>
              </a:tr>
            </a:tbl>
          </a:graphicData>
        </a:graphic>
      </p:graphicFrame>
      <p:sp>
        <p:nvSpPr>
          <p:cNvPr id="20" name="ZoneTexte 19"/>
          <p:cNvSpPr txBox="1"/>
          <p:nvPr/>
        </p:nvSpPr>
        <p:spPr>
          <a:xfrm>
            <a:off x="3003187" y="3395841"/>
            <a:ext cx="6792476" cy="2040771"/>
          </a:xfrm>
          <a:prstGeom prst="rect">
            <a:avLst/>
          </a:prstGeom>
          <a:noFill/>
        </p:spPr>
        <p:txBody>
          <a:bodyPr wrap="none" lIns="100794" tIns="50397" rIns="100794" bIns="50397" rtlCol="0">
            <a:spAutoFit/>
          </a:bodyPr>
          <a:lstStyle/>
          <a:p>
            <a:pPr marL="314982" indent="-314982">
              <a:buFont typeface="Wingdings" panose="05000000000000000000" pitchFamily="2" charset="2"/>
              <a:buChar char="§"/>
            </a:pPr>
            <a:r>
              <a:rPr lang="fr-FR" b="1" dirty="0" err="1" smtClean="0"/>
              <a:t>centerPos</a:t>
            </a:r>
            <a:r>
              <a:rPr lang="fr-FR" dirty="0" smtClean="0"/>
              <a:t>: position de la méthylation en comptant à partir de 0</a:t>
            </a:r>
            <a:endParaRPr lang="fr-FR" dirty="0"/>
          </a:p>
          <a:p>
            <a:pPr marL="314982" indent="-314982">
              <a:buFont typeface="Wingdings" panose="05000000000000000000" pitchFamily="2" charset="2"/>
              <a:buChar char="§"/>
            </a:pPr>
            <a:r>
              <a:rPr lang="fr-FR" b="1" dirty="0" err="1" smtClean="0"/>
              <a:t>modificationType</a:t>
            </a:r>
            <a:r>
              <a:rPr lang="fr-FR" dirty="0" smtClean="0"/>
              <a:t>: m6A, m4C, m5C ou </a:t>
            </a:r>
            <a:r>
              <a:rPr lang="fr-FR" dirty="0" err="1" smtClean="0"/>
              <a:t>modified_base</a:t>
            </a:r>
            <a:r>
              <a:rPr lang="fr-FR" b="1" dirty="0" smtClean="0"/>
              <a:t/>
            </a:r>
            <a:br>
              <a:rPr lang="fr-FR" b="1" dirty="0" smtClean="0"/>
            </a:br>
            <a:r>
              <a:rPr lang="fr-FR" dirty="0" err="1" smtClean="0"/>
              <a:t>modified_base</a:t>
            </a:r>
            <a:r>
              <a:rPr lang="fr-FR" dirty="0" smtClean="0"/>
              <a:t> correspond à un pic IPD mais la signature </a:t>
            </a:r>
            <a:br>
              <a:rPr lang="fr-FR" dirty="0" smtClean="0"/>
            </a:br>
            <a:r>
              <a:rPr lang="fr-FR" dirty="0" smtClean="0"/>
              <a:t>n’est pas reconnue</a:t>
            </a:r>
          </a:p>
          <a:p>
            <a:pPr marL="314982" indent="-314982">
              <a:buFont typeface="Wingdings" panose="05000000000000000000" pitchFamily="2" charset="2"/>
              <a:buChar char="§"/>
            </a:pPr>
            <a:r>
              <a:rPr lang="fr-FR" b="1" dirty="0" smtClean="0"/>
              <a:t>fraction</a:t>
            </a:r>
            <a:r>
              <a:rPr lang="fr-FR" dirty="0" smtClean="0"/>
              <a:t>: fréquence des motifs </a:t>
            </a:r>
            <a:r>
              <a:rPr lang="fr-FR" dirty="0" err="1" smtClean="0"/>
              <a:t>méthylés</a:t>
            </a:r>
            <a:r>
              <a:rPr lang="fr-FR" dirty="0" smtClean="0"/>
              <a:t> (&gt;QV </a:t>
            </a:r>
            <a:r>
              <a:rPr lang="fr-FR" dirty="0" err="1" smtClean="0"/>
              <a:t>cutoff</a:t>
            </a:r>
            <a:r>
              <a:rPr lang="fr-FR" dirty="0" smtClean="0"/>
              <a:t>)</a:t>
            </a:r>
          </a:p>
          <a:p>
            <a:pPr marL="314982" indent="-314982">
              <a:buFont typeface="Wingdings" panose="05000000000000000000" pitchFamily="2" charset="2"/>
              <a:buChar char="§"/>
            </a:pPr>
            <a:r>
              <a:rPr lang="fr-FR" b="1" dirty="0" err="1" smtClean="0"/>
              <a:t>nDetected</a:t>
            </a:r>
            <a:r>
              <a:rPr lang="fr-FR" dirty="0" smtClean="0"/>
              <a:t>: occurrence du motif </a:t>
            </a:r>
            <a:r>
              <a:rPr lang="fr-FR" dirty="0" err="1" smtClean="0"/>
              <a:t>méthylé</a:t>
            </a:r>
            <a:r>
              <a:rPr lang="fr-FR" dirty="0" smtClean="0"/>
              <a:t> </a:t>
            </a:r>
            <a:r>
              <a:rPr lang="fr-FR" dirty="0"/>
              <a:t>(&gt;QV </a:t>
            </a:r>
            <a:r>
              <a:rPr lang="fr-FR" dirty="0" err="1"/>
              <a:t>cutoff</a:t>
            </a:r>
            <a:r>
              <a:rPr lang="fr-FR" dirty="0" smtClean="0"/>
              <a:t>)</a:t>
            </a:r>
          </a:p>
          <a:p>
            <a:pPr marL="314982" indent="-314982">
              <a:buFont typeface="Wingdings" panose="05000000000000000000" pitchFamily="2" charset="2"/>
              <a:buChar char="§"/>
            </a:pPr>
            <a:r>
              <a:rPr lang="fr-FR" b="1" dirty="0" err="1" smtClean="0"/>
              <a:t>nGenome</a:t>
            </a:r>
            <a:r>
              <a:rPr lang="fr-FR" dirty="0" smtClean="0"/>
              <a:t>: occurrence du motif</a:t>
            </a:r>
            <a:endParaRPr lang="fr-FR" dirty="0"/>
          </a:p>
        </p:txBody>
      </p:sp>
      <p:sp>
        <p:nvSpPr>
          <p:cNvPr id="19" name="Titre 1"/>
          <p:cNvSpPr txBox="1">
            <a:spLocks/>
          </p:cNvSpPr>
          <p:nvPr/>
        </p:nvSpPr>
        <p:spPr>
          <a:xfrm>
            <a:off x="3490729" y="517878"/>
            <a:ext cx="3207471" cy="460832"/>
          </a:xfrm>
          <a:prstGeom prst="rect">
            <a:avLst/>
          </a:prstGeom>
        </p:spPr>
        <p:txBody>
          <a:bodyPr lIns="100794" tIns="50397" rIns="100794" bIns="50397"/>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u="sng" dirty="0"/>
              <a:t>Résultats de SMRT </a:t>
            </a:r>
            <a:r>
              <a:rPr lang="fr-FR" sz="2000" b="1" u="sng" dirty="0" err="1"/>
              <a:t>Analysis</a:t>
            </a:r>
            <a:endParaRPr lang="fr-FR" sz="2000" b="1" u="sng" dirty="0"/>
          </a:p>
        </p:txBody>
      </p:sp>
      <p:sp>
        <p:nvSpPr>
          <p:cNvPr id="21" name="ZoneTexte 20"/>
          <p:cNvSpPr txBox="1"/>
          <p:nvPr/>
        </p:nvSpPr>
        <p:spPr>
          <a:xfrm>
            <a:off x="4949109" y="1090049"/>
            <a:ext cx="1808199" cy="339267"/>
          </a:xfrm>
          <a:prstGeom prst="rect">
            <a:avLst/>
          </a:prstGeom>
          <a:noFill/>
        </p:spPr>
        <p:txBody>
          <a:bodyPr wrap="none" lIns="100794" tIns="50397" rIns="100794" bIns="50397" rtlCol="0">
            <a:spAutoFit/>
          </a:bodyPr>
          <a:lstStyle/>
          <a:p>
            <a:r>
              <a:rPr lang="fr-FR" sz="1500" i="1" dirty="0">
                <a:solidFill>
                  <a:schemeClr val="tx1">
                    <a:lumMod val="50000"/>
                    <a:lumOff val="50000"/>
                  </a:schemeClr>
                </a:solidFill>
              </a:rPr>
              <a:t>1</a:t>
            </a:r>
            <a:r>
              <a:rPr lang="fr-FR" sz="1500" i="1" baseline="30000" dirty="0">
                <a:solidFill>
                  <a:schemeClr val="tx1">
                    <a:lumMod val="50000"/>
                    <a:lumOff val="50000"/>
                  </a:schemeClr>
                </a:solidFill>
              </a:rPr>
              <a:t>ère</a:t>
            </a:r>
            <a:r>
              <a:rPr lang="fr-FR" sz="1500" i="1" dirty="0">
                <a:solidFill>
                  <a:schemeClr val="tx1">
                    <a:lumMod val="50000"/>
                    <a:lumOff val="50000"/>
                  </a:schemeClr>
                </a:solidFill>
              </a:rPr>
              <a:t> partie du fichier</a:t>
            </a:r>
          </a:p>
        </p:txBody>
      </p:sp>
      <p:sp>
        <p:nvSpPr>
          <p:cNvPr id="22"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a:t>
            </a:r>
            <a:r>
              <a:rPr lang="fr-FR" b="1" dirty="0" err="1" smtClean="0">
                <a:solidFill>
                  <a:srgbClr val="000000"/>
                </a:solidFill>
                <a:latin typeface="Calibri" pitchFamily="18"/>
                <a:ea typeface="DejaVu Sans" pitchFamily="2"/>
                <a:cs typeface="DejaVu Sans" pitchFamily="2"/>
              </a:rPr>
              <a:t>Analysis</a:t>
            </a:r>
            <a:r>
              <a:rPr lang="fr-FR" b="1" dirty="0" smtClean="0">
                <a:solidFill>
                  <a:srgbClr val="000000"/>
                </a:solidFill>
                <a:latin typeface="Calibri" pitchFamily="18"/>
                <a:ea typeface="DejaVu Sans" pitchFamily="2"/>
                <a:cs typeface="DejaVu Sans" pitchFamily="2"/>
              </a:rPr>
              <a:t> : Résultats chiffrés</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578042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186</a:t>
            </a:fld>
            <a:endParaRPr lang="fr-FR"/>
          </a:p>
        </p:txBody>
      </p:sp>
      <p:pic>
        <p:nvPicPr>
          <p:cNvPr id="25" name="Imag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88" y="860918"/>
            <a:ext cx="2572800" cy="4061889"/>
          </a:xfrm>
          <a:prstGeom prst="rect">
            <a:avLst/>
          </a:prstGeom>
        </p:spPr>
      </p:pic>
      <p:sp>
        <p:nvSpPr>
          <p:cNvPr id="13" name="Rectangle 12"/>
          <p:cNvSpPr/>
          <p:nvPr/>
        </p:nvSpPr>
        <p:spPr>
          <a:xfrm>
            <a:off x="136989" y="3937331"/>
            <a:ext cx="2572798" cy="1889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sp>
        <p:nvSpPr>
          <p:cNvPr id="20" name="ZoneTexte 19"/>
          <p:cNvSpPr txBox="1"/>
          <p:nvPr/>
        </p:nvSpPr>
        <p:spPr>
          <a:xfrm>
            <a:off x="3003187" y="3500836"/>
            <a:ext cx="6150056" cy="2317770"/>
          </a:xfrm>
          <a:prstGeom prst="rect">
            <a:avLst/>
          </a:prstGeom>
          <a:noFill/>
        </p:spPr>
        <p:txBody>
          <a:bodyPr wrap="none" lIns="100794" tIns="50397" rIns="100794" bIns="50397" rtlCol="0">
            <a:spAutoFit/>
          </a:bodyPr>
          <a:lstStyle/>
          <a:p>
            <a:pPr marL="314982" indent="-314982">
              <a:buFont typeface="Wingdings" panose="05000000000000000000" pitchFamily="2" charset="2"/>
              <a:buChar char="§"/>
            </a:pPr>
            <a:r>
              <a:rPr lang="fr-FR" b="1" dirty="0" err="1" smtClean="0"/>
              <a:t>groupTag</a:t>
            </a:r>
            <a:r>
              <a:rPr lang="fr-FR" dirty="0" smtClean="0"/>
              <a:t>: couple de motifs quand non palindromique</a:t>
            </a:r>
          </a:p>
          <a:p>
            <a:pPr marL="314982" indent="-314982">
              <a:buFont typeface="Wingdings" panose="05000000000000000000" pitchFamily="2" charset="2"/>
              <a:buChar char="§"/>
            </a:pPr>
            <a:r>
              <a:rPr lang="fr-FR" b="1" dirty="0" err="1" smtClean="0"/>
              <a:t>partnerMotifString</a:t>
            </a:r>
            <a:r>
              <a:rPr lang="fr-FR" dirty="0" smtClean="0"/>
              <a:t>: motif complémentaire</a:t>
            </a:r>
          </a:p>
          <a:p>
            <a:r>
              <a:rPr lang="fr-FR" dirty="0" smtClean="0"/>
              <a:t>Les 4 valeurs suivantes permettent de se faire une idée de la </a:t>
            </a:r>
            <a:br>
              <a:rPr lang="fr-FR" dirty="0" smtClean="0"/>
            </a:br>
            <a:r>
              <a:rPr lang="fr-FR" dirty="0" smtClean="0"/>
              <a:t>qualité des motifs</a:t>
            </a:r>
          </a:p>
          <a:p>
            <a:pPr marL="314982" indent="-314982">
              <a:buFont typeface="Wingdings" panose="05000000000000000000" pitchFamily="2" charset="2"/>
              <a:buChar char="§"/>
            </a:pPr>
            <a:r>
              <a:rPr lang="fr-FR" b="1" dirty="0" err="1" smtClean="0"/>
              <a:t>meanScore</a:t>
            </a:r>
            <a:r>
              <a:rPr lang="fr-FR" dirty="0" smtClean="0"/>
              <a:t>: moyenne du QV (&gt;QV </a:t>
            </a:r>
            <a:r>
              <a:rPr lang="fr-FR" dirty="0" err="1" smtClean="0"/>
              <a:t>cutoff</a:t>
            </a:r>
            <a:r>
              <a:rPr lang="fr-FR" dirty="0" smtClean="0"/>
              <a:t>)</a:t>
            </a:r>
          </a:p>
          <a:p>
            <a:pPr marL="314982" indent="-314982">
              <a:buFont typeface="Wingdings" panose="05000000000000000000" pitchFamily="2" charset="2"/>
              <a:buChar char="§"/>
            </a:pPr>
            <a:r>
              <a:rPr lang="fr-FR" b="1" dirty="0" err="1" smtClean="0"/>
              <a:t>meanIpdRatio</a:t>
            </a:r>
            <a:r>
              <a:rPr lang="fr-FR" dirty="0" smtClean="0"/>
              <a:t>: </a:t>
            </a:r>
            <a:r>
              <a:rPr lang="fr-FR" dirty="0"/>
              <a:t>moyenne du </a:t>
            </a:r>
            <a:r>
              <a:rPr lang="fr-FR" dirty="0" smtClean="0"/>
              <a:t>IPD (&gt;</a:t>
            </a:r>
            <a:r>
              <a:rPr lang="fr-FR" dirty="0"/>
              <a:t>QV </a:t>
            </a:r>
            <a:r>
              <a:rPr lang="fr-FR" dirty="0" err="1"/>
              <a:t>cutoff</a:t>
            </a:r>
            <a:r>
              <a:rPr lang="fr-FR" dirty="0" smtClean="0"/>
              <a:t>)</a:t>
            </a:r>
          </a:p>
          <a:p>
            <a:pPr marL="314982" indent="-314982">
              <a:buFont typeface="Wingdings" panose="05000000000000000000" pitchFamily="2" charset="2"/>
              <a:buChar char="§"/>
            </a:pPr>
            <a:r>
              <a:rPr lang="fr-FR" b="1" dirty="0" err="1" smtClean="0"/>
              <a:t>meanCoverage</a:t>
            </a:r>
            <a:r>
              <a:rPr lang="fr-FR" dirty="0" smtClean="0"/>
              <a:t>: </a:t>
            </a:r>
            <a:r>
              <a:rPr lang="fr-FR" dirty="0"/>
              <a:t>moyenne du </a:t>
            </a:r>
            <a:r>
              <a:rPr lang="fr-FR" dirty="0" smtClean="0"/>
              <a:t>couverture </a:t>
            </a:r>
            <a:r>
              <a:rPr lang="fr-FR" dirty="0"/>
              <a:t>(&gt;QV </a:t>
            </a:r>
            <a:r>
              <a:rPr lang="fr-FR" dirty="0" err="1"/>
              <a:t>cutoff</a:t>
            </a:r>
            <a:r>
              <a:rPr lang="fr-FR" dirty="0" smtClean="0"/>
              <a:t>)</a:t>
            </a:r>
          </a:p>
          <a:p>
            <a:pPr marL="314982" indent="-314982">
              <a:buFont typeface="Wingdings" panose="05000000000000000000" pitchFamily="2" charset="2"/>
              <a:buChar char="§"/>
            </a:pPr>
            <a:r>
              <a:rPr lang="fr-FR" b="1" dirty="0" err="1" smtClean="0"/>
              <a:t>objectifeScore</a:t>
            </a:r>
            <a:r>
              <a:rPr lang="fr-FR" dirty="0" smtClean="0"/>
              <a:t>: score interne à l’algorithme</a:t>
            </a:r>
            <a:endParaRPr lang="fr-FR" dirty="0"/>
          </a:p>
        </p:txBody>
      </p:sp>
      <p:sp>
        <p:nvSpPr>
          <p:cNvPr id="21" name="Rectangle 20"/>
          <p:cNvSpPr/>
          <p:nvPr/>
        </p:nvSpPr>
        <p:spPr>
          <a:xfrm>
            <a:off x="1869116" y="1553889"/>
            <a:ext cx="8211508" cy="1679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graphicFrame>
        <p:nvGraphicFramePr>
          <p:cNvPr id="19" name="Tableau 18"/>
          <p:cNvGraphicFramePr>
            <a:graphicFrameLocks noGrp="1"/>
          </p:cNvGraphicFramePr>
          <p:nvPr>
            <p:extLst>
              <p:ext uri="{D42A27DB-BD31-4B8C-83A1-F6EECF244321}">
                <p14:modId xmlns:p14="http://schemas.microsoft.com/office/powerpoint/2010/main" val="4283303136"/>
              </p:ext>
            </p:extLst>
          </p:nvPr>
        </p:nvGraphicFramePr>
        <p:xfrm>
          <a:off x="2128132" y="1692679"/>
          <a:ext cx="7672478" cy="1640030"/>
        </p:xfrm>
        <a:graphic>
          <a:graphicData uri="http://schemas.openxmlformats.org/drawingml/2006/table">
            <a:tbl>
              <a:tblPr>
                <a:tableStyleId>{5C22544A-7EE6-4342-B048-85BDC9FD1C3A}</a:tableStyleId>
              </a:tblPr>
              <a:tblGrid>
                <a:gridCol w="2449035"/>
                <a:gridCol w="1301487"/>
                <a:gridCol w="839670"/>
                <a:gridCol w="993609"/>
                <a:gridCol w="1049587"/>
                <a:gridCol w="1039090"/>
              </a:tblGrid>
              <a:tr h="380084">
                <a:tc>
                  <a:txBody>
                    <a:bodyPr/>
                    <a:lstStyle/>
                    <a:p>
                      <a:pPr algn="l" fontAlgn="b"/>
                      <a:r>
                        <a:rPr lang="fr-FR" sz="1200" b="1" u="none" strike="noStrike" dirty="0" err="1">
                          <a:effectLst/>
                        </a:rPr>
                        <a:t>groupTag</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partnerMotifString</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meanScore</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meanIpdRatio</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meanCoverage</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objectiveScore</a:t>
                      </a:r>
                      <a:endParaRPr lang="fr-FR" sz="1200" b="1" i="0" u="none" strike="noStrike" dirty="0">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TCANNNNNRTCC/GGAYNNNNNTGA</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GGAYNNNNNTGA</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78.08772</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7.142808</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dirty="0">
                          <a:effectLst/>
                        </a:rPr>
                        <a:t>43.385963</a:t>
                      </a:r>
                      <a:endParaRPr lang="fr-FR" sz="1200" b="0" i="0" u="none" strike="noStrike" dirty="0">
                        <a:solidFill>
                          <a:srgbClr val="000000"/>
                        </a:solidFill>
                        <a:effectLst/>
                        <a:latin typeface="Calibri"/>
                      </a:endParaRPr>
                    </a:p>
                  </a:txBody>
                  <a:tcPr marL="10501" marR="10501" marT="10500" marB="0" anchor="b"/>
                </a:tc>
                <a:tc>
                  <a:txBody>
                    <a:bodyPr/>
                    <a:lstStyle/>
                    <a:p>
                      <a:pPr algn="l" fontAlgn="b"/>
                      <a:r>
                        <a:rPr lang="fr-FR" sz="1200" u="none" strike="noStrike" dirty="0">
                          <a:effectLst/>
                        </a:rPr>
                        <a:t>4187.4355</a:t>
                      </a:r>
                      <a:endParaRPr lang="fr-FR" sz="1200" b="0" i="0" u="none" strike="noStrike" dirty="0">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TCANNNNNRTCC/GGAYNNNNNTGA</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TCANNNNNRTCC</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76.0</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6.241053</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42.63158</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4075.482</a:t>
                      </a:r>
                      <a:endParaRPr lang="fr-FR" sz="1200" b="0" i="0" u="none" strike="noStrike">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ACAGNNNNNGGT/ACCNNNNNCTGT</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dirty="0">
                          <a:effectLst/>
                        </a:rPr>
                        <a:t>ACCNNNNNCTGT</a:t>
                      </a:r>
                      <a:endParaRPr lang="fr-FR" sz="1200" b="0" i="0" u="none" strike="noStrike" dirty="0">
                        <a:solidFill>
                          <a:srgbClr val="000000"/>
                        </a:solidFill>
                        <a:effectLst/>
                        <a:latin typeface="Calibri"/>
                      </a:endParaRPr>
                    </a:p>
                  </a:txBody>
                  <a:tcPr marL="10501" marR="10501" marT="10500" marB="0" anchor="b"/>
                </a:tc>
                <a:tc>
                  <a:txBody>
                    <a:bodyPr/>
                    <a:lstStyle/>
                    <a:p>
                      <a:pPr algn="l" fontAlgn="b"/>
                      <a:r>
                        <a:rPr lang="fr-FR" sz="1200" u="none" strike="noStrike">
                          <a:effectLst/>
                        </a:rPr>
                        <a:t>80.07692</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7.56077</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43.53846</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2860.28</a:t>
                      </a:r>
                      <a:endParaRPr lang="fr-FR" sz="1200" b="0" i="0" u="none" strike="noStrike">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ACAGNNNNNGGT/ACCNNNNNCTGT</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ACAGNNNNNGGT</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74.92308</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5.749744</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44.0</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dirty="0">
                          <a:effectLst/>
                        </a:rPr>
                        <a:t>2676.189</a:t>
                      </a:r>
                      <a:endParaRPr lang="fr-FR" sz="1200" b="0" i="0" u="none" strike="noStrike" dirty="0">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GNCNGTGGTNGC</a:t>
                      </a:r>
                      <a:endParaRPr lang="fr-FR" sz="1200" b="0" i="0" u="none" strike="noStrike">
                        <a:solidFill>
                          <a:srgbClr val="000000"/>
                        </a:solidFill>
                        <a:effectLst/>
                        <a:latin typeface="Calibri"/>
                      </a:endParaRPr>
                    </a:p>
                  </a:txBody>
                  <a:tcPr marL="10501" marR="10501" marT="10500" marB="0" anchor="b"/>
                </a:tc>
                <a:tc>
                  <a:txBody>
                    <a:bodyPr/>
                    <a:lstStyle/>
                    <a:p>
                      <a:pPr algn="l" fontAlgn="b"/>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38.0</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2.866</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44.8</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40.30736</a:t>
                      </a:r>
                      <a:endParaRPr lang="fr-FR" sz="1200" b="0" i="0" u="none" strike="noStrike">
                        <a:solidFill>
                          <a:srgbClr val="000000"/>
                        </a:solidFill>
                        <a:effectLst/>
                        <a:latin typeface="Calibri"/>
                      </a:endParaRPr>
                    </a:p>
                  </a:txBody>
                  <a:tcPr marL="10501" marR="10501" marT="10500" marB="0" anchor="b"/>
                </a:tc>
              </a:tr>
              <a:tr h="209991">
                <a:tc>
                  <a:txBody>
                    <a:bodyPr/>
                    <a:lstStyle/>
                    <a:p>
                      <a:pPr algn="l" fontAlgn="b"/>
                      <a:r>
                        <a:rPr lang="fr-FR" sz="1200" u="none" strike="noStrike" dirty="0">
                          <a:effectLst/>
                        </a:rPr>
                        <a:t>CNYNNNNTTGGCNNCG</a:t>
                      </a:r>
                      <a:endParaRPr lang="fr-FR" sz="1200" b="0" i="0" u="none" strike="noStrike" dirty="0">
                        <a:solidFill>
                          <a:srgbClr val="000000"/>
                        </a:solidFill>
                        <a:effectLst/>
                        <a:latin typeface="Calibri"/>
                      </a:endParaRPr>
                    </a:p>
                  </a:txBody>
                  <a:tcPr marL="10501" marR="10501" marT="10500" marB="0" anchor="b"/>
                </a:tc>
                <a:tc>
                  <a:txBody>
                    <a:bodyPr/>
                    <a:lstStyle/>
                    <a:p>
                      <a:pPr algn="l" fontAlgn="b"/>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41.4</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2.8320003</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44.0</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dirty="0">
                          <a:effectLst/>
                        </a:rPr>
                        <a:t>41.269978</a:t>
                      </a:r>
                      <a:endParaRPr lang="fr-FR" sz="1200" b="0" i="0" u="none" strike="noStrike" dirty="0">
                        <a:solidFill>
                          <a:srgbClr val="000000"/>
                        </a:solidFill>
                        <a:effectLst/>
                        <a:latin typeface="Calibri"/>
                      </a:endParaRPr>
                    </a:p>
                  </a:txBody>
                  <a:tcPr marL="10501" marR="10501" marT="10500" marB="0" anchor="b"/>
                </a:tc>
              </a:tr>
            </a:tbl>
          </a:graphicData>
        </a:graphic>
      </p:graphicFrame>
      <p:sp>
        <p:nvSpPr>
          <p:cNvPr id="24" name="ZoneTexte 23"/>
          <p:cNvSpPr txBox="1"/>
          <p:nvPr/>
        </p:nvSpPr>
        <p:spPr>
          <a:xfrm>
            <a:off x="4949109" y="1090049"/>
            <a:ext cx="1861215" cy="339267"/>
          </a:xfrm>
          <a:prstGeom prst="rect">
            <a:avLst/>
          </a:prstGeom>
          <a:noFill/>
        </p:spPr>
        <p:txBody>
          <a:bodyPr wrap="none" lIns="100794" tIns="50397" rIns="100794" bIns="50397" rtlCol="0">
            <a:spAutoFit/>
          </a:bodyPr>
          <a:lstStyle/>
          <a:p>
            <a:r>
              <a:rPr lang="fr-FR" sz="1500" i="1" dirty="0">
                <a:solidFill>
                  <a:schemeClr val="tx1">
                    <a:lumMod val="50000"/>
                    <a:lumOff val="50000"/>
                  </a:schemeClr>
                </a:solidFill>
              </a:rPr>
              <a:t>2</a:t>
            </a:r>
            <a:r>
              <a:rPr lang="fr-FR" sz="1500" i="1" baseline="30000" dirty="0">
                <a:solidFill>
                  <a:schemeClr val="tx1">
                    <a:lumMod val="50000"/>
                    <a:lumOff val="50000"/>
                  </a:schemeClr>
                </a:solidFill>
              </a:rPr>
              <a:t>nde</a:t>
            </a:r>
            <a:r>
              <a:rPr lang="fr-FR" sz="1500" i="1" dirty="0">
                <a:solidFill>
                  <a:schemeClr val="tx1">
                    <a:lumMod val="50000"/>
                    <a:lumOff val="50000"/>
                  </a:schemeClr>
                </a:solidFill>
              </a:rPr>
              <a:t> partie du fichier</a:t>
            </a:r>
          </a:p>
        </p:txBody>
      </p:sp>
      <p:sp>
        <p:nvSpPr>
          <p:cNvPr id="26" name="Titre 1"/>
          <p:cNvSpPr txBox="1">
            <a:spLocks/>
          </p:cNvSpPr>
          <p:nvPr/>
        </p:nvSpPr>
        <p:spPr>
          <a:xfrm>
            <a:off x="3490729" y="517878"/>
            <a:ext cx="3207471" cy="460832"/>
          </a:xfrm>
          <a:prstGeom prst="rect">
            <a:avLst/>
          </a:prstGeom>
        </p:spPr>
        <p:txBody>
          <a:bodyPr lIns="100794" tIns="50397" rIns="100794" bIns="50397"/>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u="sng" dirty="0"/>
              <a:t>Résultats de SMRT </a:t>
            </a:r>
            <a:r>
              <a:rPr lang="fr-FR" sz="2000" b="1" u="sng" dirty="0" err="1"/>
              <a:t>Analysis</a:t>
            </a:r>
            <a:endParaRPr lang="fr-FR" sz="2000" b="1" u="sng" dirty="0"/>
          </a:p>
        </p:txBody>
      </p:sp>
      <p:sp>
        <p:nvSpPr>
          <p:cNvPr id="22"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a:t>
            </a:r>
            <a:r>
              <a:rPr lang="fr-FR" b="1" dirty="0" err="1" smtClean="0">
                <a:solidFill>
                  <a:srgbClr val="000000"/>
                </a:solidFill>
                <a:latin typeface="Calibri" pitchFamily="18"/>
                <a:ea typeface="DejaVu Sans" pitchFamily="2"/>
                <a:cs typeface="DejaVu Sans" pitchFamily="2"/>
              </a:rPr>
              <a:t>Analysis</a:t>
            </a:r>
            <a:r>
              <a:rPr lang="fr-FR" b="1" dirty="0" smtClean="0">
                <a:solidFill>
                  <a:srgbClr val="000000"/>
                </a:solidFill>
                <a:latin typeface="Calibri" pitchFamily="18"/>
                <a:ea typeface="DejaVu Sans" pitchFamily="2"/>
                <a:cs typeface="DejaVu Sans" pitchFamily="2"/>
              </a:rPr>
              <a:t> : Résultats chiffrés</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1952669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187</a:t>
            </a:fld>
            <a:endParaRPr lang="fr-FR"/>
          </a:p>
        </p:txBody>
      </p:sp>
      <p:pic>
        <p:nvPicPr>
          <p:cNvPr id="25" name="Imag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88" y="1480391"/>
            <a:ext cx="2572800" cy="4061889"/>
          </a:xfrm>
          <a:prstGeom prst="rect">
            <a:avLst/>
          </a:prstGeom>
        </p:spPr>
      </p:pic>
      <p:sp>
        <p:nvSpPr>
          <p:cNvPr id="15" name="Rectangle 14"/>
          <p:cNvSpPr/>
          <p:nvPr/>
        </p:nvSpPr>
        <p:spPr>
          <a:xfrm>
            <a:off x="136989" y="4735296"/>
            <a:ext cx="2572798" cy="1889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sp>
        <p:nvSpPr>
          <p:cNvPr id="19" name="Rectangle 18"/>
          <p:cNvSpPr/>
          <p:nvPr/>
        </p:nvSpPr>
        <p:spPr>
          <a:xfrm>
            <a:off x="136988" y="1333443"/>
            <a:ext cx="9943637" cy="949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graphicFrame>
        <p:nvGraphicFramePr>
          <p:cNvPr id="18" name="Tableau 17"/>
          <p:cNvGraphicFramePr>
            <a:graphicFrameLocks noGrp="1"/>
          </p:cNvGraphicFramePr>
          <p:nvPr>
            <p:extLst>
              <p:ext uri="{D42A27DB-BD31-4B8C-83A1-F6EECF244321}">
                <p14:modId xmlns:p14="http://schemas.microsoft.com/office/powerpoint/2010/main" val="3269513142"/>
              </p:ext>
            </p:extLst>
          </p:nvPr>
        </p:nvGraphicFramePr>
        <p:xfrm>
          <a:off x="899437" y="1479305"/>
          <a:ext cx="9072562" cy="1107016"/>
        </p:xfrm>
        <a:graphic>
          <a:graphicData uri="http://schemas.openxmlformats.org/drawingml/2006/table">
            <a:tbl>
              <a:tblPr>
                <a:tableStyleId>{5C22544A-7EE6-4342-B048-85BDC9FD1C3A}</a:tableStyleId>
              </a:tblPr>
              <a:tblGrid>
                <a:gridCol w="1972044"/>
                <a:gridCol w="694994"/>
                <a:gridCol w="1019324"/>
                <a:gridCol w="891908"/>
                <a:gridCol w="694994"/>
                <a:gridCol w="694994"/>
                <a:gridCol w="2027064"/>
                <a:gridCol w="1077240"/>
              </a:tblGrid>
              <a:tr h="173785">
                <a:tc>
                  <a:txBody>
                    <a:bodyPr/>
                    <a:lstStyle/>
                    <a:p>
                      <a:pPr algn="l" fontAlgn="b"/>
                      <a:r>
                        <a:rPr lang="fr-FR" sz="1000" b="1" u="none" strike="noStrike" dirty="0" err="1">
                          <a:effectLst/>
                        </a:rPr>
                        <a:t>chrom</a:t>
                      </a:r>
                      <a:endParaRPr lang="fr-FR" sz="1000" b="1" i="0" u="none" strike="noStrike" dirty="0">
                        <a:solidFill>
                          <a:srgbClr val="000000"/>
                        </a:solidFill>
                        <a:effectLst/>
                        <a:latin typeface="Calibri"/>
                      </a:endParaRPr>
                    </a:p>
                  </a:txBody>
                  <a:tcPr marL="8690" marR="8690" marT="8690" marB="0" anchor="b"/>
                </a:tc>
                <a:tc>
                  <a:txBody>
                    <a:bodyPr/>
                    <a:lstStyle/>
                    <a:p>
                      <a:pPr algn="l" fontAlgn="b"/>
                      <a:r>
                        <a:rPr lang="fr-FR" sz="1000" b="1" u="none" strike="noStrike" dirty="0">
                          <a:effectLst/>
                        </a:rPr>
                        <a:t>source</a:t>
                      </a:r>
                      <a:endParaRPr lang="fr-FR" sz="1000" b="1" i="0" u="none" strike="noStrike" dirty="0">
                        <a:solidFill>
                          <a:srgbClr val="000000"/>
                        </a:solidFill>
                        <a:effectLst/>
                        <a:latin typeface="Calibri"/>
                      </a:endParaRPr>
                    </a:p>
                  </a:txBody>
                  <a:tcPr marL="8690" marR="8690" marT="8690" marB="0" anchor="b"/>
                </a:tc>
                <a:tc>
                  <a:txBody>
                    <a:bodyPr/>
                    <a:lstStyle/>
                    <a:p>
                      <a:pPr algn="l" fontAlgn="b"/>
                      <a:r>
                        <a:rPr lang="fr-FR" sz="1000" b="1" u="none" strike="noStrike" dirty="0">
                          <a:effectLst/>
                        </a:rPr>
                        <a:t>type</a:t>
                      </a:r>
                      <a:endParaRPr lang="fr-FR" sz="1000" b="1" i="0" u="none" strike="noStrike" dirty="0">
                        <a:solidFill>
                          <a:srgbClr val="000000"/>
                        </a:solidFill>
                        <a:effectLst/>
                        <a:latin typeface="Calibri"/>
                      </a:endParaRPr>
                    </a:p>
                  </a:txBody>
                  <a:tcPr marL="8690" marR="8690" marT="8690" marB="0" anchor="b"/>
                </a:tc>
                <a:tc>
                  <a:txBody>
                    <a:bodyPr/>
                    <a:lstStyle/>
                    <a:p>
                      <a:pPr algn="l" fontAlgn="b"/>
                      <a:r>
                        <a:rPr lang="fr-FR" sz="1000" b="1" u="none" strike="noStrike" dirty="0" err="1">
                          <a:effectLst/>
                        </a:rPr>
                        <a:t>start</a:t>
                      </a:r>
                      <a:endParaRPr lang="fr-FR" sz="1000" b="1" i="0" u="none" strike="noStrike" dirty="0">
                        <a:solidFill>
                          <a:srgbClr val="000000"/>
                        </a:solidFill>
                        <a:effectLst/>
                        <a:latin typeface="Calibri"/>
                      </a:endParaRPr>
                    </a:p>
                  </a:txBody>
                  <a:tcPr marL="8690" marR="8690" marT="8690" marB="0" anchor="b"/>
                </a:tc>
                <a:tc>
                  <a:txBody>
                    <a:bodyPr/>
                    <a:lstStyle/>
                    <a:p>
                      <a:pPr algn="l" fontAlgn="b"/>
                      <a:r>
                        <a:rPr lang="fr-FR" sz="1000" b="1" u="none" strike="noStrike" dirty="0">
                          <a:effectLst/>
                        </a:rPr>
                        <a:t>end</a:t>
                      </a:r>
                      <a:endParaRPr lang="fr-FR" sz="1000" b="1" i="0" u="none" strike="noStrike" dirty="0">
                        <a:solidFill>
                          <a:srgbClr val="000000"/>
                        </a:solidFill>
                        <a:effectLst/>
                        <a:latin typeface="Calibri"/>
                      </a:endParaRPr>
                    </a:p>
                  </a:txBody>
                  <a:tcPr marL="8690" marR="8690" marT="8690" marB="0" anchor="b"/>
                </a:tc>
                <a:tc>
                  <a:txBody>
                    <a:bodyPr/>
                    <a:lstStyle/>
                    <a:p>
                      <a:pPr algn="l" fontAlgn="b"/>
                      <a:r>
                        <a:rPr lang="fr-FR" sz="1000" b="1" u="none" strike="noStrike" dirty="0">
                          <a:effectLst/>
                        </a:rPr>
                        <a:t>score</a:t>
                      </a:r>
                      <a:endParaRPr lang="fr-FR" sz="1000" b="1" i="0" u="none" strike="noStrike" dirty="0">
                        <a:solidFill>
                          <a:srgbClr val="000000"/>
                        </a:solidFill>
                        <a:effectLst/>
                        <a:latin typeface="Calibri"/>
                      </a:endParaRPr>
                    </a:p>
                  </a:txBody>
                  <a:tcPr marL="8690" marR="8690" marT="8690" marB="0" anchor="b"/>
                </a:tc>
                <a:tc>
                  <a:txBody>
                    <a:bodyPr/>
                    <a:lstStyle/>
                    <a:p>
                      <a:pPr algn="l" fontAlgn="b"/>
                      <a:r>
                        <a:rPr lang="fr-FR" sz="1000" b="1" u="none" strike="noStrike" dirty="0" err="1">
                          <a:effectLst/>
                        </a:rPr>
                        <a:t>strand</a:t>
                      </a:r>
                      <a:endParaRPr lang="fr-FR" sz="1000" b="1" i="0" u="none" strike="noStrike" dirty="0">
                        <a:solidFill>
                          <a:srgbClr val="000000"/>
                        </a:solidFill>
                        <a:effectLst/>
                        <a:latin typeface="Calibri"/>
                      </a:endParaRPr>
                    </a:p>
                  </a:txBody>
                  <a:tcPr marL="8690" marR="8690" marT="8690" marB="0" anchor="b"/>
                </a:tc>
                <a:tc>
                  <a:txBody>
                    <a:bodyPr/>
                    <a:lstStyle/>
                    <a:p>
                      <a:pPr algn="l" fontAlgn="b"/>
                      <a:r>
                        <a:rPr lang="fr-FR" sz="1000" b="1" u="none" strike="noStrike" dirty="0">
                          <a:effectLst/>
                        </a:rPr>
                        <a:t>phase</a:t>
                      </a:r>
                      <a:endParaRPr lang="fr-FR" sz="1000" b="1" i="0" u="none" strike="noStrike" dirty="0">
                        <a:solidFill>
                          <a:srgbClr val="000000"/>
                        </a:solidFill>
                        <a:effectLst/>
                        <a:latin typeface="Calibri"/>
                      </a:endParaRPr>
                    </a:p>
                  </a:txBody>
                  <a:tcPr marL="8690" marR="8690" marT="8690" marB="0" anchor="b"/>
                </a:tc>
              </a:tr>
              <a:tr h="311077">
                <a:tc>
                  <a:txBody>
                    <a:bodyPr/>
                    <a:lstStyle/>
                    <a:p>
                      <a:pPr algn="l" fontAlgn="b"/>
                      <a:r>
                        <a:rPr lang="fr-FR" sz="1000" u="none" strike="noStrike">
                          <a:effectLst/>
                        </a:rPr>
                        <a:t>Xbbric begin=4200000 end=4600000</a:t>
                      </a:r>
                      <a:endParaRPr lang="fr-FR" sz="1000" b="0" i="0" u="none" strike="noStrike">
                        <a:solidFill>
                          <a:srgbClr val="000000"/>
                        </a:solidFill>
                        <a:effectLst/>
                        <a:latin typeface="Calibri"/>
                      </a:endParaRPr>
                    </a:p>
                  </a:txBody>
                  <a:tcPr marL="8690" marR="8690" marT="8690" marB="0" anchor="b"/>
                </a:tc>
                <a:tc>
                  <a:txBody>
                    <a:bodyPr/>
                    <a:lstStyle/>
                    <a:p>
                      <a:pPr algn="l" fontAlgn="b"/>
                      <a:r>
                        <a:rPr lang="fr-FR" sz="1000" u="none" strike="noStrike" dirty="0" err="1">
                          <a:effectLst/>
                        </a:rPr>
                        <a:t>kinModCall</a:t>
                      </a:r>
                      <a:endParaRPr lang="fr-FR" sz="1000" b="0" i="0" u="none" strike="noStrike" dirty="0">
                        <a:solidFill>
                          <a:srgbClr val="000000"/>
                        </a:solidFill>
                        <a:effectLst/>
                        <a:latin typeface="Calibri"/>
                      </a:endParaRPr>
                    </a:p>
                  </a:txBody>
                  <a:tcPr marL="8690" marR="8690" marT="8690" marB="0" anchor="b"/>
                </a:tc>
                <a:tc>
                  <a:txBody>
                    <a:bodyPr/>
                    <a:lstStyle/>
                    <a:p>
                      <a:pPr algn="l" fontAlgn="b"/>
                      <a:r>
                        <a:rPr lang="fr-FR" sz="1000" u="none" strike="noStrike">
                          <a:effectLst/>
                        </a:rPr>
                        <a:t>modified_base</a:t>
                      </a:r>
                      <a:endParaRPr lang="fr-FR" sz="1000" b="0" i="0" u="none" strike="noStrike">
                        <a:solidFill>
                          <a:srgbClr val="000000"/>
                        </a:solidFill>
                        <a:effectLst/>
                        <a:latin typeface="Calibri"/>
                      </a:endParaRPr>
                    </a:p>
                  </a:txBody>
                  <a:tcPr marL="8690" marR="8690" marT="8690" marB="0" anchor="b"/>
                </a:tc>
                <a:tc>
                  <a:txBody>
                    <a:bodyPr/>
                    <a:lstStyle/>
                    <a:p>
                      <a:pPr algn="r" fontAlgn="b"/>
                      <a:r>
                        <a:rPr lang="fr-FR" sz="1000" u="none" strike="noStrike">
                          <a:effectLst/>
                        </a:rPr>
                        <a:t>99</a:t>
                      </a:r>
                      <a:endParaRPr lang="fr-FR" sz="1000" b="0" i="0" u="none" strike="noStrike">
                        <a:solidFill>
                          <a:srgbClr val="000000"/>
                        </a:solidFill>
                        <a:effectLst/>
                        <a:latin typeface="Calibri"/>
                      </a:endParaRPr>
                    </a:p>
                  </a:txBody>
                  <a:tcPr marL="8690" marR="8690" marT="8690" marB="0" anchor="b"/>
                </a:tc>
                <a:tc>
                  <a:txBody>
                    <a:bodyPr/>
                    <a:lstStyle/>
                    <a:p>
                      <a:pPr algn="r" fontAlgn="b"/>
                      <a:r>
                        <a:rPr lang="fr-FR" sz="1000" u="none" strike="noStrike">
                          <a:effectLst/>
                        </a:rPr>
                        <a:t>99</a:t>
                      </a:r>
                      <a:endParaRPr lang="fr-FR" sz="1000" b="0" i="0" u="none" strike="noStrike">
                        <a:solidFill>
                          <a:srgbClr val="000000"/>
                        </a:solidFill>
                        <a:effectLst/>
                        <a:latin typeface="Calibri"/>
                      </a:endParaRPr>
                    </a:p>
                  </a:txBody>
                  <a:tcPr marL="8690" marR="8690" marT="8690" marB="0" anchor="b"/>
                </a:tc>
                <a:tc>
                  <a:txBody>
                    <a:bodyPr/>
                    <a:lstStyle/>
                    <a:p>
                      <a:pPr algn="r" fontAlgn="b"/>
                      <a:r>
                        <a:rPr lang="fr-FR" sz="1000" u="none" strike="noStrike">
                          <a:effectLst/>
                        </a:rPr>
                        <a:t>21</a:t>
                      </a:r>
                      <a:endParaRPr lang="fr-FR" sz="1000" b="0" i="0" u="none" strike="noStrike">
                        <a:solidFill>
                          <a:srgbClr val="000000"/>
                        </a:solidFill>
                        <a:effectLst/>
                        <a:latin typeface="Calibri"/>
                      </a:endParaRPr>
                    </a:p>
                  </a:txBody>
                  <a:tcPr marL="8690" marR="8690" marT="8690" marB="0" anchor="b"/>
                </a:tc>
                <a:tc>
                  <a:txBody>
                    <a:bodyPr/>
                    <a:lstStyle/>
                    <a:p>
                      <a:pPr algn="l" fontAlgn="b"/>
                      <a:r>
                        <a:rPr lang="fr-FR" sz="1000" u="none" strike="noStrike">
                          <a:effectLst/>
                        </a:rPr>
                        <a:t>-</a:t>
                      </a:r>
                      <a:endParaRPr lang="fr-FR" sz="1000" b="0" i="0" u="none" strike="noStrike">
                        <a:solidFill>
                          <a:srgbClr val="000000"/>
                        </a:solidFill>
                        <a:effectLst/>
                        <a:latin typeface="Calibri"/>
                      </a:endParaRPr>
                    </a:p>
                  </a:txBody>
                  <a:tcPr marL="8690" marR="8690" marT="8690" marB="0" anchor="b"/>
                </a:tc>
                <a:tc>
                  <a:txBody>
                    <a:bodyPr/>
                    <a:lstStyle/>
                    <a:p>
                      <a:pPr algn="l" fontAlgn="b"/>
                      <a:r>
                        <a:rPr lang="fr-FR" sz="1000" u="none" strike="noStrike">
                          <a:effectLst/>
                        </a:rPr>
                        <a:t>.</a:t>
                      </a:r>
                      <a:endParaRPr lang="fr-FR" sz="1000" b="0" i="0" u="none" strike="noStrike">
                        <a:solidFill>
                          <a:srgbClr val="000000"/>
                        </a:solidFill>
                        <a:effectLst/>
                        <a:latin typeface="Calibri"/>
                      </a:endParaRPr>
                    </a:p>
                  </a:txBody>
                  <a:tcPr marL="8690" marR="8690" marT="8690" marB="0" anchor="b"/>
                </a:tc>
              </a:tr>
              <a:tr h="311077">
                <a:tc>
                  <a:txBody>
                    <a:bodyPr/>
                    <a:lstStyle/>
                    <a:p>
                      <a:pPr algn="l" fontAlgn="b"/>
                      <a:r>
                        <a:rPr lang="fr-FR" sz="1000" u="none" strike="noStrike">
                          <a:effectLst/>
                        </a:rPr>
                        <a:t>Xbbric begin=4200000 end=4600000</a:t>
                      </a:r>
                      <a:endParaRPr lang="fr-FR" sz="1000" b="0" i="0" u="none" strike="noStrike">
                        <a:solidFill>
                          <a:srgbClr val="000000"/>
                        </a:solidFill>
                        <a:effectLst/>
                        <a:latin typeface="Calibri"/>
                      </a:endParaRPr>
                    </a:p>
                  </a:txBody>
                  <a:tcPr marL="8690" marR="8690" marT="8690" marB="0" anchor="b"/>
                </a:tc>
                <a:tc>
                  <a:txBody>
                    <a:bodyPr/>
                    <a:lstStyle/>
                    <a:p>
                      <a:pPr algn="l" fontAlgn="b"/>
                      <a:r>
                        <a:rPr lang="fr-FR" sz="1000" u="none" strike="noStrike">
                          <a:effectLst/>
                        </a:rPr>
                        <a:t>kinModCall</a:t>
                      </a:r>
                      <a:endParaRPr lang="fr-FR" sz="1000" b="0" i="0" u="none" strike="noStrike">
                        <a:solidFill>
                          <a:srgbClr val="000000"/>
                        </a:solidFill>
                        <a:effectLst/>
                        <a:latin typeface="Calibri"/>
                      </a:endParaRPr>
                    </a:p>
                  </a:txBody>
                  <a:tcPr marL="8690" marR="8690" marT="8690" marB="0" anchor="b"/>
                </a:tc>
                <a:tc>
                  <a:txBody>
                    <a:bodyPr/>
                    <a:lstStyle/>
                    <a:p>
                      <a:pPr algn="l" fontAlgn="b"/>
                      <a:r>
                        <a:rPr lang="fr-FR" sz="1000" u="none" strike="noStrike">
                          <a:effectLst/>
                        </a:rPr>
                        <a:t>m4C</a:t>
                      </a:r>
                      <a:endParaRPr lang="fr-FR" sz="1000" b="0" i="0" u="none" strike="noStrike">
                        <a:solidFill>
                          <a:srgbClr val="000000"/>
                        </a:solidFill>
                        <a:effectLst/>
                        <a:latin typeface="Calibri"/>
                      </a:endParaRPr>
                    </a:p>
                  </a:txBody>
                  <a:tcPr marL="8690" marR="8690" marT="8690" marB="0" anchor="b"/>
                </a:tc>
                <a:tc>
                  <a:txBody>
                    <a:bodyPr/>
                    <a:lstStyle/>
                    <a:p>
                      <a:pPr algn="r" fontAlgn="b"/>
                      <a:r>
                        <a:rPr lang="fr-FR" sz="1000" u="none" strike="noStrike">
                          <a:effectLst/>
                        </a:rPr>
                        <a:t>130</a:t>
                      </a:r>
                      <a:endParaRPr lang="fr-FR" sz="1000" b="0" i="0" u="none" strike="noStrike">
                        <a:solidFill>
                          <a:srgbClr val="000000"/>
                        </a:solidFill>
                        <a:effectLst/>
                        <a:latin typeface="Calibri"/>
                      </a:endParaRPr>
                    </a:p>
                  </a:txBody>
                  <a:tcPr marL="8690" marR="8690" marT="8690" marB="0" anchor="b"/>
                </a:tc>
                <a:tc>
                  <a:txBody>
                    <a:bodyPr/>
                    <a:lstStyle/>
                    <a:p>
                      <a:pPr algn="r" fontAlgn="b"/>
                      <a:r>
                        <a:rPr lang="fr-FR" sz="1000" u="none" strike="noStrike">
                          <a:effectLst/>
                        </a:rPr>
                        <a:t>130</a:t>
                      </a:r>
                      <a:endParaRPr lang="fr-FR" sz="1000" b="0" i="0" u="none" strike="noStrike">
                        <a:solidFill>
                          <a:srgbClr val="000000"/>
                        </a:solidFill>
                        <a:effectLst/>
                        <a:latin typeface="Calibri"/>
                      </a:endParaRPr>
                    </a:p>
                  </a:txBody>
                  <a:tcPr marL="8690" marR="8690" marT="8690" marB="0" anchor="b"/>
                </a:tc>
                <a:tc>
                  <a:txBody>
                    <a:bodyPr/>
                    <a:lstStyle/>
                    <a:p>
                      <a:pPr algn="r" fontAlgn="b"/>
                      <a:r>
                        <a:rPr lang="fr-FR" sz="1000" u="none" strike="noStrike">
                          <a:effectLst/>
                        </a:rPr>
                        <a:t>22</a:t>
                      </a:r>
                      <a:endParaRPr lang="fr-FR" sz="1000" b="0" i="0" u="none" strike="noStrike">
                        <a:solidFill>
                          <a:srgbClr val="000000"/>
                        </a:solidFill>
                        <a:effectLst/>
                        <a:latin typeface="Calibri"/>
                      </a:endParaRPr>
                    </a:p>
                  </a:txBody>
                  <a:tcPr marL="8690" marR="8690" marT="8690" marB="0" anchor="b"/>
                </a:tc>
                <a:tc>
                  <a:txBody>
                    <a:bodyPr/>
                    <a:lstStyle/>
                    <a:p>
                      <a:pPr algn="l" fontAlgn="b"/>
                      <a:r>
                        <a:rPr lang="fr-FR" sz="1000" u="none" strike="noStrike">
                          <a:effectLst/>
                        </a:rPr>
                        <a:t>-</a:t>
                      </a:r>
                      <a:endParaRPr lang="fr-FR" sz="1000" b="0" i="0" u="none" strike="noStrike">
                        <a:solidFill>
                          <a:srgbClr val="000000"/>
                        </a:solidFill>
                        <a:effectLst/>
                        <a:latin typeface="Calibri"/>
                      </a:endParaRPr>
                    </a:p>
                  </a:txBody>
                  <a:tcPr marL="8690" marR="8690" marT="8690" marB="0" anchor="b"/>
                </a:tc>
                <a:tc>
                  <a:txBody>
                    <a:bodyPr/>
                    <a:lstStyle/>
                    <a:p>
                      <a:pPr algn="l" fontAlgn="b"/>
                      <a:r>
                        <a:rPr lang="fr-FR" sz="1000" u="none" strike="noStrike">
                          <a:effectLst/>
                        </a:rPr>
                        <a:t>.</a:t>
                      </a:r>
                      <a:endParaRPr lang="fr-FR" sz="1000" b="0" i="0" u="none" strike="noStrike">
                        <a:solidFill>
                          <a:srgbClr val="000000"/>
                        </a:solidFill>
                        <a:effectLst/>
                        <a:latin typeface="Calibri"/>
                      </a:endParaRPr>
                    </a:p>
                  </a:txBody>
                  <a:tcPr marL="8690" marR="8690" marT="8690" marB="0" anchor="b"/>
                </a:tc>
              </a:tr>
              <a:tr h="311077">
                <a:tc>
                  <a:txBody>
                    <a:bodyPr/>
                    <a:lstStyle/>
                    <a:p>
                      <a:pPr algn="l" fontAlgn="b"/>
                      <a:r>
                        <a:rPr lang="fr-FR" sz="1000" u="none" strike="noStrike">
                          <a:effectLst/>
                        </a:rPr>
                        <a:t>Xbbric begin=4200000 end=4600000</a:t>
                      </a:r>
                      <a:endParaRPr lang="fr-FR" sz="1000" b="0" i="0" u="none" strike="noStrike">
                        <a:solidFill>
                          <a:srgbClr val="000000"/>
                        </a:solidFill>
                        <a:effectLst/>
                        <a:latin typeface="Calibri"/>
                      </a:endParaRPr>
                    </a:p>
                  </a:txBody>
                  <a:tcPr marL="8690" marR="8690" marT="8690" marB="0" anchor="b"/>
                </a:tc>
                <a:tc>
                  <a:txBody>
                    <a:bodyPr/>
                    <a:lstStyle/>
                    <a:p>
                      <a:pPr algn="l" fontAlgn="b"/>
                      <a:r>
                        <a:rPr lang="fr-FR" sz="1000" u="none" strike="noStrike">
                          <a:effectLst/>
                        </a:rPr>
                        <a:t>kinModCall</a:t>
                      </a:r>
                      <a:endParaRPr lang="fr-FR" sz="1000" b="0" i="0" u="none" strike="noStrike">
                        <a:solidFill>
                          <a:srgbClr val="000000"/>
                        </a:solidFill>
                        <a:effectLst/>
                        <a:latin typeface="Calibri"/>
                      </a:endParaRPr>
                    </a:p>
                  </a:txBody>
                  <a:tcPr marL="8690" marR="8690" marT="8690" marB="0" anchor="b"/>
                </a:tc>
                <a:tc>
                  <a:txBody>
                    <a:bodyPr/>
                    <a:lstStyle/>
                    <a:p>
                      <a:pPr algn="l" fontAlgn="b"/>
                      <a:r>
                        <a:rPr lang="fr-FR" sz="1000" u="none" strike="noStrike">
                          <a:effectLst/>
                        </a:rPr>
                        <a:t>m6A</a:t>
                      </a:r>
                      <a:endParaRPr lang="fr-FR" sz="1000" b="0" i="0" u="none" strike="noStrike">
                        <a:solidFill>
                          <a:srgbClr val="000000"/>
                        </a:solidFill>
                        <a:effectLst/>
                        <a:latin typeface="Calibri"/>
                      </a:endParaRPr>
                    </a:p>
                  </a:txBody>
                  <a:tcPr marL="8690" marR="8690" marT="8690" marB="0" anchor="b"/>
                </a:tc>
                <a:tc>
                  <a:txBody>
                    <a:bodyPr/>
                    <a:lstStyle/>
                    <a:p>
                      <a:pPr algn="r" fontAlgn="b"/>
                      <a:r>
                        <a:rPr lang="fr-FR" sz="1000" u="none" strike="noStrike">
                          <a:effectLst/>
                        </a:rPr>
                        <a:t>1358</a:t>
                      </a:r>
                      <a:endParaRPr lang="fr-FR" sz="1000" b="0" i="0" u="none" strike="noStrike">
                        <a:solidFill>
                          <a:srgbClr val="000000"/>
                        </a:solidFill>
                        <a:effectLst/>
                        <a:latin typeface="Calibri"/>
                      </a:endParaRPr>
                    </a:p>
                  </a:txBody>
                  <a:tcPr marL="8690" marR="8690" marT="8690" marB="0" anchor="b"/>
                </a:tc>
                <a:tc>
                  <a:txBody>
                    <a:bodyPr/>
                    <a:lstStyle/>
                    <a:p>
                      <a:pPr algn="r" fontAlgn="b"/>
                      <a:r>
                        <a:rPr lang="fr-FR" sz="1000" u="none" strike="noStrike">
                          <a:effectLst/>
                        </a:rPr>
                        <a:t>1358</a:t>
                      </a:r>
                      <a:endParaRPr lang="fr-FR" sz="1000" b="0" i="0" u="none" strike="noStrike">
                        <a:solidFill>
                          <a:srgbClr val="000000"/>
                        </a:solidFill>
                        <a:effectLst/>
                        <a:latin typeface="Calibri"/>
                      </a:endParaRPr>
                    </a:p>
                  </a:txBody>
                  <a:tcPr marL="8690" marR="8690" marT="8690" marB="0" anchor="b"/>
                </a:tc>
                <a:tc>
                  <a:txBody>
                    <a:bodyPr/>
                    <a:lstStyle/>
                    <a:p>
                      <a:pPr algn="r" fontAlgn="b"/>
                      <a:r>
                        <a:rPr lang="fr-FR" sz="1000" u="none" strike="noStrike">
                          <a:effectLst/>
                        </a:rPr>
                        <a:t>44</a:t>
                      </a:r>
                      <a:endParaRPr lang="fr-FR" sz="1000" b="0" i="0" u="none" strike="noStrike">
                        <a:solidFill>
                          <a:srgbClr val="000000"/>
                        </a:solidFill>
                        <a:effectLst/>
                        <a:latin typeface="Calibri"/>
                      </a:endParaRPr>
                    </a:p>
                  </a:txBody>
                  <a:tcPr marL="8690" marR="8690" marT="8690" marB="0" anchor="b"/>
                </a:tc>
                <a:tc>
                  <a:txBody>
                    <a:bodyPr/>
                    <a:lstStyle/>
                    <a:p>
                      <a:pPr algn="l" fontAlgn="b"/>
                      <a:r>
                        <a:rPr lang="fr-FR" sz="1000" u="none" strike="noStrike">
                          <a:effectLst/>
                        </a:rPr>
                        <a:t>+</a:t>
                      </a:r>
                      <a:endParaRPr lang="fr-FR" sz="1000" b="0" i="0" u="none" strike="noStrike">
                        <a:solidFill>
                          <a:srgbClr val="000000"/>
                        </a:solidFill>
                        <a:effectLst/>
                        <a:latin typeface="Calibri"/>
                      </a:endParaRPr>
                    </a:p>
                  </a:txBody>
                  <a:tcPr marL="8690" marR="8690" marT="8690" marB="0" anchor="b"/>
                </a:tc>
                <a:tc>
                  <a:txBody>
                    <a:bodyPr/>
                    <a:lstStyle/>
                    <a:p>
                      <a:pPr algn="l" fontAlgn="b"/>
                      <a:r>
                        <a:rPr lang="fr-FR" sz="1000" u="none" strike="noStrike" dirty="0">
                          <a:effectLst/>
                        </a:rPr>
                        <a:t>.</a:t>
                      </a:r>
                      <a:endParaRPr lang="fr-FR" sz="1000" b="0" i="0" u="none" strike="noStrike" dirty="0">
                        <a:solidFill>
                          <a:srgbClr val="000000"/>
                        </a:solidFill>
                        <a:effectLst/>
                        <a:latin typeface="Calibri"/>
                      </a:endParaRPr>
                    </a:p>
                  </a:txBody>
                  <a:tcPr marL="8690" marR="8690" marT="8690" marB="0" anchor="b"/>
                </a:tc>
              </a:tr>
            </a:tbl>
          </a:graphicData>
        </a:graphic>
      </p:graphicFrame>
      <p:sp>
        <p:nvSpPr>
          <p:cNvPr id="22" name="ZoneTexte 21"/>
          <p:cNvSpPr txBox="1"/>
          <p:nvPr/>
        </p:nvSpPr>
        <p:spPr>
          <a:xfrm>
            <a:off x="2822025" y="3116909"/>
            <a:ext cx="5846640" cy="3425765"/>
          </a:xfrm>
          <a:prstGeom prst="rect">
            <a:avLst/>
          </a:prstGeom>
          <a:noFill/>
        </p:spPr>
        <p:txBody>
          <a:bodyPr wrap="none" lIns="100794" tIns="50397" rIns="100794" bIns="50397" rtlCol="0">
            <a:spAutoFit/>
          </a:bodyPr>
          <a:lstStyle/>
          <a:p>
            <a:pPr marL="314982" indent="-314982">
              <a:buFont typeface="Wingdings" panose="05000000000000000000" pitchFamily="2" charset="2"/>
              <a:buChar char="§"/>
            </a:pPr>
            <a:r>
              <a:rPr lang="fr-FR" b="1" dirty="0" err="1" smtClean="0"/>
              <a:t>chrom</a:t>
            </a:r>
            <a:r>
              <a:rPr lang="fr-FR" dirty="0" smtClean="0"/>
              <a:t>: nom du </a:t>
            </a:r>
            <a:r>
              <a:rPr lang="fr-FR" dirty="0" err="1" smtClean="0"/>
              <a:t>scaffold</a:t>
            </a:r>
            <a:endParaRPr lang="fr-FR" dirty="0" smtClean="0"/>
          </a:p>
          <a:p>
            <a:pPr marL="314982" indent="-314982">
              <a:buFont typeface="Wingdings" panose="05000000000000000000" pitchFamily="2" charset="2"/>
              <a:buChar char="§"/>
            </a:pPr>
            <a:r>
              <a:rPr lang="fr-FR" b="1" dirty="0" smtClean="0"/>
              <a:t>type</a:t>
            </a:r>
            <a:r>
              <a:rPr lang="fr-FR" dirty="0" smtClean="0"/>
              <a:t>: type de méthylation</a:t>
            </a:r>
          </a:p>
          <a:p>
            <a:pPr marL="314982" indent="-314982">
              <a:buFont typeface="Wingdings" panose="05000000000000000000" pitchFamily="2" charset="2"/>
              <a:buChar char="§"/>
            </a:pPr>
            <a:r>
              <a:rPr lang="fr-FR" b="1" dirty="0" err="1" smtClean="0"/>
              <a:t>start</a:t>
            </a:r>
            <a:r>
              <a:rPr lang="fr-FR" b="1" dirty="0" smtClean="0"/>
              <a:t>/end/</a:t>
            </a:r>
            <a:r>
              <a:rPr lang="fr-FR" b="1" dirty="0" err="1" smtClean="0"/>
              <a:t>strand</a:t>
            </a:r>
            <a:r>
              <a:rPr lang="fr-FR" dirty="0" smtClean="0"/>
              <a:t>: position de la base </a:t>
            </a:r>
            <a:r>
              <a:rPr lang="fr-FR" dirty="0" err="1" smtClean="0"/>
              <a:t>méthylée</a:t>
            </a:r>
            <a:endParaRPr lang="fr-FR" dirty="0" smtClean="0"/>
          </a:p>
          <a:p>
            <a:pPr marL="314982" indent="-314982">
              <a:buFont typeface="Wingdings" panose="05000000000000000000" pitchFamily="2" charset="2"/>
              <a:buChar char="§"/>
            </a:pPr>
            <a:r>
              <a:rPr lang="fr-FR" b="1" dirty="0" smtClean="0"/>
              <a:t>score</a:t>
            </a:r>
            <a:r>
              <a:rPr lang="fr-FR" dirty="0" smtClean="0"/>
              <a:t>: QV de la base</a:t>
            </a:r>
          </a:p>
          <a:p>
            <a:r>
              <a:rPr lang="fr-FR" b="1" dirty="0" smtClean="0"/>
              <a:t>Attributs</a:t>
            </a:r>
            <a:endParaRPr lang="fr-FR" b="1" dirty="0"/>
          </a:p>
          <a:p>
            <a:pPr marL="314982" indent="-314982">
              <a:buFont typeface="Wingdings" panose="05000000000000000000" pitchFamily="2" charset="2"/>
              <a:buChar char="§"/>
            </a:pPr>
            <a:r>
              <a:rPr lang="fr-FR" b="1" dirty="0" err="1" smtClean="0"/>
              <a:t>context</a:t>
            </a:r>
            <a:r>
              <a:rPr lang="fr-FR" dirty="0" smtClean="0"/>
              <a:t>: -20/+20nt autour de la base </a:t>
            </a:r>
            <a:r>
              <a:rPr lang="fr-FR" dirty="0" err="1" smtClean="0"/>
              <a:t>méthylée</a:t>
            </a:r>
            <a:endParaRPr lang="fr-FR" dirty="0" smtClean="0"/>
          </a:p>
          <a:p>
            <a:pPr marL="314982" indent="-314982">
              <a:buFont typeface="Wingdings" panose="05000000000000000000" pitchFamily="2" charset="2"/>
              <a:buChar char="§"/>
            </a:pPr>
            <a:r>
              <a:rPr lang="fr-FR" b="1" dirty="0" err="1" smtClean="0"/>
              <a:t>coverage</a:t>
            </a:r>
            <a:r>
              <a:rPr lang="fr-FR" dirty="0" smtClean="0"/>
              <a:t>: couverture de la base</a:t>
            </a:r>
          </a:p>
          <a:p>
            <a:pPr marL="314982" indent="-314982">
              <a:buFont typeface="Wingdings" panose="05000000000000000000" pitchFamily="2" charset="2"/>
              <a:buChar char="§"/>
            </a:pPr>
            <a:r>
              <a:rPr lang="fr-FR" b="1" dirty="0" err="1" smtClean="0"/>
              <a:t>IPDRatio</a:t>
            </a:r>
            <a:r>
              <a:rPr lang="fr-FR" dirty="0" smtClean="0"/>
              <a:t>: retard d’incorporation</a:t>
            </a:r>
          </a:p>
          <a:p>
            <a:pPr marL="314982" indent="-314982">
              <a:buFont typeface="Wingdings" panose="05000000000000000000" pitchFamily="2" charset="2"/>
              <a:buChar char="§"/>
            </a:pPr>
            <a:r>
              <a:rPr lang="fr-FR" b="1" dirty="0" smtClean="0"/>
              <a:t>motif</a:t>
            </a:r>
            <a:r>
              <a:rPr lang="fr-FR" dirty="0" smtClean="0"/>
              <a:t>: motif détecté pour cette base</a:t>
            </a:r>
          </a:p>
          <a:p>
            <a:pPr marL="314982" indent="-314982">
              <a:buFont typeface="Wingdings" panose="05000000000000000000" pitchFamily="2" charset="2"/>
              <a:buChar char="§"/>
            </a:pPr>
            <a:r>
              <a:rPr lang="fr-FR" b="1" dirty="0" smtClean="0"/>
              <a:t>frac</a:t>
            </a:r>
            <a:r>
              <a:rPr lang="fr-FR" dirty="0" smtClean="0"/>
              <a:t>: estimation de la fraction des </a:t>
            </a:r>
            <a:r>
              <a:rPr lang="fr-FR" dirty="0" err="1" smtClean="0"/>
              <a:t>subreads</a:t>
            </a:r>
            <a:r>
              <a:rPr lang="fr-FR" dirty="0" smtClean="0"/>
              <a:t> portant la </a:t>
            </a:r>
            <a:br>
              <a:rPr lang="fr-FR" dirty="0" smtClean="0"/>
            </a:br>
            <a:r>
              <a:rPr lang="fr-FR" dirty="0" smtClean="0"/>
              <a:t>modification</a:t>
            </a:r>
          </a:p>
          <a:p>
            <a:pPr marL="314982" indent="-314982">
              <a:buFont typeface="Wingdings" panose="05000000000000000000" pitchFamily="2" charset="2"/>
              <a:buChar char="§"/>
            </a:pPr>
            <a:r>
              <a:rPr lang="fr-FR" b="1" dirty="0" err="1" smtClean="0"/>
              <a:t>fracLow</a:t>
            </a:r>
            <a:r>
              <a:rPr lang="fr-FR" b="1" dirty="0" smtClean="0"/>
              <a:t>/</a:t>
            </a:r>
            <a:r>
              <a:rPr lang="fr-FR" b="1" dirty="0" err="1" smtClean="0"/>
              <a:t>fracUp</a:t>
            </a:r>
            <a:r>
              <a:rPr lang="fr-FR" dirty="0" smtClean="0"/>
              <a:t>: intervalle de confiance</a:t>
            </a:r>
          </a:p>
        </p:txBody>
      </p:sp>
      <p:sp>
        <p:nvSpPr>
          <p:cNvPr id="23" name="Titre 1"/>
          <p:cNvSpPr txBox="1">
            <a:spLocks/>
          </p:cNvSpPr>
          <p:nvPr/>
        </p:nvSpPr>
        <p:spPr>
          <a:xfrm>
            <a:off x="3490729" y="517878"/>
            <a:ext cx="3207471" cy="460832"/>
          </a:xfrm>
          <a:prstGeom prst="rect">
            <a:avLst/>
          </a:prstGeom>
        </p:spPr>
        <p:txBody>
          <a:bodyPr lIns="100794" tIns="50397" rIns="100794" bIns="50397"/>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u="sng" dirty="0"/>
              <a:t>Résultats de SMRT </a:t>
            </a:r>
            <a:r>
              <a:rPr lang="fr-FR" sz="2000" b="1" u="sng" dirty="0" err="1"/>
              <a:t>Analysis</a:t>
            </a:r>
            <a:endParaRPr lang="fr-FR" sz="2000" b="1" u="sng" dirty="0"/>
          </a:p>
        </p:txBody>
      </p:sp>
      <p:sp>
        <p:nvSpPr>
          <p:cNvPr id="21"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a:t>
            </a:r>
            <a:r>
              <a:rPr lang="fr-FR" b="1" dirty="0" err="1" smtClean="0">
                <a:solidFill>
                  <a:srgbClr val="000000"/>
                </a:solidFill>
                <a:latin typeface="Calibri" pitchFamily="18"/>
                <a:ea typeface="DejaVu Sans" pitchFamily="2"/>
                <a:cs typeface="DejaVu Sans" pitchFamily="2"/>
              </a:rPr>
              <a:t>Analysis</a:t>
            </a:r>
            <a:r>
              <a:rPr lang="fr-FR" b="1" dirty="0" smtClean="0">
                <a:solidFill>
                  <a:srgbClr val="000000"/>
                </a:solidFill>
                <a:latin typeface="Calibri" pitchFamily="18"/>
                <a:ea typeface="DejaVu Sans" pitchFamily="2"/>
                <a:cs typeface="DejaVu Sans" pitchFamily="2"/>
              </a:rPr>
              <a:t> : Résultats chiffrés</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3653659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188</a:t>
            </a:fld>
            <a:endParaRPr lang="fr-FR"/>
          </a:p>
        </p:txBody>
      </p:sp>
      <p:pic>
        <p:nvPicPr>
          <p:cNvPr id="8196" name="Picture 4" descr="Résultat de recherche d'images pour &quot;pacBio&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695" y="6826302"/>
            <a:ext cx="1485010" cy="73337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528" y="1365308"/>
            <a:ext cx="9177569" cy="3446236"/>
          </a:xfrm>
          <a:prstGeom prst="rect">
            <a:avLst/>
          </a:prstGeom>
        </p:spPr>
      </p:pic>
      <p:cxnSp>
        <p:nvCxnSpPr>
          <p:cNvPr id="19" name="Connecteur droit avec flèche 18"/>
          <p:cNvCxnSpPr/>
          <p:nvPr/>
        </p:nvCxnSpPr>
        <p:spPr>
          <a:xfrm flipH="1" flipV="1">
            <a:off x="1167525" y="2729883"/>
            <a:ext cx="6294948" cy="2167257"/>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27" idx="0"/>
          </p:cNvCxnSpPr>
          <p:nvPr/>
        </p:nvCxnSpPr>
        <p:spPr>
          <a:xfrm flipH="1" flipV="1">
            <a:off x="942180" y="4084325"/>
            <a:ext cx="979642" cy="2029517"/>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flipV="1">
            <a:off x="1167525" y="3412354"/>
            <a:ext cx="1610874" cy="161693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241920" y="6113842"/>
            <a:ext cx="3359804" cy="655776"/>
          </a:xfrm>
          <a:prstGeom prst="rect">
            <a:avLst/>
          </a:prstGeom>
          <a:noFill/>
        </p:spPr>
        <p:txBody>
          <a:bodyPr wrap="square" lIns="100794" tIns="50397" rIns="100794" bIns="50397" rtlCol="0">
            <a:spAutoFit/>
          </a:bodyPr>
          <a:lstStyle/>
          <a:p>
            <a:r>
              <a:rPr lang="fr-FR" dirty="0" smtClean="0"/>
              <a:t>Elimine les bases ayant une fraction </a:t>
            </a:r>
            <a:r>
              <a:rPr lang="fr-FR" dirty="0" err="1" smtClean="0"/>
              <a:t>méthylée</a:t>
            </a:r>
            <a:r>
              <a:rPr lang="fr-FR" dirty="0" smtClean="0"/>
              <a:t> inferieure</a:t>
            </a:r>
          </a:p>
        </p:txBody>
      </p:sp>
      <p:sp>
        <p:nvSpPr>
          <p:cNvPr id="31" name="ZoneTexte 30"/>
          <p:cNvSpPr txBox="1"/>
          <p:nvPr/>
        </p:nvSpPr>
        <p:spPr>
          <a:xfrm>
            <a:off x="2466493" y="5013816"/>
            <a:ext cx="3518879" cy="655776"/>
          </a:xfrm>
          <a:prstGeom prst="rect">
            <a:avLst/>
          </a:prstGeom>
          <a:noFill/>
        </p:spPr>
        <p:txBody>
          <a:bodyPr wrap="square" lIns="100794" tIns="50397" rIns="100794" bIns="50397" rtlCol="0">
            <a:spAutoFit/>
          </a:bodyPr>
          <a:lstStyle/>
          <a:p>
            <a:r>
              <a:rPr lang="fr-FR" dirty="0" smtClean="0"/>
              <a:t>Elimine les bases ayant un score (QV) inférieur.</a:t>
            </a:r>
          </a:p>
        </p:txBody>
      </p:sp>
      <p:sp>
        <p:nvSpPr>
          <p:cNvPr id="32" name="ZoneTexte 31"/>
          <p:cNvSpPr txBox="1"/>
          <p:nvPr/>
        </p:nvSpPr>
        <p:spPr>
          <a:xfrm>
            <a:off x="7287452" y="4836077"/>
            <a:ext cx="2535330" cy="655776"/>
          </a:xfrm>
          <a:prstGeom prst="rect">
            <a:avLst/>
          </a:prstGeom>
          <a:noFill/>
        </p:spPr>
        <p:txBody>
          <a:bodyPr wrap="square" lIns="100794" tIns="50397" rIns="100794" bIns="50397" rtlCol="0">
            <a:spAutoFit/>
          </a:bodyPr>
          <a:lstStyle/>
          <a:p>
            <a:r>
              <a:rPr lang="fr-FR" dirty="0" err="1" smtClean="0"/>
              <a:t>jobId</a:t>
            </a:r>
            <a:r>
              <a:rPr lang="fr-FR" dirty="0" smtClean="0"/>
              <a:t> dans BBRIC SMRT </a:t>
            </a:r>
            <a:r>
              <a:rPr lang="fr-FR" dirty="0" err="1" smtClean="0"/>
              <a:t>analysis</a:t>
            </a:r>
            <a:endParaRPr lang="fr-FR" dirty="0" smtClean="0"/>
          </a:p>
        </p:txBody>
      </p:sp>
      <p:pic>
        <p:nvPicPr>
          <p:cNvPr id="33" name="Imag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7438" y="5695150"/>
            <a:ext cx="5480027" cy="1308526"/>
          </a:xfrm>
          <a:prstGeom prst="rect">
            <a:avLst/>
          </a:prstGeom>
        </p:spPr>
      </p:pic>
      <p:sp>
        <p:nvSpPr>
          <p:cNvPr id="35" name="Rectangle 34"/>
          <p:cNvSpPr/>
          <p:nvPr/>
        </p:nvSpPr>
        <p:spPr>
          <a:xfrm>
            <a:off x="4547438" y="6113842"/>
            <a:ext cx="276267" cy="8953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cxnSp>
        <p:nvCxnSpPr>
          <p:cNvPr id="40" name="Connecteur droit avec flèche 39"/>
          <p:cNvCxnSpPr/>
          <p:nvPr/>
        </p:nvCxnSpPr>
        <p:spPr>
          <a:xfrm flipH="1">
            <a:off x="4823705" y="5192307"/>
            <a:ext cx="2715763" cy="136919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5" name="Titre 1"/>
          <p:cNvSpPr txBox="1">
            <a:spLocks/>
          </p:cNvSpPr>
          <p:nvPr/>
        </p:nvSpPr>
        <p:spPr>
          <a:xfrm>
            <a:off x="1441279" y="590238"/>
            <a:ext cx="6998120" cy="750928"/>
          </a:xfrm>
          <a:prstGeom prst="rect">
            <a:avLst/>
          </a:prstGeom>
        </p:spPr>
        <p:txBody>
          <a:bodyPr lIns="100794" tIns="50397" rIns="100794" bIns="50397"/>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u="sng" dirty="0"/>
              <a:t>Lancement du module </a:t>
            </a:r>
            <a:r>
              <a:rPr lang="fr-FR" sz="2000" b="1" i="1" u="sng" dirty="0" err="1"/>
              <a:t>Methylation</a:t>
            </a:r>
            <a:r>
              <a:rPr lang="fr-FR" sz="2000" b="1" i="1" u="sng" dirty="0"/>
              <a:t> motifs </a:t>
            </a:r>
            <a:r>
              <a:rPr lang="fr-FR" sz="2000" b="1" i="1" u="sng" dirty="0" err="1"/>
              <a:t>detection</a:t>
            </a:r>
            <a:r>
              <a:rPr lang="fr-FR" sz="2000" b="1" i="1" u="sng" dirty="0"/>
              <a:t> </a:t>
            </a:r>
            <a:r>
              <a:rPr lang="fr-FR" sz="2000" b="1" dirty="0"/>
              <a:t>sous </a:t>
            </a:r>
            <a:r>
              <a:rPr lang="fr-FR" sz="2000" b="1" dirty="0" err="1"/>
              <a:t>Galaxy</a:t>
            </a:r>
            <a:r>
              <a:rPr lang="fr-FR" sz="2000" b="1" dirty="0"/>
              <a:t> </a:t>
            </a:r>
            <a:r>
              <a:rPr lang="fr-FR" sz="1800" dirty="0"/>
              <a:t>(avec les résultats de SMRT </a:t>
            </a:r>
            <a:r>
              <a:rPr lang="fr-FR" sz="1800" dirty="0" err="1"/>
              <a:t>Analysis</a:t>
            </a:r>
            <a:r>
              <a:rPr lang="fr-FR" sz="1800" dirty="0"/>
              <a:t>)</a:t>
            </a:r>
          </a:p>
        </p:txBody>
      </p:sp>
      <p:sp>
        <p:nvSpPr>
          <p:cNvPr id="28"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a:t>
            </a:r>
            <a:r>
              <a:rPr lang="fr-FR" b="1" dirty="0" err="1" smtClean="0">
                <a:solidFill>
                  <a:srgbClr val="000000"/>
                </a:solidFill>
                <a:latin typeface="Calibri" pitchFamily="18"/>
                <a:ea typeface="DejaVu Sans" pitchFamily="2"/>
                <a:cs typeface="DejaVu Sans" pitchFamily="2"/>
              </a:rPr>
              <a:t>Analysis</a:t>
            </a:r>
            <a:r>
              <a:rPr lang="fr-FR" b="1" dirty="0" smtClean="0">
                <a:solidFill>
                  <a:srgbClr val="000000"/>
                </a:solidFill>
                <a:latin typeface="Calibri" pitchFamily="18"/>
                <a:ea typeface="DejaVu Sans" pitchFamily="2"/>
                <a:cs typeface="DejaVu Sans" pitchFamily="2"/>
              </a:rPr>
              <a:t> + </a:t>
            </a:r>
            <a:r>
              <a:rPr lang="fr-FR" b="1" dirty="0" err="1" smtClean="0">
                <a:solidFill>
                  <a:srgbClr val="000000"/>
                </a:solidFill>
                <a:latin typeface="Calibri" pitchFamily="18"/>
                <a:ea typeface="DejaVu Sans" pitchFamily="2"/>
                <a:cs typeface="DejaVu Sans" pitchFamily="2"/>
              </a:rPr>
              <a:t>Galaxy</a:t>
            </a:r>
            <a:r>
              <a:rPr lang="fr-FR" b="1" dirty="0" smtClean="0">
                <a:solidFill>
                  <a:srgbClr val="000000"/>
                </a:solidFill>
                <a:latin typeface="Calibri" pitchFamily="18"/>
                <a:ea typeface="DejaVu Sans" pitchFamily="2"/>
                <a:cs typeface="DejaVu Sans" pitchFamily="2"/>
              </a:rPr>
              <a:t> : Lancement</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4026943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189</a:t>
            </a:fld>
            <a:endParaRPr lang="fr-FR"/>
          </a:p>
        </p:txBody>
      </p:sp>
      <p:pic>
        <p:nvPicPr>
          <p:cNvPr id="8196" name="Picture 4" descr="Résultat de recherche d'images pour &quot;pacBio&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695" y="6826302"/>
            <a:ext cx="1485010" cy="733373"/>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167646" y="2337197"/>
            <a:ext cx="9866994" cy="2594768"/>
          </a:xfrm>
          <a:prstGeom prst="rect">
            <a:avLst/>
          </a:prstGeom>
          <a:noFill/>
        </p:spPr>
        <p:txBody>
          <a:bodyPr wrap="square" lIns="100794" tIns="50397" rIns="100794" bIns="50397" rtlCol="0">
            <a:spAutoFit/>
          </a:bodyPr>
          <a:lstStyle/>
          <a:p>
            <a:pPr marL="314982" indent="-314982">
              <a:buFont typeface="Wingdings" panose="05000000000000000000" pitchFamily="2" charset="2"/>
              <a:buChar char="§"/>
            </a:pPr>
            <a:r>
              <a:rPr lang="fr-FR" b="1" dirty="0" err="1"/>
              <a:t>Methylated</a:t>
            </a:r>
            <a:r>
              <a:rPr lang="fr-FR" b="1" dirty="0"/>
              <a:t> </a:t>
            </a:r>
            <a:r>
              <a:rPr lang="fr-FR" b="1" dirty="0" smtClean="0"/>
              <a:t>motifs</a:t>
            </a:r>
            <a:br>
              <a:rPr lang="fr-FR" b="1" dirty="0" smtClean="0"/>
            </a:br>
            <a:r>
              <a:rPr lang="fr-FR" dirty="0" smtClean="0"/>
              <a:t>Fichier contenant les motifs et les informations les concernant comme vu précédemment (Motif_Summary.csv) mais avec un QV donné.</a:t>
            </a:r>
            <a:endParaRPr lang="fr-FR" b="1" dirty="0" smtClean="0"/>
          </a:p>
          <a:p>
            <a:endParaRPr lang="fr-FR" dirty="0" smtClean="0"/>
          </a:p>
          <a:p>
            <a:pPr marL="314982" indent="-314982">
              <a:buFont typeface="Wingdings" panose="05000000000000000000" pitchFamily="2" charset="2"/>
              <a:buChar char="§"/>
            </a:pPr>
            <a:r>
              <a:rPr lang="fr-FR" b="1" dirty="0" err="1"/>
              <a:t>Methylated</a:t>
            </a:r>
            <a:r>
              <a:rPr lang="fr-FR" b="1" dirty="0"/>
              <a:t> </a:t>
            </a:r>
            <a:r>
              <a:rPr lang="fr-FR" b="1" dirty="0" smtClean="0"/>
              <a:t>positions</a:t>
            </a:r>
            <a:r>
              <a:rPr lang="fr-FR" dirty="0" smtClean="0"/>
              <a:t/>
            </a:r>
            <a:br>
              <a:rPr lang="fr-FR" dirty="0" smtClean="0"/>
            </a:br>
            <a:r>
              <a:rPr lang="fr-FR" dirty="0" smtClean="0"/>
              <a:t>Fichier GFF avec la position des bases </a:t>
            </a:r>
            <a:r>
              <a:rPr lang="fr-FR" dirty="0" err="1" smtClean="0"/>
              <a:t>méthylées</a:t>
            </a:r>
            <a:r>
              <a:rPr lang="fr-FR" dirty="0" smtClean="0"/>
              <a:t> et les informations. Ce fichier est inutilisable dans un </a:t>
            </a:r>
            <a:r>
              <a:rPr lang="fr-FR" dirty="0" err="1" smtClean="0"/>
              <a:t>genome</a:t>
            </a:r>
            <a:r>
              <a:rPr lang="fr-FR" dirty="0" smtClean="0"/>
              <a:t> browser. Il peut être utilisé pour le second pipeline de visualisation.</a:t>
            </a:r>
          </a:p>
          <a:p>
            <a:pPr marL="314982" indent="-314982">
              <a:buFont typeface="Wingdings" panose="05000000000000000000" pitchFamily="2" charset="2"/>
              <a:buChar char="Ø"/>
            </a:pPr>
            <a:endParaRPr lang="fr-FR" dirty="0"/>
          </a:p>
          <a:p>
            <a:pPr marL="314982" indent="-314982">
              <a:buFont typeface="Wingdings" panose="05000000000000000000" pitchFamily="2" charset="2"/>
              <a:buChar char="Ø"/>
            </a:pPr>
            <a:r>
              <a:rPr lang="fr-FR" dirty="0" smtClean="0"/>
              <a:t>Permet de raffiner les motifs et la détection de la méthylation en faisant varier le QV</a:t>
            </a:r>
          </a:p>
        </p:txBody>
      </p:sp>
      <p:sp>
        <p:nvSpPr>
          <p:cNvPr id="16" name="Titre 1"/>
          <p:cNvSpPr txBox="1">
            <a:spLocks/>
          </p:cNvSpPr>
          <p:nvPr/>
        </p:nvSpPr>
        <p:spPr>
          <a:xfrm>
            <a:off x="1984771" y="1158765"/>
            <a:ext cx="6396311" cy="460832"/>
          </a:xfrm>
          <a:prstGeom prst="rect">
            <a:avLst/>
          </a:prstGeom>
        </p:spPr>
        <p:txBody>
          <a:bodyPr lIns="100794" tIns="50397" rIns="100794" bIns="50397"/>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u="sng" dirty="0"/>
              <a:t>Résultats du module </a:t>
            </a:r>
            <a:r>
              <a:rPr lang="fr-FR" sz="2000" b="1" i="1" u="sng" dirty="0" err="1"/>
              <a:t>Methylation</a:t>
            </a:r>
            <a:r>
              <a:rPr lang="fr-FR" sz="2000" b="1" i="1" u="sng" dirty="0"/>
              <a:t> motifs </a:t>
            </a:r>
            <a:r>
              <a:rPr lang="fr-FR" sz="2000" b="1" i="1" u="sng" dirty="0" err="1"/>
              <a:t>detection</a:t>
            </a:r>
            <a:r>
              <a:rPr lang="fr-FR" sz="2000" b="1" i="1" u="sng" dirty="0"/>
              <a:t> </a:t>
            </a:r>
            <a:r>
              <a:rPr lang="fr-FR" sz="2000" b="1" dirty="0"/>
              <a:t>(</a:t>
            </a:r>
            <a:r>
              <a:rPr lang="fr-FR" sz="2000" b="1" dirty="0" err="1"/>
              <a:t>Galaxy</a:t>
            </a:r>
            <a:r>
              <a:rPr lang="fr-FR" sz="2000" b="1" dirty="0"/>
              <a:t>)</a:t>
            </a:r>
          </a:p>
        </p:txBody>
      </p:sp>
      <p:sp>
        <p:nvSpPr>
          <p:cNvPr id="17"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Portal + </a:t>
            </a:r>
            <a:r>
              <a:rPr lang="fr-FR" b="1" dirty="0" err="1" smtClean="0">
                <a:solidFill>
                  <a:srgbClr val="000000"/>
                </a:solidFill>
                <a:latin typeface="Calibri" pitchFamily="18"/>
                <a:ea typeface="DejaVu Sans" pitchFamily="2"/>
                <a:cs typeface="DejaVu Sans" pitchFamily="2"/>
              </a:rPr>
              <a:t>Galaxy</a:t>
            </a:r>
            <a:r>
              <a:rPr lang="fr-FR" b="1" dirty="0" smtClean="0">
                <a:solidFill>
                  <a:srgbClr val="000000"/>
                </a:solidFill>
                <a:latin typeface="Calibri" pitchFamily="18"/>
                <a:ea typeface="DejaVu Sans" pitchFamily="2"/>
                <a:cs typeface="DejaVu Sans" pitchFamily="2"/>
              </a:rPr>
              <a:t> : Résultats</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1788923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45"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46"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47"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48"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49" name="CustomShape 6"/>
          <p:cNvSpPr/>
          <p:nvPr/>
        </p:nvSpPr>
        <p:spPr>
          <a:xfrm>
            <a:off x="1440000" y="2627640"/>
            <a:ext cx="7344360" cy="1219320"/>
          </a:xfrm>
          <a:prstGeom prst="rect">
            <a:avLst/>
          </a:prstGeom>
          <a:noFill/>
          <a:ln>
            <a:noFill/>
          </a:ln>
        </p:spPr>
        <p:style>
          <a:lnRef idx="0">
            <a:scrgbClr r="0" g="0" b="0"/>
          </a:lnRef>
          <a:fillRef idx="0">
            <a:scrgbClr r="0" g="0" b="0"/>
          </a:fillRef>
          <a:effectRef idx="0">
            <a:scrgbClr r="0" g="0" b="0"/>
          </a:effectRef>
          <a:fontRef idx="minor"/>
        </p:style>
        <p:txBody>
          <a:bodyPr/>
          <a:lstStyle/>
          <a:p>
            <a:pPr algn="ctr">
              <a:buNone/>
            </a:pPr>
            <a:r>
              <a:rPr lang="fr-FR" sz="2800" b="1" spc="-1" dirty="0" smtClean="0">
                <a:solidFill>
                  <a:srgbClr val="376092"/>
                </a:solidFill>
                <a:uFill>
                  <a:solidFill>
                    <a:srgbClr val="FFFFFF"/>
                  </a:solidFill>
                </a:uFill>
                <a:latin typeface="Calibri"/>
              </a:rPr>
              <a:t>Présentation du portail web </a:t>
            </a:r>
            <a:r>
              <a:rPr lang="fr-FR" sz="2800" b="1" spc="-1" dirty="0" err="1" smtClean="0">
                <a:solidFill>
                  <a:srgbClr val="376092"/>
                </a:solidFill>
                <a:uFill>
                  <a:solidFill>
                    <a:srgbClr val="FFFFFF"/>
                  </a:solidFill>
                </a:uFill>
                <a:latin typeface="Calibri"/>
              </a:rPr>
              <a:t>Galaxy</a:t>
            </a:r>
            <a:endParaRPr lang="fr-FR" dirty="0">
              <a:solidFill>
                <a:schemeClr val="accent1"/>
              </a:solidFill>
            </a:endParaRPr>
          </a:p>
          <a:p>
            <a:pPr algn="ctr">
              <a:buNone/>
            </a:pPr>
            <a:endParaRPr lang="fr-FR" sz="2800" b="1" spc="-1" dirty="0">
              <a:solidFill>
                <a:srgbClr val="376092"/>
              </a:solidFill>
              <a:uFill>
                <a:solidFill>
                  <a:srgbClr val="FFFFFF"/>
                </a:solidFill>
              </a:uFill>
              <a:latin typeface="Calibri"/>
            </a:endParaRPr>
          </a:p>
          <a:p>
            <a:pPr algn="ctr">
              <a:buNone/>
            </a:pPr>
            <a:r>
              <a:rPr lang="fr-FR" sz="2800" b="1" spc="-1" dirty="0" smtClean="0">
                <a:solidFill>
                  <a:srgbClr val="376092"/>
                </a:solidFill>
                <a:uFill>
                  <a:solidFill>
                    <a:srgbClr val="FFFFFF"/>
                  </a:solidFill>
                </a:uFill>
                <a:latin typeface="Calibri"/>
              </a:rPr>
              <a:t>Ludovic L.</a:t>
            </a:r>
            <a:endParaRPr lang="fr-FR" sz="2800" b="1" spc="-1" dirty="0">
              <a:solidFill>
                <a:srgbClr val="376092"/>
              </a:solidFill>
              <a:uFill>
                <a:solidFill>
                  <a:srgbClr val="FFFFFF"/>
                </a:solidFill>
              </a:uFill>
              <a:latin typeface="Calibri"/>
            </a:endParaRPr>
          </a:p>
        </p:txBody>
      </p:sp>
      <p:sp>
        <p:nvSpPr>
          <p:cNvPr id="50"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51" name="Image 5"/>
          <p:cNvPicPr/>
          <p:nvPr/>
        </p:nvPicPr>
        <p:blipFill>
          <a:blip r:embed="rId2"/>
          <a:stretch/>
        </p:blipFill>
        <p:spPr>
          <a:xfrm>
            <a:off x="0" y="6957000"/>
            <a:ext cx="1365480" cy="602280"/>
          </a:xfrm>
          <a:prstGeom prst="rect">
            <a:avLst/>
          </a:prstGeom>
          <a:ln>
            <a:noFill/>
          </a:ln>
        </p:spPr>
      </p:pic>
      <p:sp>
        <p:nvSpPr>
          <p:cNvPr id="52" name="CustomShape 8"/>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1E137929-648E-418D-9249-8E364E5049FF}" type="slidenum">
              <a:rPr lang="fr-FR" sz="1200" b="0" strike="noStrike" spc="-1">
                <a:solidFill>
                  <a:srgbClr val="0D0D0D"/>
                </a:solidFill>
                <a:uFill>
                  <a:solidFill>
                    <a:srgbClr val="FFFFFF"/>
                  </a:solidFill>
                </a:uFill>
                <a:latin typeface="Calibri"/>
                <a:ea typeface="DejaVu Sans"/>
              </a:rPr>
              <a:t>19</a:t>
            </a:fld>
            <a:endParaRPr lang="fr-FR" sz="1800" b="0" strike="noStrike" spc="-1">
              <a:solidFill>
                <a:srgbClr val="000000"/>
              </a:solidFill>
              <a:uFill>
                <a:solidFill>
                  <a:srgbClr val="FFFFFF"/>
                </a:solidFill>
              </a:uFill>
              <a:latin typeface="Arial"/>
            </a:endParaRPr>
          </a:p>
        </p:txBody>
      </p:sp>
      <p:pic>
        <p:nvPicPr>
          <p:cNvPr id="53" name="Picture 2"/>
          <p:cNvPicPr/>
          <p:nvPr/>
        </p:nvPicPr>
        <p:blipFill>
          <a:blip r:embed="rId3"/>
          <a:stretch/>
        </p:blipFill>
        <p:spPr>
          <a:xfrm>
            <a:off x="1368000" y="7009200"/>
            <a:ext cx="1341360" cy="550080"/>
          </a:xfrm>
          <a:prstGeom prst="rect">
            <a:avLst/>
          </a:prstGeom>
          <a:ln w="9360">
            <a:noFill/>
          </a:ln>
        </p:spPr>
      </p:pic>
      <p:sp>
        <p:nvSpPr>
          <p:cNvPr id="12" name="ZoneTexte 11"/>
          <p:cNvSpPr txBox="1"/>
          <p:nvPr/>
        </p:nvSpPr>
        <p:spPr>
          <a:xfrm>
            <a:off x="8352680" y="247154"/>
            <a:ext cx="876394" cy="400110"/>
          </a:xfrm>
          <a:prstGeom prst="rect">
            <a:avLst/>
          </a:prstGeom>
          <a:noFill/>
        </p:spPr>
        <p:txBody>
          <a:bodyPr wrap="none" rtlCol="0">
            <a:spAutoFit/>
          </a:bodyPr>
          <a:lstStyle/>
          <a:p>
            <a:r>
              <a:rPr lang="fr-FR" sz="2000" dirty="0" err="1" smtClean="0">
                <a:latin typeface="+mj-lt"/>
              </a:rPr>
              <a:t>Galaxy</a:t>
            </a:r>
            <a:endParaRPr lang="fr-FR" sz="2000" dirty="0">
              <a:latin typeface="+mj-lt"/>
            </a:endParaRPr>
          </a:p>
        </p:txBody>
      </p:sp>
    </p:spTree>
    <p:extLst>
      <p:ext uri="{BB962C8B-B14F-4D97-AF65-F5344CB8AC3E}">
        <p14:creationId xmlns:p14="http://schemas.microsoft.com/office/powerpoint/2010/main" val="870271188"/>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190</a:t>
            </a:fld>
            <a:endParaRPr lang="fr-FR"/>
          </a:p>
        </p:txBody>
      </p:sp>
      <p:pic>
        <p:nvPicPr>
          <p:cNvPr id="8196" name="Picture 4" descr="Résultat de recherche d'images pour &quot;pacBio&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695" y="6826302"/>
            <a:ext cx="1485010" cy="733373"/>
          </a:xfrm>
          <a:prstGeom prst="rect">
            <a:avLst/>
          </a:prstGeom>
          <a:noFill/>
          <a:extLst>
            <a:ext uri="{909E8E84-426E-40DD-AFC4-6F175D3DCCD1}">
              <a14:hiddenFill xmlns:a14="http://schemas.microsoft.com/office/drawing/2010/main">
                <a:solidFill>
                  <a:srgbClr val="FFFFFF"/>
                </a:solidFill>
              </a14:hiddenFill>
            </a:ext>
          </a:extLst>
        </p:spPr>
      </p:pic>
      <p:sp>
        <p:nvSpPr>
          <p:cNvPr id="73" name="Titre 1"/>
          <p:cNvSpPr txBox="1">
            <a:spLocks/>
          </p:cNvSpPr>
          <p:nvPr/>
        </p:nvSpPr>
        <p:spPr>
          <a:xfrm>
            <a:off x="1984772" y="590238"/>
            <a:ext cx="5677865" cy="460832"/>
          </a:xfrm>
          <a:prstGeom prst="rect">
            <a:avLst/>
          </a:prstGeom>
        </p:spPr>
        <p:txBody>
          <a:bodyPr lIns="100794" tIns="50397" rIns="100794" bIns="50397"/>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u="sng" dirty="0"/>
              <a:t>Résultats : influence du seuil QV</a:t>
            </a:r>
          </a:p>
        </p:txBody>
      </p:sp>
      <p:pic>
        <p:nvPicPr>
          <p:cNvPr id="33" name="Image 32"/>
          <p:cNvPicPr>
            <a:picLocks noChangeAspect="1"/>
          </p:cNvPicPr>
          <p:nvPr/>
        </p:nvPicPr>
        <p:blipFill rotWithShape="1">
          <a:blip r:embed="rId6">
            <a:extLst>
              <a:ext uri="{28A0092B-C50C-407E-A947-70E740481C1C}">
                <a14:useLocalDpi xmlns:a14="http://schemas.microsoft.com/office/drawing/2010/main" val="0"/>
              </a:ext>
            </a:extLst>
          </a:blip>
          <a:srcRect l="667" t="15265" r="51483"/>
          <a:stretch/>
        </p:blipFill>
        <p:spPr>
          <a:xfrm>
            <a:off x="1984772" y="2248882"/>
            <a:ext cx="4823534" cy="3483535"/>
          </a:xfrm>
          <a:prstGeom prst="rect">
            <a:avLst/>
          </a:prstGeom>
        </p:spPr>
      </p:pic>
      <p:cxnSp>
        <p:nvCxnSpPr>
          <p:cNvPr id="34" name="Connecteur droit 33"/>
          <p:cNvCxnSpPr/>
          <p:nvPr/>
        </p:nvCxnSpPr>
        <p:spPr>
          <a:xfrm flipH="1">
            <a:off x="2607686" y="4529330"/>
            <a:ext cx="396162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6661014" y="4321998"/>
            <a:ext cx="746462" cy="378777"/>
          </a:xfrm>
          <a:prstGeom prst="rect">
            <a:avLst/>
          </a:prstGeom>
          <a:noFill/>
        </p:spPr>
        <p:txBody>
          <a:bodyPr wrap="none" lIns="100794" tIns="50397" rIns="100794" bIns="50397" rtlCol="0">
            <a:spAutoFit/>
          </a:bodyPr>
          <a:lstStyle/>
          <a:p>
            <a:r>
              <a:rPr lang="fr-FR" dirty="0" smtClean="0"/>
              <a:t>QV40</a:t>
            </a:r>
            <a:endParaRPr lang="fr-FR" dirty="0"/>
          </a:p>
        </p:txBody>
      </p:sp>
      <p:cxnSp>
        <p:nvCxnSpPr>
          <p:cNvPr id="36" name="Connecteur droit avec flèche 35"/>
          <p:cNvCxnSpPr/>
          <p:nvPr/>
        </p:nvCxnSpPr>
        <p:spPr>
          <a:xfrm flipH="1" flipV="1">
            <a:off x="4566659" y="4883505"/>
            <a:ext cx="1905212" cy="6350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6392487" y="5321516"/>
            <a:ext cx="711709" cy="378777"/>
          </a:xfrm>
          <a:prstGeom prst="rect">
            <a:avLst/>
          </a:prstGeom>
          <a:noFill/>
        </p:spPr>
        <p:txBody>
          <a:bodyPr wrap="none" lIns="100794" tIns="50397" rIns="100794" bIns="50397" rtlCol="0">
            <a:spAutoFit/>
          </a:bodyPr>
          <a:lstStyle/>
          <a:p>
            <a:r>
              <a:rPr lang="fr-FR" dirty="0" smtClean="0"/>
              <a:t>Bruit</a:t>
            </a:r>
            <a:endParaRPr lang="fr-FR" dirty="0"/>
          </a:p>
        </p:txBody>
      </p:sp>
      <p:cxnSp>
        <p:nvCxnSpPr>
          <p:cNvPr id="38" name="Connecteur droit avec flèche 37"/>
          <p:cNvCxnSpPr/>
          <p:nvPr/>
        </p:nvCxnSpPr>
        <p:spPr>
          <a:xfrm flipH="1">
            <a:off x="5017884" y="2901634"/>
            <a:ext cx="1591711" cy="563418"/>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6607021" y="2621831"/>
            <a:ext cx="1638629" cy="332611"/>
          </a:xfrm>
          <a:prstGeom prst="rect">
            <a:avLst/>
          </a:prstGeom>
          <a:noFill/>
        </p:spPr>
        <p:txBody>
          <a:bodyPr wrap="none" lIns="100794" tIns="50397" rIns="100794" bIns="50397" rtlCol="0">
            <a:spAutoFit/>
          </a:bodyPr>
          <a:lstStyle/>
          <a:p>
            <a:r>
              <a:rPr lang="fr-FR" sz="1500" dirty="0"/>
              <a:t>En rouge les m6A</a:t>
            </a:r>
          </a:p>
        </p:txBody>
      </p:sp>
      <p:cxnSp>
        <p:nvCxnSpPr>
          <p:cNvPr id="40" name="Connecteur droit avec flèche 39"/>
          <p:cNvCxnSpPr/>
          <p:nvPr/>
        </p:nvCxnSpPr>
        <p:spPr>
          <a:xfrm flipH="1">
            <a:off x="5309028" y="3593964"/>
            <a:ext cx="1879825" cy="28171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7247560" y="3293802"/>
            <a:ext cx="1955062" cy="332611"/>
          </a:xfrm>
          <a:prstGeom prst="rect">
            <a:avLst/>
          </a:prstGeom>
          <a:noFill/>
        </p:spPr>
        <p:txBody>
          <a:bodyPr wrap="none" lIns="100794" tIns="50397" rIns="100794" bIns="50397" rtlCol="0">
            <a:spAutoFit/>
          </a:bodyPr>
          <a:lstStyle/>
          <a:p>
            <a:r>
              <a:rPr lang="fr-FR" sz="1500" dirty="0"/>
              <a:t>En vert les </a:t>
            </a:r>
            <a:r>
              <a:rPr lang="fr-FR" sz="1500" dirty="0" smtClean="0"/>
              <a:t>m4C/m5C</a:t>
            </a:r>
            <a:endParaRPr lang="fr-FR" sz="1500" dirty="0"/>
          </a:p>
        </p:txBody>
      </p:sp>
      <p:cxnSp>
        <p:nvCxnSpPr>
          <p:cNvPr id="42" name="Connecteur droit 41"/>
          <p:cNvCxnSpPr/>
          <p:nvPr/>
        </p:nvCxnSpPr>
        <p:spPr>
          <a:xfrm flipH="1">
            <a:off x="2618187" y="4182845"/>
            <a:ext cx="396162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6661014" y="3996512"/>
            <a:ext cx="746462" cy="378777"/>
          </a:xfrm>
          <a:prstGeom prst="rect">
            <a:avLst/>
          </a:prstGeom>
          <a:noFill/>
        </p:spPr>
        <p:txBody>
          <a:bodyPr wrap="none" lIns="100794" tIns="50397" rIns="100794" bIns="50397" rtlCol="0">
            <a:spAutoFit/>
          </a:bodyPr>
          <a:lstStyle/>
          <a:p>
            <a:r>
              <a:rPr lang="fr-FR" dirty="0" smtClean="0"/>
              <a:t>QV60</a:t>
            </a:r>
            <a:endParaRPr lang="fr-FR" dirty="0"/>
          </a:p>
        </p:txBody>
      </p:sp>
      <p:sp>
        <p:nvSpPr>
          <p:cNvPr id="26"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Portal + </a:t>
            </a:r>
            <a:r>
              <a:rPr lang="fr-FR" b="1" dirty="0" err="1" smtClean="0">
                <a:solidFill>
                  <a:srgbClr val="000000"/>
                </a:solidFill>
                <a:latin typeface="Calibri" pitchFamily="18"/>
                <a:ea typeface="DejaVu Sans" pitchFamily="2"/>
                <a:cs typeface="DejaVu Sans" pitchFamily="2"/>
              </a:rPr>
              <a:t>Galaxy</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3477286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083010"/>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191</a:t>
            </a:fld>
            <a:endParaRPr lang="fr-FR"/>
          </a:p>
        </p:txBody>
      </p:sp>
      <p:pic>
        <p:nvPicPr>
          <p:cNvPr id="8196" name="Picture 4" descr="Résultat de recherche d'images pour &quot;pacBio&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695" y="6826302"/>
            <a:ext cx="1485010" cy="733373"/>
          </a:xfrm>
          <a:prstGeom prst="rect">
            <a:avLst/>
          </a:prstGeom>
          <a:noFill/>
          <a:extLst>
            <a:ext uri="{909E8E84-426E-40DD-AFC4-6F175D3DCCD1}">
              <a14:hiddenFill xmlns:a14="http://schemas.microsoft.com/office/drawing/2010/main">
                <a:solidFill>
                  <a:srgbClr val="FFFFFF"/>
                </a:solidFill>
              </a14:hiddenFill>
            </a:ext>
          </a:extLst>
        </p:spPr>
      </p:pic>
      <p:sp>
        <p:nvSpPr>
          <p:cNvPr id="73" name="Titre 1"/>
          <p:cNvSpPr txBox="1">
            <a:spLocks/>
          </p:cNvSpPr>
          <p:nvPr/>
        </p:nvSpPr>
        <p:spPr>
          <a:xfrm>
            <a:off x="1984772" y="590238"/>
            <a:ext cx="5677865" cy="460832"/>
          </a:xfrm>
          <a:prstGeom prst="rect">
            <a:avLst/>
          </a:prstGeom>
        </p:spPr>
        <p:txBody>
          <a:bodyPr lIns="100794" tIns="50397" rIns="100794" bIns="50397"/>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u="sng" dirty="0"/>
              <a:t>Résultats : influence du seuil QV</a:t>
            </a:r>
          </a:p>
        </p:txBody>
      </p:sp>
      <p:sp>
        <p:nvSpPr>
          <p:cNvPr id="23" name="ZoneTexte 22"/>
          <p:cNvSpPr txBox="1"/>
          <p:nvPr/>
        </p:nvSpPr>
        <p:spPr>
          <a:xfrm>
            <a:off x="277744" y="951107"/>
            <a:ext cx="1581563" cy="378777"/>
          </a:xfrm>
          <a:prstGeom prst="rect">
            <a:avLst/>
          </a:prstGeom>
          <a:noFill/>
        </p:spPr>
        <p:txBody>
          <a:bodyPr wrap="none" lIns="100794" tIns="50397" rIns="100794" bIns="50397" rtlCol="0">
            <a:spAutoFit/>
          </a:bodyPr>
          <a:lstStyle/>
          <a:p>
            <a:r>
              <a:rPr lang="fr-FR" dirty="0" smtClean="0"/>
              <a:t>Motifs à QV30</a:t>
            </a:r>
            <a:endParaRPr lang="fr-FR" dirty="0"/>
          </a:p>
        </p:txBody>
      </p:sp>
      <p:sp>
        <p:nvSpPr>
          <p:cNvPr id="24" name="ZoneTexte 23"/>
          <p:cNvSpPr txBox="1"/>
          <p:nvPr/>
        </p:nvSpPr>
        <p:spPr>
          <a:xfrm>
            <a:off x="277744" y="2643132"/>
            <a:ext cx="1581563" cy="378777"/>
          </a:xfrm>
          <a:prstGeom prst="rect">
            <a:avLst/>
          </a:prstGeom>
          <a:noFill/>
        </p:spPr>
        <p:txBody>
          <a:bodyPr wrap="none" lIns="100794" tIns="50397" rIns="100794" bIns="50397" rtlCol="0">
            <a:spAutoFit/>
          </a:bodyPr>
          <a:lstStyle/>
          <a:p>
            <a:r>
              <a:rPr lang="fr-FR" dirty="0" smtClean="0"/>
              <a:t>Motifs à QV40</a:t>
            </a:r>
            <a:endParaRPr lang="fr-FR" dirty="0"/>
          </a:p>
        </p:txBody>
      </p:sp>
      <p:graphicFrame>
        <p:nvGraphicFramePr>
          <p:cNvPr id="16" name="Tableau 15"/>
          <p:cNvGraphicFramePr>
            <a:graphicFrameLocks noGrp="1"/>
          </p:cNvGraphicFramePr>
          <p:nvPr>
            <p:extLst>
              <p:ext uri="{D42A27DB-BD31-4B8C-83A1-F6EECF244321}">
                <p14:modId xmlns:p14="http://schemas.microsoft.com/office/powerpoint/2010/main" val="1033798875"/>
              </p:ext>
            </p:extLst>
          </p:nvPr>
        </p:nvGraphicFramePr>
        <p:xfrm>
          <a:off x="273422" y="3094606"/>
          <a:ext cx="9549359" cy="1060290"/>
        </p:xfrm>
        <a:graphic>
          <a:graphicData uri="http://schemas.openxmlformats.org/drawingml/2006/table">
            <a:tbl>
              <a:tblPr/>
              <a:tblGrid>
                <a:gridCol w="1344550"/>
                <a:gridCol w="770061"/>
                <a:gridCol w="1200928"/>
                <a:gridCol w="733390"/>
                <a:gridCol w="797562"/>
                <a:gridCol w="760893"/>
                <a:gridCol w="834231"/>
                <a:gridCol w="1002301"/>
                <a:gridCol w="1054250"/>
                <a:gridCol w="1051193"/>
              </a:tblGrid>
              <a:tr h="176715">
                <a:tc>
                  <a:txBody>
                    <a:bodyPr/>
                    <a:lstStyle/>
                    <a:p>
                      <a:pPr algn="l" fontAlgn="b"/>
                      <a:r>
                        <a:rPr lang="fr-FR" sz="1100" b="1" i="0" u="none" strike="noStrike" dirty="0" err="1">
                          <a:solidFill>
                            <a:srgbClr val="000000"/>
                          </a:solidFill>
                          <a:effectLst/>
                          <a:latin typeface="Calibri"/>
                        </a:rPr>
                        <a:t>motifString</a:t>
                      </a:r>
                      <a:endParaRPr lang="fr-FR" sz="1100" b="1" i="0" u="none" strike="noStrike" dirty="0">
                        <a:solidFill>
                          <a:srgbClr val="000000"/>
                        </a:solidFill>
                        <a:effectLst/>
                        <a:latin typeface="Calibri"/>
                      </a:endParaRP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centerPos</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modificationType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fraction</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nDetected</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nGenome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meanScore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meanIpdRatio</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meanCoverage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objectiveScore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715">
                <a:tc>
                  <a:txBody>
                    <a:bodyPr/>
                    <a:lstStyle/>
                    <a:p>
                      <a:pPr algn="l" fontAlgn="b"/>
                      <a:r>
                        <a:rPr lang="fr-FR" sz="1100" b="1" i="0" u="none" strike="noStrike">
                          <a:solidFill>
                            <a:schemeClr val="tx2">
                              <a:lumMod val="60000"/>
                              <a:lumOff val="40000"/>
                            </a:schemeClr>
                          </a:solidFill>
                          <a:effectLst/>
                          <a:latin typeface="Calibri"/>
                        </a:rPr>
                        <a:t>TCANNNNNRTCC</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fr-FR" sz="1100" b="0" i="0" u="none" strike="noStrike">
                          <a:solidFill>
                            <a:srgbClr val="000000"/>
                          </a:solidFill>
                          <a:effectLst/>
                          <a:latin typeface="Calibri"/>
                        </a:rPr>
                        <a:t>2</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100" b="0" i="0" u="none" strike="noStrike">
                          <a:solidFill>
                            <a:srgbClr val="000000"/>
                          </a:solidFill>
                          <a:effectLst/>
                          <a:latin typeface="Calibri"/>
                        </a:rPr>
                        <a:t>m6A</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100" b="0" i="0" u="none" strike="noStrike" dirty="0" smtClean="0">
                          <a:solidFill>
                            <a:srgbClr val="000000"/>
                          </a:solidFill>
                          <a:effectLst/>
                          <a:latin typeface="Calibri"/>
                        </a:rPr>
                        <a:t>0.934</a:t>
                      </a:r>
                      <a:endParaRPr lang="fr-FR" sz="1100" b="0" i="0" u="none" strike="noStrike" dirty="0">
                        <a:solidFill>
                          <a:srgbClr val="000000"/>
                        </a:solidFill>
                        <a:effectLst/>
                        <a:latin typeface="Calibri"/>
                      </a:endParaRP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fr-FR" sz="1100" b="0" i="0" u="none" strike="noStrike" dirty="0">
                          <a:solidFill>
                            <a:srgbClr val="000000"/>
                          </a:solidFill>
                          <a:effectLst/>
                          <a:latin typeface="Calibri"/>
                        </a:rPr>
                        <a:t>57</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fr-FR" sz="1100" b="0" i="0" u="none" strike="noStrike">
                          <a:solidFill>
                            <a:srgbClr val="000000"/>
                          </a:solidFill>
                          <a:effectLst/>
                          <a:latin typeface="Calibri"/>
                        </a:rPr>
                        <a:t>61</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100" b="0" i="0" u="none" strike="noStrike">
                          <a:solidFill>
                            <a:srgbClr val="000000"/>
                          </a:solidFill>
                          <a:effectLst/>
                          <a:latin typeface="Calibri"/>
                        </a:rPr>
                        <a:t>78.08772</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100" b="0" i="0" u="none" strike="noStrike">
                          <a:solidFill>
                            <a:srgbClr val="000000"/>
                          </a:solidFill>
                          <a:effectLst/>
                          <a:latin typeface="Calibri"/>
                        </a:rPr>
                        <a:t>7.142808</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100" b="0" i="0" u="none" strike="noStrike">
                          <a:solidFill>
                            <a:srgbClr val="000000"/>
                          </a:solidFill>
                          <a:effectLst/>
                          <a:latin typeface="Calibri"/>
                        </a:rPr>
                        <a:t>43.385963</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100" b="0" i="0" u="none" strike="noStrike">
                          <a:solidFill>
                            <a:srgbClr val="000000"/>
                          </a:solidFill>
                          <a:effectLst/>
                          <a:latin typeface="Calibri"/>
                        </a:rPr>
                        <a:t>4187.4355</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r>
              <a:tr h="176715">
                <a:tc>
                  <a:txBody>
                    <a:bodyPr/>
                    <a:lstStyle/>
                    <a:p>
                      <a:pPr algn="l" fontAlgn="b"/>
                      <a:r>
                        <a:rPr lang="fr-FR" sz="1100" b="1" i="0" u="none" strike="noStrike" dirty="0">
                          <a:solidFill>
                            <a:schemeClr val="tx2">
                              <a:lumMod val="60000"/>
                              <a:lumOff val="40000"/>
                            </a:schemeClr>
                          </a:solidFill>
                          <a:effectLst/>
                          <a:latin typeface="Calibri"/>
                        </a:rPr>
                        <a:t>GGAYNNNNNTGA</a:t>
                      </a:r>
                    </a:p>
                  </a:txBody>
                  <a:tcPr marL="8724" marR="8724" marT="8723" marB="0" anchor="b">
                    <a:lnL>
                      <a:noFill/>
                    </a:lnL>
                    <a:lnR>
                      <a:noFill/>
                    </a:lnR>
                    <a:lnT>
                      <a:noFill/>
                    </a:lnT>
                    <a:lnB>
                      <a:noFill/>
                    </a:lnB>
                  </a:tcPr>
                </a:tc>
                <a:tc>
                  <a:txBody>
                    <a:bodyPr/>
                    <a:lstStyle/>
                    <a:p>
                      <a:pPr algn="r" fontAlgn="b"/>
                      <a:r>
                        <a:rPr lang="fr-FR" sz="1100" b="0" i="0" u="none" strike="noStrike">
                          <a:solidFill>
                            <a:srgbClr val="000000"/>
                          </a:solidFill>
                          <a:effectLst/>
                          <a:latin typeface="Calibri"/>
                        </a:rPr>
                        <a:t>2</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m6A</a:t>
                      </a:r>
                    </a:p>
                  </a:txBody>
                  <a:tcPr marL="8724" marR="8724" marT="8723" marB="0" anchor="b">
                    <a:lnL>
                      <a:noFill/>
                    </a:lnL>
                    <a:lnR>
                      <a:noFill/>
                    </a:lnR>
                    <a:lnT>
                      <a:noFill/>
                    </a:lnT>
                    <a:lnB>
                      <a:noFill/>
                    </a:lnB>
                  </a:tcPr>
                </a:tc>
                <a:tc>
                  <a:txBody>
                    <a:bodyPr/>
                    <a:lstStyle/>
                    <a:p>
                      <a:pPr algn="l" fontAlgn="b"/>
                      <a:r>
                        <a:rPr lang="fr-FR" sz="1100" b="0" i="0" u="none" strike="noStrike" dirty="0" smtClean="0">
                          <a:solidFill>
                            <a:srgbClr val="000000"/>
                          </a:solidFill>
                          <a:effectLst/>
                          <a:latin typeface="Calibri"/>
                        </a:rPr>
                        <a:t>0.918</a:t>
                      </a:r>
                      <a:endParaRPr lang="fr-FR" sz="1100" b="0" i="0" u="none" strike="noStrike" dirty="0">
                        <a:solidFill>
                          <a:srgbClr val="000000"/>
                        </a:solidFill>
                        <a:effectLst/>
                        <a:latin typeface="Calibri"/>
                      </a:endParaRPr>
                    </a:p>
                  </a:txBody>
                  <a:tcPr marL="8724" marR="8724" marT="8723" marB="0" anchor="b">
                    <a:lnL>
                      <a:noFill/>
                    </a:lnL>
                    <a:lnR>
                      <a:noFill/>
                    </a:lnR>
                    <a:lnT>
                      <a:noFill/>
                    </a:lnT>
                    <a:lnB>
                      <a:noFill/>
                    </a:lnB>
                  </a:tcPr>
                </a:tc>
                <a:tc>
                  <a:txBody>
                    <a:bodyPr/>
                    <a:lstStyle/>
                    <a:p>
                      <a:pPr algn="ctr" fontAlgn="b"/>
                      <a:r>
                        <a:rPr lang="fr-FR" sz="1100" b="0" i="0" u="none" strike="noStrike" dirty="0">
                          <a:solidFill>
                            <a:srgbClr val="000000"/>
                          </a:solidFill>
                          <a:effectLst/>
                          <a:latin typeface="Calibri"/>
                        </a:rPr>
                        <a:t>56</a:t>
                      </a:r>
                    </a:p>
                  </a:txBody>
                  <a:tcPr marL="8724" marR="8724" marT="8723" marB="0" anchor="b">
                    <a:lnL>
                      <a:noFill/>
                    </a:lnL>
                    <a:lnR>
                      <a:noFill/>
                    </a:lnR>
                    <a:lnT>
                      <a:noFill/>
                    </a:lnT>
                    <a:lnB>
                      <a:noFill/>
                    </a:lnB>
                  </a:tcPr>
                </a:tc>
                <a:tc>
                  <a:txBody>
                    <a:bodyPr/>
                    <a:lstStyle/>
                    <a:p>
                      <a:pPr algn="ctr" fontAlgn="b"/>
                      <a:r>
                        <a:rPr lang="fr-FR" sz="1100" b="0" i="0" u="none" strike="noStrike" dirty="0">
                          <a:solidFill>
                            <a:srgbClr val="000000"/>
                          </a:solidFill>
                          <a:effectLst/>
                          <a:latin typeface="Calibri"/>
                        </a:rPr>
                        <a:t>61</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76.66071</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6.124643</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42.625</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3974.9644</a:t>
                      </a:r>
                    </a:p>
                  </a:txBody>
                  <a:tcPr marL="8724" marR="8724" marT="8723" marB="0" anchor="b">
                    <a:lnL>
                      <a:noFill/>
                    </a:lnL>
                    <a:lnR>
                      <a:noFill/>
                    </a:lnR>
                    <a:lnT>
                      <a:noFill/>
                    </a:lnT>
                    <a:lnB>
                      <a:noFill/>
                    </a:lnB>
                  </a:tcPr>
                </a:tc>
              </a:tr>
              <a:tr h="176715">
                <a:tc>
                  <a:txBody>
                    <a:bodyPr/>
                    <a:lstStyle/>
                    <a:p>
                      <a:pPr algn="l" fontAlgn="b"/>
                      <a:r>
                        <a:rPr lang="fr-FR" sz="1100" b="1" i="0" u="none" strike="noStrike">
                          <a:solidFill>
                            <a:schemeClr val="accent6">
                              <a:lumMod val="75000"/>
                            </a:schemeClr>
                          </a:solidFill>
                          <a:effectLst/>
                          <a:latin typeface="Calibri"/>
                        </a:rPr>
                        <a:t>ACAGNNNNNGGT</a:t>
                      </a:r>
                    </a:p>
                  </a:txBody>
                  <a:tcPr marL="8724" marR="8724" marT="8723" marB="0" anchor="b">
                    <a:lnL>
                      <a:noFill/>
                    </a:lnL>
                    <a:lnR>
                      <a:noFill/>
                    </a:lnR>
                    <a:lnT>
                      <a:noFill/>
                    </a:lnT>
                    <a:lnB>
                      <a:noFill/>
                    </a:lnB>
                    <a:solidFill>
                      <a:srgbClr val="D9D9D9"/>
                    </a:solidFill>
                  </a:tcPr>
                </a:tc>
                <a:tc>
                  <a:txBody>
                    <a:bodyPr/>
                    <a:lstStyle/>
                    <a:p>
                      <a:pPr algn="r" fontAlgn="b"/>
                      <a:r>
                        <a:rPr lang="fr-FR" sz="1100" b="0" i="0" u="none" strike="noStrike">
                          <a:solidFill>
                            <a:srgbClr val="000000"/>
                          </a:solidFill>
                          <a:effectLst/>
                          <a:latin typeface="Calibri"/>
                        </a:rPr>
                        <a:t>2</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a:solidFill>
                            <a:srgbClr val="000000"/>
                          </a:solidFill>
                          <a:effectLst/>
                          <a:latin typeface="Calibri"/>
                        </a:rPr>
                        <a:t>m6A</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dirty="0" smtClean="0">
                          <a:solidFill>
                            <a:srgbClr val="000000"/>
                          </a:solidFill>
                          <a:effectLst/>
                          <a:latin typeface="Calibri"/>
                        </a:rPr>
                        <a:t>0.906</a:t>
                      </a:r>
                      <a:endParaRPr lang="fr-FR" sz="1100" b="0" i="0" u="none" strike="noStrike" dirty="0">
                        <a:solidFill>
                          <a:srgbClr val="000000"/>
                        </a:solidFill>
                        <a:effectLst/>
                        <a:latin typeface="Calibri"/>
                      </a:endParaRPr>
                    </a:p>
                  </a:txBody>
                  <a:tcPr marL="8724" marR="8724" marT="8723" marB="0" anchor="b">
                    <a:lnL>
                      <a:noFill/>
                    </a:lnL>
                    <a:lnR>
                      <a:noFill/>
                    </a:lnR>
                    <a:lnT>
                      <a:noFill/>
                    </a:lnT>
                    <a:lnB>
                      <a:noFill/>
                    </a:lnB>
                    <a:solidFill>
                      <a:srgbClr val="D9D9D9"/>
                    </a:solidFill>
                  </a:tcPr>
                </a:tc>
                <a:tc>
                  <a:txBody>
                    <a:bodyPr/>
                    <a:lstStyle/>
                    <a:p>
                      <a:pPr algn="ctr" fontAlgn="b"/>
                      <a:r>
                        <a:rPr lang="fr-FR" sz="1100" b="0" i="0" u="none" strike="noStrike">
                          <a:solidFill>
                            <a:srgbClr val="000000"/>
                          </a:solidFill>
                          <a:effectLst/>
                          <a:latin typeface="Calibri"/>
                        </a:rPr>
                        <a:t>39</a:t>
                      </a:r>
                    </a:p>
                  </a:txBody>
                  <a:tcPr marL="8724" marR="8724" marT="8723" marB="0" anchor="b">
                    <a:lnL>
                      <a:noFill/>
                    </a:lnL>
                    <a:lnR>
                      <a:noFill/>
                    </a:lnR>
                    <a:lnT>
                      <a:noFill/>
                    </a:lnT>
                    <a:lnB>
                      <a:noFill/>
                    </a:lnB>
                    <a:solidFill>
                      <a:srgbClr val="D9D9D9"/>
                    </a:solidFill>
                  </a:tcPr>
                </a:tc>
                <a:tc>
                  <a:txBody>
                    <a:bodyPr/>
                    <a:lstStyle/>
                    <a:p>
                      <a:pPr algn="ctr" fontAlgn="b"/>
                      <a:r>
                        <a:rPr lang="fr-FR" sz="1100" b="0" i="0" u="none" strike="noStrike" dirty="0">
                          <a:solidFill>
                            <a:srgbClr val="000000"/>
                          </a:solidFill>
                          <a:effectLst/>
                          <a:latin typeface="Calibri"/>
                        </a:rPr>
                        <a:t>43</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a:solidFill>
                            <a:srgbClr val="000000"/>
                          </a:solidFill>
                          <a:effectLst/>
                          <a:latin typeface="Calibri"/>
                        </a:rPr>
                        <a:t>80.07692</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dirty="0">
                          <a:solidFill>
                            <a:srgbClr val="000000"/>
                          </a:solidFill>
                          <a:effectLst/>
                          <a:latin typeface="Calibri"/>
                        </a:rPr>
                        <a:t>7.56077</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a:solidFill>
                            <a:srgbClr val="000000"/>
                          </a:solidFill>
                          <a:effectLst/>
                          <a:latin typeface="Calibri"/>
                        </a:rPr>
                        <a:t>43.53846</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a:solidFill>
                            <a:srgbClr val="000000"/>
                          </a:solidFill>
                          <a:effectLst/>
                          <a:latin typeface="Calibri"/>
                        </a:rPr>
                        <a:t>2860.28</a:t>
                      </a:r>
                    </a:p>
                  </a:txBody>
                  <a:tcPr marL="8724" marR="8724" marT="8723" marB="0" anchor="b">
                    <a:lnL>
                      <a:noFill/>
                    </a:lnL>
                    <a:lnR>
                      <a:noFill/>
                    </a:lnR>
                    <a:lnT>
                      <a:noFill/>
                    </a:lnT>
                    <a:lnB>
                      <a:noFill/>
                    </a:lnB>
                    <a:solidFill>
                      <a:srgbClr val="D9D9D9"/>
                    </a:solidFill>
                  </a:tcPr>
                </a:tc>
              </a:tr>
              <a:tr h="176715">
                <a:tc>
                  <a:txBody>
                    <a:bodyPr/>
                    <a:lstStyle/>
                    <a:p>
                      <a:pPr algn="l" fontAlgn="b"/>
                      <a:r>
                        <a:rPr lang="fr-FR" sz="1100" b="1" i="0" u="none" strike="noStrike" dirty="0">
                          <a:solidFill>
                            <a:schemeClr val="accent6">
                              <a:lumMod val="75000"/>
                            </a:schemeClr>
                          </a:solidFill>
                          <a:effectLst/>
                          <a:latin typeface="Calibri"/>
                        </a:rPr>
                        <a:t>ACCNNNNNCTGT</a:t>
                      </a:r>
                    </a:p>
                  </a:txBody>
                  <a:tcPr marL="8724" marR="8724" marT="8723" marB="0" anchor="b">
                    <a:lnL>
                      <a:noFill/>
                    </a:lnL>
                    <a:lnR>
                      <a:noFill/>
                    </a:lnR>
                    <a:lnT>
                      <a:noFill/>
                    </a:lnT>
                    <a:lnB>
                      <a:noFill/>
                    </a:lnB>
                  </a:tcPr>
                </a:tc>
                <a:tc>
                  <a:txBody>
                    <a:bodyPr/>
                    <a:lstStyle/>
                    <a:p>
                      <a:pPr algn="r" fontAlgn="b"/>
                      <a:r>
                        <a:rPr lang="fr-FR" sz="1100" b="0" i="0" u="none" strike="noStrike">
                          <a:solidFill>
                            <a:srgbClr val="000000"/>
                          </a:solidFill>
                          <a:effectLst/>
                          <a:latin typeface="Calibri"/>
                        </a:rPr>
                        <a:t>0</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m6A</a:t>
                      </a:r>
                    </a:p>
                  </a:txBody>
                  <a:tcPr marL="8724" marR="8724" marT="8723" marB="0" anchor="b">
                    <a:lnL>
                      <a:noFill/>
                    </a:lnL>
                    <a:lnR>
                      <a:noFill/>
                    </a:lnR>
                    <a:lnT>
                      <a:noFill/>
                    </a:lnT>
                    <a:lnB>
                      <a:noFill/>
                    </a:lnB>
                  </a:tcPr>
                </a:tc>
                <a:tc>
                  <a:txBody>
                    <a:bodyPr/>
                    <a:lstStyle/>
                    <a:p>
                      <a:pPr algn="l" fontAlgn="b"/>
                      <a:r>
                        <a:rPr lang="fr-FR" sz="1100" b="0" i="0" u="none" strike="noStrike" dirty="0" smtClean="0">
                          <a:solidFill>
                            <a:srgbClr val="000000"/>
                          </a:solidFill>
                          <a:effectLst/>
                          <a:latin typeface="Calibri"/>
                        </a:rPr>
                        <a:t>0.883</a:t>
                      </a:r>
                      <a:endParaRPr lang="fr-FR" sz="1100" b="0" i="0" u="none" strike="noStrike" dirty="0">
                        <a:solidFill>
                          <a:srgbClr val="000000"/>
                        </a:solidFill>
                        <a:effectLst/>
                        <a:latin typeface="Calibri"/>
                      </a:endParaRPr>
                    </a:p>
                  </a:txBody>
                  <a:tcPr marL="8724" marR="8724" marT="8723" marB="0" anchor="b">
                    <a:lnL>
                      <a:noFill/>
                    </a:lnL>
                    <a:lnR>
                      <a:noFill/>
                    </a:lnR>
                    <a:lnT>
                      <a:noFill/>
                    </a:lnT>
                    <a:lnB>
                      <a:noFill/>
                    </a:lnB>
                  </a:tcPr>
                </a:tc>
                <a:tc>
                  <a:txBody>
                    <a:bodyPr/>
                    <a:lstStyle/>
                    <a:p>
                      <a:pPr algn="ctr" fontAlgn="b"/>
                      <a:r>
                        <a:rPr lang="fr-FR" sz="1100" b="0" i="0" u="none" strike="noStrike">
                          <a:solidFill>
                            <a:srgbClr val="000000"/>
                          </a:solidFill>
                          <a:effectLst/>
                          <a:latin typeface="Calibri"/>
                        </a:rPr>
                        <a:t>38</a:t>
                      </a:r>
                    </a:p>
                  </a:txBody>
                  <a:tcPr marL="8724" marR="8724" marT="8723" marB="0" anchor="b">
                    <a:lnL>
                      <a:noFill/>
                    </a:lnL>
                    <a:lnR>
                      <a:noFill/>
                    </a:lnR>
                    <a:lnT>
                      <a:noFill/>
                    </a:lnT>
                    <a:lnB>
                      <a:noFill/>
                    </a:lnB>
                  </a:tcPr>
                </a:tc>
                <a:tc>
                  <a:txBody>
                    <a:bodyPr/>
                    <a:lstStyle/>
                    <a:p>
                      <a:pPr algn="ctr" fontAlgn="b"/>
                      <a:r>
                        <a:rPr lang="fr-FR" sz="1100" b="0" i="0" u="none" strike="noStrike" dirty="0">
                          <a:solidFill>
                            <a:srgbClr val="000000"/>
                          </a:solidFill>
                          <a:effectLst/>
                          <a:latin typeface="Calibri"/>
                        </a:rPr>
                        <a:t>43</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76.052635</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5.811316</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44.342106</a:t>
                      </a:r>
                    </a:p>
                  </a:txBody>
                  <a:tcPr marL="8724" marR="8724" marT="8723" marB="0" anchor="b">
                    <a:lnL>
                      <a:noFill/>
                    </a:lnL>
                    <a:lnR>
                      <a:noFill/>
                    </a:lnR>
                    <a:lnT>
                      <a:noFill/>
                    </a:lnT>
                    <a:lnB>
                      <a:noFill/>
                    </a:lnB>
                  </a:tcPr>
                </a:tc>
                <a:tc>
                  <a:txBody>
                    <a:bodyPr/>
                    <a:lstStyle/>
                    <a:p>
                      <a:pPr algn="l" fontAlgn="b"/>
                      <a:r>
                        <a:rPr lang="fr-FR" sz="1100" b="0" i="0" u="none" strike="noStrike" dirty="0">
                          <a:solidFill>
                            <a:srgbClr val="000000"/>
                          </a:solidFill>
                          <a:effectLst/>
                          <a:latin typeface="Calibri"/>
                        </a:rPr>
                        <a:t>2585.7197</a:t>
                      </a:r>
                    </a:p>
                  </a:txBody>
                  <a:tcPr marL="8724" marR="8724" marT="8723" marB="0" anchor="b">
                    <a:lnL>
                      <a:noFill/>
                    </a:lnL>
                    <a:lnR>
                      <a:noFill/>
                    </a:lnR>
                    <a:lnT>
                      <a:noFill/>
                    </a:lnT>
                    <a:lnB>
                      <a:noFill/>
                    </a:lnB>
                  </a:tcPr>
                </a:tc>
              </a:tr>
              <a:tr h="176715">
                <a:tc>
                  <a:txBody>
                    <a:bodyPr/>
                    <a:lstStyle/>
                    <a:p>
                      <a:pPr algn="l" fontAlgn="b"/>
                      <a:r>
                        <a:rPr lang="fr-FR" sz="1100" b="0" i="0" u="none" strike="noStrike">
                          <a:solidFill>
                            <a:srgbClr val="000000"/>
                          </a:solidFill>
                          <a:effectLst/>
                          <a:latin typeface="Calibri"/>
                        </a:rPr>
                        <a:t>GNNCCGNGNGCGNNG</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1100" b="0" i="0" u="none" strike="noStrike" dirty="0">
                          <a:solidFill>
                            <a:srgbClr val="000000"/>
                          </a:solidFill>
                          <a:effectLst/>
                          <a:latin typeface="Calibri"/>
                        </a:rPr>
                        <a:t>10</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1100" b="0" i="0" u="none" strike="noStrike" dirty="0">
                          <a:solidFill>
                            <a:srgbClr val="000000"/>
                          </a:solidFill>
                          <a:effectLst/>
                          <a:latin typeface="Calibri"/>
                        </a:rPr>
                        <a:t>m4C</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1100" b="0" i="0" u="none" strike="noStrike" dirty="0" smtClean="0">
                          <a:solidFill>
                            <a:srgbClr val="000000"/>
                          </a:solidFill>
                          <a:effectLst/>
                          <a:latin typeface="Calibri"/>
                        </a:rPr>
                        <a:t>0.156</a:t>
                      </a:r>
                      <a:endParaRPr lang="fr-FR" sz="1100" b="0" i="0" u="none" strike="noStrike" dirty="0">
                        <a:solidFill>
                          <a:srgbClr val="000000"/>
                        </a:solidFill>
                        <a:effectLst/>
                        <a:latin typeface="Calibri"/>
                      </a:endParaRP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FR" sz="1100" b="0" i="0" u="none" strike="noStrike">
                          <a:solidFill>
                            <a:srgbClr val="000000"/>
                          </a:solidFill>
                          <a:effectLst/>
                          <a:latin typeface="Calibri"/>
                        </a:rPr>
                        <a:t>5</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FR" sz="1100" b="0" i="0" u="none" strike="noStrike" dirty="0">
                          <a:solidFill>
                            <a:srgbClr val="000000"/>
                          </a:solidFill>
                          <a:effectLst/>
                          <a:latin typeface="Calibri"/>
                        </a:rPr>
                        <a:t>32</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1100" b="0" i="0" u="none" strike="noStrike">
                          <a:solidFill>
                            <a:srgbClr val="000000"/>
                          </a:solidFill>
                          <a:effectLst/>
                          <a:latin typeface="Calibri"/>
                        </a:rPr>
                        <a:t>55.8</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1100" b="0" i="0" u="none" strike="noStrike">
                          <a:solidFill>
                            <a:srgbClr val="000000"/>
                          </a:solidFill>
                          <a:effectLst/>
                          <a:latin typeface="Calibri"/>
                        </a:rPr>
                        <a:t>6.1299996</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1100" b="0" i="0" u="none" strike="noStrike">
                          <a:solidFill>
                            <a:srgbClr val="000000"/>
                          </a:solidFill>
                          <a:effectLst/>
                          <a:latin typeface="Calibri"/>
                        </a:rPr>
                        <a:t>41.8</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1100" b="0" i="0" u="none" strike="noStrike" dirty="0">
                          <a:solidFill>
                            <a:srgbClr val="000000"/>
                          </a:solidFill>
                          <a:effectLst/>
                          <a:latin typeface="Calibri"/>
                        </a:rPr>
                        <a:t>52.485847</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r>
            </a:tbl>
          </a:graphicData>
        </a:graphic>
      </p:graphicFrame>
      <p:graphicFrame>
        <p:nvGraphicFramePr>
          <p:cNvPr id="18" name="Tableau 17"/>
          <p:cNvGraphicFramePr>
            <a:graphicFrameLocks noGrp="1"/>
          </p:cNvGraphicFramePr>
          <p:nvPr>
            <p:extLst>
              <p:ext uri="{D42A27DB-BD31-4B8C-83A1-F6EECF244321}">
                <p14:modId xmlns:p14="http://schemas.microsoft.com/office/powerpoint/2010/main" val="1912159102"/>
              </p:ext>
            </p:extLst>
          </p:nvPr>
        </p:nvGraphicFramePr>
        <p:xfrm>
          <a:off x="277744" y="1337950"/>
          <a:ext cx="9592868" cy="1237005"/>
        </p:xfrm>
        <a:graphic>
          <a:graphicData uri="http://schemas.openxmlformats.org/drawingml/2006/table">
            <a:tbl>
              <a:tblPr/>
              <a:tblGrid>
                <a:gridCol w="1350676"/>
                <a:gridCol w="773569"/>
                <a:gridCol w="1206400"/>
                <a:gridCol w="736732"/>
                <a:gridCol w="801196"/>
                <a:gridCol w="764359"/>
                <a:gridCol w="838034"/>
                <a:gridCol w="1006867"/>
                <a:gridCol w="1059052"/>
                <a:gridCol w="1055983"/>
              </a:tblGrid>
              <a:tr h="176715">
                <a:tc>
                  <a:txBody>
                    <a:bodyPr/>
                    <a:lstStyle/>
                    <a:p>
                      <a:pPr algn="l" fontAlgn="b"/>
                      <a:r>
                        <a:rPr lang="fr-FR" sz="1100" b="1" i="0" u="none" strike="noStrike" dirty="0" err="1">
                          <a:solidFill>
                            <a:srgbClr val="000000"/>
                          </a:solidFill>
                          <a:effectLst/>
                          <a:latin typeface="Calibri"/>
                        </a:rPr>
                        <a:t>motifString</a:t>
                      </a:r>
                      <a:endParaRPr lang="fr-FR" sz="1100" b="1" i="0" u="none" strike="noStrike" dirty="0">
                        <a:solidFill>
                          <a:srgbClr val="000000"/>
                        </a:solidFill>
                        <a:effectLst/>
                        <a:latin typeface="Calibri"/>
                      </a:endParaRP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centerPos</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modificationType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fraction</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nDetected</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nGenome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meanScore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meanIpdRatio</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meanCoverage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1" i="0" u="none" strike="noStrike">
                          <a:solidFill>
                            <a:srgbClr val="000000"/>
                          </a:solidFill>
                          <a:effectLst/>
                          <a:latin typeface="Calibri"/>
                        </a:rPr>
                        <a:t>objectiveScore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715">
                <a:tc>
                  <a:txBody>
                    <a:bodyPr/>
                    <a:lstStyle/>
                    <a:p>
                      <a:pPr algn="l" fontAlgn="b"/>
                      <a:r>
                        <a:rPr lang="fr-FR" sz="1100" b="1" i="0" u="none" strike="noStrike" dirty="0">
                          <a:solidFill>
                            <a:schemeClr val="tx2">
                              <a:lumMod val="60000"/>
                              <a:lumOff val="40000"/>
                            </a:schemeClr>
                          </a:solidFill>
                          <a:effectLst/>
                          <a:latin typeface="Calibri"/>
                        </a:rPr>
                        <a:t>TCANNNNNRTCC</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fr-FR" sz="1100" b="0" i="0" u="none" strike="noStrike" dirty="0">
                          <a:solidFill>
                            <a:srgbClr val="000000"/>
                          </a:solidFill>
                          <a:effectLst/>
                          <a:latin typeface="Calibri"/>
                        </a:rPr>
                        <a:t>2</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100" b="0" i="0" u="none" strike="noStrike">
                          <a:solidFill>
                            <a:srgbClr val="000000"/>
                          </a:solidFill>
                          <a:effectLst/>
                          <a:latin typeface="Calibri"/>
                        </a:rPr>
                        <a:t>m6A</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100" b="0" i="0" u="none" strike="noStrike">
                          <a:solidFill>
                            <a:srgbClr val="000000"/>
                          </a:solidFill>
                          <a:effectLst/>
                          <a:latin typeface="Calibri"/>
                        </a:rPr>
                        <a:t>0.93442625</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fr-FR" sz="1100" b="0" i="0" u="none" strike="noStrike" dirty="0">
                          <a:solidFill>
                            <a:srgbClr val="000000"/>
                          </a:solidFill>
                          <a:effectLst/>
                          <a:latin typeface="Calibri"/>
                        </a:rPr>
                        <a:t>57</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fr-FR" sz="1100" b="0" i="0" u="none" strike="noStrike">
                          <a:solidFill>
                            <a:srgbClr val="000000"/>
                          </a:solidFill>
                          <a:effectLst/>
                          <a:latin typeface="Calibri"/>
                        </a:rPr>
                        <a:t>61</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100" b="0" i="0" u="none" strike="noStrike">
                          <a:solidFill>
                            <a:srgbClr val="000000"/>
                          </a:solidFill>
                          <a:effectLst/>
                          <a:latin typeface="Calibri"/>
                        </a:rPr>
                        <a:t>78.08772</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100" b="0" i="0" u="none" strike="noStrike">
                          <a:solidFill>
                            <a:srgbClr val="000000"/>
                          </a:solidFill>
                          <a:effectLst/>
                          <a:latin typeface="Calibri"/>
                        </a:rPr>
                        <a:t>7.142808</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100" b="0" i="0" u="none" strike="noStrike">
                          <a:solidFill>
                            <a:srgbClr val="000000"/>
                          </a:solidFill>
                          <a:effectLst/>
                          <a:latin typeface="Calibri"/>
                        </a:rPr>
                        <a:t>43.385963</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100" b="0" i="0" u="none" strike="noStrike">
                          <a:solidFill>
                            <a:srgbClr val="000000"/>
                          </a:solidFill>
                          <a:effectLst/>
                          <a:latin typeface="Calibri"/>
                        </a:rPr>
                        <a:t>4187.4355</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r>
              <a:tr h="176715">
                <a:tc>
                  <a:txBody>
                    <a:bodyPr/>
                    <a:lstStyle/>
                    <a:p>
                      <a:pPr algn="l" fontAlgn="b"/>
                      <a:r>
                        <a:rPr lang="fr-FR" sz="1100" b="1" i="0" u="none" strike="noStrike" dirty="0">
                          <a:solidFill>
                            <a:schemeClr val="tx2">
                              <a:lumMod val="60000"/>
                              <a:lumOff val="40000"/>
                            </a:schemeClr>
                          </a:solidFill>
                          <a:effectLst/>
                          <a:latin typeface="Calibri"/>
                        </a:rPr>
                        <a:t>GGAYNNNNNTGA</a:t>
                      </a:r>
                    </a:p>
                  </a:txBody>
                  <a:tcPr marL="8724" marR="8724" marT="8723" marB="0" anchor="b">
                    <a:lnL>
                      <a:noFill/>
                    </a:lnL>
                    <a:lnR>
                      <a:noFill/>
                    </a:lnR>
                    <a:lnT>
                      <a:noFill/>
                    </a:lnT>
                    <a:lnB>
                      <a:noFill/>
                    </a:lnB>
                  </a:tcPr>
                </a:tc>
                <a:tc>
                  <a:txBody>
                    <a:bodyPr/>
                    <a:lstStyle/>
                    <a:p>
                      <a:pPr algn="r" fontAlgn="b"/>
                      <a:r>
                        <a:rPr lang="fr-FR" sz="1100" b="0" i="0" u="none" strike="noStrike" dirty="0">
                          <a:solidFill>
                            <a:srgbClr val="000000"/>
                          </a:solidFill>
                          <a:effectLst/>
                          <a:latin typeface="Calibri"/>
                        </a:rPr>
                        <a:t>2</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m6A</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0.93442625</a:t>
                      </a:r>
                    </a:p>
                  </a:txBody>
                  <a:tcPr marL="8724" marR="8724" marT="8723" marB="0" anchor="b">
                    <a:lnL>
                      <a:noFill/>
                    </a:lnL>
                    <a:lnR>
                      <a:noFill/>
                    </a:lnR>
                    <a:lnT>
                      <a:noFill/>
                    </a:lnT>
                    <a:lnB>
                      <a:noFill/>
                    </a:lnB>
                  </a:tcPr>
                </a:tc>
                <a:tc>
                  <a:txBody>
                    <a:bodyPr/>
                    <a:lstStyle/>
                    <a:p>
                      <a:pPr algn="ctr" fontAlgn="b"/>
                      <a:r>
                        <a:rPr lang="fr-FR" sz="1100" b="0" i="0" u="none" strike="noStrike" dirty="0">
                          <a:solidFill>
                            <a:srgbClr val="000000"/>
                          </a:solidFill>
                          <a:effectLst/>
                          <a:latin typeface="Calibri"/>
                        </a:rPr>
                        <a:t>57</a:t>
                      </a:r>
                    </a:p>
                  </a:txBody>
                  <a:tcPr marL="8724" marR="8724" marT="8723" marB="0" anchor="b">
                    <a:lnL>
                      <a:noFill/>
                    </a:lnL>
                    <a:lnR>
                      <a:noFill/>
                    </a:lnR>
                    <a:lnT>
                      <a:noFill/>
                    </a:lnT>
                    <a:lnB>
                      <a:noFill/>
                    </a:lnB>
                  </a:tcPr>
                </a:tc>
                <a:tc>
                  <a:txBody>
                    <a:bodyPr/>
                    <a:lstStyle/>
                    <a:p>
                      <a:pPr algn="ctr" fontAlgn="b"/>
                      <a:r>
                        <a:rPr lang="fr-FR" sz="1100" b="0" i="0" u="none" strike="noStrike">
                          <a:solidFill>
                            <a:srgbClr val="000000"/>
                          </a:solidFill>
                          <a:effectLst/>
                          <a:latin typeface="Calibri"/>
                        </a:rPr>
                        <a:t>61</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76.0</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6.241053</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42.63158</a:t>
                      </a:r>
                    </a:p>
                  </a:txBody>
                  <a:tcPr marL="8724" marR="8724" marT="8723" marB="0" anchor="b">
                    <a:lnL>
                      <a:noFill/>
                    </a:lnL>
                    <a:lnR>
                      <a:noFill/>
                    </a:lnR>
                    <a:lnT>
                      <a:noFill/>
                    </a:lnT>
                    <a:lnB>
                      <a:noFill/>
                    </a:lnB>
                  </a:tcPr>
                </a:tc>
                <a:tc>
                  <a:txBody>
                    <a:bodyPr/>
                    <a:lstStyle/>
                    <a:p>
                      <a:pPr algn="l" fontAlgn="b"/>
                      <a:r>
                        <a:rPr lang="fr-FR" sz="1100" b="0" i="0" u="none" strike="noStrike" dirty="0">
                          <a:solidFill>
                            <a:srgbClr val="000000"/>
                          </a:solidFill>
                          <a:effectLst/>
                          <a:latin typeface="Calibri"/>
                        </a:rPr>
                        <a:t>4075.482</a:t>
                      </a:r>
                    </a:p>
                  </a:txBody>
                  <a:tcPr marL="8724" marR="8724" marT="8723" marB="0" anchor="b">
                    <a:lnL>
                      <a:noFill/>
                    </a:lnL>
                    <a:lnR>
                      <a:noFill/>
                    </a:lnR>
                    <a:lnT>
                      <a:noFill/>
                    </a:lnT>
                    <a:lnB>
                      <a:noFill/>
                    </a:lnB>
                  </a:tcPr>
                </a:tc>
              </a:tr>
              <a:tr h="176715">
                <a:tc>
                  <a:txBody>
                    <a:bodyPr/>
                    <a:lstStyle/>
                    <a:p>
                      <a:pPr algn="l" fontAlgn="b"/>
                      <a:r>
                        <a:rPr lang="fr-FR" sz="1100" b="1" i="0" u="none" strike="noStrike">
                          <a:solidFill>
                            <a:schemeClr val="accent6">
                              <a:lumMod val="75000"/>
                            </a:schemeClr>
                          </a:solidFill>
                          <a:effectLst/>
                          <a:latin typeface="Calibri"/>
                        </a:rPr>
                        <a:t>ACAGNNNNNGGT</a:t>
                      </a:r>
                    </a:p>
                  </a:txBody>
                  <a:tcPr marL="8724" marR="8724" marT="8723" marB="0" anchor="b">
                    <a:lnL>
                      <a:noFill/>
                    </a:lnL>
                    <a:lnR>
                      <a:noFill/>
                    </a:lnR>
                    <a:lnT>
                      <a:noFill/>
                    </a:lnT>
                    <a:lnB>
                      <a:noFill/>
                    </a:lnB>
                    <a:solidFill>
                      <a:srgbClr val="D9D9D9"/>
                    </a:solidFill>
                  </a:tcPr>
                </a:tc>
                <a:tc>
                  <a:txBody>
                    <a:bodyPr/>
                    <a:lstStyle/>
                    <a:p>
                      <a:pPr algn="r" fontAlgn="b"/>
                      <a:r>
                        <a:rPr lang="fr-FR" sz="1100" b="0" i="0" u="none" strike="noStrike" dirty="0">
                          <a:solidFill>
                            <a:srgbClr val="000000"/>
                          </a:solidFill>
                          <a:effectLst/>
                          <a:latin typeface="Calibri"/>
                        </a:rPr>
                        <a:t>2</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dirty="0">
                          <a:solidFill>
                            <a:srgbClr val="000000"/>
                          </a:solidFill>
                          <a:effectLst/>
                          <a:latin typeface="Calibri"/>
                        </a:rPr>
                        <a:t>m6A</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a:solidFill>
                            <a:srgbClr val="000000"/>
                          </a:solidFill>
                          <a:effectLst/>
                          <a:latin typeface="Calibri"/>
                        </a:rPr>
                        <a:t>0.90697676</a:t>
                      </a:r>
                    </a:p>
                  </a:txBody>
                  <a:tcPr marL="8724" marR="8724" marT="8723" marB="0" anchor="b">
                    <a:lnL>
                      <a:noFill/>
                    </a:lnL>
                    <a:lnR>
                      <a:noFill/>
                    </a:lnR>
                    <a:lnT>
                      <a:noFill/>
                    </a:lnT>
                    <a:lnB>
                      <a:noFill/>
                    </a:lnB>
                    <a:solidFill>
                      <a:srgbClr val="D9D9D9"/>
                    </a:solidFill>
                  </a:tcPr>
                </a:tc>
                <a:tc>
                  <a:txBody>
                    <a:bodyPr/>
                    <a:lstStyle/>
                    <a:p>
                      <a:pPr algn="ctr" fontAlgn="b"/>
                      <a:r>
                        <a:rPr lang="fr-FR" sz="1100" b="0" i="0" u="none" strike="noStrike" dirty="0">
                          <a:solidFill>
                            <a:srgbClr val="000000"/>
                          </a:solidFill>
                          <a:effectLst/>
                          <a:latin typeface="Calibri"/>
                        </a:rPr>
                        <a:t>39</a:t>
                      </a:r>
                    </a:p>
                  </a:txBody>
                  <a:tcPr marL="8724" marR="8724" marT="8723" marB="0" anchor="b">
                    <a:lnL>
                      <a:noFill/>
                    </a:lnL>
                    <a:lnR>
                      <a:noFill/>
                    </a:lnR>
                    <a:lnT>
                      <a:noFill/>
                    </a:lnT>
                    <a:lnB>
                      <a:noFill/>
                    </a:lnB>
                    <a:solidFill>
                      <a:srgbClr val="D9D9D9"/>
                    </a:solidFill>
                  </a:tcPr>
                </a:tc>
                <a:tc>
                  <a:txBody>
                    <a:bodyPr/>
                    <a:lstStyle/>
                    <a:p>
                      <a:pPr algn="ctr" fontAlgn="b"/>
                      <a:r>
                        <a:rPr lang="fr-FR" sz="1100" b="0" i="0" u="none" strike="noStrike" dirty="0">
                          <a:solidFill>
                            <a:srgbClr val="000000"/>
                          </a:solidFill>
                          <a:effectLst/>
                          <a:latin typeface="Calibri"/>
                        </a:rPr>
                        <a:t>43</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a:solidFill>
                            <a:srgbClr val="000000"/>
                          </a:solidFill>
                          <a:effectLst/>
                          <a:latin typeface="Calibri"/>
                        </a:rPr>
                        <a:t>80.07692</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a:solidFill>
                            <a:srgbClr val="000000"/>
                          </a:solidFill>
                          <a:effectLst/>
                          <a:latin typeface="Calibri"/>
                        </a:rPr>
                        <a:t>7.56077</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a:solidFill>
                            <a:srgbClr val="000000"/>
                          </a:solidFill>
                          <a:effectLst/>
                          <a:latin typeface="Calibri"/>
                        </a:rPr>
                        <a:t>43.53846</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a:solidFill>
                            <a:srgbClr val="000000"/>
                          </a:solidFill>
                          <a:effectLst/>
                          <a:latin typeface="Calibri"/>
                        </a:rPr>
                        <a:t>2860.28</a:t>
                      </a:r>
                    </a:p>
                  </a:txBody>
                  <a:tcPr marL="8724" marR="8724" marT="8723" marB="0" anchor="b">
                    <a:lnL>
                      <a:noFill/>
                    </a:lnL>
                    <a:lnR>
                      <a:noFill/>
                    </a:lnR>
                    <a:lnT>
                      <a:noFill/>
                    </a:lnT>
                    <a:lnB>
                      <a:noFill/>
                    </a:lnB>
                    <a:solidFill>
                      <a:srgbClr val="D9D9D9"/>
                    </a:solidFill>
                  </a:tcPr>
                </a:tc>
              </a:tr>
              <a:tr h="176715">
                <a:tc>
                  <a:txBody>
                    <a:bodyPr/>
                    <a:lstStyle/>
                    <a:p>
                      <a:pPr algn="l" fontAlgn="b"/>
                      <a:r>
                        <a:rPr lang="fr-FR" sz="1100" b="1" i="0" u="none" strike="noStrike" dirty="0">
                          <a:solidFill>
                            <a:schemeClr val="accent6">
                              <a:lumMod val="75000"/>
                            </a:schemeClr>
                          </a:solidFill>
                          <a:effectLst/>
                          <a:latin typeface="Calibri"/>
                        </a:rPr>
                        <a:t>ACCNNNNNCTGT</a:t>
                      </a:r>
                    </a:p>
                  </a:txBody>
                  <a:tcPr marL="8724" marR="8724" marT="8723" marB="0" anchor="b">
                    <a:lnL>
                      <a:noFill/>
                    </a:lnL>
                    <a:lnR>
                      <a:noFill/>
                    </a:lnR>
                    <a:lnT>
                      <a:noFill/>
                    </a:lnT>
                    <a:lnB>
                      <a:noFill/>
                    </a:lnB>
                  </a:tcPr>
                </a:tc>
                <a:tc>
                  <a:txBody>
                    <a:bodyPr/>
                    <a:lstStyle/>
                    <a:p>
                      <a:pPr algn="r" fontAlgn="b"/>
                      <a:r>
                        <a:rPr lang="fr-FR" sz="1100" b="0" i="0" u="none" strike="noStrike">
                          <a:solidFill>
                            <a:srgbClr val="000000"/>
                          </a:solidFill>
                          <a:effectLst/>
                          <a:latin typeface="Calibri"/>
                        </a:rPr>
                        <a:t>0</a:t>
                      </a:r>
                    </a:p>
                  </a:txBody>
                  <a:tcPr marL="8724" marR="8724" marT="8723" marB="0" anchor="b">
                    <a:lnL>
                      <a:noFill/>
                    </a:lnL>
                    <a:lnR>
                      <a:noFill/>
                    </a:lnR>
                    <a:lnT>
                      <a:noFill/>
                    </a:lnT>
                    <a:lnB>
                      <a:noFill/>
                    </a:lnB>
                  </a:tcPr>
                </a:tc>
                <a:tc>
                  <a:txBody>
                    <a:bodyPr/>
                    <a:lstStyle/>
                    <a:p>
                      <a:pPr algn="l" fontAlgn="b"/>
                      <a:r>
                        <a:rPr lang="fr-FR" sz="1100" b="0" i="0" u="none" strike="noStrike" dirty="0">
                          <a:solidFill>
                            <a:srgbClr val="000000"/>
                          </a:solidFill>
                          <a:effectLst/>
                          <a:latin typeface="Calibri"/>
                        </a:rPr>
                        <a:t>m6A</a:t>
                      </a:r>
                    </a:p>
                  </a:txBody>
                  <a:tcPr marL="8724" marR="8724" marT="8723" marB="0" anchor="b">
                    <a:lnL>
                      <a:noFill/>
                    </a:lnL>
                    <a:lnR>
                      <a:noFill/>
                    </a:lnR>
                    <a:lnT>
                      <a:noFill/>
                    </a:lnT>
                    <a:lnB>
                      <a:noFill/>
                    </a:lnB>
                  </a:tcPr>
                </a:tc>
                <a:tc>
                  <a:txBody>
                    <a:bodyPr/>
                    <a:lstStyle/>
                    <a:p>
                      <a:pPr algn="l" fontAlgn="b"/>
                      <a:r>
                        <a:rPr lang="fr-FR" sz="1100" b="0" i="0" u="none" strike="noStrike" dirty="0">
                          <a:solidFill>
                            <a:srgbClr val="000000"/>
                          </a:solidFill>
                          <a:effectLst/>
                          <a:latin typeface="Calibri"/>
                        </a:rPr>
                        <a:t>0.90697676</a:t>
                      </a:r>
                    </a:p>
                  </a:txBody>
                  <a:tcPr marL="8724" marR="8724" marT="8723" marB="0" anchor="b">
                    <a:lnL>
                      <a:noFill/>
                    </a:lnL>
                    <a:lnR>
                      <a:noFill/>
                    </a:lnR>
                    <a:lnT>
                      <a:noFill/>
                    </a:lnT>
                    <a:lnB>
                      <a:noFill/>
                    </a:lnB>
                  </a:tcPr>
                </a:tc>
                <a:tc>
                  <a:txBody>
                    <a:bodyPr/>
                    <a:lstStyle/>
                    <a:p>
                      <a:pPr algn="ctr" fontAlgn="b"/>
                      <a:r>
                        <a:rPr lang="fr-FR" sz="1100" b="0" i="0" u="none" strike="noStrike" dirty="0">
                          <a:solidFill>
                            <a:srgbClr val="000000"/>
                          </a:solidFill>
                          <a:effectLst/>
                          <a:latin typeface="Calibri"/>
                        </a:rPr>
                        <a:t>39</a:t>
                      </a:r>
                    </a:p>
                  </a:txBody>
                  <a:tcPr marL="8724" marR="8724" marT="8723" marB="0" anchor="b">
                    <a:lnL>
                      <a:noFill/>
                    </a:lnL>
                    <a:lnR>
                      <a:noFill/>
                    </a:lnR>
                    <a:lnT>
                      <a:noFill/>
                    </a:lnT>
                    <a:lnB>
                      <a:noFill/>
                    </a:lnB>
                  </a:tcPr>
                </a:tc>
                <a:tc>
                  <a:txBody>
                    <a:bodyPr/>
                    <a:lstStyle/>
                    <a:p>
                      <a:pPr algn="ctr" fontAlgn="b"/>
                      <a:r>
                        <a:rPr lang="fr-FR" sz="1100" b="0" i="0" u="none" strike="noStrike" dirty="0">
                          <a:solidFill>
                            <a:srgbClr val="000000"/>
                          </a:solidFill>
                          <a:effectLst/>
                          <a:latin typeface="Calibri"/>
                        </a:rPr>
                        <a:t>43</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74.92308</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5.749744</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44.0</a:t>
                      </a:r>
                    </a:p>
                  </a:txBody>
                  <a:tcPr marL="8724" marR="8724" marT="8723"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2676.189</a:t>
                      </a:r>
                    </a:p>
                  </a:txBody>
                  <a:tcPr marL="8724" marR="8724" marT="8723" marB="0" anchor="b">
                    <a:lnL>
                      <a:noFill/>
                    </a:lnL>
                    <a:lnR>
                      <a:noFill/>
                    </a:lnR>
                    <a:lnT>
                      <a:noFill/>
                    </a:lnT>
                    <a:lnB>
                      <a:noFill/>
                    </a:lnB>
                  </a:tcPr>
                </a:tc>
              </a:tr>
              <a:tr h="176715">
                <a:tc>
                  <a:txBody>
                    <a:bodyPr/>
                    <a:lstStyle/>
                    <a:p>
                      <a:pPr algn="l" fontAlgn="b"/>
                      <a:r>
                        <a:rPr lang="fr-FR" sz="1100" b="0" i="0" u="none" strike="noStrike">
                          <a:solidFill>
                            <a:srgbClr val="000000"/>
                          </a:solidFill>
                          <a:effectLst/>
                          <a:latin typeface="Calibri"/>
                        </a:rPr>
                        <a:t>GNCNGTGGTNGC</a:t>
                      </a:r>
                    </a:p>
                  </a:txBody>
                  <a:tcPr marL="8724" marR="8724" marT="8723" marB="0" anchor="b">
                    <a:lnL>
                      <a:noFill/>
                    </a:lnL>
                    <a:lnR>
                      <a:noFill/>
                    </a:lnR>
                    <a:lnT>
                      <a:noFill/>
                    </a:lnT>
                    <a:lnB>
                      <a:noFill/>
                    </a:lnB>
                    <a:solidFill>
                      <a:srgbClr val="D9D9D9"/>
                    </a:solidFill>
                  </a:tcPr>
                </a:tc>
                <a:tc>
                  <a:txBody>
                    <a:bodyPr/>
                    <a:lstStyle/>
                    <a:p>
                      <a:pPr algn="r" fontAlgn="b"/>
                      <a:r>
                        <a:rPr lang="fr-FR" sz="1100" b="0" i="0" u="none" strike="noStrike">
                          <a:solidFill>
                            <a:srgbClr val="000000"/>
                          </a:solidFill>
                          <a:effectLst/>
                          <a:latin typeface="Calibri"/>
                        </a:rPr>
                        <a:t>5</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a:solidFill>
                            <a:srgbClr val="000000"/>
                          </a:solidFill>
                          <a:effectLst/>
                          <a:latin typeface="Calibri"/>
                        </a:rPr>
                        <a:t>modified_base</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a:solidFill>
                            <a:srgbClr val="000000"/>
                          </a:solidFill>
                          <a:effectLst/>
                          <a:latin typeface="Calibri"/>
                        </a:rPr>
                        <a:t>0.17857143</a:t>
                      </a:r>
                    </a:p>
                  </a:txBody>
                  <a:tcPr marL="8724" marR="8724" marT="8723" marB="0" anchor="b">
                    <a:lnL>
                      <a:noFill/>
                    </a:lnL>
                    <a:lnR>
                      <a:noFill/>
                    </a:lnR>
                    <a:lnT>
                      <a:noFill/>
                    </a:lnT>
                    <a:lnB>
                      <a:noFill/>
                    </a:lnB>
                    <a:solidFill>
                      <a:srgbClr val="D9D9D9"/>
                    </a:solidFill>
                  </a:tcPr>
                </a:tc>
                <a:tc>
                  <a:txBody>
                    <a:bodyPr/>
                    <a:lstStyle/>
                    <a:p>
                      <a:pPr algn="ctr" fontAlgn="b"/>
                      <a:r>
                        <a:rPr lang="fr-FR" sz="1100" b="0" i="0" u="none" strike="noStrike" dirty="0">
                          <a:solidFill>
                            <a:srgbClr val="000000"/>
                          </a:solidFill>
                          <a:effectLst/>
                          <a:latin typeface="Calibri"/>
                        </a:rPr>
                        <a:t>5</a:t>
                      </a:r>
                    </a:p>
                  </a:txBody>
                  <a:tcPr marL="8724" marR="8724" marT="8723" marB="0" anchor="b">
                    <a:lnL>
                      <a:noFill/>
                    </a:lnL>
                    <a:lnR>
                      <a:noFill/>
                    </a:lnR>
                    <a:lnT>
                      <a:noFill/>
                    </a:lnT>
                    <a:lnB>
                      <a:noFill/>
                    </a:lnB>
                    <a:solidFill>
                      <a:srgbClr val="D9D9D9"/>
                    </a:solidFill>
                  </a:tcPr>
                </a:tc>
                <a:tc>
                  <a:txBody>
                    <a:bodyPr/>
                    <a:lstStyle/>
                    <a:p>
                      <a:pPr algn="ctr" fontAlgn="b"/>
                      <a:r>
                        <a:rPr lang="fr-FR" sz="1100" b="0" i="0" u="none" strike="noStrike" dirty="0">
                          <a:solidFill>
                            <a:srgbClr val="000000"/>
                          </a:solidFill>
                          <a:effectLst/>
                          <a:latin typeface="Calibri"/>
                        </a:rPr>
                        <a:t>28</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dirty="0">
                          <a:solidFill>
                            <a:srgbClr val="000000"/>
                          </a:solidFill>
                          <a:effectLst/>
                          <a:latin typeface="Calibri"/>
                        </a:rPr>
                        <a:t>38.0</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dirty="0">
                          <a:solidFill>
                            <a:srgbClr val="000000"/>
                          </a:solidFill>
                          <a:effectLst/>
                          <a:latin typeface="Calibri"/>
                        </a:rPr>
                        <a:t>2.866</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a:solidFill>
                            <a:srgbClr val="000000"/>
                          </a:solidFill>
                          <a:effectLst/>
                          <a:latin typeface="Calibri"/>
                        </a:rPr>
                        <a:t>44.8</a:t>
                      </a:r>
                    </a:p>
                  </a:txBody>
                  <a:tcPr marL="8724" marR="8724" marT="8723" marB="0" anchor="b">
                    <a:lnL>
                      <a:noFill/>
                    </a:lnL>
                    <a:lnR>
                      <a:noFill/>
                    </a:lnR>
                    <a:lnT>
                      <a:noFill/>
                    </a:lnT>
                    <a:lnB>
                      <a:noFill/>
                    </a:lnB>
                    <a:solidFill>
                      <a:srgbClr val="D9D9D9"/>
                    </a:solidFill>
                  </a:tcPr>
                </a:tc>
                <a:tc>
                  <a:txBody>
                    <a:bodyPr/>
                    <a:lstStyle/>
                    <a:p>
                      <a:pPr algn="l" fontAlgn="b"/>
                      <a:r>
                        <a:rPr lang="fr-FR" sz="1100" b="0" i="0" u="none" strike="noStrike">
                          <a:solidFill>
                            <a:srgbClr val="000000"/>
                          </a:solidFill>
                          <a:effectLst/>
                          <a:latin typeface="Calibri"/>
                        </a:rPr>
                        <a:t>40.30736</a:t>
                      </a:r>
                    </a:p>
                  </a:txBody>
                  <a:tcPr marL="8724" marR="8724" marT="8723" marB="0" anchor="b">
                    <a:lnL>
                      <a:noFill/>
                    </a:lnL>
                    <a:lnR>
                      <a:noFill/>
                    </a:lnR>
                    <a:lnT>
                      <a:noFill/>
                    </a:lnT>
                    <a:lnB>
                      <a:noFill/>
                    </a:lnB>
                    <a:solidFill>
                      <a:srgbClr val="D9D9D9"/>
                    </a:solidFill>
                  </a:tcPr>
                </a:tc>
              </a:tr>
              <a:tr h="176715">
                <a:tc>
                  <a:txBody>
                    <a:bodyPr/>
                    <a:lstStyle/>
                    <a:p>
                      <a:pPr algn="l" fontAlgn="b"/>
                      <a:r>
                        <a:rPr lang="fr-FR" sz="1100" b="0" i="0" u="none" strike="noStrike">
                          <a:solidFill>
                            <a:srgbClr val="000000"/>
                          </a:solidFill>
                          <a:effectLst/>
                          <a:latin typeface="Calibri"/>
                        </a:rPr>
                        <a:t>CNYNNNNTTGGCNNCG</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8</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a:rPr>
                        <a:t>modified_base</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a:rPr>
                        <a:t>0.16666667</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a:rPr>
                        <a:t>5</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a:solidFill>
                            <a:srgbClr val="000000"/>
                          </a:solidFill>
                          <a:effectLst/>
                          <a:latin typeface="Calibri"/>
                        </a:rPr>
                        <a:t>30</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a:rPr>
                        <a:t>41.4</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a:rPr>
                        <a:t>2.8320003</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a:rPr>
                        <a:t>44.0</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dirty="0">
                          <a:solidFill>
                            <a:srgbClr val="000000"/>
                          </a:solidFill>
                          <a:effectLst/>
                          <a:latin typeface="Calibri"/>
                        </a:rPr>
                        <a:t>41.269978</a:t>
                      </a:r>
                    </a:p>
                  </a:txBody>
                  <a:tcPr marL="8724" marR="8724" marT="8723"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
        <p:nvSpPr>
          <p:cNvPr id="29" name="ZoneTexte 28"/>
          <p:cNvSpPr txBox="1"/>
          <p:nvPr/>
        </p:nvSpPr>
        <p:spPr>
          <a:xfrm>
            <a:off x="277744" y="4226070"/>
            <a:ext cx="1581563" cy="378777"/>
          </a:xfrm>
          <a:prstGeom prst="rect">
            <a:avLst/>
          </a:prstGeom>
          <a:noFill/>
        </p:spPr>
        <p:txBody>
          <a:bodyPr wrap="none" lIns="100794" tIns="50397" rIns="100794" bIns="50397" rtlCol="0">
            <a:spAutoFit/>
          </a:bodyPr>
          <a:lstStyle/>
          <a:p>
            <a:r>
              <a:rPr lang="fr-FR" dirty="0" smtClean="0"/>
              <a:t>Motifs à QV60</a:t>
            </a:r>
            <a:endParaRPr lang="fr-FR" dirty="0"/>
          </a:p>
        </p:txBody>
      </p:sp>
      <p:graphicFrame>
        <p:nvGraphicFramePr>
          <p:cNvPr id="19" name="Tableau 18"/>
          <p:cNvGraphicFramePr>
            <a:graphicFrameLocks noGrp="1"/>
          </p:cNvGraphicFramePr>
          <p:nvPr>
            <p:extLst>
              <p:ext uri="{D42A27DB-BD31-4B8C-83A1-F6EECF244321}">
                <p14:modId xmlns:p14="http://schemas.microsoft.com/office/powerpoint/2010/main" val="2058040307"/>
              </p:ext>
            </p:extLst>
          </p:nvPr>
        </p:nvGraphicFramePr>
        <p:xfrm>
          <a:off x="304519" y="4693768"/>
          <a:ext cx="9486764" cy="872275"/>
        </p:xfrm>
        <a:graphic>
          <a:graphicData uri="http://schemas.openxmlformats.org/drawingml/2006/table">
            <a:tbl>
              <a:tblPr/>
              <a:tblGrid>
                <a:gridCol w="1335737"/>
                <a:gridCol w="765013"/>
                <a:gridCol w="1193056"/>
                <a:gridCol w="728583"/>
                <a:gridCol w="792334"/>
                <a:gridCol w="755905"/>
                <a:gridCol w="828763"/>
                <a:gridCol w="995731"/>
                <a:gridCol w="1047339"/>
                <a:gridCol w="1044303"/>
              </a:tblGrid>
              <a:tr h="174455">
                <a:tc>
                  <a:txBody>
                    <a:bodyPr/>
                    <a:lstStyle/>
                    <a:p>
                      <a:pPr algn="l" fontAlgn="b"/>
                      <a:r>
                        <a:rPr lang="fr-FR" sz="1000" b="1" i="0" u="none" strike="noStrike" dirty="0" err="1">
                          <a:solidFill>
                            <a:srgbClr val="000000"/>
                          </a:solidFill>
                          <a:effectLst/>
                          <a:latin typeface="Calibri"/>
                        </a:rPr>
                        <a:t>motifString</a:t>
                      </a:r>
                      <a:endParaRPr lang="fr-FR" sz="1000" b="1" i="0" u="none" strike="noStrike" dirty="0">
                        <a:solidFill>
                          <a:srgbClr val="000000"/>
                        </a:solidFill>
                        <a:effectLst/>
                        <a:latin typeface="Calibri"/>
                      </a:endParaRP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1" i="0" u="none" strike="noStrike">
                          <a:solidFill>
                            <a:srgbClr val="000000"/>
                          </a:solidFill>
                          <a:effectLst/>
                          <a:latin typeface="Calibri"/>
                        </a:rPr>
                        <a:t>centerPos</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1" i="0" u="none" strike="noStrike">
                          <a:solidFill>
                            <a:srgbClr val="000000"/>
                          </a:solidFill>
                          <a:effectLst/>
                          <a:latin typeface="Calibri"/>
                        </a:rPr>
                        <a:t>modificationType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1" i="0" u="none" strike="noStrike">
                          <a:solidFill>
                            <a:srgbClr val="000000"/>
                          </a:solidFill>
                          <a:effectLst/>
                          <a:latin typeface="Calibri"/>
                        </a:rPr>
                        <a:t>fraction</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1" i="0" u="none" strike="noStrike">
                          <a:solidFill>
                            <a:srgbClr val="000000"/>
                          </a:solidFill>
                          <a:effectLst/>
                          <a:latin typeface="Calibri"/>
                        </a:rPr>
                        <a:t>nDetected</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1" i="0" u="none" strike="noStrike">
                          <a:solidFill>
                            <a:srgbClr val="000000"/>
                          </a:solidFill>
                          <a:effectLst/>
                          <a:latin typeface="Calibri"/>
                        </a:rPr>
                        <a:t>nGenome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1" i="0" u="none" strike="noStrike">
                          <a:solidFill>
                            <a:srgbClr val="000000"/>
                          </a:solidFill>
                          <a:effectLst/>
                          <a:latin typeface="Calibri"/>
                        </a:rPr>
                        <a:t>meanScore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1" i="0" u="none" strike="noStrike">
                          <a:solidFill>
                            <a:srgbClr val="000000"/>
                          </a:solidFill>
                          <a:effectLst/>
                          <a:latin typeface="Calibri"/>
                        </a:rPr>
                        <a:t>meanIpdRatio</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1" i="0" u="none" strike="noStrike">
                          <a:solidFill>
                            <a:srgbClr val="000000"/>
                          </a:solidFill>
                          <a:effectLst/>
                          <a:latin typeface="Calibri"/>
                        </a:rPr>
                        <a:t>meanCoverage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1" i="0" u="none" strike="noStrike">
                          <a:solidFill>
                            <a:srgbClr val="000000"/>
                          </a:solidFill>
                          <a:effectLst/>
                          <a:latin typeface="Calibri"/>
                        </a:rPr>
                        <a:t>objectiveScore</a:t>
                      </a:r>
                    </a:p>
                  </a:txBody>
                  <a:tcPr marL="8724" marR="8724" marT="8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4455">
                <a:tc>
                  <a:txBody>
                    <a:bodyPr/>
                    <a:lstStyle/>
                    <a:p>
                      <a:pPr algn="l" fontAlgn="b"/>
                      <a:r>
                        <a:rPr lang="fr-FR" sz="1000" b="1" i="0" u="none" strike="noStrike" dirty="0">
                          <a:solidFill>
                            <a:schemeClr val="accent6">
                              <a:lumMod val="75000"/>
                            </a:schemeClr>
                          </a:solidFill>
                          <a:effectLst/>
                          <a:latin typeface="Calibri"/>
                        </a:rPr>
                        <a:t>ACAGNNN</a:t>
                      </a:r>
                      <a:r>
                        <a:rPr lang="fr-FR" sz="1000" b="1" i="0" u="none" strike="noStrike" dirty="0">
                          <a:solidFill>
                            <a:srgbClr val="FF0000"/>
                          </a:solidFill>
                          <a:effectLst/>
                          <a:latin typeface="Calibri"/>
                        </a:rPr>
                        <a:t>B</a:t>
                      </a:r>
                      <a:r>
                        <a:rPr lang="fr-FR" sz="1000" b="1" i="0" u="none" strike="noStrike" dirty="0">
                          <a:solidFill>
                            <a:schemeClr val="accent6">
                              <a:lumMod val="75000"/>
                            </a:schemeClr>
                          </a:solidFill>
                          <a:effectLst/>
                          <a:latin typeface="Calibri"/>
                        </a:rPr>
                        <a:t>NGGT</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fr-FR" sz="1000" b="0" i="0" u="none" strike="noStrike">
                          <a:solidFill>
                            <a:srgbClr val="000000"/>
                          </a:solidFill>
                          <a:effectLst/>
                          <a:latin typeface="Calibri"/>
                        </a:rPr>
                        <a:t>2</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000" b="0" i="0" u="none" strike="noStrike">
                          <a:solidFill>
                            <a:srgbClr val="000000"/>
                          </a:solidFill>
                          <a:effectLst/>
                          <a:latin typeface="Calibri"/>
                        </a:rPr>
                        <a:t>m6A</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000" b="0" i="0" u="none" strike="noStrike">
                          <a:solidFill>
                            <a:srgbClr val="000000"/>
                          </a:solidFill>
                          <a:effectLst/>
                          <a:latin typeface="Calibri"/>
                        </a:rPr>
                        <a:t>0.8378378</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fr-FR" sz="1000" b="0" i="0" u="none" strike="noStrike" dirty="0">
                          <a:solidFill>
                            <a:srgbClr val="000000"/>
                          </a:solidFill>
                          <a:effectLst/>
                          <a:latin typeface="Calibri"/>
                        </a:rPr>
                        <a:t>31</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fr-FR" sz="1000" b="0" i="0" u="none" strike="noStrike" dirty="0">
                          <a:solidFill>
                            <a:srgbClr val="000000"/>
                          </a:solidFill>
                          <a:effectLst/>
                          <a:latin typeface="Calibri"/>
                        </a:rPr>
                        <a:t>37</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000" b="0" i="0" u="none" strike="noStrike" dirty="0">
                          <a:solidFill>
                            <a:srgbClr val="000000"/>
                          </a:solidFill>
                          <a:effectLst/>
                          <a:latin typeface="Calibri"/>
                        </a:rPr>
                        <a:t>86.3871</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000" b="0" i="0" u="none" strike="noStrike">
                          <a:solidFill>
                            <a:srgbClr val="000000"/>
                          </a:solidFill>
                          <a:effectLst/>
                          <a:latin typeface="Calibri"/>
                        </a:rPr>
                        <a:t>7.658064</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000" b="0" i="0" u="none" strike="noStrike">
                          <a:solidFill>
                            <a:srgbClr val="000000"/>
                          </a:solidFill>
                          <a:effectLst/>
                          <a:latin typeface="Calibri"/>
                        </a:rPr>
                        <a:t>46.258064</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fr-FR" sz="1000" b="0" i="0" u="none" strike="noStrike">
                          <a:solidFill>
                            <a:srgbClr val="000000"/>
                          </a:solidFill>
                          <a:effectLst/>
                          <a:latin typeface="Calibri"/>
                        </a:rPr>
                        <a:t>2283.7812</a:t>
                      </a:r>
                    </a:p>
                  </a:txBody>
                  <a:tcPr marL="8724" marR="8724" marT="8723"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r>
              <a:tr h="174455">
                <a:tc>
                  <a:txBody>
                    <a:bodyPr/>
                    <a:lstStyle/>
                    <a:p>
                      <a:pPr algn="l" fontAlgn="b"/>
                      <a:r>
                        <a:rPr lang="fr-FR" sz="1000" b="1" i="0" u="none" strike="noStrike" dirty="0">
                          <a:solidFill>
                            <a:schemeClr val="tx2">
                              <a:lumMod val="60000"/>
                              <a:lumOff val="40000"/>
                            </a:schemeClr>
                          </a:solidFill>
                          <a:effectLst/>
                          <a:latin typeface="Calibri"/>
                        </a:rPr>
                        <a:t>TCANNNNNRTCC</a:t>
                      </a:r>
                    </a:p>
                  </a:txBody>
                  <a:tcPr marL="8724" marR="8724" marT="8723" marB="0" anchor="b">
                    <a:lnL>
                      <a:noFill/>
                    </a:lnL>
                    <a:lnR>
                      <a:noFill/>
                    </a:lnR>
                    <a:lnT>
                      <a:noFill/>
                    </a:lnT>
                    <a:lnB>
                      <a:noFill/>
                    </a:lnB>
                  </a:tcPr>
                </a:tc>
                <a:tc>
                  <a:txBody>
                    <a:bodyPr/>
                    <a:lstStyle/>
                    <a:p>
                      <a:pPr algn="r" fontAlgn="b"/>
                      <a:r>
                        <a:rPr lang="fr-FR" sz="1000" b="0" i="0" u="none" strike="noStrike">
                          <a:solidFill>
                            <a:srgbClr val="000000"/>
                          </a:solidFill>
                          <a:effectLst/>
                          <a:latin typeface="Calibri"/>
                        </a:rPr>
                        <a:t>2</a:t>
                      </a:r>
                    </a:p>
                  </a:txBody>
                  <a:tcPr marL="8724" marR="8724" marT="8723" marB="0" anchor="b">
                    <a:lnL>
                      <a:noFill/>
                    </a:lnL>
                    <a:lnR>
                      <a:noFill/>
                    </a:lnR>
                    <a:lnT>
                      <a:noFill/>
                    </a:lnT>
                    <a:lnB>
                      <a:noFill/>
                    </a:lnB>
                  </a:tcPr>
                </a:tc>
                <a:tc>
                  <a:txBody>
                    <a:bodyPr/>
                    <a:lstStyle/>
                    <a:p>
                      <a:pPr algn="l" fontAlgn="b"/>
                      <a:r>
                        <a:rPr lang="fr-FR" sz="1000" b="0" i="0" u="none" strike="noStrike">
                          <a:solidFill>
                            <a:srgbClr val="000000"/>
                          </a:solidFill>
                          <a:effectLst/>
                          <a:latin typeface="Calibri"/>
                        </a:rPr>
                        <a:t>m6A</a:t>
                      </a:r>
                    </a:p>
                  </a:txBody>
                  <a:tcPr marL="8724" marR="8724" marT="8723" marB="0" anchor="b">
                    <a:lnL>
                      <a:noFill/>
                    </a:lnL>
                    <a:lnR>
                      <a:noFill/>
                    </a:lnR>
                    <a:lnT>
                      <a:noFill/>
                    </a:lnT>
                    <a:lnB>
                      <a:noFill/>
                    </a:lnB>
                  </a:tcPr>
                </a:tc>
                <a:tc>
                  <a:txBody>
                    <a:bodyPr/>
                    <a:lstStyle/>
                    <a:p>
                      <a:pPr algn="l" fontAlgn="b"/>
                      <a:r>
                        <a:rPr lang="fr-FR" sz="1000" b="0" i="0" u="none" strike="noStrike">
                          <a:solidFill>
                            <a:srgbClr val="000000"/>
                          </a:solidFill>
                          <a:effectLst/>
                          <a:latin typeface="Calibri"/>
                        </a:rPr>
                        <a:t>0.78688526</a:t>
                      </a:r>
                    </a:p>
                  </a:txBody>
                  <a:tcPr marL="8724" marR="8724" marT="8723" marB="0" anchor="b">
                    <a:lnL>
                      <a:noFill/>
                    </a:lnL>
                    <a:lnR>
                      <a:noFill/>
                    </a:lnR>
                    <a:lnT>
                      <a:noFill/>
                    </a:lnT>
                    <a:lnB>
                      <a:noFill/>
                    </a:lnB>
                  </a:tcPr>
                </a:tc>
                <a:tc>
                  <a:txBody>
                    <a:bodyPr/>
                    <a:lstStyle/>
                    <a:p>
                      <a:pPr algn="ctr" fontAlgn="b"/>
                      <a:r>
                        <a:rPr lang="fr-FR" sz="1000" b="0" i="0" u="none" strike="noStrike" dirty="0">
                          <a:solidFill>
                            <a:srgbClr val="000000"/>
                          </a:solidFill>
                          <a:effectLst/>
                          <a:latin typeface="Calibri"/>
                        </a:rPr>
                        <a:t>48</a:t>
                      </a:r>
                    </a:p>
                  </a:txBody>
                  <a:tcPr marL="8724" marR="8724" marT="8723" marB="0" anchor="b">
                    <a:lnL>
                      <a:noFill/>
                    </a:lnL>
                    <a:lnR>
                      <a:noFill/>
                    </a:lnR>
                    <a:lnT>
                      <a:noFill/>
                    </a:lnT>
                    <a:lnB>
                      <a:noFill/>
                    </a:lnB>
                  </a:tcPr>
                </a:tc>
                <a:tc>
                  <a:txBody>
                    <a:bodyPr/>
                    <a:lstStyle/>
                    <a:p>
                      <a:pPr algn="ctr" fontAlgn="b"/>
                      <a:r>
                        <a:rPr lang="fr-FR" sz="1000" b="0" i="0" u="none" strike="noStrike" dirty="0">
                          <a:solidFill>
                            <a:srgbClr val="000000"/>
                          </a:solidFill>
                          <a:effectLst/>
                          <a:latin typeface="Calibri"/>
                        </a:rPr>
                        <a:t>61</a:t>
                      </a:r>
                    </a:p>
                  </a:txBody>
                  <a:tcPr marL="8724" marR="8724" marT="8723" marB="0" anchor="b">
                    <a:lnL>
                      <a:noFill/>
                    </a:lnL>
                    <a:lnR>
                      <a:noFill/>
                    </a:lnR>
                    <a:lnT>
                      <a:noFill/>
                    </a:lnT>
                    <a:lnB>
                      <a:noFill/>
                    </a:lnB>
                  </a:tcPr>
                </a:tc>
                <a:tc>
                  <a:txBody>
                    <a:bodyPr/>
                    <a:lstStyle/>
                    <a:p>
                      <a:pPr algn="l" fontAlgn="b"/>
                      <a:r>
                        <a:rPr lang="fr-FR" sz="1000" b="0" i="0" u="none" strike="noStrike" dirty="0">
                          <a:solidFill>
                            <a:srgbClr val="000000"/>
                          </a:solidFill>
                          <a:effectLst/>
                          <a:latin typeface="Calibri"/>
                        </a:rPr>
                        <a:t>82.979164</a:t>
                      </a:r>
                    </a:p>
                  </a:txBody>
                  <a:tcPr marL="8724" marR="8724" marT="8723" marB="0" anchor="b">
                    <a:lnL>
                      <a:noFill/>
                    </a:lnL>
                    <a:lnR>
                      <a:noFill/>
                    </a:lnR>
                    <a:lnT>
                      <a:noFill/>
                    </a:lnT>
                    <a:lnB>
                      <a:noFill/>
                    </a:lnB>
                  </a:tcPr>
                </a:tc>
                <a:tc>
                  <a:txBody>
                    <a:bodyPr/>
                    <a:lstStyle/>
                    <a:p>
                      <a:pPr algn="l" fontAlgn="b"/>
                      <a:r>
                        <a:rPr lang="fr-FR" sz="1000" b="0" i="0" u="none" strike="noStrike">
                          <a:solidFill>
                            <a:srgbClr val="000000"/>
                          </a:solidFill>
                          <a:effectLst/>
                          <a:latin typeface="Calibri"/>
                        </a:rPr>
                        <a:t>7.157084</a:t>
                      </a:r>
                    </a:p>
                  </a:txBody>
                  <a:tcPr marL="8724" marR="8724" marT="8723" marB="0" anchor="b">
                    <a:lnL>
                      <a:noFill/>
                    </a:lnL>
                    <a:lnR>
                      <a:noFill/>
                    </a:lnR>
                    <a:lnT>
                      <a:noFill/>
                    </a:lnT>
                    <a:lnB>
                      <a:noFill/>
                    </a:lnB>
                  </a:tcPr>
                </a:tc>
                <a:tc>
                  <a:txBody>
                    <a:bodyPr/>
                    <a:lstStyle/>
                    <a:p>
                      <a:pPr algn="l" fontAlgn="b"/>
                      <a:r>
                        <a:rPr lang="fr-FR" sz="1000" b="0" i="0" u="none" strike="noStrike">
                          <a:solidFill>
                            <a:srgbClr val="000000"/>
                          </a:solidFill>
                          <a:effectLst/>
                          <a:latin typeface="Calibri"/>
                        </a:rPr>
                        <a:t>45.604168</a:t>
                      </a:r>
                    </a:p>
                  </a:txBody>
                  <a:tcPr marL="8724" marR="8724" marT="8723" marB="0" anchor="b">
                    <a:lnL>
                      <a:noFill/>
                    </a:lnL>
                    <a:lnR>
                      <a:noFill/>
                    </a:lnR>
                    <a:lnT>
                      <a:noFill/>
                    </a:lnT>
                    <a:lnB>
                      <a:noFill/>
                    </a:lnB>
                  </a:tcPr>
                </a:tc>
                <a:tc>
                  <a:txBody>
                    <a:bodyPr/>
                    <a:lstStyle/>
                    <a:p>
                      <a:pPr algn="l" fontAlgn="b"/>
                      <a:r>
                        <a:rPr lang="fr-FR" sz="1000" b="0" i="0" u="none" strike="noStrike">
                          <a:solidFill>
                            <a:srgbClr val="000000"/>
                          </a:solidFill>
                          <a:effectLst/>
                          <a:latin typeface="Calibri"/>
                        </a:rPr>
                        <a:t>3210.1887</a:t>
                      </a:r>
                    </a:p>
                  </a:txBody>
                  <a:tcPr marL="8724" marR="8724" marT="8723" marB="0" anchor="b">
                    <a:lnL>
                      <a:noFill/>
                    </a:lnL>
                    <a:lnR>
                      <a:noFill/>
                    </a:lnR>
                    <a:lnT>
                      <a:noFill/>
                    </a:lnT>
                    <a:lnB>
                      <a:noFill/>
                    </a:lnB>
                  </a:tcPr>
                </a:tc>
              </a:tr>
              <a:tr h="174455">
                <a:tc>
                  <a:txBody>
                    <a:bodyPr/>
                    <a:lstStyle/>
                    <a:p>
                      <a:pPr algn="l" fontAlgn="b"/>
                      <a:r>
                        <a:rPr lang="fr-FR" sz="1000" b="1" i="0" u="none" strike="noStrike" dirty="0">
                          <a:solidFill>
                            <a:schemeClr val="tx2">
                              <a:lumMod val="60000"/>
                              <a:lumOff val="40000"/>
                            </a:schemeClr>
                          </a:solidFill>
                          <a:effectLst/>
                          <a:latin typeface="Calibri"/>
                        </a:rPr>
                        <a:t>GGAYNNNNNTGA</a:t>
                      </a:r>
                    </a:p>
                  </a:txBody>
                  <a:tcPr marL="8724" marR="8724" marT="8723"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Calibri"/>
                        </a:rPr>
                        <a:t>2</a:t>
                      </a:r>
                    </a:p>
                  </a:txBody>
                  <a:tcPr marL="8724" marR="8724" marT="8723" marB="0" anchor="b">
                    <a:lnL>
                      <a:noFill/>
                    </a:lnL>
                    <a:lnR>
                      <a:noFill/>
                    </a:lnR>
                    <a:lnT>
                      <a:noFill/>
                    </a:lnT>
                    <a:lnB>
                      <a:noFill/>
                    </a:lnB>
                    <a:solidFill>
                      <a:srgbClr val="D9D9D9"/>
                    </a:solidFill>
                  </a:tcPr>
                </a:tc>
                <a:tc>
                  <a:txBody>
                    <a:bodyPr/>
                    <a:lstStyle/>
                    <a:p>
                      <a:pPr algn="l" fontAlgn="b"/>
                      <a:r>
                        <a:rPr lang="fr-FR" sz="1000" b="0" i="0" u="none" strike="noStrike">
                          <a:solidFill>
                            <a:srgbClr val="000000"/>
                          </a:solidFill>
                          <a:effectLst/>
                          <a:latin typeface="Calibri"/>
                        </a:rPr>
                        <a:t>m6A</a:t>
                      </a:r>
                    </a:p>
                  </a:txBody>
                  <a:tcPr marL="8724" marR="8724" marT="8723" marB="0" anchor="b">
                    <a:lnL>
                      <a:noFill/>
                    </a:lnL>
                    <a:lnR>
                      <a:noFill/>
                    </a:lnR>
                    <a:lnT>
                      <a:noFill/>
                    </a:lnT>
                    <a:lnB>
                      <a:noFill/>
                    </a:lnB>
                    <a:solidFill>
                      <a:srgbClr val="D9D9D9"/>
                    </a:solidFill>
                  </a:tcPr>
                </a:tc>
                <a:tc>
                  <a:txBody>
                    <a:bodyPr/>
                    <a:lstStyle/>
                    <a:p>
                      <a:pPr algn="l" fontAlgn="b"/>
                      <a:r>
                        <a:rPr lang="fr-FR" sz="1000" b="0" i="0" u="none" strike="noStrike">
                          <a:solidFill>
                            <a:srgbClr val="000000"/>
                          </a:solidFill>
                          <a:effectLst/>
                          <a:latin typeface="Calibri"/>
                        </a:rPr>
                        <a:t>0.7704918</a:t>
                      </a:r>
                    </a:p>
                  </a:txBody>
                  <a:tcPr marL="8724" marR="8724" marT="8723" marB="0" anchor="b">
                    <a:lnL>
                      <a:noFill/>
                    </a:lnL>
                    <a:lnR>
                      <a:noFill/>
                    </a:lnR>
                    <a:lnT>
                      <a:noFill/>
                    </a:lnT>
                    <a:lnB>
                      <a:noFill/>
                    </a:lnB>
                    <a:solidFill>
                      <a:srgbClr val="D9D9D9"/>
                    </a:solidFill>
                  </a:tcPr>
                </a:tc>
                <a:tc>
                  <a:txBody>
                    <a:bodyPr/>
                    <a:lstStyle/>
                    <a:p>
                      <a:pPr algn="ctr" fontAlgn="b"/>
                      <a:r>
                        <a:rPr lang="fr-FR" sz="1000" b="0" i="0" u="none" strike="noStrike" dirty="0">
                          <a:solidFill>
                            <a:srgbClr val="000000"/>
                          </a:solidFill>
                          <a:effectLst/>
                          <a:latin typeface="Calibri"/>
                        </a:rPr>
                        <a:t>47</a:t>
                      </a:r>
                    </a:p>
                  </a:txBody>
                  <a:tcPr marL="8724" marR="8724" marT="8723" marB="0" anchor="b">
                    <a:lnL>
                      <a:noFill/>
                    </a:lnL>
                    <a:lnR>
                      <a:noFill/>
                    </a:lnR>
                    <a:lnT>
                      <a:noFill/>
                    </a:lnT>
                    <a:lnB>
                      <a:noFill/>
                    </a:lnB>
                    <a:solidFill>
                      <a:srgbClr val="D9D9D9"/>
                    </a:solidFill>
                  </a:tcPr>
                </a:tc>
                <a:tc>
                  <a:txBody>
                    <a:bodyPr/>
                    <a:lstStyle/>
                    <a:p>
                      <a:pPr algn="ctr" fontAlgn="b"/>
                      <a:r>
                        <a:rPr lang="fr-FR" sz="1000" b="0" i="0" u="none" strike="noStrike" dirty="0">
                          <a:solidFill>
                            <a:srgbClr val="000000"/>
                          </a:solidFill>
                          <a:effectLst/>
                          <a:latin typeface="Calibri"/>
                        </a:rPr>
                        <a:t>61</a:t>
                      </a:r>
                    </a:p>
                  </a:txBody>
                  <a:tcPr marL="8724" marR="8724" marT="8723" marB="0" anchor="b">
                    <a:lnL>
                      <a:noFill/>
                    </a:lnL>
                    <a:lnR>
                      <a:noFill/>
                    </a:lnR>
                    <a:lnT>
                      <a:noFill/>
                    </a:lnT>
                    <a:lnB>
                      <a:noFill/>
                    </a:lnB>
                    <a:solidFill>
                      <a:srgbClr val="D9D9D9"/>
                    </a:solidFill>
                  </a:tcPr>
                </a:tc>
                <a:tc>
                  <a:txBody>
                    <a:bodyPr/>
                    <a:lstStyle/>
                    <a:p>
                      <a:pPr algn="l" fontAlgn="b"/>
                      <a:r>
                        <a:rPr lang="fr-FR" sz="1000" b="0" i="0" u="none" strike="noStrike" dirty="0">
                          <a:solidFill>
                            <a:srgbClr val="000000"/>
                          </a:solidFill>
                          <a:effectLst/>
                          <a:latin typeface="Calibri"/>
                        </a:rPr>
                        <a:t>81.06383</a:t>
                      </a:r>
                    </a:p>
                  </a:txBody>
                  <a:tcPr marL="8724" marR="8724" marT="8723" marB="0" anchor="b">
                    <a:lnL>
                      <a:noFill/>
                    </a:lnL>
                    <a:lnR>
                      <a:noFill/>
                    </a:lnR>
                    <a:lnT>
                      <a:noFill/>
                    </a:lnT>
                    <a:lnB>
                      <a:noFill/>
                    </a:lnB>
                    <a:solidFill>
                      <a:srgbClr val="D9D9D9"/>
                    </a:solidFill>
                  </a:tcPr>
                </a:tc>
                <a:tc>
                  <a:txBody>
                    <a:bodyPr/>
                    <a:lstStyle/>
                    <a:p>
                      <a:pPr algn="l" fontAlgn="b"/>
                      <a:r>
                        <a:rPr lang="fr-FR" sz="1000" b="0" i="0" u="none" strike="noStrike">
                          <a:solidFill>
                            <a:srgbClr val="000000"/>
                          </a:solidFill>
                          <a:effectLst/>
                          <a:latin typeface="Calibri"/>
                        </a:rPr>
                        <a:t>6.167659</a:t>
                      </a:r>
                    </a:p>
                  </a:txBody>
                  <a:tcPr marL="8724" marR="8724" marT="8723" marB="0" anchor="b">
                    <a:lnL>
                      <a:noFill/>
                    </a:lnL>
                    <a:lnR>
                      <a:noFill/>
                    </a:lnR>
                    <a:lnT>
                      <a:noFill/>
                    </a:lnT>
                    <a:lnB>
                      <a:noFill/>
                    </a:lnB>
                    <a:solidFill>
                      <a:srgbClr val="D9D9D9"/>
                    </a:solidFill>
                  </a:tcPr>
                </a:tc>
                <a:tc>
                  <a:txBody>
                    <a:bodyPr/>
                    <a:lstStyle/>
                    <a:p>
                      <a:pPr algn="l" fontAlgn="b"/>
                      <a:r>
                        <a:rPr lang="fr-FR" sz="1000" b="0" i="0" u="none" strike="noStrike">
                          <a:solidFill>
                            <a:srgbClr val="000000"/>
                          </a:solidFill>
                          <a:effectLst/>
                          <a:latin typeface="Calibri"/>
                        </a:rPr>
                        <a:t>44.31915</a:t>
                      </a:r>
                    </a:p>
                  </a:txBody>
                  <a:tcPr marL="8724" marR="8724" marT="8723" marB="0" anchor="b">
                    <a:lnL>
                      <a:noFill/>
                    </a:lnL>
                    <a:lnR>
                      <a:noFill/>
                    </a:lnR>
                    <a:lnT>
                      <a:noFill/>
                    </a:lnT>
                    <a:lnB>
                      <a:noFill/>
                    </a:lnB>
                    <a:solidFill>
                      <a:srgbClr val="D9D9D9"/>
                    </a:solidFill>
                  </a:tcPr>
                </a:tc>
                <a:tc>
                  <a:txBody>
                    <a:bodyPr/>
                    <a:lstStyle/>
                    <a:p>
                      <a:pPr algn="l" fontAlgn="b"/>
                      <a:r>
                        <a:rPr lang="fr-FR" sz="1000" b="0" i="0" u="none" strike="noStrike">
                          <a:solidFill>
                            <a:srgbClr val="000000"/>
                          </a:solidFill>
                          <a:effectLst/>
                          <a:latin typeface="Calibri"/>
                        </a:rPr>
                        <a:t>3013.1182</a:t>
                      </a:r>
                    </a:p>
                  </a:txBody>
                  <a:tcPr marL="8724" marR="8724" marT="8723" marB="0" anchor="b">
                    <a:lnL>
                      <a:noFill/>
                    </a:lnL>
                    <a:lnR>
                      <a:noFill/>
                    </a:lnR>
                    <a:lnT>
                      <a:noFill/>
                    </a:lnT>
                    <a:lnB>
                      <a:noFill/>
                    </a:lnB>
                    <a:solidFill>
                      <a:srgbClr val="D9D9D9"/>
                    </a:solidFill>
                  </a:tcPr>
                </a:tc>
              </a:tr>
              <a:tr h="174455">
                <a:tc>
                  <a:txBody>
                    <a:bodyPr/>
                    <a:lstStyle/>
                    <a:p>
                      <a:pPr algn="l" fontAlgn="b"/>
                      <a:r>
                        <a:rPr lang="fr-FR" sz="1000" b="1" i="0" u="none" strike="noStrike" dirty="0">
                          <a:solidFill>
                            <a:schemeClr val="accent6">
                              <a:lumMod val="75000"/>
                            </a:schemeClr>
                          </a:solidFill>
                          <a:effectLst/>
                          <a:latin typeface="Calibri"/>
                        </a:rPr>
                        <a:t>ACCNNNNNCTGT</a:t>
                      </a:r>
                    </a:p>
                  </a:txBody>
                  <a:tcPr marL="8724" marR="8724" marT="8723" marB="0" anchor="b">
                    <a:lnL>
                      <a:noFill/>
                    </a:lnL>
                    <a:lnR>
                      <a:noFill/>
                    </a:lnR>
                    <a:lnT>
                      <a:noFill/>
                    </a:lnT>
                    <a:lnB>
                      <a:noFill/>
                    </a:lnB>
                  </a:tcPr>
                </a:tc>
                <a:tc>
                  <a:txBody>
                    <a:bodyPr/>
                    <a:lstStyle/>
                    <a:p>
                      <a:pPr algn="r" fontAlgn="b"/>
                      <a:r>
                        <a:rPr lang="fr-FR" sz="1000" b="0" i="0" u="none" strike="noStrike">
                          <a:solidFill>
                            <a:srgbClr val="000000"/>
                          </a:solidFill>
                          <a:effectLst/>
                          <a:latin typeface="Calibri"/>
                        </a:rPr>
                        <a:t>0</a:t>
                      </a:r>
                    </a:p>
                  </a:txBody>
                  <a:tcPr marL="8724" marR="8724" marT="8723" marB="0" anchor="b">
                    <a:lnL>
                      <a:noFill/>
                    </a:lnL>
                    <a:lnR>
                      <a:noFill/>
                    </a:lnR>
                    <a:lnT>
                      <a:noFill/>
                    </a:lnT>
                    <a:lnB>
                      <a:noFill/>
                    </a:lnB>
                  </a:tcPr>
                </a:tc>
                <a:tc>
                  <a:txBody>
                    <a:bodyPr/>
                    <a:lstStyle/>
                    <a:p>
                      <a:pPr algn="l" fontAlgn="b"/>
                      <a:r>
                        <a:rPr lang="fr-FR" sz="1000" b="0" i="0" u="none" strike="noStrike">
                          <a:solidFill>
                            <a:srgbClr val="000000"/>
                          </a:solidFill>
                          <a:effectLst/>
                          <a:latin typeface="Calibri"/>
                        </a:rPr>
                        <a:t>m6A</a:t>
                      </a:r>
                    </a:p>
                  </a:txBody>
                  <a:tcPr marL="8724" marR="8724" marT="8723" marB="0" anchor="b">
                    <a:lnL>
                      <a:noFill/>
                    </a:lnL>
                    <a:lnR>
                      <a:noFill/>
                    </a:lnR>
                    <a:lnT>
                      <a:noFill/>
                    </a:lnT>
                    <a:lnB>
                      <a:noFill/>
                    </a:lnB>
                  </a:tcPr>
                </a:tc>
                <a:tc>
                  <a:txBody>
                    <a:bodyPr/>
                    <a:lstStyle/>
                    <a:p>
                      <a:pPr algn="l" fontAlgn="b"/>
                      <a:r>
                        <a:rPr lang="fr-FR" sz="1000" b="0" i="0" u="none" strike="noStrike">
                          <a:solidFill>
                            <a:srgbClr val="000000"/>
                          </a:solidFill>
                          <a:effectLst/>
                          <a:latin typeface="Calibri"/>
                        </a:rPr>
                        <a:t>0.7209302</a:t>
                      </a:r>
                    </a:p>
                  </a:txBody>
                  <a:tcPr marL="8724" marR="8724" marT="8723" marB="0" anchor="b">
                    <a:lnL>
                      <a:noFill/>
                    </a:lnL>
                    <a:lnR>
                      <a:noFill/>
                    </a:lnR>
                    <a:lnT>
                      <a:noFill/>
                    </a:lnT>
                    <a:lnB>
                      <a:noFill/>
                    </a:lnB>
                  </a:tcPr>
                </a:tc>
                <a:tc>
                  <a:txBody>
                    <a:bodyPr/>
                    <a:lstStyle/>
                    <a:p>
                      <a:pPr algn="ctr" fontAlgn="b"/>
                      <a:r>
                        <a:rPr lang="fr-FR" sz="1000" b="0" i="0" u="none" strike="noStrike">
                          <a:solidFill>
                            <a:srgbClr val="000000"/>
                          </a:solidFill>
                          <a:effectLst/>
                          <a:latin typeface="Calibri"/>
                        </a:rPr>
                        <a:t>31</a:t>
                      </a:r>
                    </a:p>
                  </a:txBody>
                  <a:tcPr marL="8724" marR="8724" marT="8723" marB="0" anchor="b">
                    <a:lnL>
                      <a:noFill/>
                    </a:lnL>
                    <a:lnR>
                      <a:noFill/>
                    </a:lnR>
                    <a:lnT>
                      <a:noFill/>
                    </a:lnT>
                    <a:lnB>
                      <a:noFill/>
                    </a:lnB>
                  </a:tcPr>
                </a:tc>
                <a:tc>
                  <a:txBody>
                    <a:bodyPr/>
                    <a:lstStyle/>
                    <a:p>
                      <a:pPr algn="ctr" fontAlgn="b"/>
                      <a:r>
                        <a:rPr lang="fr-FR" sz="1000" b="0" i="0" u="none" strike="noStrike" dirty="0">
                          <a:solidFill>
                            <a:srgbClr val="000000"/>
                          </a:solidFill>
                          <a:effectLst/>
                          <a:latin typeface="Calibri"/>
                        </a:rPr>
                        <a:t>43</a:t>
                      </a:r>
                    </a:p>
                  </a:txBody>
                  <a:tcPr marL="8724" marR="8724" marT="8723" marB="0" anchor="b">
                    <a:lnL>
                      <a:noFill/>
                    </a:lnL>
                    <a:lnR>
                      <a:noFill/>
                    </a:lnR>
                    <a:lnT>
                      <a:noFill/>
                    </a:lnT>
                    <a:lnB>
                      <a:noFill/>
                    </a:lnB>
                  </a:tcPr>
                </a:tc>
                <a:tc>
                  <a:txBody>
                    <a:bodyPr/>
                    <a:lstStyle/>
                    <a:p>
                      <a:pPr algn="l" fontAlgn="b"/>
                      <a:r>
                        <a:rPr lang="fr-FR" sz="1000" b="0" i="0" u="none" strike="noStrike">
                          <a:solidFill>
                            <a:srgbClr val="000000"/>
                          </a:solidFill>
                          <a:effectLst/>
                          <a:latin typeface="Calibri"/>
                        </a:rPr>
                        <a:t>81.354836</a:t>
                      </a:r>
                    </a:p>
                  </a:txBody>
                  <a:tcPr marL="8724" marR="8724" marT="8723" marB="0" anchor="b">
                    <a:lnL>
                      <a:noFill/>
                    </a:lnL>
                    <a:lnR>
                      <a:noFill/>
                    </a:lnR>
                    <a:lnT>
                      <a:noFill/>
                    </a:lnT>
                    <a:lnB>
                      <a:noFill/>
                    </a:lnB>
                  </a:tcPr>
                </a:tc>
                <a:tc>
                  <a:txBody>
                    <a:bodyPr/>
                    <a:lstStyle/>
                    <a:p>
                      <a:pPr algn="l" fontAlgn="b"/>
                      <a:r>
                        <a:rPr lang="fr-FR" sz="1000" b="0" i="0" u="none" strike="noStrike">
                          <a:solidFill>
                            <a:srgbClr val="000000"/>
                          </a:solidFill>
                          <a:effectLst/>
                          <a:latin typeface="Calibri"/>
                        </a:rPr>
                        <a:t>5.7593546</a:t>
                      </a:r>
                    </a:p>
                  </a:txBody>
                  <a:tcPr marL="8724" marR="8724" marT="8723" marB="0" anchor="b">
                    <a:lnL>
                      <a:noFill/>
                    </a:lnL>
                    <a:lnR>
                      <a:noFill/>
                    </a:lnR>
                    <a:lnT>
                      <a:noFill/>
                    </a:lnT>
                    <a:lnB>
                      <a:noFill/>
                    </a:lnB>
                  </a:tcPr>
                </a:tc>
                <a:tc>
                  <a:txBody>
                    <a:bodyPr/>
                    <a:lstStyle/>
                    <a:p>
                      <a:pPr algn="l" fontAlgn="b"/>
                      <a:r>
                        <a:rPr lang="fr-FR" sz="1000" b="0" i="0" u="none" strike="noStrike">
                          <a:solidFill>
                            <a:srgbClr val="000000"/>
                          </a:solidFill>
                          <a:effectLst/>
                          <a:latin typeface="Calibri"/>
                        </a:rPr>
                        <a:t>46.870968</a:t>
                      </a:r>
                    </a:p>
                  </a:txBody>
                  <a:tcPr marL="8724" marR="8724" marT="8723" marB="0" anchor="b">
                    <a:lnL>
                      <a:noFill/>
                    </a:lnL>
                    <a:lnR>
                      <a:noFill/>
                    </a:lnR>
                    <a:lnT>
                      <a:noFill/>
                    </a:lnT>
                    <a:lnB>
                      <a:noFill/>
                    </a:lnB>
                  </a:tcPr>
                </a:tc>
                <a:tc>
                  <a:txBody>
                    <a:bodyPr/>
                    <a:lstStyle/>
                    <a:p>
                      <a:pPr algn="l" fontAlgn="b"/>
                      <a:r>
                        <a:rPr lang="fr-FR" sz="1000" b="0" i="0" u="none" strike="noStrike" dirty="0">
                          <a:solidFill>
                            <a:srgbClr val="000000"/>
                          </a:solidFill>
                          <a:effectLst/>
                          <a:latin typeface="Calibri"/>
                        </a:rPr>
                        <a:t>1878.6635</a:t>
                      </a:r>
                    </a:p>
                  </a:txBody>
                  <a:tcPr marL="8724" marR="8724" marT="8723" marB="0" anchor="b">
                    <a:lnL>
                      <a:noFill/>
                    </a:lnL>
                    <a:lnR>
                      <a:noFill/>
                    </a:lnR>
                    <a:lnT>
                      <a:noFill/>
                    </a:lnT>
                    <a:lnB>
                      <a:noFill/>
                    </a:lnB>
                  </a:tcPr>
                </a:tc>
              </a:tr>
            </a:tbl>
          </a:graphicData>
        </a:graphic>
      </p:graphicFrame>
      <p:sp>
        <p:nvSpPr>
          <p:cNvPr id="32" name="ZoneTexte 31"/>
          <p:cNvSpPr txBox="1"/>
          <p:nvPr/>
        </p:nvSpPr>
        <p:spPr>
          <a:xfrm>
            <a:off x="241920" y="5824036"/>
            <a:ext cx="9526058" cy="932775"/>
          </a:xfrm>
          <a:prstGeom prst="rect">
            <a:avLst/>
          </a:prstGeom>
          <a:noFill/>
        </p:spPr>
        <p:txBody>
          <a:bodyPr wrap="square" lIns="100794" tIns="50397" rIns="100794" bIns="50397" rtlCol="0">
            <a:spAutoFit/>
          </a:bodyPr>
          <a:lstStyle/>
          <a:p>
            <a:pPr marL="314982" indent="-314982">
              <a:buFont typeface="Wingdings" panose="05000000000000000000" pitchFamily="2" charset="2"/>
              <a:buChar char="Ø"/>
            </a:pPr>
            <a:r>
              <a:rPr lang="fr-FR" dirty="0" smtClean="0"/>
              <a:t>Valider le QV avec la colonne ‘Not </a:t>
            </a:r>
            <a:r>
              <a:rPr lang="fr-FR" dirty="0" err="1" smtClean="0"/>
              <a:t>clustered</a:t>
            </a:r>
            <a:r>
              <a:rPr lang="fr-FR" dirty="0" smtClean="0"/>
              <a:t>’ qui doit s’approcher de 1%</a:t>
            </a:r>
          </a:p>
          <a:p>
            <a:pPr marL="314982" indent="-314982">
              <a:buFont typeface="Wingdings" panose="05000000000000000000" pitchFamily="2" charset="2"/>
              <a:buChar char="Ø"/>
            </a:pPr>
            <a:r>
              <a:rPr lang="fr-FR" dirty="0" smtClean="0"/>
              <a:t>Regrouper les motifs identiques</a:t>
            </a:r>
          </a:p>
          <a:p>
            <a:pPr marL="314982" indent="-314982">
              <a:buFont typeface="Wingdings" panose="05000000000000000000" pitchFamily="2" charset="2"/>
              <a:buChar char="Ø"/>
            </a:pPr>
            <a:r>
              <a:rPr lang="fr-FR" dirty="0" smtClean="0"/>
              <a:t>Valider sur http</a:t>
            </a:r>
            <a:r>
              <a:rPr lang="fr-FR" dirty="0"/>
              <a:t>://rebase.neb.com/rebase/rebase.html</a:t>
            </a:r>
          </a:p>
        </p:txBody>
      </p:sp>
      <p:sp>
        <p:nvSpPr>
          <p:cNvPr id="22"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Portal + </a:t>
            </a:r>
            <a:r>
              <a:rPr lang="fr-FR" b="1" dirty="0" err="1" smtClean="0">
                <a:solidFill>
                  <a:srgbClr val="000000"/>
                </a:solidFill>
                <a:latin typeface="Calibri" pitchFamily="18"/>
                <a:ea typeface="DejaVu Sans" pitchFamily="2"/>
                <a:cs typeface="DejaVu Sans" pitchFamily="2"/>
              </a:rPr>
              <a:t>Galaxy</a:t>
            </a:r>
            <a:r>
              <a:rPr lang="fr-FR" b="1" dirty="0" smtClean="0">
                <a:solidFill>
                  <a:srgbClr val="000000"/>
                </a:solidFill>
                <a:latin typeface="Calibri" pitchFamily="18"/>
                <a:ea typeface="DejaVu Sans" pitchFamily="2"/>
                <a:cs typeface="DejaVu Sans" pitchFamily="2"/>
              </a:rPr>
              <a:t> : Résultats</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284950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90" y="1325285"/>
            <a:ext cx="9576818" cy="3607973"/>
          </a:xfrm>
          <a:prstGeom prst="rect">
            <a:avLst/>
          </a:prstGeom>
        </p:spPr>
      </p:pic>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4"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5"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192</a:t>
            </a:fld>
            <a:endParaRPr lang="fr-FR"/>
          </a:p>
        </p:txBody>
      </p:sp>
      <p:pic>
        <p:nvPicPr>
          <p:cNvPr id="8196" name="Picture 4" descr="Résultat de recherche d'images pour &quot;pacBio&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8695" y="6826302"/>
            <a:ext cx="1485010" cy="73337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necteur droit avec flèche 18"/>
          <p:cNvCxnSpPr>
            <a:stCxn id="32" idx="1"/>
          </p:cNvCxnSpPr>
          <p:nvPr/>
        </p:nvCxnSpPr>
        <p:spPr>
          <a:xfrm flipH="1" flipV="1">
            <a:off x="1050066" y="3296859"/>
            <a:ext cx="6237386" cy="196160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V="1">
            <a:off x="1766739" y="4291831"/>
            <a:ext cx="0" cy="1256707"/>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94566" y="5547986"/>
            <a:ext cx="3518879" cy="655776"/>
          </a:xfrm>
          <a:prstGeom prst="rect">
            <a:avLst/>
          </a:prstGeom>
          <a:noFill/>
        </p:spPr>
        <p:txBody>
          <a:bodyPr wrap="square" lIns="100794" tIns="50397" rIns="100794" bIns="50397" rtlCol="0">
            <a:spAutoFit/>
          </a:bodyPr>
          <a:lstStyle/>
          <a:p>
            <a:r>
              <a:rPr lang="fr-FR" dirty="0" smtClean="0"/>
              <a:t>Annotation GFF3 du génome</a:t>
            </a:r>
            <a:br>
              <a:rPr lang="fr-FR" dirty="0" smtClean="0"/>
            </a:br>
            <a:r>
              <a:rPr lang="fr-FR" dirty="0" smtClean="0"/>
              <a:t>optionnel</a:t>
            </a:r>
          </a:p>
        </p:txBody>
      </p:sp>
      <p:sp>
        <p:nvSpPr>
          <p:cNvPr id="32" name="ZoneTexte 31"/>
          <p:cNvSpPr txBox="1"/>
          <p:nvPr/>
        </p:nvSpPr>
        <p:spPr>
          <a:xfrm>
            <a:off x="7287452" y="4930573"/>
            <a:ext cx="2535330" cy="655776"/>
          </a:xfrm>
          <a:prstGeom prst="rect">
            <a:avLst/>
          </a:prstGeom>
          <a:noFill/>
        </p:spPr>
        <p:txBody>
          <a:bodyPr wrap="square" lIns="100794" tIns="50397" rIns="100794" bIns="50397" rtlCol="0">
            <a:spAutoFit/>
          </a:bodyPr>
          <a:lstStyle/>
          <a:p>
            <a:r>
              <a:rPr lang="fr-FR" dirty="0" err="1" smtClean="0"/>
              <a:t>jobId</a:t>
            </a:r>
            <a:r>
              <a:rPr lang="fr-FR" dirty="0" smtClean="0"/>
              <a:t> dans BBRIC SMRT </a:t>
            </a:r>
            <a:r>
              <a:rPr lang="fr-FR" dirty="0" err="1" smtClean="0"/>
              <a:t>analysis</a:t>
            </a:r>
            <a:endParaRPr lang="fr-FR" dirty="0" smtClean="0"/>
          </a:p>
        </p:txBody>
      </p:sp>
      <p:pic>
        <p:nvPicPr>
          <p:cNvPr id="33" name="Imag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7438" y="5695150"/>
            <a:ext cx="5480027" cy="1308526"/>
          </a:xfrm>
          <a:prstGeom prst="rect">
            <a:avLst/>
          </a:prstGeom>
        </p:spPr>
      </p:pic>
      <p:sp>
        <p:nvSpPr>
          <p:cNvPr id="35" name="Rectangle 34"/>
          <p:cNvSpPr/>
          <p:nvPr/>
        </p:nvSpPr>
        <p:spPr>
          <a:xfrm>
            <a:off x="4547438" y="6113842"/>
            <a:ext cx="276267" cy="8953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fr-FR"/>
          </a:p>
        </p:txBody>
      </p:sp>
      <p:cxnSp>
        <p:nvCxnSpPr>
          <p:cNvPr id="40" name="Connecteur droit avec flèche 39"/>
          <p:cNvCxnSpPr>
            <a:stCxn id="32" idx="1"/>
          </p:cNvCxnSpPr>
          <p:nvPr/>
        </p:nvCxnSpPr>
        <p:spPr>
          <a:xfrm flipH="1">
            <a:off x="4823706" y="5258461"/>
            <a:ext cx="2463746" cy="1303039"/>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4" name="Titre 1"/>
          <p:cNvSpPr txBox="1">
            <a:spLocks/>
          </p:cNvSpPr>
          <p:nvPr/>
        </p:nvSpPr>
        <p:spPr>
          <a:xfrm>
            <a:off x="899759" y="605662"/>
            <a:ext cx="8214458" cy="802146"/>
          </a:xfrm>
          <a:prstGeom prst="rect">
            <a:avLst/>
          </a:prstGeom>
        </p:spPr>
        <p:txBody>
          <a:bodyPr lIns="100794" tIns="50397" rIns="100794" bIns="50397"/>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u="sng" dirty="0"/>
              <a:t>Lancement du module </a:t>
            </a:r>
            <a:r>
              <a:rPr lang="fr-FR" sz="2000" b="1" i="1" u="sng" dirty="0" err="1"/>
              <a:t>Methylation</a:t>
            </a:r>
            <a:r>
              <a:rPr lang="fr-FR" sz="2000" b="1" i="1" u="sng" dirty="0"/>
              <a:t> </a:t>
            </a:r>
            <a:r>
              <a:rPr lang="fr-FR" sz="2000" b="1" i="1" u="sng" dirty="0" err="1"/>
              <a:t>visualization</a:t>
            </a:r>
            <a:r>
              <a:rPr lang="fr-FR" sz="2000" b="1" i="1" u="sng" dirty="0"/>
              <a:t> </a:t>
            </a:r>
            <a:r>
              <a:rPr lang="fr-FR" sz="2000" b="1" u="sng" dirty="0"/>
              <a:t>sous </a:t>
            </a:r>
            <a:r>
              <a:rPr lang="fr-FR" sz="2000" b="1" u="sng" dirty="0" err="1"/>
              <a:t>Galaxy</a:t>
            </a:r>
            <a:endParaRPr lang="fr-FR" sz="2000" b="1" u="sng" dirty="0"/>
          </a:p>
          <a:p>
            <a:r>
              <a:rPr lang="fr-FR" sz="1800" dirty="0"/>
              <a:t>(avec les résultats </a:t>
            </a:r>
            <a:r>
              <a:rPr lang="fr-FR" sz="1800" i="1" dirty="0" err="1"/>
              <a:t>Methylated</a:t>
            </a:r>
            <a:r>
              <a:rPr lang="fr-FR" sz="1800" i="1" dirty="0"/>
              <a:t> positions </a:t>
            </a:r>
            <a:r>
              <a:rPr lang="fr-FR" sz="1800" dirty="0"/>
              <a:t>de </a:t>
            </a:r>
            <a:r>
              <a:rPr lang="fr-FR" sz="1800" dirty="0" err="1"/>
              <a:t>Galaxy</a:t>
            </a:r>
            <a:r>
              <a:rPr lang="fr-FR" sz="1800" dirty="0"/>
              <a:t> ou les résultats SMRT Portal)</a:t>
            </a:r>
          </a:p>
        </p:txBody>
      </p:sp>
      <p:sp>
        <p:nvSpPr>
          <p:cNvPr id="25"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Portal + </a:t>
            </a:r>
            <a:r>
              <a:rPr lang="fr-FR" b="1" dirty="0" err="1" smtClean="0">
                <a:solidFill>
                  <a:srgbClr val="000000"/>
                </a:solidFill>
                <a:latin typeface="Calibri" pitchFamily="18"/>
                <a:ea typeface="DejaVu Sans" pitchFamily="2"/>
                <a:cs typeface="DejaVu Sans" pitchFamily="2"/>
              </a:rPr>
              <a:t>Galaxy</a:t>
            </a:r>
            <a:r>
              <a:rPr lang="fr-FR" b="1" dirty="0" smtClean="0">
                <a:solidFill>
                  <a:srgbClr val="000000"/>
                </a:solidFill>
                <a:latin typeface="Calibri" pitchFamily="18"/>
                <a:ea typeface="DejaVu Sans" pitchFamily="2"/>
                <a:cs typeface="DejaVu Sans" pitchFamily="2"/>
              </a:rPr>
              <a:t> : Lancement</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182132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193</a:t>
            </a:fld>
            <a:endParaRPr lang="fr-FR"/>
          </a:p>
        </p:txBody>
      </p:sp>
      <p:pic>
        <p:nvPicPr>
          <p:cNvPr id="8196" name="Picture 4" descr="Résultat de recherche d'images pour &quot;pacBio&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695" y="6826302"/>
            <a:ext cx="1485010" cy="7333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au 12"/>
          <p:cNvGraphicFramePr>
            <a:graphicFrameLocks noGrp="1"/>
          </p:cNvGraphicFramePr>
          <p:nvPr>
            <p:extLst>
              <p:ext uri="{D42A27DB-BD31-4B8C-83A1-F6EECF244321}">
                <p14:modId xmlns:p14="http://schemas.microsoft.com/office/powerpoint/2010/main" val="4152727045"/>
              </p:ext>
            </p:extLst>
          </p:nvPr>
        </p:nvGraphicFramePr>
        <p:xfrm>
          <a:off x="97921" y="2300516"/>
          <a:ext cx="9874081" cy="1049955"/>
        </p:xfrm>
        <a:graphic>
          <a:graphicData uri="http://schemas.openxmlformats.org/drawingml/2006/table">
            <a:tbl>
              <a:tblPr>
                <a:tableStyleId>{5C22544A-7EE6-4342-B048-85BDC9FD1C3A}</a:tableStyleId>
              </a:tblPr>
              <a:tblGrid>
                <a:gridCol w="1410583"/>
                <a:gridCol w="1410583"/>
                <a:gridCol w="1410583"/>
                <a:gridCol w="1410583"/>
                <a:gridCol w="1410583"/>
                <a:gridCol w="1410583"/>
                <a:gridCol w="1410583"/>
              </a:tblGrid>
              <a:tr h="209991">
                <a:tc>
                  <a:txBody>
                    <a:bodyPr/>
                    <a:lstStyle/>
                    <a:p>
                      <a:pPr algn="l" fontAlgn="b"/>
                      <a:r>
                        <a:rPr lang="fr-FR" sz="1200" b="1" u="none" strike="noStrike" dirty="0">
                          <a:effectLst/>
                        </a:rPr>
                        <a:t>#</a:t>
                      </a:r>
                      <a:endParaRPr lang="fr-FR" sz="1200" b="1" i="0" u="none" strike="noStrike" dirty="0">
                        <a:solidFill>
                          <a:srgbClr val="000000"/>
                        </a:solidFill>
                        <a:effectLst/>
                        <a:latin typeface="Calibri"/>
                      </a:endParaRPr>
                    </a:p>
                  </a:txBody>
                  <a:tcPr marL="10501" marR="10501" marT="10500" marB="0" anchor="b"/>
                </a:tc>
                <a:tc>
                  <a:txBody>
                    <a:bodyPr/>
                    <a:lstStyle/>
                    <a:p>
                      <a:pPr algn="l" fontAlgn="b"/>
                      <a:endParaRPr lang="fr-FR" sz="1200" b="0" i="0" u="none" strike="noStrike">
                        <a:solidFill>
                          <a:srgbClr val="000000"/>
                        </a:solidFill>
                        <a:effectLst/>
                        <a:latin typeface="Calibri"/>
                      </a:endParaRPr>
                    </a:p>
                  </a:txBody>
                  <a:tcPr marL="10501" marR="10501" marT="10500" marB="0" anchor="b"/>
                </a:tc>
                <a:tc>
                  <a:txBody>
                    <a:bodyPr/>
                    <a:lstStyle/>
                    <a:p>
                      <a:pPr algn="l" fontAlgn="b"/>
                      <a:endParaRPr lang="fr-FR" sz="1200" b="0" i="0" u="none" strike="noStrike">
                        <a:solidFill>
                          <a:srgbClr val="000000"/>
                        </a:solidFill>
                        <a:effectLst/>
                        <a:latin typeface="Calibri"/>
                      </a:endParaRPr>
                    </a:p>
                  </a:txBody>
                  <a:tcPr marL="10501" marR="10501" marT="10500" marB="0" anchor="b"/>
                </a:tc>
                <a:tc>
                  <a:txBody>
                    <a:bodyPr/>
                    <a:lstStyle/>
                    <a:p>
                      <a:pPr algn="l" fontAlgn="b"/>
                      <a:endParaRPr lang="fr-FR" sz="1200" b="0" i="0" u="none" strike="noStrike">
                        <a:solidFill>
                          <a:srgbClr val="000000"/>
                        </a:solidFill>
                        <a:effectLst/>
                        <a:latin typeface="Calibri"/>
                      </a:endParaRPr>
                    </a:p>
                  </a:txBody>
                  <a:tcPr marL="10501" marR="10501" marT="10500" marB="0" anchor="b"/>
                </a:tc>
                <a:tc>
                  <a:txBody>
                    <a:bodyPr/>
                    <a:lstStyle/>
                    <a:p>
                      <a:pPr algn="l" fontAlgn="b"/>
                      <a:endParaRPr lang="fr-FR" sz="1200" b="0" i="0" u="none" strike="noStrike">
                        <a:solidFill>
                          <a:srgbClr val="000000"/>
                        </a:solidFill>
                        <a:effectLst/>
                        <a:latin typeface="Calibri"/>
                      </a:endParaRPr>
                    </a:p>
                  </a:txBody>
                  <a:tcPr marL="10501" marR="10501" marT="10500" marB="0" anchor="b"/>
                </a:tc>
                <a:tc>
                  <a:txBody>
                    <a:bodyPr/>
                    <a:lstStyle/>
                    <a:p>
                      <a:pPr algn="l" fontAlgn="b"/>
                      <a:endParaRPr lang="fr-FR" sz="1200" b="0" i="0" u="none" strike="noStrike">
                        <a:solidFill>
                          <a:srgbClr val="000000"/>
                        </a:solidFill>
                        <a:effectLst/>
                        <a:latin typeface="Calibri"/>
                      </a:endParaRPr>
                    </a:p>
                  </a:txBody>
                  <a:tcPr marL="10501" marR="10501" marT="10500" marB="0" anchor="b"/>
                </a:tc>
                <a:tc>
                  <a:txBody>
                    <a:bodyPr/>
                    <a:lstStyle/>
                    <a:p>
                      <a:pPr algn="l" fontAlgn="b"/>
                      <a:endParaRPr lang="fr-FR" sz="1200" b="0" i="0" u="none" strike="noStrike" dirty="0">
                        <a:solidFill>
                          <a:srgbClr val="000000"/>
                        </a:solidFill>
                        <a:effectLst/>
                        <a:latin typeface="Calibri"/>
                      </a:endParaRPr>
                    </a:p>
                  </a:txBody>
                  <a:tcPr marL="10501" marR="10501" marT="10500" marB="0" anchor="b"/>
                </a:tc>
              </a:tr>
              <a:tr h="209991">
                <a:tc>
                  <a:txBody>
                    <a:bodyPr/>
                    <a:lstStyle/>
                    <a:p>
                      <a:pPr algn="l" fontAlgn="b"/>
                      <a:r>
                        <a:rPr lang="fr-FR" sz="1200" b="1" u="none" strike="noStrike" dirty="0">
                          <a:effectLst/>
                        </a:rPr>
                        <a:t>#</a:t>
                      </a:r>
                      <a:r>
                        <a:rPr lang="fr-FR" sz="1200" b="1" u="none" strike="noStrike" dirty="0" err="1">
                          <a:effectLst/>
                        </a:rPr>
                        <a:t>chrom</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a:effectLst/>
                        </a:rPr>
                        <a:t>pos</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strand</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a:effectLst/>
                        </a:rPr>
                        <a:t>type</a:t>
                      </a:r>
                      <a:endParaRPr lang="fr-FR" sz="1200" b="1" i="0" u="none" strike="noStrike">
                        <a:solidFill>
                          <a:srgbClr val="000000"/>
                        </a:solidFill>
                        <a:effectLst/>
                        <a:latin typeface="Calibri"/>
                      </a:endParaRPr>
                    </a:p>
                  </a:txBody>
                  <a:tcPr marL="10501" marR="10501" marT="10500" marB="0" anchor="b"/>
                </a:tc>
                <a:tc>
                  <a:txBody>
                    <a:bodyPr/>
                    <a:lstStyle/>
                    <a:p>
                      <a:pPr algn="l" fontAlgn="b"/>
                      <a:r>
                        <a:rPr lang="fr-FR" sz="1200" b="1" u="none" strike="noStrike">
                          <a:effectLst/>
                        </a:rPr>
                        <a:t>context</a:t>
                      </a:r>
                      <a:endParaRPr lang="fr-FR" sz="1200" b="1" i="0" u="none" strike="noStrike">
                        <a:solidFill>
                          <a:srgbClr val="000000"/>
                        </a:solidFill>
                        <a:effectLst/>
                        <a:latin typeface="Calibri"/>
                      </a:endParaRPr>
                    </a:p>
                  </a:txBody>
                  <a:tcPr marL="10501" marR="10501" marT="10500" marB="0" anchor="b"/>
                </a:tc>
                <a:tc>
                  <a:txBody>
                    <a:bodyPr/>
                    <a:lstStyle/>
                    <a:p>
                      <a:pPr algn="l" fontAlgn="b"/>
                      <a:r>
                        <a:rPr lang="fr-FR" sz="1200" b="1" u="none" strike="noStrike">
                          <a:effectLst/>
                        </a:rPr>
                        <a:t>motif</a:t>
                      </a:r>
                      <a:endParaRPr lang="fr-FR" sz="1200" b="1" i="0" u="none" strike="noStrike">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modified_base</a:t>
                      </a:r>
                      <a:endParaRPr lang="fr-FR" sz="1200" b="1" i="0" u="none" strike="noStrike" dirty="0">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Xbbric</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130</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dirty="0">
                          <a:effectLst/>
                        </a:rPr>
                        <a:t>m4C</a:t>
                      </a:r>
                      <a:endParaRPr lang="fr-FR" sz="1200" b="0" i="0" u="none" strike="noStrike" dirty="0">
                        <a:solidFill>
                          <a:srgbClr val="000000"/>
                        </a:solidFill>
                        <a:effectLst/>
                        <a:latin typeface="Calibri"/>
                      </a:endParaRPr>
                    </a:p>
                  </a:txBody>
                  <a:tcPr marL="10501" marR="10501" marT="10500" marB="0" anchor="b"/>
                </a:tc>
                <a:tc gridSpan="2">
                  <a:txBody>
                    <a:bodyPr/>
                    <a:lstStyle/>
                    <a:p>
                      <a:pPr algn="l" fontAlgn="b"/>
                      <a:r>
                        <a:rPr lang="fr-FR" sz="1200" u="none" strike="noStrike" dirty="0" smtClean="0">
                          <a:effectLst/>
                        </a:rPr>
                        <a:t>CCGATCCAGCCCA…</a:t>
                      </a:r>
                      <a:endParaRPr lang="fr-FR" sz="1200" b="0" i="0" u="none" strike="noStrike" dirty="0">
                        <a:solidFill>
                          <a:srgbClr val="000000"/>
                        </a:solidFill>
                        <a:effectLst/>
                        <a:latin typeface="Calibri"/>
                      </a:endParaRPr>
                    </a:p>
                  </a:txBody>
                  <a:tcPr marL="10501" marR="10501" marT="10500" marB="0" anchor="b"/>
                </a:tc>
                <a:tc hMerge="1">
                  <a:txBody>
                    <a:bodyPr/>
                    <a:lstStyle/>
                    <a:p>
                      <a:endParaRPr lang="fr-FR"/>
                    </a:p>
                  </a:txBody>
                  <a:tcPr/>
                </a:tc>
                <a:tc>
                  <a:txBody>
                    <a:bodyPr/>
                    <a:lstStyle/>
                    <a:p>
                      <a:pPr algn="l" fontAlgn="b"/>
                      <a:r>
                        <a:rPr lang="fr-FR" sz="1200" u="none" strike="noStrike" dirty="0">
                          <a:effectLst/>
                        </a:rPr>
                        <a:t>C</a:t>
                      </a:r>
                      <a:endParaRPr lang="fr-FR" sz="1200" b="0" i="0" u="none" strike="noStrike" dirty="0">
                        <a:solidFill>
                          <a:srgbClr val="000000"/>
                        </a:solidFill>
                        <a:effectLst/>
                        <a:latin typeface="Calibri"/>
                      </a:endParaRPr>
                    </a:p>
                  </a:txBody>
                  <a:tcPr marL="10501" marR="10501" marT="10500" marB="0" anchor="b"/>
                </a:tc>
              </a:tr>
              <a:tr h="209991">
                <a:tc>
                  <a:txBody>
                    <a:bodyPr/>
                    <a:lstStyle/>
                    <a:p>
                      <a:pPr algn="l" fontAlgn="b"/>
                      <a:r>
                        <a:rPr lang="fr-FR" sz="1200" u="none" strike="noStrike" dirty="0" err="1">
                          <a:effectLst/>
                        </a:rPr>
                        <a:t>Xbbric</a:t>
                      </a:r>
                      <a:endParaRPr lang="fr-FR" sz="1200" b="0" i="0" u="none" strike="noStrike" dirty="0">
                        <a:solidFill>
                          <a:srgbClr val="000000"/>
                        </a:solidFill>
                        <a:effectLst/>
                        <a:latin typeface="Calibri"/>
                      </a:endParaRPr>
                    </a:p>
                  </a:txBody>
                  <a:tcPr marL="10501" marR="10501" marT="10500" marB="0" anchor="b"/>
                </a:tc>
                <a:tc>
                  <a:txBody>
                    <a:bodyPr/>
                    <a:lstStyle/>
                    <a:p>
                      <a:pPr algn="r" fontAlgn="b"/>
                      <a:r>
                        <a:rPr lang="fr-FR" sz="1200" u="none" strike="noStrike">
                          <a:effectLst/>
                        </a:rPr>
                        <a:t>3649</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m4C</a:t>
                      </a:r>
                      <a:endParaRPr lang="fr-FR" sz="1200" b="0" i="0" u="none" strike="noStrike">
                        <a:solidFill>
                          <a:srgbClr val="000000"/>
                        </a:solidFill>
                        <a:effectLst/>
                        <a:latin typeface="Calibri"/>
                      </a:endParaRPr>
                    </a:p>
                  </a:txBody>
                  <a:tcPr marL="10501" marR="10501" marT="10500" marB="0" anchor="b"/>
                </a:tc>
                <a:tc gridSpan="2">
                  <a:txBody>
                    <a:bodyPr/>
                    <a:lstStyle/>
                    <a:p>
                      <a:pPr algn="l" fontAlgn="b"/>
                      <a:r>
                        <a:rPr lang="fr-FR" sz="1200" u="none" strike="noStrike" dirty="0" smtClean="0">
                          <a:effectLst/>
                        </a:rPr>
                        <a:t>TCTATGGAAGACC…</a:t>
                      </a:r>
                      <a:endParaRPr lang="fr-FR" sz="1200" b="0" i="0" u="none" strike="noStrike" dirty="0">
                        <a:solidFill>
                          <a:srgbClr val="000000"/>
                        </a:solidFill>
                        <a:effectLst/>
                        <a:latin typeface="Calibri"/>
                      </a:endParaRPr>
                    </a:p>
                  </a:txBody>
                  <a:tcPr marL="10501" marR="10501" marT="10500" marB="0" anchor="b"/>
                </a:tc>
                <a:tc hMerge="1">
                  <a:txBody>
                    <a:bodyPr/>
                    <a:lstStyle/>
                    <a:p>
                      <a:endParaRPr lang="fr-FR"/>
                    </a:p>
                  </a:txBody>
                  <a:tcPr/>
                </a:tc>
                <a:tc>
                  <a:txBody>
                    <a:bodyPr/>
                    <a:lstStyle/>
                    <a:p>
                      <a:pPr algn="l" fontAlgn="b"/>
                      <a:r>
                        <a:rPr lang="fr-FR" sz="1200" u="none" strike="noStrike">
                          <a:effectLst/>
                        </a:rPr>
                        <a:t>C</a:t>
                      </a:r>
                      <a:endParaRPr lang="fr-FR" sz="1200" b="0" i="0" u="none" strike="noStrike">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Xbbric</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4428</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dirty="0" smtClean="0">
                          <a:effectLst/>
                        </a:rPr>
                        <a:t>CGCCGCCGAAGAC…</a:t>
                      </a:r>
                      <a:endParaRPr lang="fr-FR" sz="1200" b="0" i="0" u="none" strike="noStrike" dirty="0">
                        <a:solidFill>
                          <a:srgbClr val="000000"/>
                        </a:solidFill>
                        <a:effectLst/>
                        <a:latin typeface="Calibri"/>
                      </a:endParaRPr>
                    </a:p>
                  </a:txBody>
                  <a:tcPr marL="10501" marR="10501" marT="10500" marB="0" anchor="b"/>
                </a:tc>
                <a:tc>
                  <a:txBody>
                    <a:bodyPr/>
                    <a:lstStyle/>
                    <a:p>
                      <a:pPr algn="l" fontAlgn="b"/>
                      <a:r>
                        <a:rPr lang="fr-FR" sz="1200" u="none" strike="noStrike">
                          <a:effectLst/>
                        </a:rPr>
                        <a:t>GNCNGTGGTNGC</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dirty="0">
                          <a:effectLst/>
                        </a:rPr>
                        <a:t>T</a:t>
                      </a:r>
                      <a:endParaRPr lang="fr-FR" sz="1200" b="0" i="0" u="none" strike="noStrike" dirty="0">
                        <a:solidFill>
                          <a:srgbClr val="000000"/>
                        </a:solidFill>
                        <a:effectLst/>
                        <a:latin typeface="Calibri"/>
                      </a:endParaRPr>
                    </a:p>
                  </a:txBody>
                  <a:tcPr marL="10501" marR="10501" marT="10500" marB="0" anchor="b"/>
                </a:tc>
              </a:tr>
            </a:tbl>
          </a:graphicData>
        </a:graphic>
      </p:graphicFrame>
      <p:graphicFrame>
        <p:nvGraphicFramePr>
          <p:cNvPr id="15" name="Tableau 14"/>
          <p:cNvGraphicFramePr>
            <a:graphicFrameLocks noGrp="1"/>
          </p:cNvGraphicFramePr>
          <p:nvPr>
            <p:extLst>
              <p:ext uri="{D42A27DB-BD31-4B8C-83A1-F6EECF244321}">
                <p14:modId xmlns:p14="http://schemas.microsoft.com/office/powerpoint/2010/main" val="3512179855"/>
              </p:ext>
            </p:extLst>
          </p:nvPr>
        </p:nvGraphicFramePr>
        <p:xfrm>
          <a:off x="97921" y="4178820"/>
          <a:ext cx="9874081" cy="1049955"/>
        </p:xfrm>
        <a:graphic>
          <a:graphicData uri="http://schemas.openxmlformats.org/drawingml/2006/table">
            <a:tbl>
              <a:tblPr>
                <a:tableStyleId>{5C22544A-7EE6-4342-B048-85BDC9FD1C3A}</a:tableStyleId>
              </a:tblPr>
              <a:tblGrid>
                <a:gridCol w="1410583"/>
                <a:gridCol w="1410583"/>
                <a:gridCol w="1410583"/>
                <a:gridCol w="1410583"/>
                <a:gridCol w="1410583"/>
                <a:gridCol w="1410583"/>
                <a:gridCol w="1410583"/>
              </a:tblGrid>
              <a:tr h="209991">
                <a:tc>
                  <a:txBody>
                    <a:bodyPr/>
                    <a:lstStyle/>
                    <a:p>
                      <a:pPr algn="l" fontAlgn="b"/>
                      <a:r>
                        <a:rPr lang="fr-FR" sz="1200" b="1" u="none" strike="noStrike" dirty="0" err="1">
                          <a:effectLst/>
                        </a:rPr>
                        <a:t>Xbbric</a:t>
                      </a:r>
                      <a:endParaRPr lang="fr-FR" sz="1200" b="1" i="0" u="none" strike="noStrike" dirty="0">
                        <a:solidFill>
                          <a:srgbClr val="000000"/>
                        </a:solidFill>
                        <a:effectLst/>
                        <a:latin typeface="Calibri"/>
                      </a:endParaRPr>
                    </a:p>
                  </a:txBody>
                  <a:tcPr marL="10501" marR="10501" marT="10500" marB="0" anchor="b"/>
                </a:tc>
                <a:tc>
                  <a:txBody>
                    <a:bodyPr/>
                    <a:lstStyle/>
                    <a:p>
                      <a:pPr algn="l" fontAlgn="b"/>
                      <a:endParaRPr lang="fr-FR" sz="1200" b="1" i="0" u="none" strike="noStrike">
                        <a:solidFill>
                          <a:srgbClr val="000000"/>
                        </a:solidFill>
                        <a:effectLst/>
                        <a:latin typeface="Calibri"/>
                      </a:endParaRPr>
                    </a:p>
                  </a:txBody>
                  <a:tcPr marL="10501" marR="10501" marT="10500" marB="0" anchor="b"/>
                </a:tc>
                <a:tc>
                  <a:txBody>
                    <a:bodyPr/>
                    <a:lstStyle/>
                    <a:p>
                      <a:pPr algn="l" fontAlgn="b"/>
                      <a:endParaRPr lang="fr-FR" sz="1200" b="1" i="0" u="none" strike="noStrike">
                        <a:solidFill>
                          <a:srgbClr val="000000"/>
                        </a:solidFill>
                        <a:effectLst/>
                        <a:latin typeface="Calibri"/>
                      </a:endParaRPr>
                    </a:p>
                  </a:txBody>
                  <a:tcPr marL="10501" marR="10501" marT="10500" marB="0" anchor="b"/>
                </a:tc>
                <a:tc>
                  <a:txBody>
                    <a:bodyPr/>
                    <a:lstStyle/>
                    <a:p>
                      <a:pPr algn="l" fontAlgn="b"/>
                      <a:endParaRPr lang="fr-FR" sz="1200" b="1" i="0" u="none" strike="noStrike">
                        <a:solidFill>
                          <a:srgbClr val="000000"/>
                        </a:solidFill>
                        <a:effectLst/>
                        <a:latin typeface="Calibri"/>
                      </a:endParaRPr>
                    </a:p>
                  </a:txBody>
                  <a:tcPr marL="10501" marR="10501" marT="10500" marB="0" anchor="b"/>
                </a:tc>
                <a:tc>
                  <a:txBody>
                    <a:bodyPr/>
                    <a:lstStyle/>
                    <a:p>
                      <a:pPr algn="l" fontAlgn="b"/>
                      <a:endParaRPr lang="fr-FR" sz="1200" b="1" i="0" u="none" strike="noStrike">
                        <a:solidFill>
                          <a:srgbClr val="000000"/>
                        </a:solidFill>
                        <a:effectLst/>
                        <a:latin typeface="Calibri"/>
                      </a:endParaRPr>
                    </a:p>
                  </a:txBody>
                  <a:tcPr marL="10501" marR="10501" marT="10500" marB="0" anchor="b"/>
                </a:tc>
                <a:tc>
                  <a:txBody>
                    <a:bodyPr/>
                    <a:lstStyle/>
                    <a:p>
                      <a:pPr algn="l" fontAlgn="b"/>
                      <a:endParaRPr lang="fr-FR" sz="1200" b="1" i="0" u="none" strike="noStrike">
                        <a:solidFill>
                          <a:srgbClr val="000000"/>
                        </a:solidFill>
                        <a:effectLst/>
                        <a:latin typeface="Calibri"/>
                      </a:endParaRPr>
                    </a:p>
                  </a:txBody>
                  <a:tcPr marL="10501" marR="10501" marT="10500" marB="0" anchor="b"/>
                </a:tc>
                <a:tc>
                  <a:txBody>
                    <a:bodyPr/>
                    <a:lstStyle/>
                    <a:p>
                      <a:pPr algn="l" fontAlgn="b"/>
                      <a:endParaRPr lang="fr-FR" sz="1200" b="1" i="0" u="none" strike="noStrike">
                        <a:solidFill>
                          <a:srgbClr val="000000"/>
                        </a:solidFill>
                        <a:effectLst/>
                        <a:latin typeface="Calibri"/>
                      </a:endParaRPr>
                    </a:p>
                  </a:txBody>
                  <a:tcPr marL="10501" marR="10501" marT="10500" marB="0" anchor="b"/>
                </a:tc>
              </a:tr>
              <a:tr h="209991">
                <a:tc>
                  <a:txBody>
                    <a:bodyPr/>
                    <a:lstStyle/>
                    <a:p>
                      <a:pPr algn="l" fontAlgn="b"/>
                      <a:r>
                        <a:rPr lang="fr-FR" sz="1200" b="1" u="none" strike="noStrike">
                          <a:effectLst/>
                        </a:rPr>
                        <a:t>score</a:t>
                      </a:r>
                      <a:endParaRPr lang="fr-FR" sz="1200" b="1" i="0" u="none" strike="noStrike">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cov</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IPDRatio</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identificationQv</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a:effectLst/>
                        </a:rPr>
                        <a:t>frac</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fracLow</a:t>
                      </a:r>
                      <a:endParaRPr lang="fr-FR" sz="1200" b="1" i="0" u="none" strike="noStrike" dirty="0">
                        <a:solidFill>
                          <a:srgbClr val="000000"/>
                        </a:solidFill>
                        <a:effectLst/>
                        <a:latin typeface="Calibri"/>
                      </a:endParaRPr>
                    </a:p>
                  </a:txBody>
                  <a:tcPr marL="10501" marR="10501" marT="10500" marB="0" anchor="b"/>
                </a:tc>
                <a:tc>
                  <a:txBody>
                    <a:bodyPr/>
                    <a:lstStyle/>
                    <a:p>
                      <a:pPr algn="l" fontAlgn="b"/>
                      <a:r>
                        <a:rPr lang="fr-FR" sz="1200" b="1" u="none" strike="noStrike" dirty="0" err="1">
                          <a:effectLst/>
                        </a:rPr>
                        <a:t>fracUp</a:t>
                      </a:r>
                      <a:endParaRPr lang="fr-FR" sz="1200" b="1" i="0" u="none" strike="noStrike" dirty="0">
                        <a:solidFill>
                          <a:srgbClr val="000000"/>
                        </a:solidFill>
                        <a:effectLst/>
                        <a:latin typeface="Calibri"/>
                      </a:endParaRPr>
                    </a:p>
                  </a:txBody>
                  <a:tcPr marL="10501" marR="10501" marT="10500" marB="0" anchor="b"/>
                </a:tc>
              </a:tr>
              <a:tr h="209991">
                <a:tc>
                  <a:txBody>
                    <a:bodyPr/>
                    <a:lstStyle/>
                    <a:p>
                      <a:pPr algn="r" fontAlgn="b"/>
                      <a:r>
                        <a:rPr lang="fr-FR" sz="1200" u="none" strike="noStrike">
                          <a:effectLst/>
                        </a:rPr>
                        <a:t>22</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20</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1.90</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9</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1.000</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1.000</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1.000</a:t>
                      </a:r>
                      <a:endParaRPr lang="fr-FR" sz="1200" b="0" i="0" u="none" strike="noStrike">
                        <a:solidFill>
                          <a:srgbClr val="000000"/>
                        </a:solidFill>
                        <a:effectLst/>
                        <a:latin typeface="Calibri"/>
                      </a:endParaRPr>
                    </a:p>
                  </a:txBody>
                  <a:tcPr marL="10501" marR="10501" marT="10500" marB="0" anchor="b"/>
                </a:tc>
              </a:tr>
              <a:tr h="209991">
                <a:tc>
                  <a:txBody>
                    <a:bodyPr/>
                    <a:lstStyle/>
                    <a:p>
                      <a:pPr algn="r" fontAlgn="b"/>
                      <a:r>
                        <a:rPr lang="fr-FR" sz="1200" u="none" strike="noStrike">
                          <a:effectLst/>
                        </a:rPr>
                        <a:t>21</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23</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4.13</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9</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0.600</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0.322</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1.000</a:t>
                      </a:r>
                      <a:endParaRPr lang="fr-FR" sz="1200" b="0" i="0" u="none" strike="noStrike">
                        <a:solidFill>
                          <a:srgbClr val="000000"/>
                        </a:solidFill>
                        <a:effectLst/>
                        <a:latin typeface="Calibri"/>
                      </a:endParaRPr>
                    </a:p>
                  </a:txBody>
                  <a:tcPr marL="10501" marR="10501" marT="10500" marB="0" anchor="b"/>
                </a:tc>
              </a:tr>
              <a:tr h="209991">
                <a:tc>
                  <a:txBody>
                    <a:bodyPr/>
                    <a:lstStyle/>
                    <a:p>
                      <a:pPr algn="r" fontAlgn="b"/>
                      <a:r>
                        <a:rPr lang="fr-FR" sz="1200" u="none" strike="noStrike">
                          <a:effectLst/>
                        </a:rPr>
                        <a:t>1</a:t>
                      </a:r>
                      <a:endParaRPr lang="fr-FR" sz="1200" b="0" i="0" u="none" strike="noStrike">
                        <a:solidFill>
                          <a:srgbClr val="000000"/>
                        </a:solidFill>
                        <a:effectLst/>
                        <a:latin typeface="Calibri"/>
                      </a:endParaRPr>
                    </a:p>
                  </a:txBody>
                  <a:tcPr marL="10501" marR="10501" marT="10500" marB="0" anchor="b"/>
                </a:tc>
                <a:tc>
                  <a:txBody>
                    <a:bodyPr/>
                    <a:lstStyle/>
                    <a:p>
                      <a:pPr algn="r" fontAlgn="b"/>
                      <a:r>
                        <a:rPr lang="fr-FR" sz="1200" u="none" strike="noStrike">
                          <a:effectLst/>
                        </a:rPr>
                        <a:t>33</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dirty="0">
                          <a:effectLst/>
                        </a:rPr>
                        <a:t>0.795</a:t>
                      </a:r>
                      <a:endParaRPr lang="fr-FR" sz="1200" b="0" i="0" u="none" strike="noStrike" dirty="0">
                        <a:solidFill>
                          <a:srgbClr val="000000"/>
                        </a:solidFill>
                        <a:effectLst/>
                        <a:latin typeface="Calibri"/>
                      </a:endParaRPr>
                    </a:p>
                  </a:txBody>
                  <a:tcPr marL="10501" marR="10501" marT="10500" marB="0" anchor="b"/>
                </a:tc>
                <a:tc>
                  <a:txBody>
                    <a:bodyPr/>
                    <a:lstStyle/>
                    <a:p>
                      <a:pPr algn="l" fontAlgn="b"/>
                      <a:endParaRPr lang="fr-FR" sz="1200" b="0" i="0" u="none" strike="noStrike">
                        <a:solidFill>
                          <a:srgbClr val="000000"/>
                        </a:solidFill>
                        <a:effectLst/>
                        <a:latin typeface="Calibri"/>
                      </a:endParaRPr>
                    </a:p>
                  </a:txBody>
                  <a:tcPr marL="10501" marR="10501" marT="10500" marB="0" anchor="b"/>
                </a:tc>
                <a:tc>
                  <a:txBody>
                    <a:bodyPr/>
                    <a:lstStyle/>
                    <a:p>
                      <a:pPr algn="l" fontAlgn="b"/>
                      <a:endParaRPr lang="fr-FR" sz="1200" b="0" i="0" u="none" strike="noStrike">
                        <a:solidFill>
                          <a:srgbClr val="000000"/>
                        </a:solidFill>
                        <a:effectLst/>
                        <a:latin typeface="Calibri"/>
                      </a:endParaRPr>
                    </a:p>
                  </a:txBody>
                  <a:tcPr marL="10501" marR="10501" marT="10500" marB="0" anchor="b"/>
                </a:tc>
                <a:tc>
                  <a:txBody>
                    <a:bodyPr/>
                    <a:lstStyle/>
                    <a:p>
                      <a:pPr algn="l" fontAlgn="b"/>
                      <a:endParaRPr lang="fr-FR" sz="1200" b="0" i="0" u="none" strike="noStrike">
                        <a:solidFill>
                          <a:srgbClr val="000000"/>
                        </a:solidFill>
                        <a:effectLst/>
                        <a:latin typeface="Calibri"/>
                      </a:endParaRPr>
                    </a:p>
                  </a:txBody>
                  <a:tcPr marL="10501" marR="10501" marT="10500" marB="0" anchor="b"/>
                </a:tc>
                <a:tc>
                  <a:txBody>
                    <a:bodyPr/>
                    <a:lstStyle/>
                    <a:p>
                      <a:pPr algn="l" fontAlgn="b"/>
                      <a:endParaRPr lang="fr-FR" sz="1200" b="0" i="0" u="none" strike="noStrike" dirty="0">
                        <a:solidFill>
                          <a:srgbClr val="000000"/>
                        </a:solidFill>
                        <a:effectLst/>
                        <a:latin typeface="Calibri"/>
                      </a:endParaRPr>
                    </a:p>
                  </a:txBody>
                  <a:tcPr marL="10501" marR="10501" marT="10500" marB="0" anchor="b"/>
                </a:tc>
              </a:tr>
            </a:tbl>
          </a:graphicData>
        </a:graphic>
      </p:graphicFrame>
      <p:graphicFrame>
        <p:nvGraphicFramePr>
          <p:cNvPr id="16" name="Tableau 15"/>
          <p:cNvGraphicFramePr>
            <a:graphicFrameLocks noGrp="1"/>
          </p:cNvGraphicFramePr>
          <p:nvPr>
            <p:extLst>
              <p:ext uri="{D42A27DB-BD31-4B8C-83A1-F6EECF244321}">
                <p14:modId xmlns:p14="http://schemas.microsoft.com/office/powerpoint/2010/main" val="2496536294"/>
              </p:ext>
            </p:extLst>
          </p:nvPr>
        </p:nvGraphicFramePr>
        <p:xfrm>
          <a:off x="97920" y="5713505"/>
          <a:ext cx="9874080" cy="1049955"/>
        </p:xfrm>
        <a:graphic>
          <a:graphicData uri="http://schemas.openxmlformats.org/drawingml/2006/table">
            <a:tbl>
              <a:tblPr>
                <a:tableStyleId>{5C22544A-7EE6-4342-B048-85BDC9FD1C3A}</a:tableStyleId>
              </a:tblPr>
              <a:tblGrid>
                <a:gridCol w="1456176"/>
                <a:gridCol w="8417904"/>
              </a:tblGrid>
              <a:tr h="209991">
                <a:tc>
                  <a:txBody>
                    <a:bodyPr/>
                    <a:lstStyle/>
                    <a:p>
                      <a:pPr algn="l" fontAlgn="b"/>
                      <a:endParaRPr lang="fr-FR" sz="1200" b="0" i="0" u="none" strike="noStrike" dirty="0">
                        <a:solidFill>
                          <a:srgbClr val="000000"/>
                        </a:solidFill>
                        <a:effectLst/>
                        <a:latin typeface="Calibri"/>
                      </a:endParaRPr>
                    </a:p>
                  </a:txBody>
                  <a:tcPr marL="10501" marR="10501" marT="10500" marB="0" anchor="b"/>
                </a:tc>
                <a:tc>
                  <a:txBody>
                    <a:bodyPr/>
                    <a:lstStyle/>
                    <a:p>
                      <a:pPr algn="l" fontAlgn="b"/>
                      <a:endParaRPr lang="fr-FR" sz="1200" b="0" i="0" u="none" strike="noStrike" dirty="0">
                        <a:solidFill>
                          <a:srgbClr val="000000"/>
                        </a:solidFill>
                        <a:effectLst/>
                        <a:latin typeface="Calibri"/>
                      </a:endParaRPr>
                    </a:p>
                  </a:txBody>
                  <a:tcPr marL="10501" marR="10501" marT="10500" marB="0" anchor="b"/>
                </a:tc>
              </a:tr>
              <a:tr h="209991">
                <a:tc>
                  <a:txBody>
                    <a:bodyPr/>
                    <a:lstStyle/>
                    <a:p>
                      <a:pPr algn="l" fontAlgn="b"/>
                      <a:endParaRPr lang="fr-FR" sz="1200" b="0" i="0" u="none" strike="noStrike">
                        <a:solidFill>
                          <a:srgbClr val="000000"/>
                        </a:solidFill>
                        <a:effectLst/>
                        <a:latin typeface="Calibri"/>
                      </a:endParaRPr>
                    </a:p>
                  </a:txBody>
                  <a:tcPr marL="10501" marR="10501" marT="10500" marB="0" anchor="b"/>
                </a:tc>
                <a:tc>
                  <a:txBody>
                    <a:bodyPr/>
                    <a:lstStyle/>
                    <a:p>
                      <a:pPr algn="l" fontAlgn="b"/>
                      <a:endParaRPr lang="fr-FR" sz="1200" b="0" i="0" u="none" strike="noStrike" dirty="0">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NEAR (2605 nt)</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Name=Xbbric.3908;length=215;nb_exon=1</a:t>
                      </a:r>
                      <a:endParaRPr lang="fr-FR" sz="1200" b="0" i="0" u="none" strike="noStrike">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IN</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a:effectLst/>
                        </a:rPr>
                        <a:t>Name=Xbbric.3909;Ontology_term=SO:0005845 SO:0000147;length=2882;nb_exon=1</a:t>
                      </a:r>
                      <a:endParaRPr lang="fr-FR" sz="1200" b="0" i="0" u="none" strike="noStrike">
                        <a:solidFill>
                          <a:srgbClr val="000000"/>
                        </a:solidFill>
                        <a:effectLst/>
                        <a:latin typeface="Calibri"/>
                      </a:endParaRPr>
                    </a:p>
                  </a:txBody>
                  <a:tcPr marL="10501" marR="10501" marT="10500" marB="0" anchor="b"/>
                </a:tc>
              </a:tr>
              <a:tr h="209991">
                <a:tc>
                  <a:txBody>
                    <a:bodyPr/>
                    <a:lstStyle/>
                    <a:p>
                      <a:pPr algn="l" fontAlgn="b"/>
                      <a:r>
                        <a:rPr lang="fr-FR" sz="1200" u="none" strike="noStrike">
                          <a:effectLst/>
                        </a:rPr>
                        <a:t>IN</a:t>
                      </a:r>
                      <a:endParaRPr lang="fr-FR" sz="1200" b="0" i="0" u="none" strike="noStrike">
                        <a:solidFill>
                          <a:srgbClr val="000000"/>
                        </a:solidFill>
                        <a:effectLst/>
                        <a:latin typeface="Calibri"/>
                      </a:endParaRPr>
                    </a:p>
                  </a:txBody>
                  <a:tcPr marL="10501" marR="10501" marT="10500" marB="0" anchor="b"/>
                </a:tc>
                <a:tc>
                  <a:txBody>
                    <a:bodyPr/>
                    <a:lstStyle/>
                    <a:p>
                      <a:pPr algn="l" fontAlgn="b"/>
                      <a:r>
                        <a:rPr lang="fr-FR" sz="1200" u="none" strike="noStrike" dirty="0">
                          <a:effectLst/>
                        </a:rPr>
                        <a:t>Name=Xbbric.3909;Ontology_term=SO:0005845 SO:0000147;length=2882;nb_exon=1</a:t>
                      </a:r>
                      <a:endParaRPr lang="fr-FR" sz="1200" b="0" i="0" u="none" strike="noStrike" dirty="0">
                        <a:solidFill>
                          <a:srgbClr val="000000"/>
                        </a:solidFill>
                        <a:effectLst/>
                        <a:latin typeface="Calibri"/>
                      </a:endParaRPr>
                    </a:p>
                  </a:txBody>
                  <a:tcPr marL="10501" marR="10501" marT="10500" marB="0" anchor="b"/>
                </a:tc>
              </a:tr>
            </a:tbl>
          </a:graphicData>
        </a:graphic>
      </p:graphicFrame>
      <p:sp>
        <p:nvSpPr>
          <p:cNvPr id="17" name="ZoneTexte 16"/>
          <p:cNvSpPr txBox="1"/>
          <p:nvPr/>
        </p:nvSpPr>
        <p:spPr>
          <a:xfrm>
            <a:off x="120899" y="1370061"/>
            <a:ext cx="6653977" cy="378777"/>
          </a:xfrm>
          <a:prstGeom prst="rect">
            <a:avLst/>
          </a:prstGeom>
          <a:noFill/>
        </p:spPr>
        <p:txBody>
          <a:bodyPr wrap="none" lIns="100794" tIns="50397" rIns="100794" bIns="50397" rtlCol="0">
            <a:spAutoFit/>
          </a:bodyPr>
          <a:lstStyle/>
          <a:p>
            <a:r>
              <a:rPr lang="fr-FR" b="1" dirty="0" err="1" smtClean="0"/>
              <a:t>Methylation</a:t>
            </a:r>
            <a:r>
              <a:rPr lang="fr-FR" b="1" dirty="0" smtClean="0"/>
              <a:t> data</a:t>
            </a:r>
            <a:r>
              <a:rPr lang="fr-FR" dirty="0" smtClean="0"/>
              <a:t> regroupe toutes les infos dans un tableau Excel</a:t>
            </a:r>
            <a:endParaRPr lang="fr-FR" dirty="0"/>
          </a:p>
        </p:txBody>
      </p:sp>
      <p:sp>
        <p:nvSpPr>
          <p:cNvPr id="18" name="ZoneTexte 17"/>
          <p:cNvSpPr txBox="1"/>
          <p:nvPr/>
        </p:nvSpPr>
        <p:spPr>
          <a:xfrm>
            <a:off x="169107" y="1866557"/>
            <a:ext cx="5188511" cy="378777"/>
          </a:xfrm>
          <a:prstGeom prst="rect">
            <a:avLst/>
          </a:prstGeom>
          <a:noFill/>
        </p:spPr>
        <p:txBody>
          <a:bodyPr wrap="none" lIns="100794" tIns="50397" rIns="100794" bIns="50397" rtlCol="0">
            <a:spAutoFit/>
          </a:bodyPr>
          <a:lstStyle/>
          <a:p>
            <a:r>
              <a:rPr lang="fr-FR" dirty="0" smtClean="0"/>
              <a:t>Informations générales pour chaque base modifiée</a:t>
            </a:r>
            <a:endParaRPr lang="fr-FR" dirty="0"/>
          </a:p>
        </p:txBody>
      </p:sp>
      <p:sp>
        <p:nvSpPr>
          <p:cNvPr id="29" name="ZoneTexte 28"/>
          <p:cNvSpPr txBox="1"/>
          <p:nvPr/>
        </p:nvSpPr>
        <p:spPr>
          <a:xfrm>
            <a:off x="169107" y="3483489"/>
            <a:ext cx="9316244" cy="609610"/>
          </a:xfrm>
          <a:prstGeom prst="rect">
            <a:avLst/>
          </a:prstGeom>
          <a:noFill/>
        </p:spPr>
        <p:txBody>
          <a:bodyPr wrap="none" lIns="100794" tIns="50397" rIns="100794" bIns="50397" rtlCol="0">
            <a:spAutoFit/>
          </a:bodyPr>
          <a:lstStyle/>
          <a:p>
            <a:r>
              <a:rPr lang="fr-FR" dirty="0" smtClean="0"/>
              <a:t>Informations propres à chaque échantillons</a:t>
            </a:r>
            <a:br>
              <a:rPr lang="fr-FR" dirty="0" smtClean="0"/>
            </a:br>
            <a:r>
              <a:rPr lang="fr-FR" sz="1500" dirty="0"/>
              <a:t>Ces colonnes sont répétées autant de fois qu’il y a d’échantillons avec son nom en haut. Ici 1 échantillon, </a:t>
            </a:r>
            <a:r>
              <a:rPr lang="fr-FR" sz="1500" dirty="0" err="1"/>
              <a:t>Xbbric</a:t>
            </a:r>
            <a:r>
              <a:rPr lang="fr-FR" sz="1500" dirty="0"/>
              <a:t>.</a:t>
            </a:r>
          </a:p>
        </p:txBody>
      </p:sp>
      <p:sp>
        <p:nvSpPr>
          <p:cNvPr id="34" name="ZoneTexte 33"/>
          <p:cNvSpPr txBox="1"/>
          <p:nvPr/>
        </p:nvSpPr>
        <p:spPr>
          <a:xfrm>
            <a:off x="169106" y="5278911"/>
            <a:ext cx="7937597" cy="378777"/>
          </a:xfrm>
          <a:prstGeom prst="rect">
            <a:avLst/>
          </a:prstGeom>
          <a:noFill/>
        </p:spPr>
        <p:txBody>
          <a:bodyPr wrap="none" lIns="100794" tIns="50397" rIns="100794" bIns="50397" rtlCol="0">
            <a:spAutoFit/>
          </a:bodyPr>
          <a:lstStyle/>
          <a:p>
            <a:r>
              <a:rPr lang="fr-FR" dirty="0" smtClean="0"/>
              <a:t>Informations sur la position de la base modifiée dans ou à proximité d’un gène </a:t>
            </a:r>
            <a:endParaRPr lang="fr-FR" dirty="0"/>
          </a:p>
        </p:txBody>
      </p:sp>
      <p:sp>
        <p:nvSpPr>
          <p:cNvPr id="23"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Portal + </a:t>
            </a:r>
            <a:r>
              <a:rPr lang="fr-FR" b="1" dirty="0" err="1" smtClean="0">
                <a:solidFill>
                  <a:srgbClr val="000000"/>
                </a:solidFill>
                <a:latin typeface="Calibri" pitchFamily="18"/>
                <a:ea typeface="DejaVu Sans" pitchFamily="2"/>
                <a:cs typeface="DejaVu Sans" pitchFamily="2"/>
              </a:rPr>
              <a:t>Galaxy</a:t>
            </a:r>
            <a:r>
              <a:rPr lang="fr-FR" b="1" dirty="0" smtClean="0">
                <a:solidFill>
                  <a:srgbClr val="000000"/>
                </a:solidFill>
                <a:latin typeface="Calibri" pitchFamily="18"/>
                <a:ea typeface="DejaVu Sans" pitchFamily="2"/>
                <a:cs typeface="DejaVu Sans" pitchFamily="2"/>
              </a:rPr>
              <a:t> : Résultats</a:t>
            </a:r>
            <a:endParaRPr lang="fr-FR" b="1" dirty="0">
              <a:solidFill>
                <a:srgbClr val="000000"/>
              </a:solidFill>
              <a:latin typeface="Calibri" pitchFamily="18"/>
              <a:ea typeface="DejaVu Sans" pitchFamily="2"/>
              <a:cs typeface="DejaVu Sans" pitchFamily="2"/>
            </a:endParaRPr>
          </a:p>
        </p:txBody>
      </p:sp>
      <p:sp>
        <p:nvSpPr>
          <p:cNvPr id="24" name="Titre 1"/>
          <p:cNvSpPr txBox="1">
            <a:spLocks/>
          </p:cNvSpPr>
          <p:nvPr/>
        </p:nvSpPr>
        <p:spPr>
          <a:xfrm>
            <a:off x="1984771" y="740181"/>
            <a:ext cx="6396311" cy="460832"/>
          </a:xfrm>
          <a:prstGeom prst="rect">
            <a:avLst/>
          </a:prstGeom>
        </p:spPr>
        <p:txBody>
          <a:bodyPr lIns="100794" tIns="50397" rIns="100794" bIns="50397"/>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u="sng" dirty="0"/>
              <a:t>Résultats du module </a:t>
            </a:r>
            <a:r>
              <a:rPr lang="fr-FR" sz="2000" b="1" i="1" u="sng" dirty="0" err="1"/>
              <a:t>Methylation</a:t>
            </a:r>
            <a:r>
              <a:rPr lang="fr-FR" sz="2000" b="1" i="1" u="sng" dirty="0"/>
              <a:t> </a:t>
            </a:r>
            <a:r>
              <a:rPr lang="fr-FR" sz="2000" b="1" i="1" u="sng" dirty="0" err="1"/>
              <a:t>visualization</a:t>
            </a:r>
            <a:r>
              <a:rPr lang="fr-FR" sz="2000" b="1" i="1" u="sng" dirty="0"/>
              <a:t> </a:t>
            </a:r>
            <a:r>
              <a:rPr lang="fr-FR" sz="2000" b="1" dirty="0"/>
              <a:t>(</a:t>
            </a:r>
            <a:r>
              <a:rPr lang="fr-FR" sz="2000" b="1" dirty="0" err="1"/>
              <a:t>Galaxy</a:t>
            </a:r>
            <a:r>
              <a:rPr lang="fr-FR" sz="2000" b="1" dirty="0"/>
              <a:t>)</a:t>
            </a:r>
          </a:p>
        </p:txBody>
      </p:sp>
    </p:spTree>
    <p:extLst>
      <p:ext uri="{BB962C8B-B14F-4D97-AF65-F5344CB8AC3E}">
        <p14:creationId xmlns:p14="http://schemas.microsoft.com/office/powerpoint/2010/main" val="741380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5" y="179437"/>
            <a:ext cx="1434090"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Epigénétique</a:t>
            </a:r>
            <a:endParaRPr lang="fr-FR" dirty="0"/>
          </a:p>
        </p:txBody>
      </p:sp>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194</a:t>
            </a:fld>
            <a:endParaRPr lang="fr-FR"/>
          </a:p>
        </p:txBody>
      </p:sp>
      <p:pic>
        <p:nvPicPr>
          <p:cNvPr id="8196" name="Picture 4" descr="Résultat de recherche d'images pour &quot;pacBio&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695" y="6826302"/>
            <a:ext cx="1485010" cy="733373"/>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105006" y="1480437"/>
            <a:ext cx="9866994" cy="3702764"/>
          </a:xfrm>
          <a:prstGeom prst="rect">
            <a:avLst/>
          </a:prstGeom>
          <a:noFill/>
        </p:spPr>
        <p:txBody>
          <a:bodyPr wrap="square" lIns="100794" tIns="50397" rIns="100794" bIns="50397" rtlCol="0">
            <a:spAutoFit/>
          </a:bodyPr>
          <a:lstStyle/>
          <a:p>
            <a:r>
              <a:rPr lang="fr-FR" b="1" dirty="0" err="1" smtClean="0"/>
              <a:t>Methylation</a:t>
            </a:r>
            <a:r>
              <a:rPr lang="fr-FR" b="1" dirty="0" smtClean="0"/>
              <a:t> </a:t>
            </a:r>
            <a:r>
              <a:rPr lang="fr-FR" b="1" dirty="0" err="1" smtClean="0"/>
              <a:t>visualization</a:t>
            </a:r>
            <a:r>
              <a:rPr lang="fr-FR" b="1" dirty="0" smtClean="0"/>
              <a:t> </a:t>
            </a:r>
            <a:r>
              <a:rPr lang="fr-FR" dirty="0" smtClean="0"/>
              <a:t>regroupe, dans un zip, des fichiers pour la visualisation dans un </a:t>
            </a:r>
            <a:r>
              <a:rPr lang="fr-FR" dirty="0" err="1" smtClean="0"/>
              <a:t>genome</a:t>
            </a:r>
            <a:r>
              <a:rPr lang="fr-FR" dirty="0" smtClean="0"/>
              <a:t> browser.</a:t>
            </a:r>
          </a:p>
          <a:p>
            <a:endParaRPr lang="fr-FR" dirty="0"/>
          </a:p>
          <a:p>
            <a:pPr marL="314982" indent="-314982">
              <a:buFont typeface="Wingdings" panose="05000000000000000000" pitchFamily="2" charset="2"/>
              <a:buChar char="§"/>
            </a:pPr>
            <a:r>
              <a:rPr lang="fr-FR" b="1" dirty="0" err="1" smtClean="0"/>
              <a:t>xbbric.coverage.bigwig</a:t>
            </a:r>
            <a:r>
              <a:rPr lang="fr-FR" dirty="0" smtClean="0"/>
              <a:t/>
            </a:r>
            <a:br>
              <a:rPr lang="fr-FR" dirty="0" smtClean="0"/>
            </a:br>
            <a:r>
              <a:rPr lang="fr-FR" dirty="0" smtClean="0"/>
              <a:t>couverture effective pour chaque base.</a:t>
            </a:r>
          </a:p>
          <a:p>
            <a:pPr marL="314982" indent="-314982">
              <a:buFont typeface="Wingdings" panose="05000000000000000000" pitchFamily="2" charset="2"/>
              <a:buChar char="§"/>
            </a:pPr>
            <a:r>
              <a:rPr lang="fr-FR" b="1" dirty="0" err="1" smtClean="0"/>
              <a:t>xbbric.ipdF.bigwig</a:t>
            </a:r>
            <a:r>
              <a:rPr lang="fr-FR" dirty="0" smtClean="0"/>
              <a:t/>
            </a:r>
            <a:br>
              <a:rPr lang="fr-FR" dirty="0" smtClean="0"/>
            </a:br>
            <a:r>
              <a:rPr lang="fr-FR" dirty="0" smtClean="0"/>
              <a:t>score </a:t>
            </a:r>
            <a:r>
              <a:rPr lang="fr-FR" dirty="0" err="1" smtClean="0"/>
              <a:t>IPDRatio</a:t>
            </a:r>
            <a:r>
              <a:rPr lang="fr-FR" dirty="0" smtClean="0"/>
              <a:t> pour chaque base sur le brin </a:t>
            </a:r>
            <a:r>
              <a:rPr lang="fr-FR" dirty="0" err="1" smtClean="0"/>
              <a:t>forward</a:t>
            </a:r>
            <a:r>
              <a:rPr lang="fr-FR" dirty="0" smtClean="0"/>
              <a:t>.</a:t>
            </a:r>
            <a:endParaRPr lang="fr-FR" dirty="0"/>
          </a:p>
          <a:p>
            <a:pPr marL="314982" indent="-314982">
              <a:buFont typeface="Wingdings" panose="05000000000000000000" pitchFamily="2" charset="2"/>
              <a:buChar char="§"/>
            </a:pPr>
            <a:r>
              <a:rPr lang="fr-FR" b="1" dirty="0" err="1" smtClean="0"/>
              <a:t>xbbric.ipdR.bigwig</a:t>
            </a:r>
            <a:r>
              <a:rPr lang="fr-FR" dirty="0" smtClean="0"/>
              <a:t/>
            </a:r>
            <a:br>
              <a:rPr lang="fr-FR" dirty="0" smtClean="0"/>
            </a:br>
            <a:r>
              <a:rPr lang="fr-FR" dirty="0" smtClean="0"/>
              <a:t>score </a:t>
            </a:r>
            <a:r>
              <a:rPr lang="fr-FR" dirty="0" err="1" smtClean="0"/>
              <a:t>IPDRation</a:t>
            </a:r>
            <a:r>
              <a:rPr lang="fr-FR" dirty="0" smtClean="0"/>
              <a:t> pour chaque base sur le brin reverse.</a:t>
            </a:r>
          </a:p>
          <a:p>
            <a:pPr marL="314982" indent="-314982">
              <a:buFont typeface="Wingdings" panose="05000000000000000000" pitchFamily="2" charset="2"/>
              <a:buChar char="§"/>
            </a:pPr>
            <a:r>
              <a:rPr lang="fr-FR" b="1" dirty="0" smtClean="0"/>
              <a:t>xbbric.motifs.gff3</a:t>
            </a:r>
            <a:br>
              <a:rPr lang="fr-FR" b="1" dirty="0" smtClean="0"/>
            </a:br>
            <a:r>
              <a:rPr lang="fr-FR" dirty="0" smtClean="0"/>
              <a:t>fichier GFF3 regroupant les bases </a:t>
            </a:r>
            <a:r>
              <a:rPr lang="fr-FR" dirty="0" err="1" smtClean="0"/>
              <a:t>méthylées</a:t>
            </a:r>
            <a:r>
              <a:rPr lang="fr-FR" dirty="0" smtClean="0"/>
              <a:t> et </a:t>
            </a:r>
            <a:r>
              <a:rPr lang="fr-FR" smtClean="0"/>
              <a:t>les motifs</a:t>
            </a:r>
            <a:endParaRPr lang="fr-FR" dirty="0" smtClean="0"/>
          </a:p>
          <a:p>
            <a:pPr marL="314982" indent="-314982">
              <a:buFont typeface="Wingdings" panose="05000000000000000000" pitchFamily="2" charset="2"/>
              <a:buChar char="§"/>
            </a:pPr>
            <a:endParaRPr lang="fr-FR" dirty="0"/>
          </a:p>
          <a:p>
            <a:r>
              <a:rPr lang="fr-FR" dirty="0" smtClean="0"/>
              <a:t>Ces fichiers sont utilisables dans </a:t>
            </a:r>
            <a:r>
              <a:rPr lang="fr-FR" dirty="0" err="1" smtClean="0"/>
              <a:t>myGenomeBrowser</a:t>
            </a:r>
            <a:r>
              <a:rPr lang="fr-FR" dirty="0" smtClean="0"/>
              <a:t>.</a:t>
            </a:r>
          </a:p>
        </p:txBody>
      </p:sp>
      <p:sp>
        <p:nvSpPr>
          <p:cNvPr id="16" name="Titre 1"/>
          <p:cNvSpPr txBox="1">
            <a:spLocks/>
          </p:cNvSpPr>
          <p:nvPr/>
        </p:nvSpPr>
        <p:spPr>
          <a:xfrm>
            <a:off x="1984771" y="740181"/>
            <a:ext cx="6396311" cy="460832"/>
          </a:xfrm>
          <a:prstGeom prst="rect">
            <a:avLst/>
          </a:prstGeom>
        </p:spPr>
        <p:txBody>
          <a:bodyPr lIns="100794" tIns="50397" rIns="100794" bIns="50397"/>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u="sng" dirty="0"/>
              <a:t>Résultats du module </a:t>
            </a:r>
            <a:r>
              <a:rPr lang="fr-FR" sz="2000" b="1" i="1" u="sng" dirty="0" err="1"/>
              <a:t>Methylation</a:t>
            </a:r>
            <a:r>
              <a:rPr lang="fr-FR" sz="2000" b="1" i="1" u="sng" dirty="0"/>
              <a:t> </a:t>
            </a:r>
            <a:r>
              <a:rPr lang="fr-FR" sz="2000" b="1" i="1" u="sng" dirty="0" err="1"/>
              <a:t>visualization</a:t>
            </a:r>
            <a:r>
              <a:rPr lang="fr-FR" sz="2000" b="1" i="1" u="sng" dirty="0"/>
              <a:t> </a:t>
            </a:r>
            <a:r>
              <a:rPr lang="fr-FR" sz="2000" b="1" dirty="0"/>
              <a:t>(</a:t>
            </a:r>
            <a:r>
              <a:rPr lang="fr-FR" sz="2000" b="1" dirty="0" err="1"/>
              <a:t>Galaxy</a:t>
            </a:r>
            <a:r>
              <a:rPr lang="fr-FR" sz="2000" b="1" dirty="0"/>
              <a:t>)</a:t>
            </a:r>
          </a:p>
        </p:txBody>
      </p:sp>
      <p:sp>
        <p:nvSpPr>
          <p:cNvPr id="18" name="ZoneTexte 16"/>
          <p:cNvSpPr txBox="1"/>
          <p:nvPr/>
        </p:nvSpPr>
        <p:spPr>
          <a:xfrm>
            <a:off x="503808" y="62037"/>
            <a:ext cx="7704856"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Portal + </a:t>
            </a:r>
            <a:r>
              <a:rPr lang="fr-FR" b="1" dirty="0" err="1" smtClean="0">
                <a:solidFill>
                  <a:srgbClr val="000000"/>
                </a:solidFill>
                <a:latin typeface="Calibri" pitchFamily="18"/>
                <a:ea typeface="DejaVu Sans" pitchFamily="2"/>
                <a:cs typeface="DejaVu Sans" pitchFamily="2"/>
              </a:rPr>
              <a:t>Galaxy</a:t>
            </a:r>
            <a:r>
              <a:rPr lang="fr-FR" b="1" dirty="0" smtClean="0">
                <a:solidFill>
                  <a:srgbClr val="000000"/>
                </a:solidFill>
                <a:latin typeface="Calibri" pitchFamily="18"/>
                <a:ea typeface="DejaVu Sans" pitchFamily="2"/>
                <a:cs typeface="DejaVu Sans" pitchFamily="2"/>
              </a:rPr>
              <a:t> : Résultats</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778525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pic>
        <p:nvPicPr>
          <p:cNvPr id="30"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8" name="Espace réservé du numéro de diapositive 7"/>
          <p:cNvSpPr>
            <a:spLocks noGrp="1"/>
          </p:cNvSpPr>
          <p:nvPr>
            <p:ph type="sldNum" sz="quarter" idx="12"/>
          </p:nvPr>
        </p:nvSpPr>
        <p:spPr/>
        <p:txBody>
          <a:bodyPr/>
          <a:lstStyle/>
          <a:p>
            <a:fld id="{F78DD4E9-D5F5-485B-88C4-A5B0FCE396C8}" type="slidenum">
              <a:rPr lang="fr-FR" smtClean="0"/>
              <a:t>195</a:t>
            </a:fld>
            <a:endParaRPr lang="fr-FR"/>
          </a:p>
        </p:txBody>
      </p:sp>
      <p:pic>
        <p:nvPicPr>
          <p:cNvPr id="8196" name="Picture 4" descr="Résultat de recherche d'images pour &quot;pacBio&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695" y="6826302"/>
            <a:ext cx="1485010" cy="733373"/>
          </a:xfrm>
          <a:prstGeom prst="rect">
            <a:avLst/>
          </a:prstGeom>
          <a:noFill/>
          <a:extLst>
            <a:ext uri="{909E8E84-426E-40DD-AFC4-6F175D3DCCD1}">
              <a14:hiddenFill xmlns:a14="http://schemas.microsoft.com/office/drawing/2010/main">
                <a:solidFill>
                  <a:srgbClr val="FFFFFF"/>
                </a:solidFill>
              </a14:hiddenFill>
            </a:ext>
          </a:extLst>
        </p:spPr>
      </p:pic>
      <p:sp>
        <p:nvSpPr>
          <p:cNvPr id="73" name="Titre 1"/>
          <p:cNvSpPr txBox="1">
            <a:spLocks/>
          </p:cNvSpPr>
          <p:nvPr/>
        </p:nvSpPr>
        <p:spPr>
          <a:xfrm>
            <a:off x="1984772" y="590238"/>
            <a:ext cx="5677865" cy="460832"/>
          </a:xfrm>
          <a:prstGeom prst="rect">
            <a:avLst/>
          </a:prstGeom>
        </p:spPr>
        <p:txBody>
          <a:bodyPr lIns="100794" tIns="50397" rIns="100794" bIns="50397"/>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u="sng" dirty="0"/>
              <a:t>Visualisation dans </a:t>
            </a:r>
            <a:r>
              <a:rPr lang="fr-FR" sz="2000" b="1" u="sng" dirty="0" err="1"/>
              <a:t>myGenomeBrowser</a:t>
            </a:r>
            <a:endParaRPr lang="fr-FR" sz="2000" b="1" u="sng" dirty="0"/>
          </a:p>
        </p:txBody>
      </p:sp>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915" y="985120"/>
            <a:ext cx="9838705" cy="4955310"/>
          </a:xfrm>
          <a:prstGeom prst="rect">
            <a:avLst/>
          </a:prstGeom>
        </p:spPr>
      </p:pic>
      <p:sp>
        <p:nvSpPr>
          <p:cNvPr id="16" name="ZoneTexte 16"/>
          <p:cNvSpPr txBox="1"/>
          <p:nvPr/>
        </p:nvSpPr>
        <p:spPr>
          <a:xfrm>
            <a:off x="503807" y="62037"/>
            <a:ext cx="8190732"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Détection des méthylations avec SMRT Portal + </a:t>
            </a:r>
            <a:r>
              <a:rPr lang="fr-FR" b="1" dirty="0" err="1" smtClean="0">
                <a:solidFill>
                  <a:srgbClr val="000000"/>
                </a:solidFill>
                <a:latin typeface="Calibri" pitchFamily="18"/>
                <a:ea typeface="DejaVu Sans" pitchFamily="2"/>
                <a:cs typeface="DejaVu Sans" pitchFamily="2"/>
              </a:rPr>
              <a:t>Galaxy</a:t>
            </a:r>
            <a:r>
              <a:rPr lang="fr-FR" b="1" dirty="0" smtClean="0">
                <a:solidFill>
                  <a:srgbClr val="000000"/>
                </a:solidFill>
                <a:latin typeface="Calibri" pitchFamily="18"/>
                <a:ea typeface="DejaVu Sans" pitchFamily="2"/>
                <a:cs typeface="DejaVu Sans" pitchFamily="2"/>
              </a:rPr>
              <a:t> + </a:t>
            </a:r>
            <a:r>
              <a:rPr lang="fr-FR" b="1" dirty="0" err="1" smtClean="0">
                <a:solidFill>
                  <a:srgbClr val="000000"/>
                </a:solidFill>
                <a:latin typeface="Calibri" pitchFamily="18"/>
                <a:ea typeface="DejaVu Sans" pitchFamily="2"/>
                <a:cs typeface="DejaVu Sans" pitchFamily="2"/>
              </a:rPr>
              <a:t>myGenomeBrowser</a:t>
            </a:r>
            <a:endParaRPr lang="fr-FR" b="1" dirty="0">
              <a:solidFill>
                <a:srgbClr val="000000"/>
              </a:solidFill>
              <a:latin typeface="Calibri" pitchFamily="18"/>
              <a:ea typeface="DejaVu Sans" pitchFamily="2"/>
              <a:cs typeface="DejaVu Sans" pitchFamily="2"/>
            </a:endParaRPr>
          </a:p>
        </p:txBody>
      </p:sp>
    </p:spTree>
    <p:extLst>
      <p:ext uri="{BB962C8B-B14F-4D97-AF65-F5344CB8AC3E}">
        <p14:creationId xmlns:p14="http://schemas.microsoft.com/office/powerpoint/2010/main" val="1434666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610651" y="1595806"/>
            <a:ext cx="2889030" cy="2500526"/>
            <a:chOff x="514853" y="1639351"/>
            <a:chExt cx="2889029" cy="2500526"/>
          </a:xfrm>
        </p:grpSpPr>
        <p:sp>
          <p:nvSpPr>
            <p:cNvPr id="3" name="Text Box 2"/>
            <p:cNvSpPr txBox="1">
              <a:spLocks noChangeArrowheads="1"/>
            </p:cNvSpPr>
            <p:nvPr/>
          </p:nvSpPr>
          <p:spPr bwMode="auto">
            <a:xfrm>
              <a:off x="522992" y="2051645"/>
              <a:ext cx="2880890" cy="2088232"/>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4" name="ZoneTexte 3"/>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Je vais sur</a:t>
              </a:r>
              <a:endParaRPr lang="fr-FR" dirty="0"/>
            </a:p>
          </p:txBody>
        </p:sp>
      </p:grpSp>
      <p:grpSp>
        <p:nvGrpSpPr>
          <p:cNvPr id="5" name="Groupe 4"/>
          <p:cNvGrpSpPr/>
          <p:nvPr/>
        </p:nvGrpSpPr>
        <p:grpSpPr>
          <a:xfrm>
            <a:off x="3615234" y="1602179"/>
            <a:ext cx="2889030" cy="2500526"/>
            <a:chOff x="514853" y="1639351"/>
            <a:chExt cx="2889029" cy="2500526"/>
          </a:xfrm>
        </p:grpSpPr>
        <p:sp>
          <p:nvSpPr>
            <p:cNvPr id="6" name="Text Box 2"/>
            <p:cNvSpPr txBox="1">
              <a:spLocks noChangeArrowheads="1"/>
            </p:cNvSpPr>
            <p:nvPr/>
          </p:nvSpPr>
          <p:spPr bwMode="auto">
            <a:xfrm>
              <a:off x="522992" y="2062690"/>
              <a:ext cx="2880890" cy="2077187"/>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7" name="ZoneTexte 6"/>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L’outil permet</a:t>
              </a:r>
              <a:endParaRPr lang="fr-FR" dirty="0"/>
            </a:p>
          </p:txBody>
        </p:sp>
      </p:grpSp>
      <p:grpSp>
        <p:nvGrpSpPr>
          <p:cNvPr id="8" name="Groupe 7"/>
          <p:cNvGrpSpPr/>
          <p:nvPr/>
        </p:nvGrpSpPr>
        <p:grpSpPr>
          <a:xfrm>
            <a:off x="6567562" y="1602179"/>
            <a:ext cx="2889030" cy="2500526"/>
            <a:chOff x="514853" y="1639351"/>
            <a:chExt cx="2889029" cy="2500526"/>
          </a:xfrm>
        </p:grpSpPr>
        <p:sp>
          <p:nvSpPr>
            <p:cNvPr id="9" name="Text Box 2"/>
            <p:cNvSpPr txBox="1">
              <a:spLocks noChangeArrowheads="1"/>
            </p:cNvSpPr>
            <p:nvPr/>
          </p:nvSpPr>
          <p:spPr bwMode="auto">
            <a:xfrm>
              <a:off x="522992" y="2071399"/>
              <a:ext cx="2880890" cy="2068478"/>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0" name="ZoneTexte 9"/>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L’outil ne permet pas</a:t>
              </a:r>
              <a:endParaRPr lang="fr-FR" dirty="0"/>
            </a:p>
          </p:txBody>
        </p:sp>
      </p:grpSp>
      <p:grpSp>
        <p:nvGrpSpPr>
          <p:cNvPr id="11" name="Groupe 10"/>
          <p:cNvGrpSpPr/>
          <p:nvPr/>
        </p:nvGrpSpPr>
        <p:grpSpPr>
          <a:xfrm>
            <a:off x="610651" y="4297274"/>
            <a:ext cx="2889030" cy="2500526"/>
            <a:chOff x="514853" y="1639351"/>
            <a:chExt cx="2889029" cy="2500526"/>
          </a:xfrm>
        </p:grpSpPr>
        <p:sp>
          <p:nvSpPr>
            <p:cNvPr id="12" name="Text Box 2"/>
            <p:cNvSpPr txBox="1">
              <a:spLocks noChangeArrowheads="1"/>
            </p:cNvSpPr>
            <p:nvPr/>
          </p:nvSpPr>
          <p:spPr bwMode="auto">
            <a:xfrm>
              <a:off x="522992" y="2051645"/>
              <a:ext cx="2880890" cy="2088232"/>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3" name="ZoneTexte 12"/>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Paramètres clés</a:t>
              </a:r>
              <a:endParaRPr lang="fr-FR" dirty="0"/>
            </a:p>
          </p:txBody>
        </p:sp>
      </p:grpSp>
      <p:grpSp>
        <p:nvGrpSpPr>
          <p:cNvPr id="14" name="Groupe 13"/>
          <p:cNvGrpSpPr/>
          <p:nvPr/>
        </p:nvGrpSpPr>
        <p:grpSpPr>
          <a:xfrm>
            <a:off x="3615234" y="4303647"/>
            <a:ext cx="2889030" cy="2500526"/>
            <a:chOff x="514853" y="1639351"/>
            <a:chExt cx="2889029" cy="2500526"/>
          </a:xfrm>
        </p:grpSpPr>
        <p:sp>
          <p:nvSpPr>
            <p:cNvPr id="15" name="Text Box 2"/>
            <p:cNvSpPr txBox="1">
              <a:spLocks noChangeArrowheads="1"/>
            </p:cNvSpPr>
            <p:nvPr/>
          </p:nvSpPr>
          <p:spPr bwMode="auto">
            <a:xfrm>
              <a:off x="522992" y="2062690"/>
              <a:ext cx="2880890" cy="2077187"/>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6" name="ZoneTexte 15"/>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Pièges</a:t>
              </a:r>
              <a:endParaRPr lang="fr-FR" dirty="0"/>
            </a:p>
          </p:txBody>
        </p:sp>
      </p:grpSp>
      <p:grpSp>
        <p:nvGrpSpPr>
          <p:cNvPr id="17" name="Groupe 16"/>
          <p:cNvGrpSpPr/>
          <p:nvPr/>
        </p:nvGrpSpPr>
        <p:grpSpPr>
          <a:xfrm>
            <a:off x="6567562" y="4303647"/>
            <a:ext cx="2889030" cy="2500526"/>
            <a:chOff x="514853" y="1639351"/>
            <a:chExt cx="2889029" cy="2500526"/>
          </a:xfrm>
        </p:grpSpPr>
        <p:sp>
          <p:nvSpPr>
            <p:cNvPr id="18" name="Text Box 2"/>
            <p:cNvSpPr txBox="1">
              <a:spLocks noChangeArrowheads="1"/>
            </p:cNvSpPr>
            <p:nvPr/>
          </p:nvSpPr>
          <p:spPr bwMode="auto">
            <a:xfrm>
              <a:off x="522992" y="2071399"/>
              <a:ext cx="2880890" cy="2068478"/>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9" name="ZoneTexte 18"/>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Formats et fichiers</a:t>
              </a:r>
              <a:endParaRPr lang="fr-FR" dirty="0"/>
            </a:p>
          </p:txBody>
        </p:sp>
      </p:grpSp>
      <p:sp>
        <p:nvSpPr>
          <p:cNvPr id="23" name="Text Box 1"/>
          <p:cNvSpPr txBox="1">
            <a:spLocks noChangeArrowheads="1"/>
          </p:cNvSpPr>
          <p:nvPr/>
        </p:nvSpPr>
        <p:spPr bwMode="auto">
          <a:xfrm>
            <a:off x="505841" y="539477"/>
            <a:ext cx="9070975" cy="73441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0" tIns="27212" rIns="0" bIns="0" anchor="ctr"/>
          <a:lstStyle/>
          <a:p>
            <a:pPr algn="ctr">
              <a:tabLst>
                <a:tab pos="449216" algn="l"/>
                <a:tab pos="898432" algn="l"/>
                <a:tab pos="1347648" algn="l"/>
                <a:tab pos="1796864" algn="l"/>
                <a:tab pos="2246081" algn="l"/>
                <a:tab pos="2695295" algn="l"/>
                <a:tab pos="3144512" algn="l"/>
                <a:tab pos="3593727" algn="l"/>
                <a:tab pos="4042944" algn="l"/>
                <a:tab pos="4492159" algn="l"/>
                <a:tab pos="4941376" algn="l"/>
                <a:tab pos="5390591" algn="l"/>
                <a:tab pos="5839808" algn="l"/>
                <a:tab pos="6289023" algn="l"/>
                <a:tab pos="6738240" algn="l"/>
                <a:tab pos="7187455" algn="l"/>
                <a:tab pos="7636672" algn="l"/>
                <a:tab pos="8085886" algn="l"/>
                <a:tab pos="8535103" algn="l"/>
                <a:tab pos="8984318" algn="l"/>
              </a:tabLst>
            </a:pPr>
            <a:r>
              <a:rPr lang="fr-FR" b="1" dirty="0" smtClean="0">
                <a:solidFill>
                  <a:srgbClr val="000000"/>
                </a:solidFill>
                <a:ea typeface="Droid Sans Fallback" charset="0"/>
                <a:cs typeface="Droid Sans Fallback" charset="0"/>
              </a:rPr>
              <a:t>Je veux analyser des données de méthylation avec </a:t>
            </a:r>
            <a:r>
              <a:rPr lang="fr-FR" b="1" dirty="0" err="1" smtClean="0">
                <a:solidFill>
                  <a:srgbClr val="000000"/>
                </a:solidFill>
                <a:ea typeface="Droid Sans Fallback" charset="0"/>
                <a:cs typeface="Droid Sans Fallback" charset="0"/>
              </a:rPr>
              <a:t>PacBio</a:t>
            </a:r>
            <a:endParaRPr lang="fr-FR" b="1" dirty="0">
              <a:solidFill>
                <a:srgbClr val="000000"/>
              </a:solidFill>
              <a:ea typeface="Droid Sans Fallback" charset="0"/>
              <a:cs typeface="Droid Sans Fallback" charset="0"/>
            </a:endParaRPr>
          </a:p>
        </p:txBody>
      </p:sp>
      <p:sp>
        <p:nvSpPr>
          <p:cNvPr id="25" name="ZoneTexte 24"/>
          <p:cNvSpPr txBox="1"/>
          <p:nvPr/>
        </p:nvSpPr>
        <p:spPr>
          <a:xfrm>
            <a:off x="2159993" y="7099521"/>
            <a:ext cx="5760640" cy="369324"/>
          </a:xfrm>
          <a:prstGeom prst="rect">
            <a:avLst/>
          </a:prstGeom>
        </p:spPr>
        <p:style>
          <a:lnRef idx="1">
            <a:schemeClr val="accent2"/>
          </a:lnRef>
          <a:fillRef idx="2">
            <a:schemeClr val="accent2"/>
          </a:fillRef>
          <a:effectRef idx="1">
            <a:schemeClr val="accent2"/>
          </a:effectRef>
          <a:fontRef idx="minor">
            <a:schemeClr val="dk1"/>
          </a:fontRef>
        </p:style>
        <p:txBody>
          <a:bodyPr wrap="square" lIns="91430" tIns="45716" rIns="91430" bIns="45716" rtlCol="0">
            <a:spAutoFit/>
          </a:bodyPr>
          <a:lstStyle/>
          <a:p>
            <a:pPr algn="ctr"/>
            <a:r>
              <a:rPr lang="fr-FR" dirty="0" smtClean="0"/>
              <a:t>BBRIC Portal - https://bbric.toulouse.inra.fr</a:t>
            </a:r>
            <a:endParaRPr lang="fr-FR" dirty="0"/>
          </a:p>
        </p:txBody>
      </p:sp>
    </p:spTree>
    <p:extLst>
      <p:ext uri="{BB962C8B-B14F-4D97-AF65-F5344CB8AC3E}">
        <p14:creationId xmlns:p14="http://schemas.microsoft.com/office/powerpoint/2010/main" val="1047402921"/>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pPr lvl="0"/>
            <a:fld id="{F6D8BDA9-7DC0-482E-A739-1CEE272219E1}" type="slidenum">
              <a:rPr lang="en-GB" smtClean="0"/>
              <a:pPr lvl="0"/>
              <a:t>197</a:t>
            </a:fld>
            <a:endParaRPr lang="en-GB" dirty="0"/>
          </a:p>
        </p:txBody>
      </p:sp>
      <p:sp>
        <p:nvSpPr>
          <p:cNvPr id="17" name="ZoneTexte 16"/>
          <p:cNvSpPr txBox="1"/>
          <p:nvPr/>
        </p:nvSpPr>
        <p:spPr>
          <a:xfrm>
            <a:off x="1439912" y="2627709"/>
            <a:ext cx="7344816" cy="530658"/>
          </a:xfrm>
          <a:prstGeom prst="rect">
            <a:avLst/>
          </a:prstGeom>
          <a:noFill/>
          <a:ln>
            <a:noFill/>
          </a:ln>
        </p:spPr>
        <p:txBody>
          <a:bodyPr vert="horz" wrap="square" lIns="91440" tIns="45720" rIns="91440" bIns="4572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a:buNone/>
              <a:defRPr sz="1800"/>
            </a:pPr>
            <a:r>
              <a:rPr lang="fr-FR" sz="2800" b="1" dirty="0" smtClean="0">
                <a:solidFill>
                  <a:schemeClr val="accent1">
                    <a:lumMod val="75000"/>
                  </a:schemeClr>
                </a:solidFill>
              </a:rPr>
              <a:t>Visualisation des réseaux avec </a:t>
            </a:r>
            <a:r>
              <a:rPr lang="fr-FR" sz="2800" b="1" dirty="0" err="1" smtClean="0">
                <a:solidFill>
                  <a:schemeClr val="accent1">
                    <a:lumMod val="75000"/>
                  </a:schemeClr>
                </a:solidFill>
              </a:rPr>
              <a:t>Cytoscape</a:t>
            </a:r>
            <a:endParaRPr lang="fr-FR" b="1" dirty="0" smtClean="0">
              <a:solidFill>
                <a:schemeClr val="accent1">
                  <a:lumMod val="75000"/>
                </a:schemeClr>
              </a:solidFill>
              <a:latin typeface="Calibri" pitchFamily="18"/>
              <a:ea typeface="DejaVu Sans" pitchFamily="2"/>
              <a:cs typeface="DejaVu Sans" pitchFamily="2"/>
            </a:endParaRPr>
          </a:p>
        </p:txBody>
      </p:sp>
      <p:sp>
        <p:nvSpPr>
          <p:cNvPr id="18" name="Rectangle 17"/>
          <p:cNvSpPr/>
          <p:nvPr/>
        </p:nvSpPr>
        <p:spPr>
          <a:xfrm>
            <a:off x="241920" y="4525307"/>
            <a:ext cx="9118872" cy="830997"/>
          </a:xfrm>
          <a:prstGeom prst="rect">
            <a:avLst/>
          </a:prstGeom>
        </p:spPr>
        <p:txBody>
          <a:bodyPr wrap="square">
            <a:spAutoFit/>
          </a:bodyPr>
          <a:lstStyle/>
          <a:p>
            <a:pPr>
              <a:lnSpc>
                <a:spcPct val="100000"/>
              </a:lnSpc>
              <a:buClrTx/>
              <a:buFontTx/>
              <a:buNone/>
            </a:pPr>
            <a:r>
              <a:rPr lang="fr-FR" altLang="fr-FR" sz="2400" b="1" dirty="0">
                <a:solidFill>
                  <a:schemeClr val="accent1">
                    <a:lumMod val="75000"/>
                  </a:schemeClr>
                </a:solidFill>
                <a:latin typeface="Calibri" panose="020F0502020204030204" pitchFamily="34" charset="0"/>
              </a:rPr>
              <a:t>Responsable et Intervenant principal </a:t>
            </a:r>
            <a:r>
              <a:rPr lang="fr-FR" altLang="fr-FR" sz="2400" b="1" dirty="0" smtClean="0">
                <a:solidFill>
                  <a:schemeClr val="accent1">
                    <a:lumMod val="75000"/>
                  </a:schemeClr>
                </a:solidFill>
                <a:latin typeface="Calibri" panose="020F0502020204030204" pitchFamily="34" charset="0"/>
              </a:rPr>
              <a:t>: Ludovic </a:t>
            </a:r>
            <a:r>
              <a:rPr lang="fr-FR" altLang="fr-FR" sz="2400" b="1" dirty="0" err="1" smtClean="0">
                <a:solidFill>
                  <a:schemeClr val="accent1">
                    <a:lumMod val="75000"/>
                  </a:schemeClr>
                </a:solidFill>
                <a:latin typeface="Calibri" panose="020F0502020204030204" pitchFamily="34" charset="0"/>
              </a:rPr>
              <a:t>Cottret</a:t>
            </a:r>
            <a:endParaRPr lang="fr-FR" altLang="fr-FR" sz="2400" b="1" dirty="0" smtClean="0">
              <a:solidFill>
                <a:schemeClr val="accent1">
                  <a:lumMod val="75000"/>
                </a:schemeClr>
              </a:solidFill>
              <a:latin typeface="Calibri" panose="020F0502020204030204" pitchFamily="34" charset="0"/>
            </a:endParaRPr>
          </a:p>
          <a:p>
            <a:pPr>
              <a:lnSpc>
                <a:spcPct val="100000"/>
              </a:lnSpc>
              <a:buClrTx/>
              <a:buFontTx/>
              <a:buNone/>
            </a:pPr>
            <a:r>
              <a:rPr lang="fr-FR" altLang="fr-FR" sz="2400" b="1" dirty="0" smtClean="0">
                <a:solidFill>
                  <a:schemeClr val="accent1">
                    <a:lumMod val="75000"/>
                  </a:schemeClr>
                </a:solidFill>
                <a:latin typeface="Calibri" panose="020F0502020204030204" pitchFamily="34" charset="0"/>
              </a:rPr>
              <a:t>Relecteur: Patrice </a:t>
            </a:r>
            <a:r>
              <a:rPr lang="fr-FR" altLang="fr-FR" sz="2400" b="1" dirty="0" err="1" smtClean="0">
                <a:solidFill>
                  <a:schemeClr val="accent1">
                    <a:lumMod val="75000"/>
                  </a:schemeClr>
                </a:solidFill>
                <a:latin typeface="Calibri" panose="020F0502020204030204" pitchFamily="34" charset="0"/>
              </a:rPr>
              <a:t>Baa-Puyoulet</a:t>
            </a:r>
            <a:endParaRPr lang="fr-FR" altLang="fr-FR" sz="2400" b="1" dirty="0" smtClean="0">
              <a:solidFill>
                <a:schemeClr val="accent1">
                  <a:lumMod val="75000"/>
                </a:schemeClr>
              </a:solidFill>
              <a:latin typeface="Calibri" panose="020F0502020204030204" pitchFamily="34" charset="0"/>
            </a:endParaRPr>
          </a:p>
        </p:txBody>
      </p:sp>
    </p:spTree>
    <p:extLst>
      <p:ext uri="{BB962C8B-B14F-4D97-AF65-F5344CB8AC3E}">
        <p14:creationId xmlns:p14="http://schemas.microsoft.com/office/powerpoint/2010/main" val="113286336"/>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198</a:t>
            </a:fld>
            <a:endParaRPr lang="en-GB"/>
          </a:p>
        </p:txBody>
      </p:sp>
      <p:sp>
        <p:nvSpPr>
          <p:cNvPr id="3" name="Titre 2"/>
          <p:cNvSpPr>
            <a:spLocks noGrp="1"/>
          </p:cNvSpPr>
          <p:nvPr>
            <p:ph type="title"/>
          </p:nvPr>
        </p:nvSpPr>
        <p:spPr/>
        <p:txBody>
          <a:bodyPr/>
          <a:lstStyle/>
          <a:p>
            <a:r>
              <a:rPr lang="fr-FR" dirty="0" smtClean="0">
                <a:latin typeface="+mj-lt"/>
              </a:rPr>
              <a:t>Pourquoi visualiser les réseaux ?</a:t>
            </a:r>
            <a:endParaRPr lang="en-GB" dirty="0">
              <a:latin typeface="+mj-lt"/>
            </a:endParaRPr>
          </a:p>
        </p:txBody>
      </p:sp>
      <p:sp>
        <p:nvSpPr>
          <p:cNvPr id="4" name="ZoneTexte 3"/>
          <p:cNvSpPr txBox="1"/>
          <p:nvPr/>
        </p:nvSpPr>
        <p:spPr>
          <a:xfrm>
            <a:off x="575816" y="1259557"/>
            <a:ext cx="8640960" cy="4031873"/>
          </a:xfrm>
          <a:prstGeom prst="rect">
            <a:avLst/>
          </a:prstGeom>
          <a:noFill/>
        </p:spPr>
        <p:txBody>
          <a:bodyPr wrap="square" rtlCol="0">
            <a:spAutoFit/>
          </a:bodyPr>
          <a:lstStyle/>
          <a:p>
            <a:pPr marL="285750" indent="-285750">
              <a:buFont typeface="Arial" panose="020B0604020202020204" pitchFamily="34" charset="0"/>
              <a:buChar char="•"/>
            </a:pPr>
            <a:r>
              <a:rPr lang="fr-FR" sz="3200" dirty="0" smtClean="0"/>
              <a:t>Compréhensibles par toutes les communautés</a:t>
            </a:r>
          </a:p>
          <a:p>
            <a:endParaRPr lang="fr-FR" sz="3200" dirty="0" smtClean="0"/>
          </a:p>
          <a:p>
            <a:pPr marL="285750" indent="-285750">
              <a:buFont typeface="Arial" panose="020B0604020202020204" pitchFamily="34" charset="0"/>
              <a:buChar char="•"/>
            </a:pPr>
            <a:r>
              <a:rPr lang="fr-FR" sz="3200" dirty="0"/>
              <a:t>S</a:t>
            </a:r>
            <a:r>
              <a:rPr lang="fr-FR" sz="3200" dirty="0" smtClean="0"/>
              <a:t>ynthétisent une information et la rendent ainsi moins complexes</a:t>
            </a:r>
          </a:p>
          <a:p>
            <a:pPr marL="285750" indent="-285750">
              <a:buFont typeface="Arial" panose="020B0604020202020204" pitchFamily="34" charset="0"/>
              <a:buChar char="•"/>
            </a:pPr>
            <a:endParaRPr lang="fr-FR" sz="3200" dirty="0"/>
          </a:p>
          <a:p>
            <a:pPr marL="285750" indent="-285750">
              <a:buFont typeface="Arial" panose="020B0604020202020204" pitchFamily="34" charset="0"/>
              <a:buChar char="•"/>
            </a:pPr>
            <a:r>
              <a:rPr lang="fr-FR" sz="3200" dirty="0"/>
              <a:t>F</a:t>
            </a:r>
            <a:r>
              <a:rPr lang="fr-FR" sz="3200" dirty="0" smtClean="0"/>
              <a:t>acilitent l’interprétation</a:t>
            </a:r>
          </a:p>
          <a:p>
            <a:pPr marL="285750" indent="-285750">
              <a:buFont typeface="Arial" panose="020B0604020202020204" pitchFamily="34" charset="0"/>
              <a:buChar char="•"/>
            </a:pPr>
            <a:endParaRPr lang="fr-FR" sz="3200" dirty="0"/>
          </a:p>
          <a:p>
            <a:pPr marL="285750" indent="-285750">
              <a:buFont typeface="Arial" panose="020B0604020202020204" pitchFamily="34" charset="0"/>
              <a:buChar char="•"/>
            </a:pPr>
            <a:endParaRPr lang="en-GB" sz="3200" dirty="0"/>
          </a:p>
        </p:txBody>
      </p:sp>
    </p:spTree>
    <p:extLst>
      <p:ext uri="{BB962C8B-B14F-4D97-AF65-F5344CB8AC3E}">
        <p14:creationId xmlns:p14="http://schemas.microsoft.com/office/powerpoint/2010/main" val="2182756850"/>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199</a:t>
            </a:fld>
            <a:endParaRPr lang="en-GB"/>
          </a:p>
        </p:txBody>
      </p:sp>
      <p:sp>
        <p:nvSpPr>
          <p:cNvPr id="3" name="Titre 2"/>
          <p:cNvSpPr>
            <a:spLocks noGrp="1"/>
          </p:cNvSpPr>
          <p:nvPr>
            <p:ph type="title"/>
          </p:nvPr>
        </p:nvSpPr>
        <p:spPr/>
        <p:txBody>
          <a:bodyPr/>
          <a:lstStyle/>
          <a:p>
            <a:r>
              <a:rPr lang="fr-FR" dirty="0" smtClean="0">
                <a:latin typeface="+mj-lt"/>
              </a:rPr>
              <a:t>Représentation d’un réseau</a:t>
            </a:r>
            <a:endParaRPr lang="en-GB" dirty="0">
              <a:latin typeface="+mj-lt"/>
            </a:endParaRPr>
          </a:p>
        </p:txBody>
      </p:sp>
      <p:pic>
        <p:nvPicPr>
          <p:cNvPr id="1026" name="Picture 2" descr="1 2&#10;2 3&#10;1 3&#10;4 3&#10;Network Representation&#10; "/>
          <p:cNvPicPr>
            <a:picLocks noChangeAspect="1" noChangeArrowheads="1"/>
          </p:cNvPicPr>
          <p:nvPr/>
        </p:nvPicPr>
        <p:blipFill rotWithShape="1">
          <a:blip r:embed="rId2">
            <a:extLst>
              <a:ext uri="{28A0092B-C50C-407E-A947-70E740481C1C}">
                <a14:useLocalDpi xmlns:a14="http://schemas.microsoft.com/office/drawing/2010/main" val="0"/>
              </a:ext>
            </a:extLst>
          </a:blip>
          <a:srcRect l="4134" t="26956" r="9784" b="9655"/>
          <a:stretch/>
        </p:blipFill>
        <p:spPr bwMode="auto">
          <a:xfrm>
            <a:off x="719832" y="1475581"/>
            <a:ext cx="911748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4123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p:cNvGraphicFramePr>
            <a:graphicFrameLocks noGrp="1"/>
          </p:cNvGraphicFramePr>
          <p:nvPr>
            <p:extLst>
              <p:ext uri="{D42A27DB-BD31-4B8C-83A1-F6EECF244321}">
                <p14:modId xmlns:p14="http://schemas.microsoft.com/office/powerpoint/2010/main" val="1488247316"/>
              </p:ext>
            </p:extLst>
          </p:nvPr>
        </p:nvGraphicFramePr>
        <p:xfrm>
          <a:off x="287784" y="886664"/>
          <a:ext cx="9505056" cy="5270897"/>
        </p:xfrm>
        <a:graphic>
          <a:graphicData uri="http://schemas.openxmlformats.org/drawingml/2006/table">
            <a:tbl>
              <a:tblPr/>
              <a:tblGrid>
                <a:gridCol w="6142724"/>
                <a:gridCol w="1422526"/>
                <a:gridCol w="969903"/>
                <a:gridCol w="969903"/>
              </a:tblGrid>
              <a:tr h="284672">
                <a:tc>
                  <a:txBody>
                    <a:bodyPr/>
                    <a:lstStyle/>
                    <a:p>
                      <a:pPr algn="ctr">
                        <a:lnSpc>
                          <a:spcPct val="115000"/>
                        </a:lnSpc>
                        <a:spcBef>
                          <a:spcPts val="300"/>
                        </a:spcBef>
                        <a:spcAft>
                          <a:spcPts val="300"/>
                        </a:spcAft>
                      </a:pPr>
                      <a:r>
                        <a:rPr lang="fr-FR" sz="1600" b="1" dirty="0" smtClean="0">
                          <a:latin typeface="+mn-lt"/>
                          <a:ea typeface="Calibri"/>
                          <a:cs typeface="Times New Roman"/>
                        </a:rPr>
                        <a:t>Module</a:t>
                      </a:r>
                      <a:endParaRPr lang="fr-F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fr-FR" sz="1600" b="1" smtClean="0">
                          <a:latin typeface="+mn-lt"/>
                          <a:ea typeface="Calibri"/>
                          <a:cs typeface="Times New Roman"/>
                        </a:rPr>
                        <a:t>Horaire</a:t>
                      </a:r>
                      <a:endParaRPr lang="fr-F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fr-FR" sz="1600" b="1" dirty="0" smtClean="0">
                          <a:latin typeface="+mn-lt"/>
                          <a:ea typeface="Calibri"/>
                          <a:cs typeface="Times New Roman"/>
                        </a:rPr>
                        <a:t>Durée</a:t>
                      </a:r>
                      <a:endParaRPr lang="fr-F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fr-FR" sz="1400" b="1" dirty="0" smtClean="0">
                          <a:latin typeface="+mn-lt"/>
                          <a:ea typeface="Calibri"/>
                          <a:cs typeface="Times New Roman"/>
                        </a:rPr>
                        <a:t>Qui ?</a:t>
                      </a:r>
                      <a:endParaRPr lang="fr-F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3252">
                <a:tc>
                  <a:txBody>
                    <a:bodyPr/>
                    <a:lstStyle/>
                    <a:p>
                      <a:pPr algn="ctr">
                        <a:lnSpc>
                          <a:spcPct val="100000"/>
                        </a:lnSpc>
                        <a:spcBef>
                          <a:spcPts val="300"/>
                        </a:spcBef>
                        <a:spcAft>
                          <a:spcPts val="300"/>
                        </a:spcAft>
                      </a:pPr>
                      <a:r>
                        <a:rPr lang="fr-FR" sz="1800" b="0" smtClean="0">
                          <a:latin typeface="+mn-lt"/>
                          <a:ea typeface="Calibri"/>
                          <a:cs typeface="Times New Roman"/>
                        </a:rPr>
                        <a:t>Tronc commun</a:t>
                      </a:r>
                      <a:r>
                        <a:rPr lang="fr-FR" sz="1800" b="0" baseline="0" smtClean="0">
                          <a:latin typeface="+mn-lt"/>
                          <a:ea typeface="Calibri"/>
                          <a:cs typeface="Times New Roman"/>
                        </a:rPr>
                        <a:t> et </a:t>
                      </a:r>
                      <a:r>
                        <a:rPr lang="fr-FR" sz="1800" b="0" smtClean="0">
                          <a:latin typeface="+mn-lt"/>
                          <a:ea typeface="Calibri"/>
                          <a:cs typeface="Times New Roman"/>
                        </a:rPr>
                        <a:t>formats</a:t>
                      </a:r>
                      <a:endParaRPr lang="fr-FR" sz="16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600" b="0" smtClean="0">
                          <a:latin typeface="+mn-lt"/>
                          <a:ea typeface="Calibri"/>
                          <a:cs typeface="Times New Roman"/>
                        </a:rPr>
                        <a:t>9H00-9H45</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600" b="0" smtClean="0">
                          <a:latin typeface="+mn-lt"/>
                          <a:ea typeface="Calibri"/>
                          <a:cs typeface="Times New Roman"/>
                        </a:rPr>
                        <a:t>0 h 45</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dirty="0" smtClean="0">
                          <a:latin typeface="+mn-lt"/>
                          <a:ea typeface="Calibri"/>
                          <a:cs typeface="Times New Roman"/>
                        </a:rPr>
                        <a:t>Erika, Sébastien</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0757">
                <a:tc>
                  <a:txBody>
                    <a:bodyPr/>
                    <a:lstStyle/>
                    <a:p>
                      <a:pPr algn="ctr">
                        <a:lnSpc>
                          <a:spcPct val="100000"/>
                        </a:lnSpc>
                        <a:spcBef>
                          <a:spcPts val="300"/>
                        </a:spcBef>
                        <a:spcAft>
                          <a:spcPts val="300"/>
                        </a:spcAft>
                      </a:pPr>
                      <a:r>
                        <a:rPr lang="fr-FR" sz="1800" b="1" smtClean="0">
                          <a:solidFill>
                            <a:schemeClr val="accent1"/>
                          </a:solidFill>
                          <a:effectLst/>
                          <a:latin typeface="+mn-lt"/>
                          <a:ea typeface="+mn-ea"/>
                          <a:cs typeface="+mn-cs"/>
                        </a:rPr>
                        <a:t>Transcriptomique</a:t>
                      </a:r>
                      <a:endParaRPr lang="fr-FR" sz="1600" b="1" dirty="0">
                        <a:solidFill>
                          <a:schemeClr val="accent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0757">
                <a:tc>
                  <a:txBody>
                    <a:bodyPr/>
                    <a:lstStyle/>
                    <a:p>
                      <a:pPr algn="ctr">
                        <a:lnSpc>
                          <a:spcPct val="100000"/>
                        </a:lnSpc>
                        <a:spcBef>
                          <a:spcPts val="300"/>
                        </a:spcBef>
                        <a:spcAft>
                          <a:spcPts val="300"/>
                        </a:spcAft>
                      </a:pPr>
                      <a:r>
                        <a:rPr lang="fr-FR" sz="1800" b="0" smtClean="0">
                          <a:effectLst/>
                          <a:latin typeface="+mn-lt"/>
                          <a:ea typeface="Calibri"/>
                        </a:rPr>
                        <a:t>Assemblage de petits transcriptomes</a:t>
                      </a:r>
                      <a:endParaRPr lang="fr-FR" sz="16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600" b="0" smtClean="0">
                          <a:latin typeface="+mn-lt"/>
                          <a:ea typeface="Calibri"/>
                          <a:cs typeface="Times New Roman"/>
                        </a:rPr>
                        <a:t>9H45-11H15</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600" b="0" smtClean="0">
                          <a:latin typeface="+mn-lt"/>
                          <a:ea typeface="Calibri"/>
                          <a:cs typeface="Times New Roman"/>
                        </a:rPr>
                        <a:t>1h30</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dirty="0" smtClean="0">
                          <a:latin typeface="+mn-lt"/>
                          <a:ea typeface="Calibri"/>
                          <a:cs typeface="Times New Roman"/>
                        </a:rPr>
                        <a:t>Sébastien</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0757">
                <a:tc>
                  <a:txBody>
                    <a:bodyPr/>
                    <a:lstStyle/>
                    <a:p>
                      <a:pPr algn="ctr">
                        <a:lnSpc>
                          <a:spcPct val="100000"/>
                        </a:lnSpc>
                        <a:spcBef>
                          <a:spcPts val="300"/>
                        </a:spcBef>
                        <a:spcAft>
                          <a:spcPts val="300"/>
                        </a:spcAft>
                      </a:pPr>
                      <a:r>
                        <a:rPr lang="fr-FR" sz="1600" b="0" smtClean="0">
                          <a:latin typeface="+mn-lt"/>
                          <a:ea typeface="Calibri"/>
                          <a:cs typeface="Times New Roman"/>
                        </a:rPr>
                        <a:t>Mesure de l’expression sur la base d’un génome annoté</a:t>
                      </a:r>
                      <a:endParaRPr lang="fr-FR" sz="16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smtClean="0">
                          <a:latin typeface="+mn-lt"/>
                          <a:ea typeface="Calibri"/>
                          <a:cs typeface="Times New Roman"/>
                        </a:rPr>
                        <a:t>11H30-12H45</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smtClean="0">
                          <a:latin typeface="+mn-lt"/>
                          <a:ea typeface="Calibri"/>
                          <a:cs typeface="Times New Roman"/>
                        </a:rPr>
                        <a:t>1h15</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dirty="0" smtClean="0">
                          <a:latin typeface="+mn-lt"/>
                          <a:ea typeface="Calibri"/>
                          <a:cs typeface="Times New Roman"/>
                        </a:rPr>
                        <a:t>Erika</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3510">
                <a:tc>
                  <a:txBody>
                    <a:bodyPr/>
                    <a:lstStyle/>
                    <a:p>
                      <a:pPr algn="ctr">
                        <a:lnSpc>
                          <a:spcPct val="100000"/>
                        </a:lnSpc>
                        <a:spcBef>
                          <a:spcPts val="300"/>
                        </a:spcBef>
                        <a:spcAft>
                          <a:spcPts val="300"/>
                        </a:spcAft>
                      </a:pPr>
                      <a:r>
                        <a:rPr lang="fr-FR" sz="1800" b="1" smtClean="0">
                          <a:latin typeface="+mn-lt"/>
                          <a:ea typeface="Calibri"/>
                          <a:cs typeface="Times New Roman"/>
                        </a:rPr>
                        <a:t>Repas – déjeuner </a:t>
                      </a:r>
                      <a:endParaRPr lang="fr-FR" sz="16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spcBef>
                          <a:spcPts val="300"/>
                        </a:spcBef>
                        <a:spcAft>
                          <a:spcPts val="300"/>
                        </a:spcAft>
                      </a:pPr>
                      <a:endParaRPr lang="fr-FR" sz="16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spcBef>
                          <a:spcPts val="300"/>
                        </a:spcBef>
                        <a:spcAft>
                          <a:spcPts val="300"/>
                        </a:spcAft>
                      </a:pPr>
                      <a:r>
                        <a:rPr lang="fr-FR" sz="1600" b="1" smtClean="0">
                          <a:latin typeface="+mn-lt"/>
                          <a:ea typeface="Calibri"/>
                          <a:cs typeface="Times New Roman"/>
                        </a:rPr>
                        <a:t>1h</a:t>
                      </a:r>
                      <a:endParaRPr lang="fr-F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spcBef>
                          <a:spcPts val="300"/>
                        </a:spcBef>
                        <a:spcAft>
                          <a:spcPts val="300"/>
                        </a:spcAft>
                      </a:pPr>
                      <a:endParaRPr lang="fr-F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41260">
                <a:tc>
                  <a:txBody>
                    <a:bodyPr/>
                    <a:lstStyle/>
                    <a:p>
                      <a:pPr algn="ctr">
                        <a:lnSpc>
                          <a:spcPct val="100000"/>
                        </a:lnSpc>
                        <a:spcBef>
                          <a:spcPts val="300"/>
                        </a:spcBef>
                        <a:spcAft>
                          <a:spcPts val="300"/>
                        </a:spcAft>
                      </a:pPr>
                      <a:r>
                        <a:rPr lang="fr-FR" sz="1800" b="0" smtClean="0">
                          <a:solidFill>
                            <a:schemeClr val="tx1"/>
                          </a:solidFill>
                          <a:effectLst/>
                          <a:latin typeface="+mn-lt"/>
                          <a:ea typeface="+mn-ea"/>
                          <a:cs typeface="+mn-cs"/>
                        </a:rPr>
                        <a:t>Protocole pour le contrôle qualité d’une mesure d’expression</a:t>
                      </a:r>
                      <a:endParaRPr lang="fr-FR" sz="16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600" b="0" smtClean="0">
                          <a:latin typeface="+mn-lt"/>
                          <a:ea typeface="Calibri"/>
                          <a:cs typeface="Times New Roman"/>
                        </a:rPr>
                        <a:t>13h45-14H15</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600" b="0" smtClean="0">
                          <a:latin typeface="+mn-lt"/>
                          <a:ea typeface="Calibri"/>
                          <a:cs typeface="Times New Roman"/>
                        </a:rPr>
                        <a:t>30mn</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dirty="0" smtClean="0">
                          <a:latin typeface="+mn-lt"/>
                          <a:ea typeface="Calibri"/>
                          <a:cs typeface="Times New Roman"/>
                        </a:rPr>
                        <a:t>Erika</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0757">
                <a:tc>
                  <a:txBody>
                    <a:bodyPr/>
                    <a:lstStyle/>
                    <a:p>
                      <a:pPr marL="0" marR="0" indent="0" algn="ctr" defTabSz="914400" eaLnBrk="1" fontAlgn="auto" latinLnBrk="0" hangingPunct="1">
                        <a:lnSpc>
                          <a:spcPct val="100000"/>
                        </a:lnSpc>
                        <a:spcBef>
                          <a:spcPts val="300"/>
                        </a:spcBef>
                        <a:spcAft>
                          <a:spcPts val="300"/>
                        </a:spcAft>
                        <a:buClrTx/>
                        <a:buSzTx/>
                        <a:buFontTx/>
                        <a:buNone/>
                        <a:tabLst/>
                        <a:defRPr/>
                      </a:pPr>
                      <a:r>
                        <a:rPr lang="fr-FR" sz="1800" b="1" smtClean="0">
                          <a:solidFill>
                            <a:schemeClr val="accent1"/>
                          </a:solidFill>
                          <a:effectLst/>
                          <a:latin typeface="+mn-lt"/>
                          <a:ea typeface="+mn-ea"/>
                          <a:cs typeface="+mn-cs"/>
                        </a:rPr>
                        <a:t>Analyse du polymorphisme </a:t>
                      </a:r>
                      <a:endParaRPr lang="fr-FR" sz="1600" b="1" dirty="0">
                        <a:solidFill>
                          <a:schemeClr val="accent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4797">
                <a:tc>
                  <a:txBody>
                    <a:bodyPr/>
                    <a:lstStyle/>
                    <a:p>
                      <a:pPr algn="ctr">
                        <a:lnSpc>
                          <a:spcPct val="100000"/>
                        </a:lnSpc>
                        <a:spcBef>
                          <a:spcPts val="300"/>
                        </a:spcBef>
                        <a:spcAft>
                          <a:spcPts val="300"/>
                        </a:spcAft>
                      </a:pPr>
                      <a:r>
                        <a:rPr lang="fr-FR" sz="1800" b="0" dirty="0" smtClean="0">
                          <a:solidFill>
                            <a:schemeClr val="tx1"/>
                          </a:solidFill>
                          <a:effectLst/>
                          <a:latin typeface="+mn-lt"/>
                          <a:ea typeface="+mn-ea"/>
                          <a:cs typeface="+mn-cs"/>
                        </a:rPr>
                        <a:t>Prédiction de l’effet d’un polymorphisme</a:t>
                      </a:r>
                      <a:endParaRPr lang="fr-FR" sz="16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600" b="0" dirty="0" smtClean="0">
                          <a:latin typeface="+mn-lt"/>
                          <a:ea typeface="Calibri"/>
                          <a:cs typeface="Times New Roman"/>
                        </a:rPr>
                        <a:t>14h15-15h15</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600" b="0" dirty="0" smtClean="0">
                          <a:latin typeface="+mn-lt"/>
                          <a:ea typeface="Calibri"/>
                          <a:cs typeface="Times New Roman"/>
                        </a:rPr>
                        <a:t>1h00</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dirty="0" smtClean="0">
                          <a:latin typeface="+mn-lt"/>
                          <a:ea typeface="Calibri"/>
                          <a:cs typeface="Times New Roman"/>
                        </a:rPr>
                        <a:t>Ludovic C.</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ctr">
                        <a:lnSpc>
                          <a:spcPct val="100000"/>
                        </a:lnSpc>
                        <a:spcBef>
                          <a:spcPts val="300"/>
                        </a:spcBef>
                        <a:spcAft>
                          <a:spcPts val="300"/>
                        </a:spcAft>
                      </a:pPr>
                      <a:r>
                        <a:rPr lang="fr-FR" sz="1800" b="1" dirty="0" smtClean="0">
                          <a:solidFill>
                            <a:schemeClr val="accent1"/>
                          </a:solidFill>
                          <a:latin typeface="+mn-lt"/>
                          <a:ea typeface="Calibri"/>
                          <a:cs typeface="Times New Roman"/>
                        </a:rPr>
                        <a:t>Analyse</a:t>
                      </a:r>
                      <a:r>
                        <a:rPr lang="fr-FR" sz="1800" b="1" baseline="0" dirty="0" smtClean="0">
                          <a:solidFill>
                            <a:schemeClr val="accent1"/>
                          </a:solidFill>
                          <a:latin typeface="+mn-lt"/>
                          <a:ea typeface="Calibri"/>
                          <a:cs typeface="Times New Roman"/>
                        </a:rPr>
                        <a:t> de données </a:t>
                      </a:r>
                      <a:r>
                        <a:rPr lang="fr-FR" sz="1800" b="1" dirty="0" err="1" smtClean="0">
                          <a:solidFill>
                            <a:schemeClr val="accent1"/>
                          </a:solidFill>
                          <a:latin typeface="+mn-lt"/>
                          <a:ea typeface="Calibri"/>
                          <a:cs typeface="Times New Roman"/>
                        </a:rPr>
                        <a:t>PacBio</a:t>
                      </a:r>
                      <a:endParaRPr lang="fr-FR" sz="1800" b="1" dirty="0">
                        <a:solidFill>
                          <a:schemeClr val="accent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0757">
                <a:tc>
                  <a:txBody>
                    <a:bodyPr/>
                    <a:lstStyle/>
                    <a:p>
                      <a:pPr algn="ctr">
                        <a:lnSpc>
                          <a:spcPct val="100000"/>
                        </a:lnSpc>
                        <a:spcBef>
                          <a:spcPts val="300"/>
                        </a:spcBef>
                        <a:spcAft>
                          <a:spcPts val="300"/>
                        </a:spcAft>
                      </a:pPr>
                      <a:r>
                        <a:rPr lang="fr-FR" sz="1800" b="0" dirty="0" smtClean="0">
                          <a:solidFill>
                            <a:schemeClr val="tx1"/>
                          </a:solidFill>
                          <a:effectLst/>
                          <a:latin typeface="+mn-lt"/>
                          <a:ea typeface="+mn-ea"/>
                          <a:cs typeface="+mn-cs"/>
                        </a:rPr>
                        <a:t>La</a:t>
                      </a:r>
                      <a:r>
                        <a:rPr lang="fr-FR" sz="1800" b="0" baseline="0" dirty="0" smtClean="0">
                          <a:solidFill>
                            <a:schemeClr val="tx1"/>
                          </a:solidFill>
                          <a:effectLst/>
                          <a:latin typeface="+mn-lt"/>
                          <a:ea typeface="+mn-ea"/>
                          <a:cs typeface="+mn-cs"/>
                        </a:rPr>
                        <a:t> technologie </a:t>
                      </a:r>
                      <a:r>
                        <a:rPr lang="fr-FR" sz="1800" b="0" baseline="0" dirty="0" err="1" smtClean="0">
                          <a:solidFill>
                            <a:schemeClr val="tx1"/>
                          </a:solidFill>
                          <a:effectLst/>
                          <a:latin typeface="+mn-lt"/>
                          <a:ea typeface="+mn-ea"/>
                          <a:cs typeface="+mn-cs"/>
                        </a:rPr>
                        <a:t>PacBio</a:t>
                      </a:r>
                      <a:r>
                        <a:rPr lang="fr-FR" sz="1800" b="0" baseline="0" dirty="0" smtClean="0">
                          <a:solidFill>
                            <a:schemeClr val="tx1"/>
                          </a:solidFill>
                          <a:effectLst/>
                          <a:latin typeface="+mn-lt"/>
                          <a:ea typeface="+mn-ea"/>
                          <a:cs typeface="+mn-cs"/>
                        </a:rPr>
                        <a:t> </a:t>
                      </a:r>
                      <a:r>
                        <a:rPr lang="fr-FR" sz="1800" b="0" dirty="0" smtClean="0">
                          <a:solidFill>
                            <a:schemeClr val="tx1"/>
                          </a:solidFill>
                          <a:effectLst/>
                          <a:latin typeface="+mn-lt"/>
                          <a:ea typeface="+mn-ea"/>
                          <a:cs typeface="+mn-cs"/>
                        </a:rPr>
                        <a:t>pour l’assemblage de génomes bactériens et eucaryotes.</a:t>
                      </a:r>
                      <a:endParaRPr lang="fr-FR" sz="16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600" b="0" dirty="0" smtClean="0">
                          <a:latin typeface="+mn-lt"/>
                          <a:ea typeface="Calibri"/>
                          <a:cs typeface="Times New Roman"/>
                        </a:rPr>
                        <a:t>15h15-16h00</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600" b="0" dirty="0" smtClean="0">
                          <a:latin typeface="+mn-lt"/>
                          <a:ea typeface="Calibri"/>
                          <a:cs typeface="Times New Roman"/>
                        </a:rPr>
                        <a:t>45mn</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dirty="0" smtClean="0">
                          <a:latin typeface="+mn-lt"/>
                          <a:ea typeface="Calibri"/>
                          <a:cs typeface="Times New Roman"/>
                        </a:rPr>
                        <a:t>Sébastien</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456">
                <a:tc>
                  <a:txBody>
                    <a:bodyPr/>
                    <a:lstStyle/>
                    <a:p>
                      <a:pPr marL="0" marR="0" indent="0" algn="ctr" defTabSz="914400" eaLnBrk="1" fontAlgn="auto" latinLnBrk="0" hangingPunct="1">
                        <a:lnSpc>
                          <a:spcPct val="100000"/>
                        </a:lnSpc>
                        <a:spcBef>
                          <a:spcPts val="300"/>
                        </a:spcBef>
                        <a:spcAft>
                          <a:spcPts val="300"/>
                        </a:spcAft>
                        <a:buClrTx/>
                        <a:buSzTx/>
                        <a:buFontTx/>
                        <a:buNone/>
                        <a:tabLst/>
                        <a:defRPr/>
                      </a:pPr>
                      <a:r>
                        <a:rPr lang="fr-FR" sz="1600" dirty="0" smtClean="0">
                          <a:solidFill>
                            <a:schemeClr val="tx1"/>
                          </a:solidFill>
                          <a:effectLst/>
                          <a:latin typeface="+mn-lt"/>
                          <a:ea typeface="+mn-ea"/>
                          <a:cs typeface="+mn-cs"/>
                        </a:rPr>
                        <a:t>Analyse du </a:t>
                      </a:r>
                      <a:r>
                        <a:rPr lang="fr-FR" sz="1600" dirty="0" err="1" smtClean="0">
                          <a:solidFill>
                            <a:schemeClr val="tx1"/>
                          </a:solidFill>
                          <a:effectLst/>
                          <a:latin typeface="+mn-lt"/>
                          <a:ea typeface="+mn-ea"/>
                          <a:cs typeface="+mn-cs"/>
                        </a:rPr>
                        <a:t>méthylome</a:t>
                      </a:r>
                      <a:r>
                        <a:rPr lang="fr-FR" sz="1600" dirty="0" smtClean="0">
                          <a:solidFill>
                            <a:schemeClr val="tx1"/>
                          </a:solidFill>
                          <a:effectLst/>
                          <a:latin typeface="+mn-lt"/>
                          <a:ea typeface="+mn-ea"/>
                          <a:cs typeface="+mn-cs"/>
                        </a:rPr>
                        <a:t> bactérien</a:t>
                      </a:r>
                      <a:endParaRPr lang="fr-FR" sz="1600" dirty="0" smtClean="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dirty="0" smtClean="0">
                          <a:latin typeface="+mn-lt"/>
                          <a:ea typeface="Calibri"/>
                          <a:cs typeface="Times New Roman"/>
                        </a:rPr>
                        <a:t>16h00-17h00</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dirty="0" smtClean="0">
                          <a:latin typeface="+mn-lt"/>
                          <a:ea typeface="Calibri"/>
                          <a:cs typeface="Times New Roman"/>
                        </a:rPr>
                        <a:t>1h</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dirty="0" smtClean="0">
                          <a:latin typeface="+mn-lt"/>
                          <a:ea typeface="Calibri"/>
                          <a:cs typeface="Times New Roman"/>
                        </a:rPr>
                        <a:t>Ludovic</a:t>
                      </a:r>
                      <a:r>
                        <a:rPr lang="fr-FR" sz="1400" b="0" baseline="0" dirty="0" smtClean="0">
                          <a:latin typeface="+mn-lt"/>
                          <a:ea typeface="Calibri"/>
                          <a:cs typeface="Times New Roman"/>
                        </a:rPr>
                        <a:t> L.</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456">
                <a:tc>
                  <a:txBody>
                    <a:bodyPr/>
                    <a:lstStyle/>
                    <a:p>
                      <a:pPr marL="0" marR="0" indent="0" algn="ctr" defTabSz="914400" eaLnBrk="1" fontAlgn="auto" latinLnBrk="0" hangingPunct="1">
                        <a:lnSpc>
                          <a:spcPct val="100000"/>
                        </a:lnSpc>
                        <a:spcBef>
                          <a:spcPts val="300"/>
                        </a:spcBef>
                        <a:spcAft>
                          <a:spcPts val="300"/>
                        </a:spcAft>
                        <a:buClrTx/>
                        <a:buSzTx/>
                        <a:buFontTx/>
                        <a:buNone/>
                        <a:tabLst/>
                        <a:defRPr/>
                      </a:pPr>
                      <a:r>
                        <a:rPr lang="fr-FR" sz="1800" b="1" dirty="0" smtClean="0">
                          <a:solidFill>
                            <a:schemeClr val="accent1"/>
                          </a:solidFill>
                          <a:latin typeface="+mn-lt"/>
                          <a:ea typeface="Calibri"/>
                          <a:cs typeface="Times New Roman"/>
                        </a:rPr>
                        <a:t>Visualisation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456">
                <a:tc>
                  <a:txBody>
                    <a:bodyPr/>
                    <a:lstStyle/>
                    <a:p>
                      <a:pPr marL="0" marR="0" indent="0" algn="ctr" defTabSz="914400" eaLnBrk="1" fontAlgn="auto" latinLnBrk="0" hangingPunct="1">
                        <a:lnSpc>
                          <a:spcPct val="100000"/>
                        </a:lnSpc>
                        <a:spcBef>
                          <a:spcPts val="300"/>
                        </a:spcBef>
                        <a:spcAft>
                          <a:spcPts val="300"/>
                        </a:spcAft>
                        <a:buClrTx/>
                        <a:buSzTx/>
                        <a:buFontTx/>
                        <a:buNone/>
                        <a:tabLst/>
                        <a:defRPr/>
                      </a:pPr>
                      <a:r>
                        <a:rPr lang="fr-FR" sz="1800" b="0" dirty="0" smtClean="0">
                          <a:solidFill>
                            <a:schemeClr val="tx1"/>
                          </a:solidFill>
                          <a:latin typeface="+mn-lt"/>
                          <a:ea typeface="Calibri"/>
                          <a:cs typeface="Times New Roman"/>
                        </a:rPr>
                        <a:t>De réseaux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dirty="0" smtClean="0">
                          <a:latin typeface="+mn-lt"/>
                          <a:ea typeface="Calibri"/>
                          <a:cs typeface="Times New Roman"/>
                        </a:rPr>
                        <a:t>17h00-17h30</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dirty="0" smtClean="0">
                          <a:latin typeface="+mn-lt"/>
                          <a:ea typeface="Calibri"/>
                          <a:cs typeface="Times New Roman"/>
                        </a:rPr>
                        <a:t>30mn</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fr-FR" sz="1400" b="0" dirty="0" smtClean="0">
                          <a:latin typeface="+mn-lt"/>
                          <a:ea typeface="Calibri"/>
                          <a:cs typeface="Times New Roman"/>
                        </a:rPr>
                        <a:t>Ludovic C.</a:t>
                      </a:r>
                      <a:endParaRPr lang="fr-FR" sz="14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ZoneTexte 9"/>
          <p:cNvSpPr txBox="1"/>
          <p:nvPr/>
        </p:nvSpPr>
        <p:spPr>
          <a:xfrm>
            <a:off x="647824" y="16257"/>
            <a:ext cx="2135328" cy="523220"/>
          </a:xfrm>
          <a:prstGeom prst="rect">
            <a:avLst/>
          </a:prstGeom>
          <a:noFill/>
        </p:spPr>
        <p:txBody>
          <a:bodyPr wrap="none" rtlCol="0">
            <a:spAutoFit/>
          </a:bodyPr>
          <a:lstStyle/>
          <a:p>
            <a:r>
              <a:rPr lang="fr-FR" sz="2800" b="1" dirty="0" smtClean="0"/>
              <a:t>Programme</a:t>
            </a:r>
            <a:endParaRPr lang="fr-FR" sz="2800" b="1" dirty="0"/>
          </a:p>
        </p:txBody>
      </p:sp>
    </p:spTree>
    <p:extLst>
      <p:ext uri="{BB962C8B-B14F-4D97-AF65-F5344CB8AC3E}">
        <p14:creationId xmlns:p14="http://schemas.microsoft.com/office/powerpoint/2010/main" val="110898152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20</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68" name="CustomShape 10"/>
          <p:cNvSpPr/>
          <p:nvPr/>
        </p:nvSpPr>
        <p:spPr>
          <a:xfrm>
            <a:off x="1512000" y="125712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75" name="CustomShape 17"/>
          <p:cNvSpPr/>
          <p:nvPr/>
        </p:nvSpPr>
        <p:spPr>
          <a:xfrm>
            <a:off x="2028600" y="383220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82" name="CustomShape 24"/>
          <p:cNvSpPr/>
          <p:nvPr/>
        </p:nvSpPr>
        <p:spPr>
          <a:xfrm>
            <a:off x="1590840" y="5981040"/>
            <a:ext cx="901440" cy="28044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sp>
        <p:nvSpPr>
          <p:cNvPr id="16" name="Text Box 1"/>
          <p:cNvSpPr txBox="1">
            <a:spLocks noChangeArrowheads="1"/>
          </p:cNvSpPr>
          <p:nvPr/>
        </p:nvSpPr>
        <p:spPr bwMode="auto">
          <a:xfrm>
            <a:off x="697898" y="1788783"/>
            <a:ext cx="8745537" cy="3608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0338" indent="-160338">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1pPr>
            <a:lvl2pPr marL="422275" indent="-212725">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9pPr>
          </a:lstStyle>
          <a:p>
            <a:pPr eaLnBrk="1" hangingPunct="1">
              <a:lnSpc>
                <a:spcPct val="150000"/>
              </a:lnSpc>
              <a:buClr>
                <a:srgbClr val="C5DD01"/>
              </a:buClr>
              <a:buFont typeface="Wingdings" panose="05000000000000000000" pitchFamily="2" charset="2"/>
              <a:buChar char=""/>
            </a:pPr>
            <a:r>
              <a:rPr lang="fr-FR" altLang="fr-FR" sz="2400" dirty="0">
                <a:solidFill>
                  <a:srgbClr val="000000"/>
                </a:solidFill>
                <a:latin typeface="Calibri" panose="020F0502020204030204" pitchFamily="34" charset="0"/>
              </a:rPr>
              <a:t>Portail web</a:t>
            </a:r>
          </a:p>
          <a:p>
            <a:pPr eaLnBrk="1" hangingPunct="1">
              <a:lnSpc>
                <a:spcPct val="150000"/>
              </a:lnSpc>
              <a:buClr>
                <a:srgbClr val="C5DD01"/>
              </a:buClr>
              <a:buFont typeface="Wingdings" panose="05000000000000000000" pitchFamily="2" charset="2"/>
              <a:buChar char=""/>
            </a:pPr>
            <a:r>
              <a:rPr lang="fr-FR" altLang="fr-FR" sz="2400" dirty="0">
                <a:solidFill>
                  <a:srgbClr val="000000"/>
                </a:solidFill>
                <a:latin typeface="Calibri" panose="020F0502020204030204" pitchFamily="34" charset="0"/>
              </a:rPr>
              <a:t>Accès simplifié à de nombreux outils </a:t>
            </a:r>
            <a:r>
              <a:rPr lang="fr-FR" altLang="fr-FR" sz="2400" dirty="0" err="1">
                <a:solidFill>
                  <a:srgbClr val="000000"/>
                </a:solidFill>
                <a:latin typeface="Calibri" panose="020F0502020204030204" pitchFamily="34" charset="0"/>
              </a:rPr>
              <a:t>bioinformatiques</a:t>
            </a:r>
            <a:endParaRPr lang="fr-FR" altLang="fr-FR" sz="2400" dirty="0">
              <a:solidFill>
                <a:srgbClr val="000000"/>
              </a:solidFill>
              <a:latin typeface="Calibri" panose="020F0502020204030204" pitchFamily="34" charset="0"/>
            </a:endParaRPr>
          </a:p>
          <a:p>
            <a:pPr eaLnBrk="1" hangingPunct="1">
              <a:lnSpc>
                <a:spcPct val="150000"/>
              </a:lnSpc>
              <a:buClr>
                <a:srgbClr val="C5DD01"/>
              </a:buClr>
              <a:buFont typeface="Wingdings" panose="05000000000000000000" pitchFamily="2" charset="2"/>
              <a:buChar char=""/>
            </a:pPr>
            <a:r>
              <a:rPr lang="fr-FR" altLang="fr-FR" sz="2400" dirty="0">
                <a:solidFill>
                  <a:srgbClr val="000000"/>
                </a:solidFill>
                <a:latin typeface="Calibri" panose="020F0502020204030204" pitchFamily="34" charset="0"/>
              </a:rPr>
              <a:t>Moins puissant que la ligne de commande, mais suffisant pour beaucoup d'analyses</a:t>
            </a:r>
          </a:p>
          <a:p>
            <a:pPr eaLnBrk="1" hangingPunct="1">
              <a:lnSpc>
                <a:spcPct val="150000"/>
              </a:lnSpc>
              <a:buClr>
                <a:srgbClr val="C5DD01"/>
              </a:buClr>
              <a:buFont typeface="Wingdings" panose="05000000000000000000" pitchFamily="2" charset="2"/>
              <a:buChar char=""/>
            </a:pPr>
            <a:r>
              <a:rPr lang="fr-FR" altLang="fr-FR" sz="2400" dirty="0">
                <a:solidFill>
                  <a:srgbClr val="000000"/>
                </a:solidFill>
                <a:latin typeface="Calibri" panose="020F0502020204030204" pitchFamily="34" charset="0"/>
              </a:rPr>
              <a:t>Projet international très actif, grande communauté</a:t>
            </a:r>
          </a:p>
          <a:p>
            <a:pPr eaLnBrk="1" hangingPunct="1">
              <a:lnSpc>
                <a:spcPct val="150000"/>
              </a:lnSpc>
              <a:buClr>
                <a:srgbClr val="C5DD01"/>
              </a:buClr>
              <a:buFont typeface="Wingdings" panose="05000000000000000000" pitchFamily="2" charset="2"/>
              <a:buChar char=""/>
            </a:pPr>
            <a:r>
              <a:rPr lang="fr-FR" altLang="fr-FR" sz="2400" dirty="0">
                <a:solidFill>
                  <a:srgbClr val="000000"/>
                </a:solidFill>
                <a:latin typeface="Calibri" panose="020F0502020204030204" pitchFamily="34" charset="0"/>
              </a:rPr>
              <a:t>Aide : tutoriaux, </a:t>
            </a:r>
            <a:r>
              <a:rPr lang="fr-FR" altLang="fr-FR" sz="2400" dirty="0" err="1">
                <a:solidFill>
                  <a:srgbClr val="000000"/>
                </a:solidFill>
                <a:latin typeface="Calibri" panose="020F0502020204030204" pitchFamily="34" charset="0"/>
              </a:rPr>
              <a:t>videos</a:t>
            </a:r>
            <a:r>
              <a:rPr lang="fr-FR" altLang="fr-FR" sz="2400" dirty="0">
                <a:solidFill>
                  <a:srgbClr val="000000"/>
                </a:solidFill>
                <a:latin typeface="Calibri" panose="020F0502020204030204" pitchFamily="34" charset="0"/>
              </a:rPr>
              <a:t> d'exemple</a:t>
            </a:r>
          </a:p>
          <a:p>
            <a:pPr lvl="1" eaLnBrk="1" hangingPunct="1">
              <a:lnSpc>
                <a:spcPct val="150000"/>
              </a:lnSpc>
              <a:buSzPct val="45000"/>
              <a:buFont typeface="Wingdings" panose="05000000000000000000" pitchFamily="2" charset="2"/>
              <a:buChar char=""/>
            </a:pPr>
            <a:r>
              <a:rPr lang="fr-FR" altLang="fr-FR" sz="2400" dirty="0">
                <a:solidFill>
                  <a:srgbClr val="CCCCFF"/>
                </a:solidFill>
                <a:latin typeface="Calibri" panose="020F0502020204030204" pitchFamily="34" charset="0"/>
                <a:hlinkClick r:id="rId5"/>
              </a:rPr>
              <a:t>http://wiki.galaxyproject.org/Learn</a:t>
            </a:r>
          </a:p>
        </p:txBody>
      </p:sp>
    </p:spTree>
    <p:extLst>
      <p:ext uri="{BB962C8B-B14F-4D97-AF65-F5344CB8AC3E}">
        <p14:creationId xmlns:p14="http://schemas.microsoft.com/office/powerpoint/2010/main" val="188947140"/>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200</a:t>
            </a:fld>
            <a:endParaRPr lang="en-GB"/>
          </a:p>
        </p:txBody>
      </p:sp>
      <p:sp>
        <p:nvSpPr>
          <p:cNvPr id="3" name="Titre 2"/>
          <p:cNvSpPr>
            <a:spLocks noGrp="1"/>
          </p:cNvSpPr>
          <p:nvPr>
            <p:ph type="title"/>
          </p:nvPr>
        </p:nvSpPr>
        <p:spPr/>
        <p:txBody>
          <a:bodyPr/>
          <a:lstStyle/>
          <a:p>
            <a:r>
              <a:rPr lang="fr-FR" dirty="0" smtClean="0">
                <a:latin typeface="+mj-lt"/>
              </a:rPr>
              <a:t>Représentation d’un réseau</a:t>
            </a:r>
            <a:endParaRPr lang="en-GB" dirty="0">
              <a:latin typeface="+mj-lt"/>
            </a:endParaRPr>
          </a:p>
        </p:txBody>
      </p:sp>
      <p:pic>
        <p:nvPicPr>
          <p:cNvPr id="1026" name="Picture 2" descr="1 2&#10;2 3&#10;1 3&#10;4 3&#10;Network Representation&#10; "/>
          <p:cNvPicPr>
            <a:picLocks noChangeAspect="1" noChangeArrowheads="1"/>
          </p:cNvPicPr>
          <p:nvPr/>
        </p:nvPicPr>
        <p:blipFill rotWithShape="1">
          <a:blip r:embed="rId2">
            <a:extLst>
              <a:ext uri="{28A0092B-C50C-407E-A947-70E740481C1C}">
                <a14:useLocalDpi xmlns:a14="http://schemas.microsoft.com/office/drawing/2010/main" val="0"/>
              </a:ext>
            </a:extLst>
          </a:blip>
          <a:srcRect l="4134" t="26956" r="42531" b="9655"/>
          <a:stretch/>
        </p:blipFill>
        <p:spPr bwMode="auto">
          <a:xfrm>
            <a:off x="719832" y="1475581"/>
            <a:ext cx="5649070" cy="504056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368902" y="1403573"/>
            <a:ext cx="3351930" cy="4832092"/>
          </a:xfrm>
          <a:prstGeom prst="rect">
            <a:avLst/>
          </a:prstGeom>
          <a:noFill/>
        </p:spPr>
        <p:txBody>
          <a:bodyPr wrap="square" rtlCol="0">
            <a:spAutoFit/>
          </a:bodyPr>
          <a:lstStyle/>
          <a:p>
            <a:pPr marL="285750" indent="-285750">
              <a:buFont typeface="Arial" panose="020B0604020202020204" pitchFamily="34" charset="0"/>
              <a:buChar char="•"/>
            </a:pPr>
            <a:r>
              <a:rPr lang="fr-FR" sz="2800" b="1" dirty="0" smtClean="0">
                <a:solidFill>
                  <a:schemeClr val="accent3">
                    <a:lumMod val="75000"/>
                  </a:schemeClr>
                </a:solidFill>
              </a:rPr>
              <a:t>Réseau</a:t>
            </a:r>
            <a:r>
              <a:rPr lang="fr-FR" sz="2800" b="1" dirty="0" smtClean="0"/>
              <a:t> = ensemble de nœuds et d’arêtes</a:t>
            </a:r>
          </a:p>
          <a:p>
            <a:endParaRPr lang="fr-FR" sz="2800" b="1" dirty="0" smtClean="0"/>
          </a:p>
          <a:p>
            <a:pPr marL="285750" indent="-285750">
              <a:buFont typeface="Arial" panose="020B0604020202020204" pitchFamily="34" charset="0"/>
              <a:buChar char="•"/>
            </a:pPr>
            <a:r>
              <a:rPr lang="fr-FR" sz="2800" b="1" dirty="0" smtClean="0">
                <a:solidFill>
                  <a:schemeClr val="accent3">
                    <a:lumMod val="75000"/>
                  </a:schemeClr>
                </a:solidFill>
              </a:rPr>
              <a:t>Nœuds</a:t>
            </a:r>
            <a:r>
              <a:rPr lang="fr-FR" sz="2800" b="1" dirty="0" smtClean="0"/>
              <a:t> (</a:t>
            </a:r>
            <a:r>
              <a:rPr lang="fr-FR" sz="2800" b="1" dirty="0" err="1" smtClean="0"/>
              <a:t>nodes</a:t>
            </a:r>
            <a:r>
              <a:rPr lang="fr-FR" sz="2800" b="1" dirty="0" smtClean="0"/>
              <a:t>): n’importe quel objet</a:t>
            </a:r>
          </a:p>
          <a:p>
            <a:endParaRPr lang="fr-FR" sz="2800" b="1" dirty="0" smtClean="0"/>
          </a:p>
          <a:p>
            <a:pPr marL="285750" indent="-285750">
              <a:buFont typeface="Arial" panose="020B0604020202020204" pitchFamily="34" charset="0"/>
              <a:buChar char="•"/>
            </a:pPr>
            <a:r>
              <a:rPr lang="fr-FR" sz="2800" b="1" dirty="0" smtClean="0">
                <a:solidFill>
                  <a:schemeClr val="accent3">
                    <a:lumMod val="75000"/>
                  </a:schemeClr>
                </a:solidFill>
              </a:rPr>
              <a:t>Arêtes</a:t>
            </a:r>
            <a:r>
              <a:rPr lang="fr-FR" sz="2800" b="1" dirty="0" smtClean="0"/>
              <a:t> (</a:t>
            </a:r>
            <a:r>
              <a:rPr lang="fr-FR" sz="2800" b="1" dirty="0" err="1" smtClean="0"/>
              <a:t>edges</a:t>
            </a:r>
            <a:r>
              <a:rPr lang="fr-FR" sz="2800" b="1" dirty="0" smtClean="0"/>
              <a:t>) : relations entre objets </a:t>
            </a:r>
            <a:endParaRPr lang="en-GB" sz="2800" b="1" dirty="0"/>
          </a:p>
        </p:txBody>
      </p:sp>
    </p:spTree>
    <p:extLst>
      <p:ext uri="{BB962C8B-B14F-4D97-AF65-F5344CB8AC3E}">
        <p14:creationId xmlns:p14="http://schemas.microsoft.com/office/powerpoint/2010/main" val="1347256739"/>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201</a:t>
            </a:fld>
            <a:endParaRPr lang="en-GB"/>
          </a:p>
        </p:txBody>
      </p:sp>
      <p:sp>
        <p:nvSpPr>
          <p:cNvPr id="3" name="Titre 2"/>
          <p:cNvSpPr>
            <a:spLocks noGrp="1"/>
          </p:cNvSpPr>
          <p:nvPr>
            <p:ph type="title"/>
          </p:nvPr>
        </p:nvSpPr>
        <p:spPr/>
        <p:txBody>
          <a:bodyPr/>
          <a:lstStyle/>
          <a:p>
            <a:r>
              <a:rPr lang="fr-FR" dirty="0" smtClean="0">
                <a:latin typeface="+mj-lt"/>
              </a:rPr>
              <a:t>Les réseaux biologiques</a:t>
            </a:r>
            <a:endParaRPr lang="en-GB" dirty="0">
              <a:latin typeface="+mj-lt"/>
            </a:endParaRPr>
          </a:p>
        </p:txBody>
      </p:sp>
      <p:sp>
        <p:nvSpPr>
          <p:cNvPr id="4" name="ZoneTexte 3"/>
          <p:cNvSpPr txBox="1"/>
          <p:nvPr/>
        </p:nvSpPr>
        <p:spPr>
          <a:xfrm>
            <a:off x="575816" y="1259557"/>
            <a:ext cx="8640960" cy="5324535"/>
          </a:xfrm>
          <a:prstGeom prst="rect">
            <a:avLst/>
          </a:prstGeom>
          <a:noFill/>
        </p:spPr>
        <p:txBody>
          <a:bodyPr wrap="square" rtlCol="0">
            <a:spAutoFit/>
          </a:bodyPr>
          <a:lstStyle/>
          <a:p>
            <a:pPr marL="285750" indent="-285750">
              <a:buFont typeface="Arial" panose="020B0604020202020204" pitchFamily="34" charset="0"/>
              <a:buChar char="•"/>
            </a:pPr>
            <a:r>
              <a:rPr lang="fr-FR" sz="2800" dirty="0" smtClean="0"/>
              <a:t>Réseaux métaboliques</a:t>
            </a:r>
          </a:p>
          <a:p>
            <a:endParaRPr lang="fr-FR" sz="2800" dirty="0" smtClean="0"/>
          </a:p>
          <a:p>
            <a:pPr marL="285750" indent="-285750">
              <a:buFont typeface="Arial" panose="020B0604020202020204" pitchFamily="34" charset="0"/>
              <a:buChar char="•"/>
            </a:pPr>
            <a:r>
              <a:rPr lang="fr-FR" sz="2800" dirty="0" smtClean="0"/>
              <a:t>Réseaux protéine-protéine</a:t>
            </a:r>
          </a:p>
          <a:p>
            <a:pPr marL="285750" indent="-285750">
              <a:buFont typeface="Arial" panose="020B0604020202020204" pitchFamily="34" charset="0"/>
              <a:buChar char="•"/>
            </a:pPr>
            <a:endParaRPr lang="fr-FR" sz="2800" dirty="0"/>
          </a:p>
          <a:p>
            <a:pPr marL="285750" indent="-285750">
              <a:buFont typeface="Arial" panose="020B0604020202020204" pitchFamily="34" charset="0"/>
              <a:buChar char="•"/>
            </a:pPr>
            <a:r>
              <a:rPr lang="fr-FR" sz="2800" dirty="0" smtClean="0"/>
              <a:t>Réseaux de gènes</a:t>
            </a:r>
          </a:p>
          <a:p>
            <a:pPr marL="285750" indent="-285750">
              <a:buFont typeface="Arial" panose="020B0604020202020204" pitchFamily="34" charset="0"/>
              <a:buChar char="•"/>
            </a:pPr>
            <a:endParaRPr lang="fr-FR" sz="2800" dirty="0"/>
          </a:p>
          <a:p>
            <a:pPr marL="285750" indent="-285750">
              <a:buFont typeface="Arial" panose="020B0604020202020204" pitchFamily="34" charset="0"/>
              <a:buChar char="•"/>
            </a:pPr>
            <a:r>
              <a:rPr lang="fr-FR" sz="2800" dirty="0" smtClean="0"/>
              <a:t>Réseaux trophiques</a:t>
            </a:r>
          </a:p>
          <a:p>
            <a:pPr marL="285750" indent="-285750">
              <a:buFont typeface="Arial" panose="020B0604020202020204" pitchFamily="34" charset="0"/>
              <a:buChar char="•"/>
            </a:pPr>
            <a:endParaRPr lang="fr-FR" sz="2800" dirty="0"/>
          </a:p>
          <a:p>
            <a:pPr marL="285750" indent="-285750">
              <a:buFont typeface="Arial" panose="020B0604020202020204" pitchFamily="34" charset="0"/>
              <a:buChar char="•"/>
            </a:pPr>
            <a:r>
              <a:rPr lang="fr-FR" sz="2800" dirty="0" smtClean="0"/>
              <a:t>Réseaux de </a:t>
            </a:r>
            <a:r>
              <a:rPr lang="fr-FR" sz="2800" dirty="0" err="1" smtClean="0"/>
              <a:t>co-occurrence</a:t>
            </a:r>
            <a:r>
              <a:rPr lang="fr-FR" sz="2800" dirty="0" smtClean="0"/>
              <a:t> taxonomique</a:t>
            </a:r>
          </a:p>
          <a:p>
            <a:pPr marL="285750" indent="-285750">
              <a:buFont typeface="Arial" panose="020B0604020202020204" pitchFamily="34" charset="0"/>
              <a:buChar char="•"/>
            </a:pPr>
            <a:endParaRPr lang="fr-FR" sz="2800" dirty="0"/>
          </a:p>
          <a:p>
            <a:pPr marL="285750" indent="-285750">
              <a:buFont typeface="Arial" panose="020B0604020202020204" pitchFamily="34" charset="0"/>
              <a:buChar char="•"/>
            </a:pPr>
            <a:r>
              <a:rPr lang="fr-FR" sz="2800" dirty="0" smtClean="0"/>
              <a:t>…</a:t>
            </a:r>
            <a:endParaRPr lang="fr-FR" sz="2800" dirty="0"/>
          </a:p>
          <a:p>
            <a:pPr marL="285750" indent="-285750">
              <a:buFont typeface="Arial" panose="020B0604020202020204" pitchFamily="34" charset="0"/>
              <a:buChar char="•"/>
            </a:pPr>
            <a:endParaRPr lang="en-GB" sz="3200" dirty="0"/>
          </a:p>
        </p:txBody>
      </p:sp>
    </p:spTree>
    <p:extLst>
      <p:ext uri="{BB962C8B-B14F-4D97-AF65-F5344CB8AC3E}">
        <p14:creationId xmlns:p14="http://schemas.microsoft.com/office/powerpoint/2010/main" val="1441670366"/>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202</a:t>
            </a:fld>
            <a:endParaRPr lang="en-GB"/>
          </a:p>
        </p:txBody>
      </p:sp>
      <p:sp>
        <p:nvSpPr>
          <p:cNvPr id="3" name="Titre 2"/>
          <p:cNvSpPr>
            <a:spLocks noGrp="1"/>
          </p:cNvSpPr>
          <p:nvPr>
            <p:ph type="title"/>
          </p:nvPr>
        </p:nvSpPr>
        <p:spPr/>
        <p:txBody>
          <a:bodyPr/>
          <a:lstStyle/>
          <a:p>
            <a:r>
              <a:rPr lang="fr-FR" dirty="0" smtClean="0">
                <a:latin typeface="+mj-lt"/>
              </a:rPr>
              <a:t>Les outils de visualisation de réseaux</a:t>
            </a:r>
            <a:endParaRPr lang="en-GB" dirty="0">
              <a:latin typeface="+mj-lt"/>
            </a:endParaRPr>
          </a:p>
        </p:txBody>
      </p:sp>
      <p:sp>
        <p:nvSpPr>
          <p:cNvPr id="4" name="ZoneTexte 3"/>
          <p:cNvSpPr txBox="1"/>
          <p:nvPr/>
        </p:nvSpPr>
        <p:spPr>
          <a:xfrm>
            <a:off x="575816" y="1259557"/>
            <a:ext cx="8640960" cy="5016758"/>
          </a:xfrm>
          <a:prstGeom prst="rect">
            <a:avLst/>
          </a:prstGeom>
          <a:noFill/>
        </p:spPr>
        <p:txBody>
          <a:bodyPr wrap="square" rtlCol="0">
            <a:spAutoFit/>
          </a:bodyPr>
          <a:lstStyle/>
          <a:p>
            <a:pPr marL="285750" indent="-285750">
              <a:buFont typeface="Arial" panose="020B0604020202020204" pitchFamily="34" charset="0"/>
              <a:buChar char="•"/>
            </a:pPr>
            <a:r>
              <a:rPr lang="fr-FR" sz="3200" dirty="0" err="1" smtClean="0"/>
              <a:t>Tulip</a:t>
            </a:r>
            <a:r>
              <a:rPr lang="fr-FR" sz="3200" dirty="0"/>
              <a:t> </a:t>
            </a:r>
            <a:r>
              <a:rPr lang="fr-FR" sz="3200" dirty="0" smtClean="0"/>
              <a:t>: très puissant mais manque d’ergonomie</a:t>
            </a:r>
          </a:p>
          <a:p>
            <a:endParaRPr lang="fr-FR" sz="3200" dirty="0" smtClean="0"/>
          </a:p>
          <a:p>
            <a:pPr marL="285750" indent="-285750">
              <a:buFont typeface="Arial" panose="020B0604020202020204" pitchFamily="34" charset="0"/>
              <a:buChar char="•"/>
            </a:pPr>
            <a:r>
              <a:rPr lang="fr-FR" sz="3200" dirty="0" err="1" smtClean="0"/>
              <a:t>Gephi</a:t>
            </a:r>
            <a:r>
              <a:rPr lang="fr-FR" sz="3200" dirty="0" smtClean="0"/>
              <a:t> </a:t>
            </a:r>
          </a:p>
          <a:p>
            <a:pPr marL="285750" indent="-285750">
              <a:buFont typeface="Arial" panose="020B0604020202020204" pitchFamily="34" charset="0"/>
              <a:buChar char="•"/>
            </a:pPr>
            <a:endParaRPr lang="fr-FR" sz="3200" dirty="0"/>
          </a:p>
          <a:p>
            <a:pPr marL="285750" indent="-285750">
              <a:buFont typeface="Arial" panose="020B0604020202020204" pitchFamily="34" charset="0"/>
              <a:buChar char="•"/>
            </a:pPr>
            <a:r>
              <a:rPr lang="fr-FR" sz="3200" b="1" dirty="0" err="1" smtClean="0"/>
              <a:t>Cytoscape</a:t>
            </a:r>
            <a:r>
              <a:rPr lang="fr-FR" sz="3200" dirty="0" smtClean="0"/>
              <a:t> : grande communauté, fonctions spécifiques aux réseaux biologiques</a:t>
            </a:r>
          </a:p>
          <a:p>
            <a:pPr marL="285750" indent="-285750">
              <a:buFont typeface="Arial" panose="020B0604020202020204" pitchFamily="34" charset="0"/>
              <a:buChar char="•"/>
            </a:pPr>
            <a:endParaRPr lang="fr-FR" sz="3200" dirty="0"/>
          </a:p>
          <a:p>
            <a:pPr marL="285750" indent="-285750">
              <a:buFont typeface="Arial" panose="020B0604020202020204" pitchFamily="34" charset="0"/>
              <a:buChar char="•"/>
            </a:pPr>
            <a:r>
              <a:rPr lang="fr-FR" sz="3200" dirty="0" smtClean="0"/>
              <a:t>…</a:t>
            </a:r>
          </a:p>
          <a:p>
            <a:endParaRPr lang="fr-FR" sz="3200" dirty="0"/>
          </a:p>
          <a:p>
            <a:pPr marL="285750" indent="-285750">
              <a:buFont typeface="Arial" panose="020B0604020202020204" pitchFamily="34" charset="0"/>
              <a:buChar char="•"/>
            </a:pPr>
            <a:endParaRPr lang="en-GB" sz="3200" dirty="0"/>
          </a:p>
        </p:txBody>
      </p:sp>
    </p:spTree>
    <p:extLst>
      <p:ext uri="{BB962C8B-B14F-4D97-AF65-F5344CB8AC3E}">
        <p14:creationId xmlns:p14="http://schemas.microsoft.com/office/powerpoint/2010/main" val="1499383348"/>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203</a:t>
            </a:fld>
            <a:endParaRPr lang="en-GB"/>
          </a:p>
        </p:txBody>
      </p:sp>
      <p:sp>
        <p:nvSpPr>
          <p:cNvPr id="3" name="Titre 2"/>
          <p:cNvSpPr>
            <a:spLocks noGrp="1"/>
          </p:cNvSpPr>
          <p:nvPr>
            <p:ph type="title"/>
          </p:nvPr>
        </p:nvSpPr>
        <p:spPr/>
        <p:txBody>
          <a:bodyPr/>
          <a:lstStyle/>
          <a:p>
            <a:r>
              <a:rPr lang="fr-FR" dirty="0" err="1" smtClean="0">
                <a:latin typeface="+mj-lt"/>
              </a:rPr>
              <a:t>Cytoscape</a:t>
            </a:r>
            <a:endParaRPr lang="en-GB" dirty="0">
              <a:latin typeface="+mj-lt"/>
            </a:endParaRPr>
          </a:p>
        </p:txBody>
      </p:sp>
      <p:pic>
        <p:nvPicPr>
          <p:cNvPr id="2050" name="Picture 2" descr="37&#10; Open source&#10; Cross platform&#10; Consortium&#10;Cytoscape&#10;University of Toronto&#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539477"/>
            <a:ext cx="8656953" cy="649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6851"/>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204</a:t>
            </a:fld>
            <a:endParaRPr lang="en-GB"/>
          </a:p>
        </p:txBody>
      </p:sp>
      <p:sp>
        <p:nvSpPr>
          <p:cNvPr id="3" name="Titre 2"/>
          <p:cNvSpPr>
            <a:spLocks noGrp="1"/>
          </p:cNvSpPr>
          <p:nvPr>
            <p:ph type="title"/>
          </p:nvPr>
        </p:nvSpPr>
        <p:spPr/>
        <p:txBody>
          <a:bodyPr/>
          <a:lstStyle/>
          <a:p>
            <a:r>
              <a:rPr lang="fr-FR" dirty="0" smtClean="0">
                <a:latin typeface="+mj-lt"/>
              </a:rPr>
              <a:t>Réseaux et tables</a:t>
            </a:r>
            <a:endParaRPr lang="en-GB" dirty="0">
              <a:latin typeface="+mj-lt"/>
            </a:endParaRPr>
          </a:p>
        </p:txBody>
      </p:sp>
      <p:pic>
        <p:nvPicPr>
          <p:cNvPr id="7170" name="Picture 2" descr="38&#10;Core Concepts&#10;• Networks and Tables&#10;Tables&#10;e.g., data or annotations&#10;Networks&#10;e.g., PPIs or pathways&#10; "/>
          <p:cNvPicPr>
            <a:picLocks noChangeAspect="1" noChangeArrowheads="1"/>
          </p:cNvPicPr>
          <p:nvPr/>
        </p:nvPicPr>
        <p:blipFill rotWithShape="1">
          <a:blip r:embed="rId2">
            <a:extLst>
              <a:ext uri="{28A0092B-C50C-407E-A947-70E740481C1C}">
                <a14:useLocalDpi xmlns:a14="http://schemas.microsoft.com/office/drawing/2010/main" val="0"/>
              </a:ext>
            </a:extLst>
          </a:blip>
          <a:srcRect l="19061" t="29873" b="33644"/>
          <a:stretch/>
        </p:blipFill>
        <p:spPr bwMode="auto">
          <a:xfrm>
            <a:off x="719832" y="1780038"/>
            <a:ext cx="8533424" cy="288479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655936" y="5147989"/>
            <a:ext cx="1597297" cy="584775"/>
          </a:xfrm>
          <a:prstGeom prst="rect">
            <a:avLst/>
          </a:prstGeom>
          <a:noFill/>
        </p:spPr>
        <p:txBody>
          <a:bodyPr wrap="none" rtlCol="0">
            <a:spAutoFit/>
          </a:bodyPr>
          <a:lstStyle/>
          <a:p>
            <a:r>
              <a:rPr lang="fr-FR" sz="3200" b="1" dirty="0" smtClean="0"/>
              <a:t>Réseaux</a:t>
            </a:r>
            <a:endParaRPr lang="en-GB" sz="3200" b="1" dirty="0"/>
          </a:p>
        </p:txBody>
      </p:sp>
      <p:sp>
        <p:nvSpPr>
          <p:cNvPr id="6" name="ZoneTexte 5"/>
          <p:cNvSpPr txBox="1"/>
          <p:nvPr/>
        </p:nvSpPr>
        <p:spPr>
          <a:xfrm>
            <a:off x="5832400" y="5147989"/>
            <a:ext cx="1250086" cy="584775"/>
          </a:xfrm>
          <a:prstGeom prst="rect">
            <a:avLst/>
          </a:prstGeom>
          <a:noFill/>
        </p:spPr>
        <p:txBody>
          <a:bodyPr wrap="none" rtlCol="0">
            <a:spAutoFit/>
          </a:bodyPr>
          <a:lstStyle/>
          <a:p>
            <a:r>
              <a:rPr lang="fr-FR" sz="3200" b="1" dirty="0" smtClean="0"/>
              <a:t>Tables</a:t>
            </a:r>
            <a:endParaRPr lang="en-GB" sz="3200" b="1" dirty="0"/>
          </a:p>
        </p:txBody>
      </p:sp>
    </p:spTree>
    <p:extLst>
      <p:ext uri="{BB962C8B-B14F-4D97-AF65-F5344CB8AC3E}">
        <p14:creationId xmlns:p14="http://schemas.microsoft.com/office/powerpoint/2010/main" val="3410913812"/>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205</a:t>
            </a:fld>
            <a:endParaRPr lang="en-GB"/>
          </a:p>
        </p:txBody>
      </p:sp>
      <p:sp>
        <p:nvSpPr>
          <p:cNvPr id="3" name="Titre 2"/>
          <p:cNvSpPr>
            <a:spLocks noGrp="1"/>
          </p:cNvSpPr>
          <p:nvPr>
            <p:ph type="title"/>
          </p:nvPr>
        </p:nvSpPr>
        <p:spPr/>
        <p:txBody>
          <a:bodyPr/>
          <a:lstStyle/>
          <a:p>
            <a:r>
              <a:rPr lang="fr-FR" dirty="0">
                <a:latin typeface="+mj-lt"/>
              </a:rPr>
              <a:t>Réseaux et tables</a:t>
            </a:r>
            <a:endParaRPr lang="en-GB" dirty="0">
              <a:latin typeface="+mj-lt"/>
            </a:endParaRPr>
          </a:p>
        </p:txBody>
      </p:sp>
      <p:pic>
        <p:nvPicPr>
          <p:cNvPr id="7170" name="Picture 2" descr="38&#10;Core Concepts&#10;• Networks and Tables&#10;Tables&#10;e.g., data or annotations&#10;Networks&#10;e.g., PPIs or pathways&#10; "/>
          <p:cNvPicPr>
            <a:picLocks noChangeAspect="1" noChangeArrowheads="1"/>
          </p:cNvPicPr>
          <p:nvPr/>
        </p:nvPicPr>
        <p:blipFill rotWithShape="1">
          <a:blip r:embed="rId2">
            <a:extLst>
              <a:ext uri="{28A0092B-C50C-407E-A947-70E740481C1C}">
                <a14:useLocalDpi xmlns:a14="http://schemas.microsoft.com/office/drawing/2010/main" val="0"/>
              </a:ext>
            </a:extLst>
          </a:blip>
          <a:srcRect l="19061" t="29873" b="33644"/>
          <a:stretch/>
        </p:blipFill>
        <p:spPr bwMode="auto">
          <a:xfrm>
            <a:off x="719832" y="1780038"/>
            <a:ext cx="8533424" cy="288479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655936" y="5147989"/>
            <a:ext cx="1597297" cy="584775"/>
          </a:xfrm>
          <a:prstGeom prst="rect">
            <a:avLst/>
          </a:prstGeom>
          <a:noFill/>
        </p:spPr>
        <p:txBody>
          <a:bodyPr wrap="none" rtlCol="0">
            <a:spAutoFit/>
          </a:bodyPr>
          <a:lstStyle/>
          <a:p>
            <a:r>
              <a:rPr lang="fr-FR" sz="3200" b="1" dirty="0" smtClean="0"/>
              <a:t>Réseaux</a:t>
            </a:r>
            <a:endParaRPr lang="en-GB" sz="3200" b="1" dirty="0"/>
          </a:p>
        </p:txBody>
      </p:sp>
      <p:sp>
        <p:nvSpPr>
          <p:cNvPr id="6" name="ZoneTexte 5"/>
          <p:cNvSpPr txBox="1"/>
          <p:nvPr/>
        </p:nvSpPr>
        <p:spPr>
          <a:xfrm>
            <a:off x="5832400" y="5147989"/>
            <a:ext cx="1250086" cy="584775"/>
          </a:xfrm>
          <a:prstGeom prst="rect">
            <a:avLst/>
          </a:prstGeom>
          <a:noFill/>
        </p:spPr>
        <p:txBody>
          <a:bodyPr wrap="none" rtlCol="0">
            <a:spAutoFit/>
          </a:bodyPr>
          <a:lstStyle/>
          <a:p>
            <a:r>
              <a:rPr lang="fr-FR" sz="3200" b="1" dirty="0" smtClean="0"/>
              <a:t>Tables</a:t>
            </a:r>
            <a:endParaRPr lang="en-GB" sz="3200" b="1" dirty="0"/>
          </a:p>
        </p:txBody>
      </p:sp>
      <p:pic>
        <p:nvPicPr>
          <p:cNvPr id="8196" name="Picture 4" descr="39&#10;Core Concepts&#10;• Networks and Tables&#10;TablesNetworks&#10;Visual Styles&#10; "/>
          <p:cNvPicPr>
            <a:picLocks noChangeAspect="1" noChangeArrowheads="1"/>
          </p:cNvPicPr>
          <p:nvPr/>
        </p:nvPicPr>
        <p:blipFill rotWithShape="1">
          <a:blip r:embed="rId3">
            <a:extLst>
              <a:ext uri="{28A0092B-C50C-407E-A947-70E740481C1C}">
                <a14:useLocalDpi xmlns:a14="http://schemas.microsoft.com/office/drawing/2010/main" val="0"/>
              </a:ext>
            </a:extLst>
          </a:blip>
          <a:srcRect l="10287" t="27132" r="50470" b="31880"/>
          <a:stretch/>
        </p:blipFill>
        <p:spPr bwMode="auto">
          <a:xfrm>
            <a:off x="71760" y="1723245"/>
            <a:ext cx="3827595" cy="299838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eur en arc 6"/>
          <p:cNvCxnSpPr>
            <a:stCxn id="6" idx="2"/>
            <a:endCxn id="4" idx="2"/>
          </p:cNvCxnSpPr>
          <p:nvPr/>
        </p:nvCxnSpPr>
        <p:spPr>
          <a:xfrm rot="5400000">
            <a:off x="4456014" y="3731335"/>
            <a:ext cx="12700" cy="4002858"/>
          </a:xfrm>
          <a:prstGeom prst="curvedConnector3">
            <a:avLst>
              <a:gd name="adj1" fmla="val 4646512"/>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663715" y="6372125"/>
            <a:ext cx="2101857" cy="584775"/>
          </a:xfrm>
          <a:prstGeom prst="rect">
            <a:avLst/>
          </a:prstGeom>
          <a:noFill/>
        </p:spPr>
        <p:txBody>
          <a:bodyPr wrap="none" rtlCol="0">
            <a:spAutoFit/>
          </a:bodyPr>
          <a:lstStyle/>
          <a:p>
            <a:r>
              <a:rPr lang="fr-FR" sz="3200" b="1" dirty="0" smtClean="0"/>
              <a:t>Style visuel</a:t>
            </a:r>
            <a:endParaRPr lang="en-GB" sz="3200" b="1" dirty="0"/>
          </a:p>
        </p:txBody>
      </p:sp>
    </p:spTree>
    <p:extLst>
      <p:ext uri="{BB962C8B-B14F-4D97-AF65-F5344CB8AC3E}">
        <p14:creationId xmlns:p14="http://schemas.microsoft.com/office/powerpoint/2010/main" val="2284376201"/>
      </p:ext>
    </p:ext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206</a:t>
            </a:fld>
            <a:endParaRPr lang="en-GB"/>
          </a:p>
        </p:txBody>
      </p:sp>
      <p:sp>
        <p:nvSpPr>
          <p:cNvPr id="3" name="Titre 2"/>
          <p:cNvSpPr>
            <a:spLocks noGrp="1"/>
          </p:cNvSpPr>
          <p:nvPr>
            <p:ph type="title"/>
          </p:nvPr>
        </p:nvSpPr>
        <p:spPr/>
        <p:txBody>
          <a:bodyPr/>
          <a:lstStyle/>
          <a:p>
            <a:r>
              <a:rPr lang="fr-FR" dirty="0" smtClean="0">
                <a:latin typeface="+mj-lt"/>
              </a:rPr>
              <a:t>Style visuel</a:t>
            </a:r>
            <a:endParaRPr lang="en-GB" dirty="0">
              <a:latin typeface="+mj-lt"/>
            </a:endParaRPr>
          </a:p>
        </p:txBody>
      </p:sp>
      <p:pic>
        <p:nvPicPr>
          <p:cNvPr id="9220" name="Picture 4" descr="A travel guide to Cytoscape plugins&#10;&#10;!&#10;Rintaro Saito, Michael E Smoot, Keiichiro Ono, Johannes Ruscheinski, Peng-Liang Wan..."/>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690" t="2731" r="61244" b="2165"/>
          <a:stretch/>
        </p:blipFill>
        <p:spPr bwMode="auto">
          <a:xfrm>
            <a:off x="1" y="595423"/>
            <a:ext cx="3423684" cy="696425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032199" y="1717734"/>
            <a:ext cx="5543439" cy="2062103"/>
          </a:xfrm>
          <a:prstGeom prst="rect">
            <a:avLst/>
          </a:prstGeom>
          <a:noFill/>
        </p:spPr>
        <p:txBody>
          <a:bodyPr wrap="square" rtlCol="0">
            <a:spAutoFit/>
          </a:bodyPr>
          <a:lstStyle/>
          <a:p>
            <a:r>
              <a:rPr lang="fr-FR" sz="3200" dirty="0" smtClean="0"/>
              <a:t>Collection de liens entre attributs des nœuds et des arêtes et des propriétés visuelles</a:t>
            </a:r>
            <a:endParaRPr lang="en-GB" sz="3200" dirty="0"/>
          </a:p>
        </p:txBody>
      </p:sp>
    </p:spTree>
    <p:extLst>
      <p:ext uri="{BB962C8B-B14F-4D97-AF65-F5344CB8AC3E}">
        <p14:creationId xmlns:p14="http://schemas.microsoft.com/office/powerpoint/2010/main" val="4056202044"/>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207</a:t>
            </a:fld>
            <a:endParaRPr lang="en-GB"/>
          </a:p>
        </p:txBody>
      </p:sp>
      <p:sp>
        <p:nvSpPr>
          <p:cNvPr id="3" name="Titre 2"/>
          <p:cNvSpPr>
            <a:spLocks noGrp="1"/>
          </p:cNvSpPr>
          <p:nvPr>
            <p:ph type="title"/>
          </p:nvPr>
        </p:nvSpPr>
        <p:spPr/>
        <p:txBody>
          <a:bodyPr/>
          <a:lstStyle/>
          <a:p>
            <a:r>
              <a:rPr lang="fr-FR" dirty="0" smtClean="0">
                <a:latin typeface="+mj-lt"/>
              </a:rPr>
              <a:t>Projection de données</a:t>
            </a:r>
            <a:endParaRPr lang="en-GB" dirty="0">
              <a:latin typeface="+mj-lt"/>
            </a:endParaRPr>
          </a:p>
        </p:txBody>
      </p:sp>
      <p:pic>
        <p:nvPicPr>
          <p:cNvPr id="4098" name="Picture 2" descr="29&#10;Data Mapping&#10;• Mapping of data values associated with&#10;graph elements onto graph visuals&#10;• Visual attributes&#10;– Node fill..."/>
          <p:cNvPicPr>
            <a:picLocks noChangeAspect="1" noChangeArrowheads="1"/>
          </p:cNvPicPr>
          <p:nvPr/>
        </p:nvPicPr>
        <p:blipFill rotWithShape="1">
          <a:blip r:embed="rId2">
            <a:extLst>
              <a:ext uri="{28A0092B-C50C-407E-A947-70E740481C1C}">
                <a14:useLocalDpi xmlns:a14="http://schemas.microsoft.com/office/drawing/2010/main" val="0"/>
              </a:ext>
            </a:extLst>
          </a:blip>
          <a:srcRect t="12933"/>
          <a:stretch/>
        </p:blipFill>
        <p:spPr bwMode="auto">
          <a:xfrm>
            <a:off x="431800" y="827509"/>
            <a:ext cx="9124026" cy="595796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022" y="5219997"/>
            <a:ext cx="4392488" cy="1754326"/>
          </a:xfrm>
          <a:prstGeom prst="rect">
            <a:avLst/>
          </a:prstGeom>
          <a:noFill/>
        </p:spPr>
        <p:txBody>
          <a:bodyPr wrap="square" rtlCol="0">
            <a:spAutoFit/>
          </a:bodyPr>
          <a:lstStyle/>
          <a:p>
            <a:pPr marL="285750" indent="-285750">
              <a:buFont typeface="Arial" panose="020B0604020202020204" pitchFamily="34" charset="0"/>
              <a:buChar char="•"/>
            </a:pPr>
            <a:r>
              <a:rPr lang="fr-FR" dirty="0" smtClean="0"/>
              <a:t>Eviter de surcharger la visualisation avec trop d’éléments visuels</a:t>
            </a:r>
          </a:p>
          <a:p>
            <a:endParaRPr lang="fr-FR" dirty="0" smtClean="0"/>
          </a:p>
          <a:p>
            <a:pPr marL="285750" indent="-285750">
              <a:buFont typeface="Arial" panose="020B0604020202020204" pitchFamily="34" charset="0"/>
              <a:buChar char="•"/>
            </a:pPr>
            <a:r>
              <a:rPr lang="fr-FR" dirty="0" smtClean="0"/>
              <a:t>Projetez seulement les informations utiles à votre message</a:t>
            </a:r>
          </a:p>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398624190"/>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208</a:t>
            </a:fld>
            <a:endParaRPr lang="en-GB"/>
          </a:p>
        </p:txBody>
      </p:sp>
      <p:sp>
        <p:nvSpPr>
          <p:cNvPr id="3" name="Titre 2"/>
          <p:cNvSpPr>
            <a:spLocks noGrp="1"/>
          </p:cNvSpPr>
          <p:nvPr>
            <p:ph type="title"/>
          </p:nvPr>
        </p:nvSpPr>
        <p:spPr/>
        <p:txBody>
          <a:bodyPr/>
          <a:lstStyle/>
          <a:p>
            <a:r>
              <a:rPr lang="fr-FR" dirty="0" err="1" smtClean="0">
                <a:latin typeface="+mj-lt"/>
              </a:rPr>
              <a:t>Layouts</a:t>
            </a:r>
            <a:endParaRPr lang="en-GB" dirty="0">
              <a:latin typeface="+mj-lt"/>
            </a:endParaRPr>
          </a:p>
        </p:txBody>
      </p:sp>
      <p:pic>
        <p:nvPicPr>
          <p:cNvPr id="5122" name="Picture 2" descr="Cytoscape Family&#10;- Version 2.x - Legacy version&#10;- Last release for 2.x is 2.8.3.&#10;- Version 3.x - Current production versio..."/>
          <p:cNvPicPr>
            <a:picLocks noChangeAspect="1" noChangeArrowheads="1"/>
          </p:cNvPicPr>
          <p:nvPr/>
        </p:nvPicPr>
        <p:blipFill rotWithShape="1">
          <a:blip r:embed="rId2">
            <a:extLst>
              <a:ext uri="{28A0092B-C50C-407E-A947-70E740481C1C}">
                <a14:useLocalDpi xmlns:a14="http://schemas.microsoft.com/office/drawing/2010/main" val="0"/>
              </a:ext>
            </a:extLst>
          </a:blip>
          <a:srcRect t="16131" b="11776"/>
          <a:stretch/>
        </p:blipFill>
        <p:spPr bwMode="auto">
          <a:xfrm>
            <a:off x="155575" y="999460"/>
            <a:ext cx="9753600" cy="527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250016"/>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209</a:t>
            </a:fld>
            <a:endParaRPr lang="en-GB"/>
          </a:p>
        </p:txBody>
      </p:sp>
      <p:sp>
        <p:nvSpPr>
          <p:cNvPr id="3" name="Titre 2"/>
          <p:cNvSpPr>
            <a:spLocks noGrp="1"/>
          </p:cNvSpPr>
          <p:nvPr>
            <p:ph type="title"/>
          </p:nvPr>
        </p:nvSpPr>
        <p:spPr/>
        <p:txBody>
          <a:bodyPr/>
          <a:lstStyle/>
          <a:p>
            <a:r>
              <a:rPr lang="fr-FR" dirty="0" err="1" smtClean="0">
                <a:latin typeface="+mj-lt"/>
              </a:rPr>
              <a:t>Layouts</a:t>
            </a:r>
            <a:endParaRPr lang="en-GB" dirty="0">
              <a:latin typeface="+mj-lt"/>
            </a:endParaRPr>
          </a:p>
        </p:txBody>
      </p:sp>
      <p:pic>
        <p:nvPicPr>
          <p:cNvPr id="6146" name="Picture 2" descr="Cytoscape Family&#10;- cytoscape.js:&#10;Library for web&#10;applications&#10;JS&#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856" y="971525"/>
            <a:ext cx="7821191" cy="586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68704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21</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68" name="CustomShape 10"/>
          <p:cNvSpPr/>
          <p:nvPr/>
        </p:nvSpPr>
        <p:spPr>
          <a:xfrm>
            <a:off x="1512000" y="125712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75" name="CustomShape 17"/>
          <p:cNvSpPr/>
          <p:nvPr/>
        </p:nvSpPr>
        <p:spPr>
          <a:xfrm>
            <a:off x="2028600" y="383220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82" name="CustomShape 24"/>
          <p:cNvSpPr/>
          <p:nvPr/>
        </p:nvSpPr>
        <p:spPr>
          <a:xfrm>
            <a:off x="1590840" y="5981040"/>
            <a:ext cx="901440" cy="28044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sp>
        <p:nvSpPr>
          <p:cNvPr id="17" name="Text Box 1"/>
          <p:cNvSpPr txBox="1">
            <a:spLocks noChangeArrowheads="1"/>
          </p:cNvSpPr>
          <p:nvPr/>
        </p:nvSpPr>
        <p:spPr bwMode="auto">
          <a:xfrm>
            <a:off x="785382" y="1794240"/>
            <a:ext cx="8745537" cy="310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0338" indent="-160338">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1pPr>
            <a:lvl2pPr marL="422275" indent="-212725">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2pPr>
            <a:lvl3pPr marL="638175" indent="-207963">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9pPr>
          </a:lstStyle>
          <a:p>
            <a:pPr eaLnBrk="1" hangingPunct="1">
              <a:lnSpc>
                <a:spcPct val="150000"/>
              </a:lnSpc>
              <a:buClr>
                <a:srgbClr val="C5DD01"/>
              </a:buClr>
              <a:buFont typeface="Wingdings" panose="05000000000000000000" pitchFamily="2" charset="2"/>
              <a:buChar char=""/>
            </a:pPr>
            <a:r>
              <a:rPr lang="fr-FR" altLang="fr-FR" sz="2400" dirty="0">
                <a:solidFill>
                  <a:srgbClr val="000000"/>
                </a:solidFill>
                <a:latin typeface="Calibri" panose="020F0502020204030204" pitchFamily="34" charset="0"/>
              </a:rPr>
              <a:t>Beaucoup de fonctionnalités</a:t>
            </a:r>
          </a:p>
          <a:p>
            <a:pPr lvl="1" eaLnBrk="1" hangingPunct="1">
              <a:lnSpc>
                <a:spcPct val="150000"/>
              </a:lnSpc>
              <a:buSzPct val="45000"/>
              <a:buFont typeface="Wingdings" panose="05000000000000000000" pitchFamily="2" charset="2"/>
              <a:buChar char=""/>
            </a:pPr>
            <a:r>
              <a:rPr lang="fr-FR" altLang="fr-FR" sz="2400" dirty="0">
                <a:solidFill>
                  <a:srgbClr val="000000"/>
                </a:solidFill>
                <a:latin typeface="Calibri" panose="020F0502020204030204" pitchFamily="34" charset="0"/>
              </a:rPr>
              <a:t>Nombreuses formations dédiées à </a:t>
            </a:r>
            <a:r>
              <a:rPr lang="fr-FR" altLang="fr-FR" sz="2400" dirty="0" err="1">
                <a:solidFill>
                  <a:srgbClr val="000000"/>
                </a:solidFill>
                <a:latin typeface="Calibri" panose="020F0502020204030204" pitchFamily="34" charset="0"/>
              </a:rPr>
              <a:t>Galaxy</a:t>
            </a:r>
            <a:endParaRPr lang="fr-FR" altLang="fr-FR" sz="2400" dirty="0">
              <a:solidFill>
                <a:srgbClr val="000000"/>
              </a:solidFill>
              <a:latin typeface="Calibri" panose="020F0502020204030204" pitchFamily="34" charset="0"/>
            </a:endParaRPr>
          </a:p>
          <a:p>
            <a:pPr eaLnBrk="1" hangingPunct="1">
              <a:lnSpc>
                <a:spcPct val="150000"/>
              </a:lnSpc>
              <a:buClr>
                <a:srgbClr val="C5DD01"/>
              </a:buClr>
              <a:buFont typeface="Wingdings" panose="05000000000000000000" pitchFamily="2" charset="2"/>
              <a:buChar char=""/>
            </a:pPr>
            <a:r>
              <a:rPr lang="fr-FR" altLang="fr-FR" sz="2400" dirty="0">
                <a:solidFill>
                  <a:srgbClr val="000000"/>
                </a:solidFill>
                <a:latin typeface="Calibri" panose="020F0502020204030204" pitchFamily="34" charset="0"/>
              </a:rPr>
              <a:t>Aujourd'hui</a:t>
            </a:r>
          </a:p>
          <a:p>
            <a:pPr lvl="1" eaLnBrk="1" hangingPunct="1">
              <a:lnSpc>
                <a:spcPct val="150000"/>
              </a:lnSpc>
              <a:buSzPct val="45000"/>
              <a:buFont typeface="Wingdings" panose="05000000000000000000" pitchFamily="2" charset="2"/>
              <a:buChar char=""/>
            </a:pPr>
            <a:r>
              <a:rPr lang="fr-FR" altLang="fr-FR" sz="2400" dirty="0">
                <a:solidFill>
                  <a:srgbClr val="000000"/>
                </a:solidFill>
                <a:latin typeface="Calibri" panose="020F0502020204030204" pitchFamily="34" charset="0"/>
              </a:rPr>
              <a:t>Utilisation de workflows conçus par BBRIC</a:t>
            </a:r>
          </a:p>
          <a:p>
            <a:pPr lvl="1" eaLnBrk="1" hangingPunct="1">
              <a:lnSpc>
                <a:spcPct val="150000"/>
              </a:lnSpc>
              <a:buSzPct val="45000"/>
              <a:buFont typeface="Wingdings" panose="05000000000000000000" pitchFamily="2" charset="2"/>
              <a:buChar char=""/>
            </a:pPr>
            <a:r>
              <a:rPr lang="fr-FR" altLang="fr-FR" sz="2400" dirty="0">
                <a:solidFill>
                  <a:srgbClr val="000000"/>
                </a:solidFill>
                <a:latin typeface="Calibri" panose="020F0502020204030204" pitchFamily="34" charset="0"/>
              </a:rPr>
              <a:t>Lien avec l'architecture BBRIC</a:t>
            </a:r>
          </a:p>
          <a:p>
            <a:pPr lvl="2" eaLnBrk="1" hangingPunct="1">
              <a:lnSpc>
                <a:spcPct val="150000"/>
              </a:lnSpc>
              <a:buSzPct val="45000"/>
              <a:buFont typeface="Wingdings" panose="05000000000000000000" pitchFamily="2" charset="2"/>
              <a:buChar char=""/>
            </a:pPr>
            <a:r>
              <a:rPr lang="fr-FR" altLang="fr-FR" sz="2400" dirty="0">
                <a:solidFill>
                  <a:srgbClr val="000000"/>
                </a:solidFill>
                <a:latin typeface="Calibri" panose="020F0502020204030204" pitchFamily="34" charset="0"/>
              </a:rPr>
              <a:t>Traitement de données issues de l'Archive</a:t>
            </a:r>
          </a:p>
        </p:txBody>
      </p:sp>
    </p:spTree>
    <p:extLst>
      <p:ext uri="{BB962C8B-B14F-4D97-AF65-F5344CB8AC3E}">
        <p14:creationId xmlns:p14="http://schemas.microsoft.com/office/powerpoint/2010/main" val="704702300"/>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210</a:t>
            </a:fld>
            <a:endParaRPr lang="en-GB"/>
          </a:p>
        </p:txBody>
      </p:sp>
      <p:sp>
        <p:nvSpPr>
          <p:cNvPr id="3" name="Titre 2"/>
          <p:cNvSpPr>
            <a:spLocks noGrp="1"/>
          </p:cNvSpPr>
          <p:nvPr>
            <p:ph type="title"/>
          </p:nvPr>
        </p:nvSpPr>
        <p:spPr/>
        <p:txBody>
          <a:bodyPr/>
          <a:lstStyle/>
          <a:p>
            <a:r>
              <a:rPr lang="fr-FR" dirty="0" smtClean="0">
                <a:latin typeface="+mj-lt"/>
              </a:rPr>
              <a:t>Sélection de sous-réseaux</a:t>
            </a:r>
            <a:endParaRPr lang="en-GB" dirty="0">
              <a:latin typeface="+mj-lt"/>
            </a:endParaRPr>
          </a:p>
        </p:txBody>
      </p:sp>
      <p:pic>
        <p:nvPicPr>
          <p:cNvPr id="4" name="Picture 2" descr="F:\WORK_synchronised\EMBO-project-Ralsto\GS-Network Ralsto\tets_figure2.png"/>
          <p:cNvPicPr>
            <a:picLocks noChangeAspect="1" noChangeArrowheads="1"/>
          </p:cNvPicPr>
          <p:nvPr/>
        </p:nvPicPr>
        <p:blipFill>
          <a:blip r:embed="rId2" cstate="print"/>
          <a:srcRect/>
          <a:stretch>
            <a:fillRect/>
          </a:stretch>
        </p:blipFill>
        <p:spPr bwMode="auto">
          <a:xfrm>
            <a:off x="143768" y="538203"/>
            <a:ext cx="5976664" cy="6060688"/>
          </a:xfrm>
          <a:prstGeom prst="rect">
            <a:avLst/>
          </a:prstGeom>
          <a:noFill/>
          <a:ln w="9525">
            <a:noFill/>
            <a:miter lim="800000"/>
            <a:headEnd/>
            <a:tailEnd/>
          </a:ln>
        </p:spPr>
      </p:pic>
      <p:sp>
        <p:nvSpPr>
          <p:cNvPr id="5" name="ZoneTexte 4"/>
          <p:cNvSpPr txBox="1"/>
          <p:nvPr/>
        </p:nvSpPr>
        <p:spPr>
          <a:xfrm>
            <a:off x="6480472" y="1835621"/>
            <a:ext cx="3024336" cy="923330"/>
          </a:xfrm>
          <a:prstGeom prst="rect">
            <a:avLst/>
          </a:prstGeom>
          <a:noFill/>
        </p:spPr>
        <p:txBody>
          <a:bodyPr wrap="square" rtlCol="0">
            <a:spAutoFit/>
          </a:bodyPr>
          <a:lstStyle/>
          <a:p>
            <a:r>
              <a:rPr lang="fr-FR" dirty="0" smtClean="0"/>
              <a:t>Juste une grosse pelote de laine... Impossible à interpréter sous cette forme…</a:t>
            </a:r>
          </a:p>
        </p:txBody>
      </p:sp>
    </p:spTree>
    <p:extLst>
      <p:ext uri="{BB962C8B-B14F-4D97-AF65-F5344CB8AC3E}">
        <p14:creationId xmlns:p14="http://schemas.microsoft.com/office/powerpoint/2010/main" val="2986629287"/>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isual Style&#10;- Collection of mappings&#10;from Attributes to Visual&#10;Properties&#10; "/>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32000" y="2555701"/>
            <a:ext cx="5832648" cy="437905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211</a:t>
            </a:fld>
            <a:endParaRPr lang="en-GB"/>
          </a:p>
        </p:txBody>
      </p:sp>
      <p:sp>
        <p:nvSpPr>
          <p:cNvPr id="3" name="Titre 2"/>
          <p:cNvSpPr>
            <a:spLocks noGrp="1"/>
          </p:cNvSpPr>
          <p:nvPr>
            <p:ph type="title"/>
          </p:nvPr>
        </p:nvSpPr>
        <p:spPr/>
        <p:txBody>
          <a:bodyPr/>
          <a:lstStyle/>
          <a:p>
            <a:r>
              <a:rPr lang="fr-FR" dirty="0" smtClean="0">
                <a:latin typeface="+mj-lt"/>
              </a:rPr>
              <a:t>Filtre des réseaux</a:t>
            </a:r>
            <a:endParaRPr lang="en-GB" dirty="0">
              <a:latin typeface="+mj-lt"/>
            </a:endParaRPr>
          </a:p>
        </p:txBody>
      </p:sp>
      <p:sp>
        <p:nvSpPr>
          <p:cNvPr id="6" name="ZoneTexte 5"/>
          <p:cNvSpPr txBox="1"/>
          <p:nvPr/>
        </p:nvSpPr>
        <p:spPr>
          <a:xfrm>
            <a:off x="863848" y="683493"/>
            <a:ext cx="8568952" cy="2308324"/>
          </a:xfrm>
          <a:prstGeom prst="rect">
            <a:avLst/>
          </a:prstGeom>
          <a:noFill/>
        </p:spPr>
        <p:txBody>
          <a:bodyPr wrap="square" rtlCol="0">
            <a:spAutoFit/>
          </a:bodyPr>
          <a:lstStyle/>
          <a:p>
            <a:pPr marL="285750" indent="-285750">
              <a:buFont typeface="Arial" panose="020B0604020202020204" pitchFamily="34" charset="0"/>
              <a:buChar char="•"/>
            </a:pPr>
            <a:r>
              <a:rPr lang="fr-FR" sz="2400" dirty="0" smtClean="0"/>
              <a:t>Simple mais puissant</a:t>
            </a:r>
          </a:p>
          <a:p>
            <a:pPr marL="285750" indent="-285750">
              <a:buFont typeface="Arial" panose="020B0604020202020204" pitchFamily="34" charset="0"/>
              <a:buChar char="•"/>
            </a:pPr>
            <a:endParaRPr lang="fr-FR" sz="2400" dirty="0"/>
          </a:p>
          <a:p>
            <a:pPr marL="285750" indent="-285750">
              <a:buFont typeface="Arial" panose="020B0604020202020204" pitchFamily="34" charset="0"/>
              <a:buChar char="•"/>
            </a:pPr>
            <a:r>
              <a:rPr lang="fr-FR" sz="2400" dirty="0" smtClean="0"/>
              <a:t>Exemples : sélectionne les nœuds</a:t>
            </a:r>
          </a:p>
          <a:p>
            <a:pPr marL="742950" lvl="1" indent="-285750">
              <a:buFont typeface="Arial" panose="020B0604020202020204" pitchFamily="34" charset="0"/>
              <a:buChar char="•"/>
            </a:pPr>
            <a:r>
              <a:rPr lang="fr-FR" sz="2400" dirty="0" smtClean="0"/>
              <a:t>Qui ont un degré &gt; 5</a:t>
            </a:r>
          </a:p>
          <a:p>
            <a:pPr marL="742950" lvl="1" indent="-285750">
              <a:buFont typeface="Arial" panose="020B0604020202020204" pitchFamily="34" charset="0"/>
              <a:buChar char="•"/>
            </a:pPr>
            <a:r>
              <a:rPr lang="fr-FR" sz="2400" dirty="0" smtClean="0"/>
              <a:t>Dont les arêtes sont extraites de la publication X</a:t>
            </a:r>
          </a:p>
          <a:p>
            <a:pPr marL="742950" lvl="1" indent="-285750">
              <a:buFont typeface="Arial" panose="020B0604020202020204" pitchFamily="34" charset="0"/>
              <a:buChar char="•"/>
            </a:pPr>
            <a:r>
              <a:rPr lang="fr-FR" sz="2400" dirty="0" smtClean="0"/>
              <a:t>Extraits  de la KEGG </a:t>
            </a:r>
            <a:r>
              <a:rPr lang="fr-FR" sz="2400" dirty="0" err="1" smtClean="0"/>
              <a:t>pathway</a:t>
            </a:r>
            <a:r>
              <a:rPr lang="fr-FR" sz="2400" dirty="0" smtClean="0"/>
              <a:t> Y</a:t>
            </a:r>
            <a:endParaRPr lang="en-GB" sz="2400" dirty="0"/>
          </a:p>
        </p:txBody>
      </p:sp>
    </p:spTree>
    <p:extLst>
      <p:ext uri="{BB962C8B-B14F-4D97-AF65-F5344CB8AC3E}">
        <p14:creationId xmlns:p14="http://schemas.microsoft.com/office/powerpoint/2010/main" val="1925687557"/>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212</a:t>
            </a:fld>
            <a:endParaRPr lang="en-GB"/>
          </a:p>
        </p:txBody>
      </p:sp>
      <p:sp>
        <p:nvSpPr>
          <p:cNvPr id="3" name="Titre 2"/>
          <p:cNvSpPr>
            <a:spLocks noGrp="1"/>
          </p:cNvSpPr>
          <p:nvPr>
            <p:ph type="title"/>
          </p:nvPr>
        </p:nvSpPr>
        <p:spPr/>
        <p:txBody>
          <a:bodyPr/>
          <a:lstStyle/>
          <a:p>
            <a:r>
              <a:rPr lang="fr-FR" dirty="0" smtClean="0">
                <a:latin typeface="+mj-lt"/>
              </a:rPr>
              <a:t>Sélection de sous-réseaux par voisinage</a:t>
            </a:r>
            <a:endParaRPr lang="en-GB" dirty="0">
              <a:latin typeface="+mj-lt"/>
            </a:endParaRPr>
          </a:p>
        </p:txBody>
      </p:sp>
      <p:pic>
        <p:nvPicPr>
          <p:cNvPr id="15362" name="Picture 2" descr="Previous Example&#10; "/>
          <p:cNvPicPr>
            <a:picLocks noChangeAspect="1" noChangeArrowheads="1"/>
          </p:cNvPicPr>
          <p:nvPr/>
        </p:nvPicPr>
        <p:blipFill rotWithShape="1">
          <a:blip r:embed="rId2">
            <a:extLst>
              <a:ext uri="{28A0092B-C50C-407E-A947-70E740481C1C}">
                <a14:useLocalDpi xmlns:a14="http://schemas.microsoft.com/office/drawing/2010/main" val="0"/>
              </a:ext>
            </a:extLst>
          </a:blip>
          <a:srcRect t="22763"/>
          <a:stretch/>
        </p:blipFill>
        <p:spPr bwMode="auto">
          <a:xfrm>
            <a:off x="359792" y="1043532"/>
            <a:ext cx="9540268" cy="5526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152806"/>
      </p:ext>
    </p:extLst>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213</a:t>
            </a:fld>
            <a:endParaRPr lang="en-GB"/>
          </a:p>
        </p:txBody>
      </p:sp>
      <p:sp>
        <p:nvSpPr>
          <p:cNvPr id="3" name="Titre 2"/>
          <p:cNvSpPr>
            <a:spLocks noGrp="1"/>
          </p:cNvSpPr>
          <p:nvPr>
            <p:ph type="title"/>
          </p:nvPr>
        </p:nvSpPr>
        <p:spPr/>
        <p:txBody>
          <a:bodyPr/>
          <a:lstStyle/>
          <a:p>
            <a:r>
              <a:rPr lang="fr-FR" dirty="0" smtClean="0">
                <a:latin typeface="+mj-lt"/>
              </a:rPr>
              <a:t>Création d’un sous-réseau par sélection</a:t>
            </a:r>
            <a:endParaRPr lang="en-GB" dirty="0">
              <a:latin typeface="+mj-lt"/>
            </a:endParaRPr>
          </a:p>
        </p:txBody>
      </p:sp>
      <p:pic>
        <p:nvPicPr>
          <p:cNvPr id="16386" name="Picture 2" descr="GCN4&#10;HIS7&#10;ILV2&#10;RPL16A&#10;CBF1&#10;YOR264W&#10;YGR058W&#10;YGR136W YBR190W&#10;YCR086W&#10;YNL050C&#10;ACS2&#10;FPR1&#10;SNP1HMO1 PRP21&#10;TAH18&#10;SIP4&#10;HOM3&#10;PGK1&#10;R..."/>
          <p:cNvPicPr>
            <a:picLocks noChangeAspect="1" noChangeArrowheads="1"/>
          </p:cNvPicPr>
          <p:nvPr/>
        </p:nvPicPr>
        <p:blipFill rotWithShape="1">
          <a:blip r:embed="rId2">
            <a:extLst>
              <a:ext uri="{28A0092B-C50C-407E-A947-70E740481C1C}">
                <a14:useLocalDpi xmlns:a14="http://schemas.microsoft.com/office/drawing/2010/main" val="0"/>
              </a:ext>
            </a:extLst>
          </a:blip>
          <a:srcRect t="26194"/>
          <a:stretch/>
        </p:blipFill>
        <p:spPr bwMode="auto">
          <a:xfrm>
            <a:off x="200419" y="1475581"/>
            <a:ext cx="9753600" cy="539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685236"/>
      </p:ext>
    </p:extLst>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214</a:t>
            </a:fld>
            <a:endParaRPr lang="en-GB"/>
          </a:p>
        </p:txBody>
      </p:sp>
      <p:sp>
        <p:nvSpPr>
          <p:cNvPr id="3" name="Titre 2"/>
          <p:cNvSpPr>
            <a:spLocks noGrp="1"/>
          </p:cNvSpPr>
          <p:nvPr>
            <p:ph type="title"/>
          </p:nvPr>
        </p:nvSpPr>
        <p:spPr/>
        <p:txBody>
          <a:bodyPr/>
          <a:lstStyle/>
          <a:p>
            <a:r>
              <a:rPr lang="fr-FR" dirty="0" smtClean="0">
                <a:latin typeface="+mj-lt"/>
              </a:rPr>
              <a:t>Les applications </a:t>
            </a:r>
            <a:r>
              <a:rPr lang="fr-FR" dirty="0" err="1" smtClean="0">
                <a:latin typeface="+mj-lt"/>
              </a:rPr>
              <a:t>Cytoscape</a:t>
            </a:r>
            <a:endParaRPr lang="en-GB" dirty="0">
              <a:latin typeface="+mj-lt"/>
            </a:endParaRPr>
          </a:p>
        </p:txBody>
      </p:sp>
      <p:pic>
        <p:nvPicPr>
          <p:cNvPr id="10242" name="Picture 2" descr="Export to HTML5 Session&#10;Feature for users: you can view networks on web browsers&#10;with Cytoscape.js&#10;Under development… We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848" y="755501"/>
            <a:ext cx="8313440" cy="6235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184209"/>
      </p:ext>
    </p:extLst>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215</a:t>
            </a:fld>
            <a:endParaRPr lang="en-GB"/>
          </a:p>
        </p:txBody>
      </p:sp>
      <p:sp>
        <p:nvSpPr>
          <p:cNvPr id="3" name="Titre 2"/>
          <p:cNvSpPr>
            <a:spLocks noGrp="1"/>
          </p:cNvSpPr>
          <p:nvPr>
            <p:ph type="title"/>
          </p:nvPr>
        </p:nvSpPr>
        <p:spPr/>
        <p:txBody>
          <a:bodyPr/>
          <a:lstStyle/>
          <a:p>
            <a:r>
              <a:rPr lang="fr-FR" dirty="0">
                <a:latin typeface="+mj-lt"/>
              </a:rPr>
              <a:t>Quelques exemples </a:t>
            </a:r>
            <a:r>
              <a:rPr lang="fr-FR" dirty="0" smtClean="0">
                <a:latin typeface="+mj-lt"/>
              </a:rPr>
              <a:t>: http</a:t>
            </a:r>
            <a:r>
              <a:rPr lang="fr-FR" dirty="0">
                <a:latin typeface="+mj-lt"/>
              </a:rPr>
              <a:t>://cytoscape-publications.tumblr.com/</a:t>
            </a:r>
            <a:endParaRPr lang="en-GB" dirty="0">
              <a:latin typeface="+mj-lt"/>
            </a:endParaRPr>
          </a:p>
        </p:txBody>
      </p:sp>
      <p:pic>
        <p:nvPicPr>
          <p:cNvPr id="17410" name="Picture 2" descr="http://41.media.tumblr.com/c2349e7dcc776e6a17cdcce017b0b47e/tumblr_o3qt85sRTY1r43vsyo1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920" y="611485"/>
            <a:ext cx="4588485" cy="60486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51545" y="5940077"/>
            <a:ext cx="4885311" cy="1200329"/>
          </a:xfrm>
          <a:prstGeom prst="rect">
            <a:avLst/>
          </a:prstGeom>
        </p:spPr>
        <p:txBody>
          <a:bodyPr wrap="square">
            <a:spAutoFit/>
          </a:bodyPr>
          <a:lstStyle/>
          <a:p>
            <a:r>
              <a:rPr lang="en-GB" dirty="0"/>
              <a:t>The Proteomic Profile of Deleted in Breast Cancer 1 (DBC1) Interactions Points to a Multifaceted Regulation of Gene Expression. </a:t>
            </a:r>
            <a:r>
              <a:rPr lang="en-GB" dirty="0" err="1"/>
              <a:t>Giguère</a:t>
            </a:r>
            <a:r>
              <a:rPr lang="en-GB" dirty="0"/>
              <a:t> et al, </a:t>
            </a:r>
            <a:r>
              <a:rPr lang="en-GB" i="1" dirty="0">
                <a:hlinkClick r:id="rId3"/>
              </a:rPr>
              <a:t>Mol. Cell. Proteomics. 2016</a:t>
            </a:r>
            <a:r>
              <a:rPr lang="en-GB" dirty="0"/>
              <a:t>.</a:t>
            </a:r>
          </a:p>
        </p:txBody>
      </p:sp>
    </p:spTree>
    <p:extLst>
      <p:ext uri="{BB962C8B-B14F-4D97-AF65-F5344CB8AC3E}">
        <p14:creationId xmlns:p14="http://schemas.microsoft.com/office/powerpoint/2010/main" val="2231968367"/>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216</a:t>
            </a:fld>
            <a:endParaRPr lang="en-GB"/>
          </a:p>
        </p:txBody>
      </p:sp>
      <p:sp>
        <p:nvSpPr>
          <p:cNvPr id="3" name="Titre 2"/>
          <p:cNvSpPr>
            <a:spLocks noGrp="1"/>
          </p:cNvSpPr>
          <p:nvPr>
            <p:ph type="title"/>
          </p:nvPr>
        </p:nvSpPr>
        <p:spPr/>
        <p:txBody>
          <a:bodyPr/>
          <a:lstStyle/>
          <a:p>
            <a:r>
              <a:rPr lang="fr-FR" dirty="0">
                <a:latin typeface="+mj-lt"/>
              </a:rPr>
              <a:t>Quelques exemples </a:t>
            </a:r>
            <a:r>
              <a:rPr lang="fr-FR" dirty="0" smtClean="0">
                <a:latin typeface="+mj-lt"/>
              </a:rPr>
              <a:t>: http</a:t>
            </a:r>
            <a:r>
              <a:rPr lang="fr-FR" dirty="0">
                <a:latin typeface="+mj-lt"/>
              </a:rPr>
              <a:t>://cytoscape-publications.tumblr.com/</a:t>
            </a:r>
            <a:endParaRPr lang="en-GB" dirty="0">
              <a:latin typeface="+mj-lt"/>
            </a:endParaRPr>
          </a:p>
        </p:txBody>
      </p:sp>
      <p:pic>
        <p:nvPicPr>
          <p:cNvPr id="18434" name="Picture 2" descr="Assessing the Unseen Bacterial Diversity in Microbial Communities.Caro-Quintero et al, Genome Biol Evol. 2015 Nov.Cytoscape ci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967" y="1115541"/>
            <a:ext cx="7429463" cy="36107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30156" y="5580037"/>
            <a:ext cx="5038725" cy="923330"/>
          </a:xfrm>
          <a:prstGeom prst="rect">
            <a:avLst/>
          </a:prstGeom>
        </p:spPr>
        <p:txBody>
          <a:bodyPr>
            <a:spAutoFit/>
          </a:bodyPr>
          <a:lstStyle/>
          <a:p>
            <a:r>
              <a:rPr lang="en-GB" dirty="0"/>
              <a:t>Assessing the Unseen Bacterial Diversity in Microbial Communities.</a:t>
            </a:r>
            <a:br>
              <a:rPr lang="en-GB" dirty="0"/>
            </a:br>
            <a:r>
              <a:rPr lang="en-GB" dirty="0"/>
              <a:t>Caro-Quintero et al, </a:t>
            </a:r>
            <a:r>
              <a:rPr lang="en-GB" i="1" dirty="0">
                <a:hlinkClick r:id="rId3"/>
              </a:rPr>
              <a:t>Genome </a:t>
            </a:r>
            <a:r>
              <a:rPr lang="en-GB" i="1" dirty="0" err="1">
                <a:hlinkClick r:id="rId3"/>
              </a:rPr>
              <a:t>Biol</a:t>
            </a:r>
            <a:r>
              <a:rPr lang="en-GB" i="1" dirty="0">
                <a:hlinkClick r:id="rId3"/>
              </a:rPr>
              <a:t> </a:t>
            </a:r>
            <a:r>
              <a:rPr lang="en-GB" i="1" dirty="0" err="1">
                <a:hlinkClick r:id="rId3"/>
              </a:rPr>
              <a:t>Evol</a:t>
            </a:r>
            <a:r>
              <a:rPr lang="en-GB" i="1" dirty="0">
                <a:hlinkClick r:id="rId3"/>
              </a:rPr>
              <a:t>. 2015 Nov</a:t>
            </a:r>
            <a:r>
              <a:rPr lang="en-GB" dirty="0"/>
              <a:t>.</a:t>
            </a:r>
          </a:p>
        </p:txBody>
      </p:sp>
    </p:spTree>
    <p:extLst>
      <p:ext uri="{BB962C8B-B14F-4D97-AF65-F5344CB8AC3E}">
        <p14:creationId xmlns:p14="http://schemas.microsoft.com/office/powerpoint/2010/main" val="1559164974"/>
      </p:ext>
    </p:extLst>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217</a:t>
            </a:fld>
            <a:endParaRPr lang="en-GB"/>
          </a:p>
        </p:txBody>
      </p:sp>
      <p:sp>
        <p:nvSpPr>
          <p:cNvPr id="3" name="Titre 2"/>
          <p:cNvSpPr>
            <a:spLocks noGrp="1"/>
          </p:cNvSpPr>
          <p:nvPr>
            <p:ph type="title"/>
          </p:nvPr>
        </p:nvSpPr>
        <p:spPr/>
        <p:txBody>
          <a:bodyPr/>
          <a:lstStyle/>
          <a:p>
            <a:r>
              <a:rPr lang="fr-FR" dirty="0">
                <a:latin typeface="+mj-lt"/>
              </a:rPr>
              <a:t>Quelques exemples </a:t>
            </a:r>
            <a:r>
              <a:rPr lang="fr-FR" dirty="0" smtClean="0">
                <a:latin typeface="+mj-lt"/>
              </a:rPr>
              <a:t>: http</a:t>
            </a:r>
            <a:r>
              <a:rPr lang="fr-FR" dirty="0">
                <a:latin typeface="+mj-lt"/>
              </a:rPr>
              <a:t>://cytoscape-publications.tumblr.com/</a:t>
            </a:r>
            <a:endParaRPr lang="en-GB" dirty="0">
              <a:latin typeface="+mj-lt"/>
            </a:endParaRPr>
          </a:p>
        </p:txBody>
      </p:sp>
      <p:pic>
        <p:nvPicPr>
          <p:cNvPr id="18434" name="Picture 2" descr="Assessing the Unseen Bacterial Diversity in Microbial Communities.Caro-Quintero et al, Genome Biol Evol. 2015 Nov.Cytoscape ci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967" y="1115541"/>
            <a:ext cx="7429463" cy="36107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30156" y="5580037"/>
            <a:ext cx="5038725" cy="923330"/>
          </a:xfrm>
          <a:prstGeom prst="rect">
            <a:avLst/>
          </a:prstGeom>
        </p:spPr>
        <p:txBody>
          <a:bodyPr>
            <a:spAutoFit/>
          </a:bodyPr>
          <a:lstStyle/>
          <a:p>
            <a:r>
              <a:rPr lang="en-GB" dirty="0"/>
              <a:t>Assessing the Unseen Bacterial Diversity in Microbial Communities.</a:t>
            </a:r>
            <a:br>
              <a:rPr lang="en-GB" dirty="0"/>
            </a:br>
            <a:r>
              <a:rPr lang="en-GB" dirty="0"/>
              <a:t>Caro-Quintero et al, </a:t>
            </a:r>
            <a:r>
              <a:rPr lang="en-GB" i="1" dirty="0">
                <a:hlinkClick r:id="rId3"/>
              </a:rPr>
              <a:t>Genome </a:t>
            </a:r>
            <a:r>
              <a:rPr lang="en-GB" i="1" dirty="0" err="1">
                <a:hlinkClick r:id="rId3"/>
              </a:rPr>
              <a:t>Biol</a:t>
            </a:r>
            <a:r>
              <a:rPr lang="en-GB" i="1" dirty="0">
                <a:hlinkClick r:id="rId3"/>
              </a:rPr>
              <a:t> </a:t>
            </a:r>
            <a:r>
              <a:rPr lang="en-GB" i="1" dirty="0" err="1">
                <a:hlinkClick r:id="rId3"/>
              </a:rPr>
              <a:t>Evol</a:t>
            </a:r>
            <a:r>
              <a:rPr lang="en-GB" i="1" dirty="0">
                <a:hlinkClick r:id="rId3"/>
              </a:rPr>
              <a:t>. 2015 Nov</a:t>
            </a:r>
            <a:r>
              <a:rPr lang="en-GB" dirty="0"/>
              <a:t>.</a:t>
            </a:r>
          </a:p>
        </p:txBody>
      </p:sp>
    </p:spTree>
    <p:extLst>
      <p:ext uri="{BB962C8B-B14F-4D97-AF65-F5344CB8AC3E}">
        <p14:creationId xmlns:p14="http://schemas.microsoft.com/office/powerpoint/2010/main" val="2374859463"/>
      </p:ext>
    </p:extLst>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218</a:t>
            </a:fld>
            <a:endParaRPr lang="en-GB"/>
          </a:p>
        </p:txBody>
      </p:sp>
      <p:sp>
        <p:nvSpPr>
          <p:cNvPr id="3" name="Titre 2"/>
          <p:cNvSpPr>
            <a:spLocks noGrp="1"/>
          </p:cNvSpPr>
          <p:nvPr>
            <p:ph type="title"/>
          </p:nvPr>
        </p:nvSpPr>
        <p:spPr/>
        <p:txBody>
          <a:bodyPr/>
          <a:lstStyle/>
          <a:p>
            <a:r>
              <a:rPr lang="fr-FR" dirty="0">
                <a:latin typeface="+mj-lt"/>
              </a:rPr>
              <a:t>Quelques exemples </a:t>
            </a:r>
            <a:r>
              <a:rPr lang="fr-FR" dirty="0" smtClean="0">
                <a:latin typeface="+mj-lt"/>
              </a:rPr>
              <a:t>: http</a:t>
            </a:r>
            <a:r>
              <a:rPr lang="fr-FR" dirty="0">
                <a:latin typeface="+mj-lt"/>
              </a:rPr>
              <a:t>://cytoscape-publications.tumblr.com/</a:t>
            </a:r>
            <a:endParaRPr lang="en-GB" dirty="0">
              <a:latin typeface="+mj-lt"/>
            </a:endParaRPr>
          </a:p>
        </p:txBody>
      </p:sp>
      <p:pic>
        <p:nvPicPr>
          <p:cNvPr id="22530" name="Picture 2" descr="Bacterioplankton community resilience to ocean acidification: evidence from microbial network analysis. Wang et al, ICES J. Mar. Sci. 20 November 2015.NetworkAnalyzer is available at the Cytoscape App St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816" y="1118492"/>
            <a:ext cx="5184576" cy="54023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57924" y="6084093"/>
            <a:ext cx="4822701" cy="1200329"/>
          </a:xfrm>
          <a:prstGeom prst="rect">
            <a:avLst/>
          </a:prstGeom>
        </p:spPr>
        <p:txBody>
          <a:bodyPr wrap="square">
            <a:spAutoFit/>
          </a:bodyPr>
          <a:lstStyle/>
          <a:p>
            <a:r>
              <a:rPr lang="en-GB" dirty="0" err="1"/>
              <a:t>Bacterioplankton</a:t>
            </a:r>
            <a:r>
              <a:rPr lang="en-GB" dirty="0"/>
              <a:t> community resilience to ocean acidification: evidence from microbial network analysis. Wang et al, </a:t>
            </a:r>
            <a:r>
              <a:rPr lang="en-GB" i="1" dirty="0">
                <a:hlinkClick r:id="rId3"/>
              </a:rPr>
              <a:t>ICES J. Mar. Sci. 20 November 2015</a:t>
            </a:r>
            <a:r>
              <a:rPr lang="en-GB" dirty="0"/>
              <a:t>.</a:t>
            </a:r>
          </a:p>
        </p:txBody>
      </p:sp>
    </p:spTree>
    <p:extLst>
      <p:ext uri="{BB962C8B-B14F-4D97-AF65-F5344CB8AC3E}">
        <p14:creationId xmlns:p14="http://schemas.microsoft.com/office/powerpoint/2010/main" val="103815787"/>
      </p:ext>
    </p:extLst>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219</a:t>
            </a:fld>
            <a:endParaRPr lang="en-GB"/>
          </a:p>
        </p:txBody>
      </p:sp>
      <p:sp>
        <p:nvSpPr>
          <p:cNvPr id="3" name="Titre 2"/>
          <p:cNvSpPr>
            <a:spLocks noGrp="1"/>
          </p:cNvSpPr>
          <p:nvPr>
            <p:ph type="title"/>
          </p:nvPr>
        </p:nvSpPr>
        <p:spPr/>
        <p:txBody>
          <a:bodyPr/>
          <a:lstStyle/>
          <a:p>
            <a:r>
              <a:rPr lang="fr-FR" dirty="0">
                <a:latin typeface="+mj-lt"/>
              </a:rPr>
              <a:t>Quelques exemples </a:t>
            </a:r>
            <a:r>
              <a:rPr lang="fr-FR" dirty="0" smtClean="0">
                <a:latin typeface="+mj-lt"/>
              </a:rPr>
              <a:t>: http</a:t>
            </a:r>
            <a:r>
              <a:rPr lang="fr-FR" dirty="0">
                <a:latin typeface="+mj-lt"/>
              </a:rPr>
              <a:t>://cytoscape-publications.tumblr.com/</a:t>
            </a:r>
            <a:endParaRPr lang="en-GB" dirty="0">
              <a:latin typeface="+mj-lt"/>
            </a:endParaRPr>
          </a:p>
        </p:txBody>
      </p:sp>
      <p:pic>
        <p:nvPicPr>
          <p:cNvPr id="23554" name="Picture 2" descr="System response of metabolic networks in Chlamydomonas reinhardtii to total available ammonium.Lee do Y, Park JJ, Barupal DK, Fiehn O (2012) Mol. Cell Proteomics 10(11).&#10;Cytoscape ci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4" y="594768"/>
            <a:ext cx="4762500" cy="60769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07427" y="3041174"/>
            <a:ext cx="5038725" cy="1477328"/>
          </a:xfrm>
          <a:prstGeom prst="rect">
            <a:avLst/>
          </a:prstGeom>
        </p:spPr>
        <p:txBody>
          <a:bodyPr>
            <a:spAutoFit/>
          </a:bodyPr>
          <a:lstStyle/>
          <a:p>
            <a:r>
              <a:rPr lang="en-GB" dirty="0"/>
              <a:t>System response of metabolic networks in </a:t>
            </a:r>
            <a:r>
              <a:rPr lang="en-GB" dirty="0" err="1"/>
              <a:t>Chlamydomonas</a:t>
            </a:r>
            <a:r>
              <a:rPr lang="en-GB" dirty="0"/>
              <a:t> </a:t>
            </a:r>
            <a:r>
              <a:rPr lang="en-GB" dirty="0" err="1"/>
              <a:t>reinhardtii</a:t>
            </a:r>
            <a:r>
              <a:rPr lang="en-GB" dirty="0"/>
              <a:t> to total available ammonium.</a:t>
            </a:r>
            <a:br>
              <a:rPr lang="en-GB" dirty="0"/>
            </a:br>
            <a:r>
              <a:rPr lang="en-GB" dirty="0">
                <a:hlinkClick r:id="rId3"/>
              </a:rPr>
              <a:t>Lee do Y, Park JJ, </a:t>
            </a:r>
            <a:r>
              <a:rPr lang="en-GB" dirty="0" err="1">
                <a:hlinkClick r:id="rId3"/>
              </a:rPr>
              <a:t>Barupal</a:t>
            </a:r>
            <a:r>
              <a:rPr lang="en-GB" dirty="0">
                <a:hlinkClick r:id="rId3"/>
              </a:rPr>
              <a:t> DK, </a:t>
            </a:r>
            <a:r>
              <a:rPr lang="en-GB" dirty="0" err="1">
                <a:hlinkClick r:id="rId3"/>
              </a:rPr>
              <a:t>Fiehn</a:t>
            </a:r>
            <a:r>
              <a:rPr lang="en-GB" dirty="0">
                <a:hlinkClick r:id="rId3"/>
              </a:rPr>
              <a:t> O (2012) Mol. Cell Proteomics 10(11).</a:t>
            </a:r>
            <a:endParaRPr lang="en-GB" dirty="0"/>
          </a:p>
        </p:txBody>
      </p:sp>
    </p:spTree>
    <p:extLst>
      <p:ext uri="{BB962C8B-B14F-4D97-AF65-F5344CB8AC3E}">
        <p14:creationId xmlns:p14="http://schemas.microsoft.com/office/powerpoint/2010/main" val="416349205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22</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68" name="CustomShape 10"/>
          <p:cNvSpPr/>
          <p:nvPr/>
        </p:nvSpPr>
        <p:spPr>
          <a:xfrm>
            <a:off x="1512000" y="125712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75" name="CustomShape 17"/>
          <p:cNvSpPr/>
          <p:nvPr/>
        </p:nvSpPr>
        <p:spPr>
          <a:xfrm>
            <a:off x="2028600" y="383220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82" name="CustomShape 24"/>
          <p:cNvSpPr/>
          <p:nvPr/>
        </p:nvSpPr>
        <p:spPr>
          <a:xfrm>
            <a:off x="1590840" y="5981040"/>
            <a:ext cx="901440" cy="28044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grpSp>
        <p:nvGrpSpPr>
          <p:cNvPr id="16" name="Groupe 15"/>
          <p:cNvGrpSpPr/>
          <p:nvPr/>
        </p:nvGrpSpPr>
        <p:grpSpPr>
          <a:xfrm>
            <a:off x="-36513" y="647700"/>
            <a:ext cx="10274301" cy="6089650"/>
            <a:chOff x="-36513" y="647700"/>
            <a:chExt cx="10274301" cy="6089650"/>
          </a:xfrm>
        </p:grpSpPr>
        <p:pic>
          <p:nvPicPr>
            <p:cNvPr id="1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038" y="647700"/>
              <a:ext cx="7612062" cy="608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Text Box 2"/>
            <p:cNvSpPr txBox="1">
              <a:spLocks noChangeArrowheads="1"/>
            </p:cNvSpPr>
            <p:nvPr/>
          </p:nvSpPr>
          <p:spPr bwMode="auto">
            <a:xfrm>
              <a:off x="-36513" y="1044575"/>
              <a:ext cx="1492251"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Liste d'outils</a:t>
              </a:r>
            </a:p>
          </p:txBody>
        </p:sp>
        <p:sp>
          <p:nvSpPr>
            <p:cNvPr id="19" name="Text Box 3"/>
            <p:cNvSpPr txBox="1">
              <a:spLocks noChangeArrowheads="1"/>
            </p:cNvSpPr>
            <p:nvPr/>
          </p:nvSpPr>
          <p:spPr bwMode="auto">
            <a:xfrm>
              <a:off x="8891588" y="792163"/>
              <a:ext cx="1346200" cy="858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algn="ctr" eaLnBrk="1">
                <a:buClrTx/>
                <a:buFontTx/>
                <a:buNone/>
              </a:pPr>
              <a:r>
                <a:rPr lang="fr-FR" altLang="fr-FR" dirty="0">
                  <a:solidFill>
                    <a:srgbClr val="000000"/>
                  </a:solidFill>
                  <a:latin typeface="Calibri" panose="020F0502020204030204" pitchFamily="34" charset="0"/>
                </a:rPr>
                <a:t>Historique</a:t>
              </a:r>
            </a:p>
            <a:p>
              <a:pPr algn="ctr" eaLnBrk="1">
                <a:buClrTx/>
                <a:buFontTx/>
                <a:buNone/>
              </a:pPr>
              <a:r>
                <a:rPr lang="fr-FR" altLang="fr-FR" dirty="0">
                  <a:solidFill>
                    <a:srgbClr val="000000"/>
                  </a:solidFill>
                  <a:latin typeface="Calibri" panose="020F0502020204030204" pitchFamily="34" charset="0"/>
                </a:rPr>
                <a:t>qui contient</a:t>
              </a:r>
            </a:p>
            <a:p>
              <a:pPr algn="ctr" eaLnBrk="1">
                <a:buClrTx/>
                <a:buFontTx/>
                <a:buNone/>
              </a:pPr>
              <a:r>
                <a:rPr lang="fr-FR" altLang="fr-FR" dirty="0">
                  <a:solidFill>
                    <a:srgbClr val="000000"/>
                  </a:solidFill>
                  <a:latin typeface="Calibri" panose="020F0502020204030204" pitchFamily="34" charset="0"/>
                </a:rPr>
                <a:t>des</a:t>
              </a:r>
            </a:p>
          </p:txBody>
        </p:sp>
        <p:sp>
          <p:nvSpPr>
            <p:cNvPr id="20" name="Line 4"/>
            <p:cNvSpPr>
              <a:spLocks noChangeShapeType="1"/>
            </p:cNvSpPr>
            <p:nvPr/>
          </p:nvSpPr>
          <p:spPr bwMode="auto">
            <a:xfrm>
              <a:off x="1150938" y="1404938"/>
              <a:ext cx="215900" cy="287337"/>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 name="Line 5"/>
            <p:cNvSpPr>
              <a:spLocks noChangeShapeType="1"/>
            </p:cNvSpPr>
            <p:nvPr/>
          </p:nvSpPr>
          <p:spPr bwMode="auto">
            <a:xfrm flipH="1">
              <a:off x="8737600" y="1079500"/>
              <a:ext cx="338138" cy="612775"/>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2" name="Line 6"/>
            <p:cNvSpPr>
              <a:spLocks noChangeShapeType="1"/>
            </p:cNvSpPr>
            <p:nvPr/>
          </p:nvSpPr>
          <p:spPr bwMode="auto">
            <a:xfrm flipH="1">
              <a:off x="8953500" y="1871663"/>
              <a:ext cx="525463" cy="431800"/>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3" name="Line 7"/>
            <p:cNvSpPr>
              <a:spLocks noChangeShapeType="1"/>
            </p:cNvSpPr>
            <p:nvPr/>
          </p:nvSpPr>
          <p:spPr bwMode="auto">
            <a:xfrm flipH="1">
              <a:off x="8882063" y="1871663"/>
              <a:ext cx="625475" cy="828675"/>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4" name="Line 8"/>
            <p:cNvSpPr>
              <a:spLocks noChangeShapeType="1"/>
            </p:cNvSpPr>
            <p:nvPr/>
          </p:nvSpPr>
          <p:spPr bwMode="auto">
            <a:xfrm flipH="1">
              <a:off x="8882063" y="1871663"/>
              <a:ext cx="625475" cy="1187450"/>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 name="Text Box 9"/>
            <p:cNvSpPr txBox="1">
              <a:spLocks noChangeArrowheads="1"/>
            </p:cNvSpPr>
            <p:nvPr/>
          </p:nvSpPr>
          <p:spPr bwMode="auto">
            <a:xfrm>
              <a:off x="3956050" y="5543550"/>
              <a:ext cx="2813050" cy="85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Lancement des outils</a:t>
              </a:r>
            </a:p>
            <a:p>
              <a:pPr eaLnBrk="1">
                <a:buClrTx/>
                <a:buFontTx/>
                <a:buNone/>
              </a:pPr>
              <a:r>
                <a:rPr lang="fr-FR" altLang="fr-FR" dirty="0">
                  <a:solidFill>
                    <a:srgbClr val="000000"/>
                  </a:solidFill>
                  <a:latin typeface="Calibri" panose="020F0502020204030204" pitchFamily="34" charset="0"/>
                </a:rPr>
                <a:t>Visualisation des résultats</a:t>
              </a:r>
            </a:p>
            <a:p>
              <a:pPr eaLnBrk="1">
                <a:buClrTx/>
                <a:buFontTx/>
                <a:buNone/>
              </a:pPr>
              <a:r>
                <a:rPr lang="fr-FR" altLang="fr-FR" dirty="0">
                  <a:solidFill>
                    <a:srgbClr val="000000"/>
                  </a:solidFill>
                  <a:latin typeface="Calibri" panose="020F0502020204030204" pitchFamily="34" charset="0"/>
                </a:rPr>
                <a:t>...</a:t>
              </a:r>
            </a:p>
          </p:txBody>
        </p:sp>
        <p:sp>
          <p:nvSpPr>
            <p:cNvPr id="26" name="Text Box 10"/>
            <p:cNvSpPr txBox="1">
              <a:spLocks noChangeArrowheads="1"/>
            </p:cNvSpPr>
            <p:nvPr/>
          </p:nvSpPr>
          <p:spPr bwMode="auto">
            <a:xfrm>
              <a:off x="8999538" y="1547813"/>
              <a:ext cx="1081087"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algn="ctr" eaLnBrk="1">
                <a:buClrTx/>
                <a:buFontTx/>
                <a:buNone/>
              </a:pPr>
              <a:r>
                <a:rPr lang="fr-FR" altLang="fr-FR" dirty="0" err="1">
                  <a:solidFill>
                    <a:srgbClr val="000000"/>
                  </a:solidFill>
                  <a:latin typeface="Calibri" panose="020F0502020204030204" pitchFamily="34" charset="0"/>
                </a:rPr>
                <a:t>Datasets</a:t>
              </a:r>
              <a:endParaRPr lang="fr-FR" altLang="fr-FR" dirty="0">
                <a:solidFill>
                  <a:srgbClr val="000000"/>
                </a:solidFill>
                <a:latin typeface="Calibri" panose="020F0502020204030204" pitchFamily="34" charset="0"/>
              </a:endParaRPr>
            </a:p>
          </p:txBody>
        </p:sp>
      </p:grpSp>
    </p:spTree>
    <p:extLst>
      <p:ext uri="{BB962C8B-B14F-4D97-AF65-F5344CB8AC3E}">
        <p14:creationId xmlns:p14="http://schemas.microsoft.com/office/powerpoint/2010/main" val="92003175"/>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220</a:t>
            </a:fld>
            <a:endParaRPr lang="en-GB"/>
          </a:p>
        </p:txBody>
      </p:sp>
      <p:sp>
        <p:nvSpPr>
          <p:cNvPr id="3" name="Titre 2"/>
          <p:cNvSpPr>
            <a:spLocks noGrp="1"/>
          </p:cNvSpPr>
          <p:nvPr>
            <p:ph type="title"/>
          </p:nvPr>
        </p:nvSpPr>
        <p:spPr/>
        <p:txBody>
          <a:bodyPr/>
          <a:lstStyle/>
          <a:p>
            <a:r>
              <a:rPr lang="fr-FR" dirty="0" smtClean="0">
                <a:latin typeface="+mj-lt"/>
              </a:rPr>
              <a:t>Pour résumer</a:t>
            </a:r>
            <a:endParaRPr lang="en-GB" dirty="0">
              <a:latin typeface="+mj-lt"/>
            </a:endParaRPr>
          </a:p>
        </p:txBody>
      </p:sp>
      <p:sp>
        <p:nvSpPr>
          <p:cNvPr id="5" name="ZoneTexte 4"/>
          <p:cNvSpPr txBox="1"/>
          <p:nvPr/>
        </p:nvSpPr>
        <p:spPr>
          <a:xfrm>
            <a:off x="287784" y="1271746"/>
            <a:ext cx="9361040" cy="4031873"/>
          </a:xfrm>
          <a:prstGeom prst="rect">
            <a:avLst/>
          </a:prstGeom>
          <a:noFill/>
        </p:spPr>
        <p:txBody>
          <a:bodyPr wrap="square" rtlCol="0">
            <a:spAutoFit/>
          </a:bodyPr>
          <a:lstStyle/>
          <a:p>
            <a:pPr marL="285750" indent="-285750">
              <a:buFont typeface="Arial" panose="020B0604020202020204" pitchFamily="34" charset="0"/>
              <a:buChar char="•"/>
            </a:pPr>
            <a:r>
              <a:rPr lang="fr-FR" sz="2800" dirty="0" smtClean="0"/>
              <a:t>Permet une exploration facilitée de données d’interactions</a:t>
            </a:r>
          </a:p>
          <a:p>
            <a:pPr marL="285750" indent="-285750">
              <a:buFont typeface="Arial" panose="020B0604020202020204" pitchFamily="34" charset="0"/>
              <a:buChar char="•"/>
            </a:pPr>
            <a:endParaRPr lang="fr-FR" sz="2800" dirty="0"/>
          </a:p>
          <a:p>
            <a:pPr marL="285750" indent="-285750">
              <a:buFont typeface="Arial" panose="020B0604020202020204" pitchFamily="34" charset="0"/>
              <a:buChar char="•"/>
            </a:pPr>
            <a:r>
              <a:rPr lang="fr-FR" sz="2800" dirty="0" smtClean="0"/>
              <a:t>Les outils de </a:t>
            </a:r>
            <a:r>
              <a:rPr lang="fr-FR" sz="2800" dirty="0" err="1" smtClean="0"/>
              <a:t>mapping</a:t>
            </a:r>
            <a:r>
              <a:rPr lang="fr-FR" sz="2800" dirty="0" smtClean="0"/>
              <a:t> et les </a:t>
            </a:r>
            <a:r>
              <a:rPr lang="fr-FR" sz="2800" dirty="0" err="1" smtClean="0"/>
              <a:t>layouts</a:t>
            </a:r>
            <a:r>
              <a:rPr lang="fr-FR" sz="2800" dirty="0" smtClean="0"/>
              <a:t> produisent de jolies figures pour les articles</a:t>
            </a:r>
          </a:p>
          <a:p>
            <a:pPr marL="285750" indent="-285750">
              <a:buFont typeface="Arial" panose="020B0604020202020204" pitchFamily="34" charset="0"/>
              <a:buChar char="•"/>
            </a:pPr>
            <a:endParaRPr lang="fr-FR" sz="2800" dirty="0"/>
          </a:p>
          <a:p>
            <a:pPr marL="285750" indent="-285750">
              <a:buFont typeface="Arial" panose="020B0604020202020204" pitchFamily="34" charset="0"/>
              <a:buChar char="•"/>
            </a:pPr>
            <a:r>
              <a:rPr lang="fr-FR" sz="2800" dirty="0" smtClean="0"/>
              <a:t>Les format sont simples (tables)</a:t>
            </a:r>
          </a:p>
          <a:p>
            <a:pPr marL="285750" indent="-285750">
              <a:buFont typeface="Arial" panose="020B0604020202020204" pitchFamily="34" charset="0"/>
              <a:buChar char="•"/>
            </a:pPr>
            <a:endParaRPr lang="fr-FR" sz="2800" dirty="0"/>
          </a:p>
          <a:p>
            <a:pPr marL="285750" indent="-285750">
              <a:buFont typeface="Arial" panose="020B0604020202020204" pitchFamily="34" charset="0"/>
              <a:buChar char="•"/>
            </a:pPr>
            <a:r>
              <a:rPr lang="fr-FR" sz="2800" dirty="0" smtClean="0"/>
              <a:t>Nombreux outils d’analyse accessibles via les plugins</a:t>
            </a:r>
          </a:p>
          <a:p>
            <a:endParaRPr lang="fr-FR" sz="3200" dirty="0"/>
          </a:p>
        </p:txBody>
      </p:sp>
    </p:spTree>
    <p:extLst>
      <p:ext uri="{BB962C8B-B14F-4D97-AF65-F5344CB8AC3E}">
        <p14:creationId xmlns:p14="http://schemas.microsoft.com/office/powerpoint/2010/main" val="2255123093"/>
      </p:ext>
    </p:extLst>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lvl="0"/>
            <a:fld id="{F6D8BDA9-7DC0-482E-A739-1CEE272219E1}" type="slidenum">
              <a:rPr lang="en-GB" smtClean="0"/>
              <a:pPr lvl="0"/>
              <a:t>221</a:t>
            </a:fld>
            <a:endParaRPr lang="en-GB"/>
          </a:p>
        </p:txBody>
      </p:sp>
      <p:sp>
        <p:nvSpPr>
          <p:cNvPr id="3" name="Titre 2"/>
          <p:cNvSpPr>
            <a:spLocks noGrp="1"/>
          </p:cNvSpPr>
          <p:nvPr>
            <p:ph type="title"/>
          </p:nvPr>
        </p:nvSpPr>
        <p:spPr/>
        <p:txBody>
          <a:bodyPr/>
          <a:lstStyle/>
          <a:p>
            <a:r>
              <a:rPr lang="fr-FR" dirty="0" smtClean="0">
                <a:latin typeface="+mj-lt"/>
              </a:rPr>
              <a:t>Liens</a:t>
            </a:r>
            <a:endParaRPr lang="en-GB" dirty="0">
              <a:latin typeface="+mj-lt"/>
            </a:endParaRPr>
          </a:p>
        </p:txBody>
      </p:sp>
      <p:sp>
        <p:nvSpPr>
          <p:cNvPr id="4" name="ZoneTexte 3"/>
          <p:cNvSpPr txBox="1"/>
          <p:nvPr/>
        </p:nvSpPr>
        <p:spPr>
          <a:xfrm>
            <a:off x="503808" y="971525"/>
            <a:ext cx="9073008" cy="6001643"/>
          </a:xfrm>
          <a:prstGeom prst="rect">
            <a:avLst/>
          </a:prstGeom>
          <a:noFill/>
        </p:spPr>
        <p:txBody>
          <a:bodyPr wrap="square" rtlCol="0">
            <a:spAutoFit/>
          </a:bodyPr>
          <a:lstStyle/>
          <a:p>
            <a:pPr marL="285750" indent="-285750">
              <a:buFont typeface="Arial" panose="020B0604020202020204" pitchFamily="34" charset="0"/>
              <a:buChar char="•"/>
            </a:pPr>
            <a:r>
              <a:rPr lang="fr-FR" sz="2400" dirty="0" smtClean="0">
                <a:hlinkClick r:id="rId2"/>
              </a:rPr>
              <a:t>http://cytoscape.org</a:t>
            </a:r>
            <a:endParaRPr lang="fr-FR" sz="2400" dirty="0" smtClean="0"/>
          </a:p>
          <a:p>
            <a:pPr marL="285750" indent="-285750">
              <a:buFont typeface="Arial" panose="020B0604020202020204" pitchFamily="34" charset="0"/>
              <a:buChar char="•"/>
            </a:pPr>
            <a:endParaRPr lang="fr-FR" sz="2400" dirty="0" smtClean="0"/>
          </a:p>
          <a:p>
            <a:pPr marL="285750" indent="-285750">
              <a:buFont typeface="Arial" panose="020B0604020202020204" pitchFamily="34" charset="0"/>
              <a:buChar char="•"/>
            </a:pPr>
            <a:r>
              <a:rPr lang="fr-FR" sz="2400" dirty="0" smtClean="0"/>
              <a:t>Nombreux </a:t>
            </a:r>
            <a:r>
              <a:rPr lang="fr-FR" sz="2400" dirty="0"/>
              <a:t>tutoriaux : </a:t>
            </a:r>
            <a:r>
              <a:rPr lang="fr-FR" sz="2400" dirty="0">
                <a:hlinkClick r:id="rId3"/>
              </a:rPr>
              <a:t>http://</a:t>
            </a:r>
            <a:r>
              <a:rPr lang="fr-FR" sz="2400" dirty="0" smtClean="0">
                <a:hlinkClick r:id="rId3"/>
              </a:rPr>
              <a:t>opentutorials.cgl.ucsf.edu/index.php/Portal:Cytoscape3</a:t>
            </a:r>
            <a:endParaRPr lang="fr-FR" sz="2400" dirty="0" smtClean="0"/>
          </a:p>
          <a:p>
            <a:pPr marL="285750" indent="-285750">
              <a:buFont typeface="Arial" panose="020B0604020202020204" pitchFamily="34" charset="0"/>
              <a:buChar char="•"/>
            </a:pPr>
            <a:endParaRPr lang="fr-FR" sz="2400" dirty="0"/>
          </a:p>
          <a:p>
            <a:pPr marL="285750" indent="-285750">
              <a:buFont typeface="Arial" panose="020B0604020202020204" pitchFamily="34" charset="0"/>
              <a:buChar char="•"/>
            </a:pPr>
            <a:r>
              <a:rPr lang="fr-FR" sz="2400" dirty="0" smtClean="0"/>
              <a:t>Exemples de visualisation avec </a:t>
            </a:r>
            <a:r>
              <a:rPr lang="fr-FR" sz="2400" dirty="0" err="1" smtClean="0"/>
              <a:t>Cytoscape</a:t>
            </a:r>
            <a:r>
              <a:rPr lang="fr-FR" sz="2400" dirty="0"/>
              <a:t> : </a:t>
            </a:r>
            <a:r>
              <a:rPr lang="fr-FR" sz="2400" dirty="0">
                <a:hlinkClick r:id="rId4"/>
              </a:rPr>
              <a:t>http://cytoscape-publications.tumblr.com</a:t>
            </a:r>
            <a:r>
              <a:rPr lang="fr-FR" sz="2400" dirty="0" smtClean="0">
                <a:hlinkClick r:id="rId4"/>
              </a:rPr>
              <a:t>/</a:t>
            </a:r>
            <a:endParaRPr lang="fr-FR" sz="2400" dirty="0" smtClean="0"/>
          </a:p>
          <a:p>
            <a:pPr marL="285750" indent="-285750">
              <a:buFont typeface="Arial" panose="020B0604020202020204" pitchFamily="34" charset="0"/>
              <a:buChar char="•"/>
            </a:pPr>
            <a:endParaRPr lang="fr-FR" sz="2400" dirty="0"/>
          </a:p>
          <a:p>
            <a:pPr marL="285750" indent="-285750">
              <a:buFont typeface="Arial" panose="020B0604020202020204" pitchFamily="34" charset="0"/>
              <a:buChar char="•"/>
            </a:pPr>
            <a:r>
              <a:rPr lang="fr-FR" sz="2400" dirty="0" err="1" smtClean="0"/>
              <a:t>Papers</a:t>
            </a:r>
            <a:r>
              <a:rPr lang="fr-FR" sz="2400" dirty="0" smtClean="0"/>
              <a:t> :</a:t>
            </a:r>
          </a:p>
          <a:p>
            <a:pPr marL="742950" lvl="1" indent="-285750">
              <a:buFont typeface="Arial" panose="020B0604020202020204" pitchFamily="34" charset="0"/>
              <a:buChar char="•"/>
            </a:pPr>
            <a:r>
              <a:rPr lang="en-GB" sz="2400" dirty="0" smtClean="0">
                <a:hlinkClick r:id="rId5"/>
              </a:rPr>
              <a:t>Nature </a:t>
            </a:r>
            <a:r>
              <a:rPr lang="en-GB" sz="2400" dirty="0">
                <a:hlinkClick r:id="rId5"/>
              </a:rPr>
              <a:t>Protocols sample workflow paper </a:t>
            </a:r>
            <a:r>
              <a:rPr lang="en-GB" sz="2400" dirty="0"/>
              <a:t>by </a:t>
            </a:r>
            <a:r>
              <a:rPr lang="en-GB" sz="2400" dirty="0" err="1"/>
              <a:t>Cytoscape</a:t>
            </a:r>
            <a:r>
              <a:rPr lang="en-GB" sz="2400" dirty="0"/>
              <a:t> Consortium - a quick overview of </a:t>
            </a:r>
            <a:r>
              <a:rPr lang="en-GB" sz="2400" dirty="0" err="1"/>
              <a:t>Cytoscape</a:t>
            </a:r>
            <a:r>
              <a:rPr lang="en-GB" sz="2400" dirty="0"/>
              <a:t> functions.</a:t>
            </a:r>
          </a:p>
          <a:p>
            <a:pPr marL="742950" lvl="1" indent="-285750">
              <a:buFont typeface="Arial" panose="020B0604020202020204" pitchFamily="34" charset="0"/>
              <a:buChar char="•"/>
            </a:pPr>
            <a:r>
              <a:rPr lang="en-GB" sz="2400" dirty="0" smtClean="0">
                <a:hlinkClick r:id="rId6"/>
              </a:rPr>
              <a:t>Nature </a:t>
            </a:r>
            <a:r>
              <a:rPr lang="en-GB" sz="2400" dirty="0">
                <a:hlinkClick r:id="rId6"/>
              </a:rPr>
              <a:t>Methods paper</a:t>
            </a:r>
            <a:r>
              <a:rPr lang="en-GB" sz="2400" dirty="0"/>
              <a:t> by </a:t>
            </a:r>
            <a:r>
              <a:rPr lang="en-GB" sz="2400" dirty="0" err="1"/>
              <a:t>Cytoscape</a:t>
            </a:r>
            <a:r>
              <a:rPr lang="en-GB" sz="2400" dirty="0"/>
              <a:t> Consortium - a quick overview of </a:t>
            </a:r>
            <a:r>
              <a:rPr lang="en-GB" sz="2400" dirty="0" err="1"/>
              <a:t>Cytoscape</a:t>
            </a:r>
            <a:r>
              <a:rPr lang="en-GB" sz="2400" dirty="0"/>
              <a:t> App (Plugin) universe.</a:t>
            </a:r>
          </a:p>
          <a:p>
            <a:pPr marL="742950" lvl="1" indent="-285750">
              <a:buFont typeface="Arial" panose="020B0604020202020204" pitchFamily="34" charset="0"/>
              <a:buChar char="•"/>
            </a:pPr>
            <a:r>
              <a:rPr lang="en-GB" sz="2400" dirty="0">
                <a:hlinkClick r:id="rId7"/>
              </a:rPr>
              <a:t>Original </a:t>
            </a:r>
            <a:r>
              <a:rPr lang="en-GB" sz="2400" dirty="0" err="1">
                <a:hlinkClick r:id="rId7"/>
              </a:rPr>
              <a:t>Cytoscape</a:t>
            </a:r>
            <a:r>
              <a:rPr lang="en-GB" sz="2400" dirty="0">
                <a:hlinkClick r:id="rId7"/>
              </a:rPr>
              <a:t> paper (2003)</a:t>
            </a:r>
            <a:endParaRPr lang="en-GB" sz="2400" dirty="0"/>
          </a:p>
          <a:p>
            <a:pPr marL="742950" lvl="1" indent="-285750">
              <a:buFont typeface="Arial" panose="020B0604020202020204" pitchFamily="34" charset="0"/>
              <a:buChar char="•"/>
            </a:pPr>
            <a:r>
              <a:rPr lang="en-GB" sz="2400" dirty="0">
                <a:hlinkClick r:id="rId8"/>
              </a:rPr>
              <a:t>Latest </a:t>
            </a:r>
            <a:r>
              <a:rPr lang="en-GB" sz="2400" dirty="0" err="1">
                <a:hlinkClick r:id="rId8"/>
              </a:rPr>
              <a:t>Cytoscape</a:t>
            </a:r>
            <a:r>
              <a:rPr lang="en-GB" sz="2400" dirty="0">
                <a:hlinkClick r:id="rId8"/>
              </a:rPr>
              <a:t> paper (2011)</a:t>
            </a:r>
            <a:endParaRPr lang="en-GB" sz="2400" dirty="0"/>
          </a:p>
          <a:p>
            <a:pPr marL="742950" lvl="1" indent="-285750">
              <a:buFont typeface="Arial" panose="020B0604020202020204" pitchFamily="34" charset="0"/>
              <a:buChar char="•"/>
            </a:pPr>
            <a:endParaRPr lang="en-GB" sz="2400" dirty="0"/>
          </a:p>
        </p:txBody>
      </p:sp>
    </p:spTree>
    <p:extLst>
      <p:ext uri="{BB962C8B-B14F-4D97-AF65-F5344CB8AC3E}">
        <p14:creationId xmlns:p14="http://schemas.microsoft.com/office/powerpoint/2010/main" val="270622339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23</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68" name="CustomShape 10"/>
          <p:cNvSpPr/>
          <p:nvPr/>
        </p:nvSpPr>
        <p:spPr>
          <a:xfrm>
            <a:off x="1512000" y="125712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75" name="CustomShape 17"/>
          <p:cNvSpPr/>
          <p:nvPr/>
        </p:nvSpPr>
        <p:spPr>
          <a:xfrm>
            <a:off x="2028600" y="383220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82" name="CustomShape 24"/>
          <p:cNvSpPr/>
          <p:nvPr/>
        </p:nvSpPr>
        <p:spPr>
          <a:xfrm>
            <a:off x="1590840" y="5981040"/>
            <a:ext cx="901440" cy="28044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sp>
        <p:nvSpPr>
          <p:cNvPr id="16" name="Text Box 1"/>
          <p:cNvSpPr txBox="1">
            <a:spLocks noChangeArrowheads="1"/>
          </p:cNvSpPr>
          <p:nvPr/>
        </p:nvSpPr>
        <p:spPr bwMode="auto">
          <a:xfrm>
            <a:off x="687388" y="2239963"/>
            <a:ext cx="8745537" cy="310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0338" indent="-160338">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1pPr>
            <a:lvl2pPr marL="422275" indent="-212725">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9pPr>
          </a:lstStyle>
          <a:p>
            <a:pPr eaLnBrk="1" hangingPunct="1">
              <a:lnSpc>
                <a:spcPct val="150000"/>
              </a:lnSpc>
              <a:buClr>
                <a:srgbClr val="C5DD01"/>
              </a:buClr>
              <a:buFont typeface="Wingdings" panose="05000000000000000000" pitchFamily="2" charset="2"/>
              <a:buChar char=""/>
            </a:pPr>
            <a:r>
              <a:rPr lang="fr-FR" altLang="fr-FR" sz="2400" dirty="0" err="1">
                <a:solidFill>
                  <a:srgbClr val="000000"/>
                </a:solidFill>
                <a:latin typeface="Calibri" panose="020F0502020204030204" pitchFamily="34" charset="0"/>
              </a:rPr>
              <a:t>Analyze</a:t>
            </a:r>
            <a:r>
              <a:rPr lang="fr-FR" altLang="fr-FR" sz="2400" dirty="0">
                <a:solidFill>
                  <a:srgbClr val="000000"/>
                </a:solidFill>
                <a:latin typeface="Calibri" panose="020F0502020204030204" pitchFamily="34" charset="0"/>
              </a:rPr>
              <a:t> Data</a:t>
            </a:r>
          </a:p>
          <a:p>
            <a:pPr lvl="1" eaLnBrk="1" hangingPunct="1">
              <a:lnSpc>
                <a:spcPct val="150000"/>
              </a:lnSpc>
              <a:buSzPct val="45000"/>
              <a:buFont typeface="Wingdings" panose="05000000000000000000" pitchFamily="2" charset="2"/>
              <a:buChar char=""/>
            </a:pPr>
            <a:r>
              <a:rPr lang="fr-FR" altLang="fr-FR" sz="2400" dirty="0">
                <a:solidFill>
                  <a:srgbClr val="000000"/>
                </a:solidFill>
                <a:latin typeface="Calibri" panose="020F0502020204030204" pitchFamily="34" charset="0"/>
              </a:rPr>
              <a:t>Lancement d'outil, visualisation de résultats</a:t>
            </a:r>
          </a:p>
          <a:p>
            <a:pPr eaLnBrk="1" hangingPunct="1">
              <a:lnSpc>
                <a:spcPct val="150000"/>
              </a:lnSpc>
              <a:buClr>
                <a:srgbClr val="C5DD01"/>
              </a:buClr>
              <a:buFont typeface="Wingdings" panose="05000000000000000000" pitchFamily="2" charset="2"/>
              <a:buChar char=""/>
            </a:pPr>
            <a:r>
              <a:rPr lang="fr-FR" altLang="fr-FR" sz="2400" dirty="0">
                <a:solidFill>
                  <a:srgbClr val="000000"/>
                </a:solidFill>
                <a:latin typeface="Calibri" panose="020F0502020204030204" pitchFamily="34" charset="0"/>
              </a:rPr>
              <a:t>Workflow</a:t>
            </a:r>
          </a:p>
          <a:p>
            <a:pPr lvl="1" eaLnBrk="1" hangingPunct="1">
              <a:lnSpc>
                <a:spcPct val="150000"/>
              </a:lnSpc>
              <a:buSzPct val="45000"/>
              <a:buFont typeface="Wingdings" panose="05000000000000000000" pitchFamily="2" charset="2"/>
              <a:buChar char=""/>
            </a:pPr>
            <a:r>
              <a:rPr lang="fr-FR" altLang="fr-FR" sz="2400" dirty="0">
                <a:solidFill>
                  <a:srgbClr val="000000"/>
                </a:solidFill>
                <a:latin typeface="Calibri" panose="020F0502020204030204" pitchFamily="34" charset="0"/>
              </a:rPr>
              <a:t>Conception et </a:t>
            </a:r>
            <a:r>
              <a:rPr lang="fr-FR" altLang="fr-FR" sz="2400" b="1" dirty="0">
                <a:solidFill>
                  <a:srgbClr val="000000"/>
                </a:solidFill>
                <a:latin typeface="Calibri" panose="020F0502020204030204" pitchFamily="34" charset="0"/>
              </a:rPr>
              <a:t>utilisation</a:t>
            </a:r>
            <a:r>
              <a:rPr lang="fr-FR" altLang="fr-FR" sz="2400" dirty="0">
                <a:solidFill>
                  <a:srgbClr val="000000"/>
                </a:solidFill>
                <a:latin typeface="Calibri" panose="020F0502020204030204" pitchFamily="34" charset="0"/>
              </a:rPr>
              <a:t> de workflows</a:t>
            </a:r>
          </a:p>
          <a:p>
            <a:pPr eaLnBrk="1" hangingPunct="1">
              <a:lnSpc>
                <a:spcPct val="150000"/>
              </a:lnSpc>
              <a:buClr>
                <a:srgbClr val="C5DD01"/>
              </a:buClr>
              <a:buFont typeface="Wingdings" panose="05000000000000000000" pitchFamily="2" charset="2"/>
              <a:buChar char=""/>
            </a:pPr>
            <a:r>
              <a:rPr lang="fr-FR" altLang="fr-FR" sz="2400" dirty="0" err="1">
                <a:solidFill>
                  <a:srgbClr val="000000"/>
                </a:solidFill>
                <a:latin typeface="Calibri" panose="020F0502020204030204" pitchFamily="34" charset="0"/>
              </a:rPr>
              <a:t>Shared</a:t>
            </a:r>
            <a:r>
              <a:rPr lang="fr-FR" altLang="fr-FR" sz="2400" dirty="0">
                <a:solidFill>
                  <a:srgbClr val="000000"/>
                </a:solidFill>
                <a:latin typeface="Calibri" panose="020F0502020204030204" pitchFamily="34" charset="0"/>
              </a:rPr>
              <a:t> Data</a:t>
            </a:r>
          </a:p>
          <a:p>
            <a:pPr lvl="1" eaLnBrk="1" hangingPunct="1">
              <a:lnSpc>
                <a:spcPct val="150000"/>
              </a:lnSpc>
              <a:buSzPct val="45000"/>
              <a:buFont typeface="Wingdings" panose="05000000000000000000" pitchFamily="2" charset="2"/>
              <a:buChar char=""/>
            </a:pPr>
            <a:r>
              <a:rPr lang="fr-FR" altLang="fr-FR" sz="2400" dirty="0">
                <a:solidFill>
                  <a:srgbClr val="000000"/>
                </a:solidFill>
                <a:latin typeface="Calibri" panose="020F0502020204030204" pitchFamily="34" charset="0"/>
              </a:rPr>
              <a:t>Accès à des données mises à disposition par les administrateurs</a:t>
            </a:r>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625" y="1079500"/>
            <a:ext cx="8547100"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21544708"/>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24</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68" name="CustomShape 10"/>
          <p:cNvSpPr/>
          <p:nvPr/>
        </p:nvSpPr>
        <p:spPr>
          <a:xfrm>
            <a:off x="1512000" y="125712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75" name="CustomShape 17"/>
          <p:cNvSpPr/>
          <p:nvPr/>
        </p:nvSpPr>
        <p:spPr>
          <a:xfrm>
            <a:off x="2028600" y="383220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82" name="CustomShape 24"/>
          <p:cNvSpPr/>
          <p:nvPr/>
        </p:nvSpPr>
        <p:spPr>
          <a:xfrm>
            <a:off x="1590840" y="5981040"/>
            <a:ext cx="901440" cy="28044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sp>
        <p:nvSpPr>
          <p:cNvPr id="16" name="Text Box 1"/>
          <p:cNvSpPr txBox="1">
            <a:spLocks noChangeArrowheads="1"/>
          </p:cNvSpPr>
          <p:nvPr/>
        </p:nvSpPr>
        <p:spPr bwMode="auto">
          <a:xfrm>
            <a:off x="720725" y="798513"/>
            <a:ext cx="8745538" cy="3608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0338" indent="-160338">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1pPr>
            <a:lvl2pPr marL="422275" indent="-212725">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9pPr>
          </a:lstStyle>
          <a:p>
            <a:pPr eaLnBrk="1" hangingPunct="1">
              <a:lnSpc>
                <a:spcPct val="150000"/>
              </a:lnSpc>
              <a:buClr>
                <a:srgbClr val="C5DD01"/>
              </a:buClr>
              <a:buFont typeface="Wingdings" panose="05000000000000000000" pitchFamily="2" charset="2"/>
              <a:buChar char=""/>
            </a:pPr>
            <a:r>
              <a:rPr lang="fr-FR" altLang="fr-FR" sz="2400" dirty="0">
                <a:solidFill>
                  <a:srgbClr val="000000"/>
                </a:solidFill>
                <a:latin typeface="Calibri" panose="020F0502020204030204" pitchFamily="34" charset="0"/>
              </a:rPr>
              <a:t>Sources de données multiples</a:t>
            </a:r>
          </a:p>
          <a:p>
            <a:pPr lvl="1" eaLnBrk="1" hangingPunct="1">
              <a:lnSpc>
                <a:spcPct val="150000"/>
              </a:lnSpc>
              <a:buSzPct val="45000"/>
              <a:buFont typeface="Wingdings" panose="05000000000000000000" pitchFamily="2" charset="2"/>
              <a:buChar char=""/>
            </a:pPr>
            <a:r>
              <a:rPr lang="fr-FR" altLang="fr-FR" sz="2400" dirty="0" err="1">
                <a:solidFill>
                  <a:srgbClr val="000000"/>
                </a:solidFill>
                <a:latin typeface="Calibri" panose="020F0502020204030204" pitchFamily="34" charset="0"/>
              </a:rPr>
              <a:t>Upload</a:t>
            </a:r>
            <a:r>
              <a:rPr lang="fr-FR" altLang="fr-FR" sz="2400" dirty="0">
                <a:solidFill>
                  <a:srgbClr val="000000"/>
                </a:solidFill>
                <a:latin typeface="Calibri" panose="020F0502020204030204" pitchFamily="34" charset="0"/>
              </a:rPr>
              <a:t> depuis le portail web</a:t>
            </a:r>
          </a:p>
          <a:p>
            <a:pPr lvl="1" eaLnBrk="1" hangingPunct="1">
              <a:lnSpc>
                <a:spcPct val="150000"/>
              </a:lnSpc>
              <a:buSzPct val="45000"/>
              <a:buFont typeface="Wingdings" panose="05000000000000000000" pitchFamily="2" charset="2"/>
              <a:buChar char=""/>
            </a:pPr>
            <a:r>
              <a:rPr lang="fr-FR" altLang="fr-FR" sz="2400" b="1" dirty="0" err="1">
                <a:solidFill>
                  <a:srgbClr val="000000"/>
                </a:solidFill>
                <a:latin typeface="Calibri" panose="020F0502020204030204" pitchFamily="34" charset="0"/>
              </a:rPr>
              <a:t>Shared</a:t>
            </a:r>
            <a:r>
              <a:rPr lang="fr-FR" altLang="fr-FR" sz="2400" b="1" dirty="0">
                <a:solidFill>
                  <a:srgbClr val="000000"/>
                </a:solidFill>
                <a:latin typeface="Calibri" panose="020F0502020204030204" pitchFamily="34" charset="0"/>
              </a:rPr>
              <a:t> Data</a:t>
            </a:r>
          </a:p>
          <a:p>
            <a:pPr lvl="1" eaLnBrk="1" hangingPunct="1">
              <a:lnSpc>
                <a:spcPct val="150000"/>
              </a:lnSpc>
              <a:buSzPct val="45000"/>
              <a:buFont typeface="Wingdings" panose="05000000000000000000" pitchFamily="2" charset="2"/>
              <a:buChar char=""/>
            </a:pPr>
            <a:r>
              <a:rPr lang="fr-FR" altLang="fr-FR" sz="2400" b="1" dirty="0">
                <a:solidFill>
                  <a:srgbClr val="000000"/>
                </a:solidFill>
                <a:latin typeface="Calibri" panose="020F0502020204030204" pitchFamily="34" charset="0"/>
              </a:rPr>
              <a:t>Archive BBRIC</a:t>
            </a:r>
          </a:p>
          <a:p>
            <a:pPr lvl="1" eaLnBrk="1" hangingPunct="1">
              <a:lnSpc>
                <a:spcPct val="150000"/>
              </a:lnSpc>
              <a:buSzPct val="45000"/>
              <a:buFont typeface="Wingdings" panose="05000000000000000000" pitchFamily="2" charset="2"/>
              <a:buChar char=""/>
            </a:pPr>
            <a:r>
              <a:rPr lang="fr-FR" altLang="fr-FR" sz="2400" dirty="0">
                <a:solidFill>
                  <a:srgbClr val="000000"/>
                </a:solidFill>
                <a:latin typeface="Calibri" panose="020F0502020204030204" pitchFamily="34" charset="0"/>
              </a:rPr>
              <a:t>FTP</a:t>
            </a:r>
          </a:p>
          <a:p>
            <a:pPr eaLnBrk="1" hangingPunct="1">
              <a:lnSpc>
                <a:spcPct val="150000"/>
              </a:lnSpc>
              <a:buClr>
                <a:srgbClr val="C5DD01"/>
              </a:buClr>
              <a:buFont typeface="Wingdings" panose="05000000000000000000" pitchFamily="2" charset="2"/>
              <a:buChar char=""/>
            </a:pPr>
            <a:r>
              <a:rPr lang="fr-FR" altLang="fr-FR" sz="2400" dirty="0">
                <a:solidFill>
                  <a:srgbClr val="000000"/>
                </a:solidFill>
                <a:latin typeface="Calibri" panose="020F0502020204030204" pitchFamily="34" charset="0"/>
              </a:rPr>
              <a:t>Volume total limité par utilisateur</a:t>
            </a:r>
          </a:p>
          <a:p>
            <a:pPr lvl="1" eaLnBrk="1" hangingPunct="1">
              <a:lnSpc>
                <a:spcPct val="150000"/>
              </a:lnSpc>
              <a:buSzPct val="45000"/>
              <a:buFont typeface="Wingdings" panose="05000000000000000000" pitchFamily="2" charset="2"/>
              <a:buChar char=""/>
            </a:pPr>
            <a:r>
              <a:rPr lang="fr-FR" altLang="fr-FR" sz="2400" dirty="0">
                <a:solidFill>
                  <a:srgbClr val="000000"/>
                </a:solidFill>
                <a:latin typeface="Calibri" panose="020F0502020204030204" pitchFamily="34" charset="0"/>
              </a:rPr>
              <a:t>Quota défini par l'administrateur </a:t>
            </a:r>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l="80045" t="4982" b="79807"/>
          <a:stretch>
            <a:fillRect/>
          </a:stretch>
        </p:blipFill>
        <p:spPr bwMode="auto">
          <a:xfrm>
            <a:off x="3549650" y="4608513"/>
            <a:ext cx="3651250" cy="2227262"/>
          </a:xfrm>
          <a:prstGeom prst="rect">
            <a:avLst/>
          </a:prstGeom>
          <a:noFill/>
          <a:ln>
            <a:noFill/>
          </a:ln>
          <a:effectLst/>
          <a:extLst>
            <a:ext uri="{909E8E84-426E-40DD-AFC4-6F175D3DCCD1}">
              <a14:hiddenFill xmlns:a14="http://schemas.microsoft.com/office/drawing/2010/main">
                <a:blipFill dpi="0" rotWithShape="0">
                  <a:blip/>
                  <a:srcRect l="80045" t="4982" b="79807"/>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0115189"/>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25</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68" name="CustomShape 10"/>
          <p:cNvSpPr/>
          <p:nvPr/>
        </p:nvSpPr>
        <p:spPr>
          <a:xfrm>
            <a:off x="1512000" y="125712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75" name="CustomShape 17"/>
          <p:cNvSpPr/>
          <p:nvPr/>
        </p:nvSpPr>
        <p:spPr>
          <a:xfrm>
            <a:off x="2028600" y="383220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82" name="CustomShape 24"/>
          <p:cNvSpPr/>
          <p:nvPr/>
        </p:nvSpPr>
        <p:spPr>
          <a:xfrm>
            <a:off x="1590840" y="5981040"/>
            <a:ext cx="901440" cy="28044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grpSp>
        <p:nvGrpSpPr>
          <p:cNvPr id="16" name="Groupe 15"/>
          <p:cNvGrpSpPr/>
          <p:nvPr/>
        </p:nvGrpSpPr>
        <p:grpSpPr>
          <a:xfrm>
            <a:off x="71438" y="941388"/>
            <a:ext cx="10015537" cy="5538787"/>
            <a:chOff x="71438" y="941388"/>
            <a:chExt cx="10015537" cy="5538787"/>
          </a:xfrm>
        </p:grpSpPr>
        <p:pic>
          <p:nvPicPr>
            <p:cNvPr id="1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3325" y="1008063"/>
              <a:ext cx="3536950" cy="518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Line 2"/>
            <p:cNvSpPr>
              <a:spLocks noChangeShapeType="1"/>
            </p:cNvSpPr>
            <p:nvPr/>
          </p:nvSpPr>
          <p:spPr bwMode="auto">
            <a:xfrm flipH="1">
              <a:off x="6550025" y="2232025"/>
              <a:ext cx="1525588" cy="1368425"/>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 name="Text Box 3"/>
            <p:cNvSpPr txBox="1">
              <a:spLocks noChangeArrowheads="1"/>
            </p:cNvSpPr>
            <p:nvPr/>
          </p:nvSpPr>
          <p:spPr bwMode="auto">
            <a:xfrm>
              <a:off x="7991475" y="2054225"/>
              <a:ext cx="209550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Aperçu du contenu</a:t>
              </a:r>
            </a:p>
          </p:txBody>
        </p:sp>
        <p:sp>
          <p:nvSpPr>
            <p:cNvPr id="20" name="Line 4"/>
            <p:cNvSpPr>
              <a:spLocks noChangeShapeType="1"/>
            </p:cNvSpPr>
            <p:nvPr/>
          </p:nvSpPr>
          <p:spPr bwMode="auto">
            <a:xfrm flipH="1" flipV="1">
              <a:off x="7153275" y="4308475"/>
              <a:ext cx="885825" cy="454025"/>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 name="Text Box 5"/>
            <p:cNvSpPr txBox="1">
              <a:spLocks noChangeArrowheads="1"/>
            </p:cNvSpPr>
            <p:nvPr/>
          </p:nvSpPr>
          <p:spPr bwMode="auto">
            <a:xfrm>
              <a:off x="7954963" y="4537075"/>
              <a:ext cx="144780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Suppression</a:t>
              </a:r>
            </a:p>
          </p:txBody>
        </p:sp>
        <p:sp>
          <p:nvSpPr>
            <p:cNvPr id="22" name="Line 6"/>
            <p:cNvSpPr>
              <a:spLocks noChangeShapeType="1"/>
            </p:cNvSpPr>
            <p:nvPr/>
          </p:nvSpPr>
          <p:spPr bwMode="auto">
            <a:xfrm flipH="1">
              <a:off x="6900863" y="3671888"/>
              <a:ext cx="1101725" cy="1587"/>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3" name="Text Box 7"/>
            <p:cNvSpPr txBox="1">
              <a:spLocks noChangeArrowheads="1"/>
            </p:cNvSpPr>
            <p:nvPr/>
          </p:nvSpPr>
          <p:spPr bwMode="auto">
            <a:xfrm>
              <a:off x="7991475" y="3490913"/>
              <a:ext cx="1393825" cy="858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Modification</a:t>
              </a:r>
            </a:p>
            <a:p>
              <a:pPr eaLnBrk="1">
                <a:buClrTx/>
                <a:buFontTx/>
                <a:buNone/>
              </a:pPr>
              <a:r>
                <a:rPr lang="fr-FR" altLang="fr-FR" dirty="0">
                  <a:solidFill>
                    <a:srgbClr val="000000"/>
                  </a:solidFill>
                  <a:latin typeface="Calibri" panose="020F0502020204030204" pitchFamily="34" charset="0"/>
                </a:rPr>
                <a:t>-nom</a:t>
              </a:r>
            </a:p>
            <a:p>
              <a:pPr eaLnBrk="1">
                <a:buClrTx/>
                <a:buFontTx/>
                <a:buNone/>
              </a:pPr>
              <a:r>
                <a:rPr lang="fr-FR" altLang="fr-FR" dirty="0">
                  <a:solidFill>
                    <a:srgbClr val="000000"/>
                  </a:solidFill>
                  <a:latin typeface="Calibri" panose="020F0502020204030204" pitchFamily="34" charset="0"/>
                </a:rPr>
                <a:t>-type</a:t>
              </a:r>
            </a:p>
          </p:txBody>
        </p:sp>
        <p:sp>
          <p:nvSpPr>
            <p:cNvPr id="24" name="Text Box 8"/>
            <p:cNvSpPr txBox="1">
              <a:spLocks noChangeArrowheads="1"/>
            </p:cNvSpPr>
            <p:nvPr/>
          </p:nvSpPr>
          <p:spPr bwMode="auto">
            <a:xfrm>
              <a:off x="425450" y="5365750"/>
              <a:ext cx="3535363" cy="111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Gris = outil pas encore lancé</a:t>
              </a:r>
            </a:p>
            <a:p>
              <a:pPr eaLnBrk="1">
                <a:buClrTx/>
                <a:buFontTx/>
                <a:buNone/>
              </a:pPr>
              <a:r>
                <a:rPr lang="fr-FR" altLang="fr-FR" dirty="0">
                  <a:solidFill>
                    <a:srgbClr val="000000"/>
                  </a:solidFill>
                  <a:latin typeface="Calibri" panose="020F0502020204030204" pitchFamily="34" charset="0"/>
                </a:rPr>
                <a:t>Jaune = l'outil s'exécute</a:t>
              </a:r>
            </a:p>
            <a:p>
              <a:pPr eaLnBrk="1">
                <a:buClrTx/>
                <a:buFontTx/>
                <a:buNone/>
              </a:pPr>
              <a:r>
                <a:rPr lang="fr-FR" altLang="fr-FR" dirty="0">
                  <a:solidFill>
                    <a:srgbClr val="000000"/>
                  </a:solidFill>
                  <a:latin typeface="Calibri" panose="020F0502020204030204" pitchFamily="34" charset="0"/>
                </a:rPr>
                <a:t>Vert = terminé avec succès</a:t>
              </a:r>
            </a:p>
            <a:p>
              <a:pPr eaLnBrk="1">
                <a:buClrTx/>
                <a:buFontTx/>
                <a:buNone/>
              </a:pPr>
              <a:r>
                <a:rPr lang="fr-FR" altLang="fr-FR" dirty="0">
                  <a:solidFill>
                    <a:srgbClr val="000000"/>
                  </a:solidFill>
                  <a:latin typeface="Calibri" panose="020F0502020204030204" pitchFamily="34" charset="0"/>
                </a:rPr>
                <a:t>Rouge = terminé avec une erreur</a:t>
              </a:r>
            </a:p>
          </p:txBody>
        </p:sp>
        <p:sp>
          <p:nvSpPr>
            <p:cNvPr id="25" name="Text Box 9"/>
            <p:cNvSpPr txBox="1">
              <a:spLocks noChangeArrowheads="1"/>
            </p:cNvSpPr>
            <p:nvPr/>
          </p:nvSpPr>
          <p:spPr bwMode="auto">
            <a:xfrm>
              <a:off x="606425" y="4005263"/>
              <a:ext cx="2557463"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Les </a:t>
              </a:r>
              <a:r>
                <a:rPr lang="fr-FR" altLang="fr-FR" dirty="0" err="1">
                  <a:solidFill>
                    <a:srgbClr val="000000"/>
                  </a:solidFill>
                  <a:latin typeface="Calibri" panose="020F0502020204030204" pitchFamily="34" charset="0"/>
                </a:rPr>
                <a:t>datasets</a:t>
              </a:r>
              <a:r>
                <a:rPr lang="fr-FR" altLang="fr-FR" dirty="0">
                  <a:solidFill>
                    <a:srgbClr val="000000"/>
                  </a:solidFill>
                  <a:latin typeface="Calibri" panose="020F0502020204030204" pitchFamily="34" charset="0"/>
                </a:rPr>
                <a:t> s'empilent</a:t>
              </a:r>
            </a:p>
            <a:p>
              <a:pPr eaLnBrk="1">
                <a:buClrTx/>
                <a:buFontTx/>
                <a:buNone/>
              </a:pPr>
              <a:r>
                <a:rPr lang="fr-FR" altLang="fr-FR" dirty="0">
                  <a:solidFill>
                    <a:srgbClr val="000000"/>
                  </a:solidFill>
                  <a:latin typeface="Calibri" panose="020F0502020204030204" pitchFamily="34" charset="0"/>
                </a:rPr>
                <a:t>au fur et à mesure</a:t>
              </a:r>
            </a:p>
          </p:txBody>
        </p:sp>
        <p:sp>
          <p:nvSpPr>
            <p:cNvPr id="26" name="Line 10"/>
            <p:cNvSpPr>
              <a:spLocks noChangeShapeType="1"/>
            </p:cNvSpPr>
            <p:nvPr/>
          </p:nvSpPr>
          <p:spPr bwMode="auto">
            <a:xfrm flipV="1">
              <a:off x="3168650" y="3803650"/>
              <a:ext cx="1008063" cy="382588"/>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7" name="Line 11"/>
            <p:cNvSpPr>
              <a:spLocks noChangeShapeType="1"/>
            </p:cNvSpPr>
            <p:nvPr/>
          </p:nvSpPr>
          <p:spPr bwMode="auto">
            <a:xfrm>
              <a:off x="3167063" y="4175125"/>
              <a:ext cx="936625" cy="144463"/>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 name="Line 12"/>
            <p:cNvSpPr>
              <a:spLocks noChangeShapeType="1"/>
            </p:cNvSpPr>
            <p:nvPr/>
          </p:nvSpPr>
          <p:spPr bwMode="auto">
            <a:xfrm>
              <a:off x="3167063" y="4175125"/>
              <a:ext cx="1008062" cy="720725"/>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 name="Text Box 13"/>
            <p:cNvSpPr txBox="1">
              <a:spLocks noChangeArrowheads="1"/>
            </p:cNvSpPr>
            <p:nvPr/>
          </p:nvSpPr>
          <p:spPr bwMode="auto">
            <a:xfrm>
              <a:off x="71438" y="941388"/>
              <a:ext cx="3968750" cy="858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Chaque </a:t>
              </a:r>
              <a:r>
                <a:rPr lang="fr-FR" altLang="fr-FR" dirty="0" err="1">
                  <a:solidFill>
                    <a:srgbClr val="000000"/>
                  </a:solidFill>
                  <a:latin typeface="Calibri" panose="020F0502020204030204" pitchFamily="34" charset="0"/>
                </a:rPr>
                <a:t>dataset</a:t>
              </a:r>
              <a:r>
                <a:rPr lang="fr-FR" altLang="fr-FR" dirty="0">
                  <a:solidFill>
                    <a:srgbClr val="000000"/>
                  </a:solidFill>
                  <a:latin typeface="Calibri" panose="020F0502020204030204" pitchFamily="34" charset="0"/>
                </a:rPr>
                <a:t> :</a:t>
              </a:r>
            </a:p>
            <a:p>
              <a:pPr eaLnBrk="1">
                <a:buClrTx/>
                <a:buFontTx/>
                <a:buNone/>
              </a:pPr>
              <a:r>
                <a:rPr lang="fr-FR" altLang="fr-FR" dirty="0">
                  <a:solidFill>
                    <a:srgbClr val="000000"/>
                  </a:solidFill>
                  <a:latin typeface="Calibri" panose="020F0502020204030204" pitchFamily="34" charset="0"/>
                </a:rPr>
                <a:t>- Résultat d'un outil</a:t>
              </a:r>
            </a:p>
            <a:p>
              <a:pPr eaLnBrk="1">
                <a:buClrTx/>
                <a:buFontTx/>
                <a:buNone/>
              </a:pPr>
              <a:r>
                <a:rPr lang="fr-FR" altLang="fr-FR" dirty="0">
                  <a:solidFill>
                    <a:srgbClr val="000000"/>
                  </a:solidFill>
                  <a:latin typeface="Calibri" panose="020F0502020204030204" pitchFamily="34" charset="0"/>
                </a:rPr>
                <a:t>- Donnée ajoutée (</a:t>
              </a:r>
              <a:r>
                <a:rPr lang="fr-FR" altLang="fr-FR" dirty="0" err="1">
                  <a:solidFill>
                    <a:srgbClr val="000000"/>
                  </a:solidFill>
                  <a:latin typeface="Calibri" panose="020F0502020204030204" pitchFamily="34" charset="0"/>
                </a:rPr>
                <a:t>upload</a:t>
              </a:r>
              <a:r>
                <a:rPr lang="fr-FR" altLang="fr-FR" dirty="0">
                  <a:solidFill>
                    <a:srgbClr val="000000"/>
                  </a:solidFill>
                  <a:latin typeface="Calibri" panose="020F0502020204030204" pitchFamily="34" charset="0"/>
                </a:rPr>
                <a:t>, archive)</a:t>
              </a:r>
            </a:p>
          </p:txBody>
        </p:sp>
      </p:grpSp>
    </p:spTree>
    <p:extLst>
      <p:ext uri="{BB962C8B-B14F-4D97-AF65-F5344CB8AC3E}">
        <p14:creationId xmlns:p14="http://schemas.microsoft.com/office/powerpoint/2010/main" val="1423808947"/>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26</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68" name="CustomShape 10"/>
          <p:cNvSpPr/>
          <p:nvPr/>
        </p:nvSpPr>
        <p:spPr>
          <a:xfrm>
            <a:off x="1512000" y="125712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75" name="CustomShape 17"/>
          <p:cNvSpPr/>
          <p:nvPr/>
        </p:nvSpPr>
        <p:spPr>
          <a:xfrm>
            <a:off x="2028600" y="3832200"/>
            <a:ext cx="1419480" cy="48492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82" name="CustomShape 24"/>
          <p:cNvSpPr/>
          <p:nvPr/>
        </p:nvSpPr>
        <p:spPr>
          <a:xfrm>
            <a:off x="1590840" y="5981040"/>
            <a:ext cx="901440" cy="280440"/>
          </a:xfrm>
          <a:prstGeom prst="rect">
            <a:avLst/>
          </a:prstGeom>
          <a:ln>
            <a:solidFill>
              <a:srgbClr val="FFFFFF"/>
            </a:solidFill>
            <a:round/>
          </a:ln>
        </p:spPr>
        <p:style>
          <a:lnRef idx="2">
            <a:schemeClr val="accent1"/>
          </a:lnRef>
          <a:fillRef idx="1">
            <a:schemeClr val="lt1"/>
          </a:fillRef>
          <a:effectRef idx="0">
            <a:schemeClr val="accent1"/>
          </a:effectRef>
          <a:fontRef idx="minor"/>
        </p:style>
      </p:sp>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grpSp>
        <p:nvGrpSpPr>
          <p:cNvPr id="27" name="Groupe 26"/>
          <p:cNvGrpSpPr/>
          <p:nvPr/>
        </p:nvGrpSpPr>
        <p:grpSpPr>
          <a:xfrm>
            <a:off x="70" y="968210"/>
            <a:ext cx="9936162" cy="5465762"/>
            <a:chOff x="71438" y="582613"/>
            <a:chExt cx="9936162" cy="5465762"/>
          </a:xfrm>
        </p:grpSpPr>
        <p:pic>
          <p:nvPicPr>
            <p:cNvPr id="28"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388" y="582613"/>
              <a:ext cx="3024187" cy="5465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9" name="Groupe 28"/>
            <p:cNvGrpSpPr/>
            <p:nvPr/>
          </p:nvGrpSpPr>
          <p:grpSpPr>
            <a:xfrm>
              <a:off x="71438" y="941388"/>
              <a:ext cx="9936162" cy="5075237"/>
              <a:chOff x="71438" y="941388"/>
              <a:chExt cx="9936162" cy="5075237"/>
            </a:xfrm>
          </p:grpSpPr>
          <p:sp>
            <p:nvSpPr>
              <p:cNvPr id="30" name="Text Box 2"/>
              <p:cNvSpPr txBox="1">
                <a:spLocks noChangeArrowheads="1"/>
              </p:cNvSpPr>
              <p:nvPr/>
            </p:nvSpPr>
            <p:spPr bwMode="auto">
              <a:xfrm>
                <a:off x="1584325" y="1894328"/>
                <a:ext cx="1296988"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Télécharger le fichier</a:t>
                </a:r>
              </a:p>
            </p:txBody>
          </p:sp>
          <p:sp>
            <p:nvSpPr>
              <p:cNvPr id="31" name="Text Box 3"/>
              <p:cNvSpPr txBox="1">
                <a:spLocks noChangeArrowheads="1"/>
              </p:cNvSpPr>
              <p:nvPr/>
            </p:nvSpPr>
            <p:spPr bwMode="auto">
              <a:xfrm>
                <a:off x="7886700" y="2663825"/>
                <a:ext cx="212090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Statistiques/aperçu</a:t>
                </a:r>
              </a:p>
            </p:txBody>
          </p:sp>
          <p:sp>
            <p:nvSpPr>
              <p:cNvPr id="32" name="Text Box 4"/>
              <p:cNvSpPr txBox="1">
                <a:spLocks noChangeArrowheads="1"/>
              </p:cNvSpPr>
              <p:nvPr/>
            </p:nvSpPr>
            <p:spPr bwMode="auto">
              <a:xfrm>
                <a:off x="215900" y="4692650"/>
                <a:ext cx="4598988"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algn="ctr" eaLnBrk="1">
                  <a:buClrTx/>
                  <a:buFontTx/>
                  <a:buNone/>
                </a:pPr>
                <a:r>
                  <a:rPr lang="fr-FR" altLang="fr-FR" dirty="0">
                    <a:solidFill>
                      <a:srgbClr val="000000"/>
                    </a:solidFill>
                    <a:latin typeface="Calibri" panose="020F0502020204030204" pitchFamily="34" charset="0"/>
                  </a:rPr>
                  <a:t>Relancer l'outil</a:t>
                </a:r>
              </a:p>
              <a:p>
                <a:pPr algn="ctr" eaLnBrk="1">
                  <a:buClrTx/>
                  <a:buFontTx/>
                  <a:buNone/>
                </a:pPr>
                <a:r>
                  <a:rPr lang="fr-FR" altLang="fr-FR" dirty="0">
                    <a:solidFill>
                      <a:srgbClr val="000000"/>
                    </a:solidFill>
                    <a:latin typeface="Calibri" panose="020F0502020204030204" pitchFamily="34" charset="0"/>
                  </a:rPr>
                  <a:t>avec les mêmes paramètres</a:t>
                </a:r>
              </a:p>
            </p:txBody>
          </p:sp>
          <p:sp>
            <p:nvSpPr>
              <p:cNvPr id="33" name="Text Box 5"/>
              <p:cNvSpPr txBox="1">
                <a:spLocks noChangeArrowheads="1"/>
              </p:cNvSpPr>
              <p:nvPr/>
            </p:nvSpPr>
            <p:spPr bwMode="auto">
              <a:xfrm>
                <a:off x="1439863" y="3757613"/>
                <a:ext cx="189865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Infos sur l'origine</a:t>
                </a:r>
              </a:p>
            </p:txBody>
          </p:sp>
          <p:sp>
            <p:nvSpPr>
              <p:cNvPr id="35" name="Text Box 6"/>
              <p:cNvSpPr txBox="1">
                <a:spLocks noChangeArrowheads="1"/>
              </p:cNvSpPr>
              <p:nvPr/>
            </p:nvSpPr>
            <p:spPr bwMode="auto">
              <a:xfrm>
                <a:off x="71438" y="941388"/>
                <a:ext cx="376555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Détails d'un </a:t>
                </a:r>
                <a:r>
                  <a:rPr lang="fr-FR" altLang="fr-FR" dirty="0" err="1">
                    <a:solidFill>
                      <a:srgbClr val="000000"/>
                    </a:solidFill>
                    <a:latin typeface="Calibri" panose="020F0502020204030204" pitchFamily="34" charset="0"/>
                  </a:rPr>
                  <a:t>dataset</a:t>
                </a:r>
                <a:r>
                  <a:rPr lang="fr-FR" altLang="fr-FR" dirty="0">
                    <a:solidFill>
                      <a:srgbClr val="000000"/>
                    </a:solidFill>
                    <a:latin typeface="Calibri" panose="020F0502020204030204" pitchFamily="34" charset="0"/>
                  </a:rPr>
                  <a:t> : clic sur le titre</a:t>
                </a:r>
              </a:p>
            </p:txBody>
          </p:sp>
          <p:sp>
            <p:nvSpPr>
              <p:cNvPr id="36" name="Line 7"/>
              <p:cNvSpPr>
                <a:spLocks noChangeShapeType="1"/>
              </p:cNvSpPr>
              <p:nvPr/>
            </p:nvSpPr>
            <p:spPr bwMode="auto">
              <a:xfrm>
                <a:off x="3384550" y="2160588"/>
                <a:ext cx="1511300" cy="1079500"/>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 name="Line 8"/>
              <p:cNvSpPr>
                <a:spLocks noChangeShapeType="1"/>
              </p:cNvSpPr>
              <p:nvPr/>
            </p:nvSpPr>
            <p:spPr bwMode="auto">
              <a:xfrm flipV="1">
                <a:off x="3384550" y="3452813"/>
                <a:ext cx="1871663" cy="588962"/>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8" name="Line 9"/>
              <p:cNvSpPr>
                <a:spLocks noChangeShapeType="1"/>
              </p:cNvSpPr>
              <p:nvPr/>
            </p:nvSpPr>
            <p:spPr bwMode="auto">
              <a:xfrm flipV="1">
                <a:off x="3527425" y="3452813"/>
                <a:ext cx="2016125" cy="1446212"/>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9" name="Text Box 10"/>
              <p:cNvSpPr txBox="1">
                <a:spLocks noChangeArrowheads="1"/>
              </p:cNvSpPr>
              <p:nvPr/>
            </p:nvSpPr>
            <p:spPr bwMode="auto">
              <a:xfrm>
                <a:off x="217488" y="5670550"/>
                <a:ext cx="4598987"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algn="ctr" eaLnBrk="1">
                  <a:buClrTx/>
                  <a:buFontTx/>
                  <a:buNone/>
                </a:pPr>
                <a:r>
                  <a:rPr lang="fr-FR" altLang="fr-FR" dirty="0">
                    <a:solidFill>
                      <a:srgbClr val="000000"/>
                    </a:solidFill>
                    <a:latin typeface="Calibri" panose="020F0502020204030204" pitchFamily="34" charset="0"/>
                  </a:rPr>
                  <a:t>Visualisation</a:t>
                </a:r>
              </a:p>
            </p:txBody>
          </p:sp>
          <p:sp>
            <p:nvSpPr>
              <p:cNvPr id="40" name="Line 11"/>
              <p:cNvSpPr>
                <a:spLocks noChangeShapeType="1"/>
              </p:cNvSpPr>
              <p:nvPr/>
            </p:nvSpPr>
            <p:spPr bwMode="auto">
              <a:xfrm flipV="1">
                <a:off x="3311525" y="3525838"/>
                <a:ext cx="2519363" cy="2309812"/>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spTree>
    <p:extLst>
      <p:ext uri="{BB962C8B-B14F-4D97-AF65-F5344CB8AC3E}">
        <p14:creationId xmlns:p14="http://schemas.microsoft.com/office/powerpoint/2010/main" val="1700192890"/>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27</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pic>
        <p:nvPicPr>
          <p:cNvPr id="4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5025" y="1152525"/>
            <a:ext cx="3536950" cy="518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 name="Line 2"/>
          <p:cNvSpPr>
            <a:spLocks noChangeShapeType="1"/>
          </p:cNvSpPr>
          <p:nvPr/>
        </p:nvSpPr>
        <p:spPr bwMode="auto">
          <a:xfrm flipH="1" flipV="1">
            <a:off x="6477000" y="1868488"/>
            <a:ext cx="1158875" cy="798512"/>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 name="Text Box 3"/>
          <p:cNvSpPr txBox="1">
            <a:spLocks noChangeArrowheads="1"/>
          </p:cNvSpPr>
          <p:nvPr/>
        </p:nvSpPr>
        <p:spPr bwMode="auto">
          <a:xfrm>
            <a:off x="7594600" y="2451100"/>
            <a:ext cx="2784475"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Menu de l'historique</a:t>
            </a:r>
          </a:p>
        </p:txBody>
      </p:sp>
      <p:sp>
        <p:nvSpPr>
          <p:cNvPr id="44" name="Line 4"/>
          <p:cNvSpPr>
            <a:spLocks noChangeShapeType="1"/>
          </p:cNvSpPr>
          <p:nvPr/>
        </p:nvSpPr>
        <p:spPr bwMode="auto">
          <a:xfrm>
            <a:off x="2555875" y="1944688"/>
            <a:ext cx="971550" cy="790575"/>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5" name="Text Box 5"/>
          <p:cNvSpPr txBox="1">
            <a:spLocks noChangeArrowheads="1"/>
          </p:cNvSpPr>
          <p:nvPr/>
        </p:nvSpPr>
        <p:spPr bwMode="auto">
          <a:xfrm>
            <a:off x="935038" y="1597025"/>
            <a:ext cx="2125662"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Nom de l'historique</a:t>
            </a:r>
          </a:p>
        </p:txBody>
      </p:sp>
    </p:spTree>
    <p:extLst>
      <p:ext uri="{BB962C8B-B14F-4D97-AF65-F5344CB8AC3E}">
        <p14:creationId xmlns:p14="http://schemas.microsoft.com/office/powerpoint/2010/main" val="1669039078"/>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28</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grpSp>
        <p:nvGrpSpPr>
          <p:cNvPr id="13" name="Groupe 12"/>
          <p:cNvGrpSpPr/>
          <p:nvPr/>
        </p:nvGrpSpPr>
        <p:grpSpPr>
          <a:xfrm>
            <a:off x="2376488" y="720725"/>
            <a:ext cx="7596187" cy="5995988"/>
            <a:chOff x="2376488" y="720725"/>
            <a:chExt cx="7596187" cy="5995988"/>
          </a:xfrm>
        </p:grpSpPr>
        <p:pic>
          <p:nvPicPr>
            <p:cNvPr id="14"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488" y="720725"/>
              <a:ext cx="2706687" cy="599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2"/>
            <p:cNvSpPr txBox="1">
              <a:spLocks noChangeArrowheads="1"/>
            </p:cNvSpPr>
            <p:nvPr/>
          </p:nvSpPr>
          <p:spPr bwMode="auto">
            <a:xfrm>
              <a:off x="6372225" y="1958975"/>
              <a:ext cx="1941513"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Nouvel historique</a:t>
              </a:r>
            </a:p>
          </p:txBody>
        </p:sp>
        <p:sp>
          <p:nvSpPr>
            <p:cNvPr id="17" name="Text Box 3"/>
            <p:cNvSpPr txBox="1">
              <a:spLocks noChangeArrowheads="1"/>
            </p:cNvSpPr>
            <p:nvPr/>
          </p:nvSpPr>
          <p:spPr bwMode="auto">
            <a:xfrm>
              <a:off x="6372225" y="792163"/>
              <a:ext cx="2576513"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Liste de nos historiques</a:t>
              </a:r>
            </a:p>
          </p:txBody>
        </p:sp>
        <p:sp>
          <p:nvSpPr>
            <p:cNvPr id="18" name="Text Box 4"/>
            <p:cNvSpPr txBox="1">
              <a:spLocks noChangeArrowheads="1"/>
            </p:cNvSpPr>
            <p:nvPr/>
          </p:nvSpPr>
          <p:spPr bwMode="auto">
            <a:xfrm>
              <a:off x="6372225" y="1238250"/>
              <a:ext cx="3533775"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Historiques partagés par d'autres</a:t>
              </a:r>
            </a:p>
          </p:txBody>
        </p:sp>
        <p:sp>
          <p:nvSpPr>
            <p:cNvPr id="19" name="Text Box 5"/>
            <p:cNvSpPr txBox="1">
              <a:spLocks noChangeArrowheads="1"/>
            </p:cNvSpPr>
            <p:nvPr/>
          </p:nvSpPr>
          <p:spPr bwMode="auto">
            <a:xfrm>
              <a:off x="6353175" y="2735263"/>
              <a:ext cx="3114675"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Partage de l'historique actuel</a:t>
              </a:r>
            </a:p>
          </p:txBody>
        </p:sp>
        <p:sp>
          <p:nvSpPr>
            <p:cNvPr id="20" name="Text Box 6"/>
            <p:cNvSpPr txBox="1">
              <a:spLocks noChangeArrowheads="1"/>
            </p:cNvSpPr>
            <p:nvPr/>
          </p:nvSpPr>
          <p:spPr bwMode="auto">
            <a:xfrm>
              <a:off x="6389688" y="5975350"/>
              <a:ext cx="3582987"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Suppression de l'historique actuel</a:t>
              </a:r>
            </a:p>
          </p:txBody>
        </p:sp>
        <p:sp>
          <p:nvSpPr>
            <p:cNvPr id="21" name="Text Box 7"/>
            <p:cNvSpPr txBox="1">
              <a:spLocks noChangeArrowheads="1"/>
            </p:cNvSpPr>
            <p:nvPr/>
          </p:nvSpPr>
          <p:spPr bwMode="auto">
            <a:xfrm>
              <a:off x="6372225" y="3816350"/>
              <a:ext cx="2300288"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Création de workflow</a:t>
              </a:r>
            </a:p>
          </p:txBody>
        </p:sp>
        <p:sp>
          <p:nvSpPr>
            <p:cNvPr id="22" name="Line 8"/>
            <p:cNvSpPr>
              <a:spLocks noChangeShapeType="1"/>
            </p:cNvSpPr>
            <p:nvPr/>
          </p:nvSpPr>
          <p:spPr bwMode="auto">
            <a:xfrm flipH="1">
              <a:off x="4605338" y="1439863"/>
              <a:ext cx="1808162" cy="215900"/>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3" name="Line 9"/>
            <p:cNvSpPr>
              <a:spLocks noChangeShapeType="1"/>
            </p:cNvSpPr>
            <p:nvPr/>
          </p:nvSpPr>
          <p:spPr bwMode="auto">
            <a:xfrm flipH="1" flipV="1">
              <a:off x="3884613" y="2157413"/>
              <a:ext cx="2528887" cy="7937"/>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4" name="Line 10"/>
            <p:cNvSpPr>
              <a:spLocks noChangeShapeType="1"/>
            </p:cNvSpPr>
            <p:nvPr/>
          </p:nvSpPr>
          <p:spPr bwMode="auto">
            <a:xfrm flipH="1">
              <a:off x="4100513" y="936625"/>
              <a:ext cx="2312987" cy="503238"/>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 name="Line 11"/>
            <p:cNvSpPr>
              <a:spLocks noChangeShapeType="1"/>
            </p:cNvSpPr>
            <p:nvPr/>
          </p:nvSpPr>
          <p:spPr bwMode="auto">
            <a:xfrm flipH="1">
              <a:off x="4173538" y="2881313"/>
              <a:ext cx="2239962" cy="69850"/>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 name="Line 12"/>
            <p:cNvSpPr>
              <a:spLocks noChangeShapeType="1"/>
            </p:cNvSpPr>
            <p:nvPr/>
          </p:nvSpPr>
          <p:spPr bwMode="auto">
            <a:xfrm flipH="1" flipV="1">
              <a:off x="4102100" y="3236913"/>
              <a:ext cx="2311400" cy="727075"/>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7" name="Line 13"/>
            <p:cNvSpPr>
              <a:spLocks noChangeShapeType="1"/>
            </p:cNvSpPr>
            <p:nvPr/>
          </p:nvSpPr>
          <p:spPr bwMode="auto">
            <a:xfrm flipH="1" flipV="1">
              <a:off x="4389438" y="5973763"/>
              <a:ext cx="2024062" cy="149225"/>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Tree>
    <p:extLst>
      <p:ext uri="{BB962C8B-B14F-4D97-AF65-F5344CB8AC3E}">
        <p14:creationId xmlns:p14="http://schemas.microsoft.com/office/powerpoint/2010/main" val="1341745629"/>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29</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pic>
        <p:nvPicPr>
          <p:cNvPr id="1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88" y="1079500"/>
            <a:ext cx="8993187" cy="4478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37141764"/>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0" y="900113"/>
            <a:ext cx="9791700" cy="5759450"/>
          </a:xfrm>
        </p:spPr>
        <p:txBody>
          <a:bodyPr/>
          <a:lstStyle/>
          <a:p>
            <a:pPr algn="ctr">
              <a:buNone/>
            </a:pPr>
            <a:endParaRPr lang="fr-FR" dirty="0" smtClean="0">
              <a:latin typeface="+mj-lt"/>
            </a:endParaRPr>
          </a:p>
          <a:p>
            <a:pPr algn="ctr">
              <a:buNone/>
            </a:pPr>
            <a:endParaRPr lang="fr-FR" dirty="0" smtClean="0">
              <a:latin typeface="+mj-lt"/>
            </a:endParaRPr>
          </a:p>
          <a:p>
            <a:pPr algn="ctr">
              <a:buNone/>
            </a:pPr>
            <a:r>
              <a:rPr lang="fr-FR" sz="4000" dirty="0" smtClean="0">
                <a:solidFill>
                  <a:schemeClr val="accent1"/>
                </a:solidFill>
                <a:latin typeface="+mj-lt"/>
              </a:rPr>
              <a:t>Présentation de l’architecture bioinformatique et du portail BBRIC </a:t>
            </a:r>
          </a:p>
          <a:p>
            <a:pPr algn="ctr">
              <a:buNone/>
            </a:pPr>
            <a:endParaRPr lang="fr-FR" sz="4000" dirty="0" smtClean="0">
              <a:solidFill>
                <a:schemeClr val="accent1"/>
              </a:solidFill>
              <a:latin typeface="+mj-lt"/>
            </a:endParaRPr>
          </a:p>
          <a:p>
            <a:pPr algn="ctr">
              <a:buNone/>
            </a:pPr>
            <a:r>
              <a:rPr lang="fr-FR" sz="4000" dirty="0" err="1" smtClean="0">
                <a:solidFill>
                  <a:schemeClr val="accent1"/>
                </a:solidFill>
                <a:latin typeface="+mj-lt"/>
              </a:rPr>
              <a:t>Erika,Sébastien</a:t>
            </a:r>
            <a:endParaRPr lang="fr-FR" sz="4000" dirty="0">
              <a:solidFill>
                <a:schemeClr val="accent1"/>
              </a:solidFill>
              <a:latin typeface="+mj-lt"/>
            </a:endParaRPr>
          </a:p>
        </p:txBody>
      </p:sp>
    </p:spTree>
    <p:extLst>
      <p:ext uri="{BB962C8B-B14F-4D97-AF65-F5344CB8AC3E}">
        <p14:creationId xmlns:p14="http://schemas.microsoft.com/office/powerpoint/2010/main" val="254681620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30</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grpSp>
        <p:nvGrpSpPr>
          <p:cNvPr id="13" name="Groupe 12"/>
          <p:cNvGrpSpPr/>
          <p:nvPr/>
        </p:nvGrpSpPr>
        <p:grpSpPr>
          <a:xfrm>
            <a:off x="36513" y="647700"/>
            <a:ext cx="9856787" cy="6361113"/>
            <a:chOff x="36513" y="647700"/>
            <a:chExt cx="9856787" cy="6361113"/>
          </a:xfrm>
        </p:grpSpPr>
        <p:sp>
          <p:nvSpPr>
            <p:cNvPr id="14" name="Text Box 1"/>
            <p:cNvSpPr txBox="1">
              <a:spLocks noChangeArrowheads="1"/>
            </p:cNvSpPr>
            <p:nvPr/>
          </p:nvSpPr>
          <p:spPr bwMode="auto">
            <a:xfrm>
              <a:off x="295275" y="647700"/>
              <a:ext cx="3808413" cy="137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sz="2000" dirty="0">
                  <a:solidFill>
                    <a:srgbClr val="000000"/>
                  </a:solidFill>
                  <a:latin typeface="Calibri" panose="020F0502020204030204" pitchFamily="34" charset="0"/>
                </a:rPr>
                <a:t>Lancement d'un outil</a:t>
              </a:r>
            </a:p>
            <a:p>
              <a:pPr eaLnBrk="1">
                <a:buClrTx/>
                <a:buFontTx/>
                <a:buNone/>
              </a:pPr>
              <a:endParaRPr lang="fr-FR" altLang="fr-FR" dirty="0">
                <a:solidFill>
                  <a:srgbClr val="000000"/>
                </a:solidFill>
              </a:endParaRP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5963" y="1073150"/>
              <a:ext cx="6488112" cy="544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3"/>
            <p:cNvSpPr txBox="1">
              <a:spLocks noChangeArrowheads="1"/>
            </p:cNvSpPr>
            <p:nvPr/>
          </p:nvSpPr>
          <p:spPr bwMode="auto">
            <a:xfrm>
              <a:off x="36513" y="1403350"/>
              <a:ext cx="1984375"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1. Choix d'un outil</a:t>
              </a:r>
            </a:p>
          </p:txBody>
        </p:sp>
        <p:sp>
          <p:nvSpPr>
            <p:cNvPr id="18" name="Text Box 4"/>
            <p:cNvSpPr txBox="1">
              <a:spLocks noChangeArrowheads="1"/>
            </p:cNvSpPr>
            <p:nvPr/>
          </p:nvSpPr>
          <p:spPr bwMode="auto">
            <a:xfrm>
              <a:off x="8496300" y="2087563"/>
              <a:ext cx="1397000"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2. Réglages</a:t>
              </a:r>
            </a:p>
            <a:p>
              <a:pPr eaLnBrk="1">
                <a:buClrTx/>
                <a:buFontTx/>
                <a:buNone/>
              </a:pPr>
              <a:r>
                <a:rPr lang="fr-FR" altLang="fr-FR" dirty="0">
                  <a:solidFill>
                    <a:srgbClr val="000000"/>
                  </a:solidFill>
                  <a:latin typeface="Calibri" panose="020F0502020204030204" pitchFamily="34" charset="0"/>
                </a:rPr>
                <a:t>des options</a:t>
              </a:r>
            </a:p>
          </p:txBody>
        </p:sp>
        <p:sp>
          <p:nvSpPr>
            <p:cNvPr id="19" name="Text Box 5"/>
            <p:cNvSpPr txBox="1">
              <a:spLocks noChangeArrowheads="1"/>
            </p:cNvSpPr>
            <p:nvPr/>
          </p:nvSpPr>
          <p:spPr bwMode="auto">
            <a:xfrm>
              <a:off x="5616575" y="6408738"/>
              <a:ext cx="2843213"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dirty="0">
                  <a:solidFill>
                    <a:srgbClr val="000000"/>
                  </a:solidFill>
                  <a:latin typeface="Calibri" panose="020F0502020204030204" pitchFamily="34" charset="0"/>
                </a:rPr>
                <a:t>3. Lancement du calcul</a:t>
              </a:r>
            </a:p>
            <a:p>
              <a:pPr eaLnBrk="1">
                <a:buClrTx/>
                <a:buFontTx/>
                <a:buNone/>
              </a:pPr>
              <a:r>
                <a:rPr lang="fr-FR" altLang="fr-FR" dirty="0">
                  <a:solidFill>
                    <a:srgbClr val="000000"/>
                  </a:solidFill>
                  <a:latin typeface="Calibri" panose="020F0502020204030204" pitchFamily="34" charset="0"/>
                </a:rPr>
                <a:t>(crée un nouveau </a:t>
              </a:r>
              <a:r>
                <a:rPr lang="fr-FR" altLang="fr-FR" dirty="0" err="1">
                  <a:solidFill>
                    <a:srgbClr val="000000"/>
                  </a:solidFill>
                  <a:latin typeface="Calibri" panose="020F0502020204030204" pitchFamily="34" charset="0"/>
                </a:rPr>
                <a:t>dataset</a:t>
              </a:r>
              <a:r>
                <a:rPr lang="fr-FR" altLang="fr-FR" dirty="0">
                  <a:solidFill>
                    <a:srgbClr val="000000"/>
                  </a:solidFill>
                  <a:latin typeface="Calibri" panose="020F0502020204030204" pitchFamily="34" charset="0"/>
                </a:rPr>
                <a:t>)</a:t>
              </a:r>
            </a:p>
          </p:txBody>
        </p:sp>
      </p:grpSp>
    </p:spTree>
    <p:extLst>
      <p:ext uri="{BB962C8B-B14F-4D97-AF65-F5344CB8AC3E}">
        <p14:creationId xmlns:p14="http://schemas.microsoft.com/office/powerpoint/2010/main" val="3198138214"/>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31</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sp>
        <p:nvSpPr>
          <p:cNvPr id="13" name="Text Box 1"/>
          <p:cNvSpPr txBox="1">
            <a:spLocks noChangeArrowheads="1"/>
          </p:cNvSpPr>
          <p:nvPr/>
        </p:nvSpPr>
        <p:spPr bwMode="auto">
          <a:xfrm>
            <a:off x="889891" y="1736233"/>
            <a:ext cx="8745537" cy="260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60338" indent="-160338">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1pPr>
            <a:lvl2pPr marL="422275" indent="-212725">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160338" algn="l"/>
                <a:tab pos="608013"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Lst>
              <a:defRPr>
                <a:solidFill>
                  <a:schemeClr val="bg1"/>
                </a:solidFill>
                <a:latin typeface="Arial" panose="020B0604020202020204" pitchFamily="34" charset="0"/>
                <a:cs typeface="DejaVu Sans" panose="020B0603030804020204" pitchFamily="34" charset="0"/>
              </a:defRPr>
            </a:lvl9pPr>
          </a:lstStyle>
          <a:p>
            <a:pPr eaLnBrk="1" hangingPunct="1">
              <a:lnSpc>
                <a:spcPct val="150000"/>
              </a:lnSpc>
              <a:buClr>
                <a:srgbClr val="C5DD01"/>
              </a:buClr>
              <a:buFont typeface="Wingdings" panose="05000000000000000000" pitchFamily="2" charset="2"/>
              <a:buChar char=""/>
            </a:pPr>
            <a:r>
              <a:rPr lang="fr-FR" altLang="fr-FR" sz="2400" dirty="0">
                <a:solidFill>
                  <a:srgbClr val="000000"/>
                </a:solidFill>
                <a:latin typeface="Calibri" panose="020F0502020204030204" pitchFamily="34" charset="0"/>
              </a:rPr>
              <a:t>Comment créer les premiers </a:t>
            </a:r>
            <a:r>
              <a:rPr lang="fr-FR" altLang="fr-FR" sz="2400" dirty="0" err="1">
                <a:solidFill>
                  <a:srgbClr val="000000"/>
                </a:solidFill>
                <a:latin typeface="Calibri" panose="020F0502020204030204" pitchFamily="34" charset="0"/>
              </a:rPr>
              <a:t>datasets</a:t>
            </a:r>
            <a:r>
              <a:rPr lang="fr-FR" altLang="fr-FR" sz="2400" dirty="0">
                <a:solidFill>
                  <a:srgbClr val="000000"/>
                </a:solidFill>
                <a:latin typeface="Calibri" panose="020F0502020204030204" pitchFamily="34" charset="0"/>
              </a:rPr>
              <a:t> ?</a:t>
            </a:r>
          </a:p>
          <a:p>
            <a:pPr lvl="1" eaLnBrk="1" hangingPunct="1">
              <a:lnSpc>
                <a:spcPct val="150000"/>
              </a:lnSpc>
              <a:buSzPct val="45000"/>
              <a:buFont typeface="Wingdings" panose="05000000000000000000" pitchFamily="2" charset="2"/>
              <a:buChar char=""/>
            </a:pPr>
            <a:r>
              <a:rPr lang="fr-FR" altLang="fr-FR" sz="2400" b="1" dirty="0">
                <a:solidFill>
                  <a:srgbClr val="000000"/>
                </a:solidFill>
                <a:latin typeface="Calibri" panose="020F0502020204030204" pitchFamily="34" charset="0"/>
              </a:rPr>
              <a:t>Depuis l'archive BBRIC</a:t>
            </a:r>
          </a:p>
          <a:p>
            <a:pPr lvl="1" eaLnBrk="1" hangingPunct="1">
              <a:lnSpc>
                <a:spcPct val="150000"/>
              </a:lnSpc>
              <a:buSzPct val="45000"/>
              <a:buFont typeface="Wingdings" panose="05000000000000000000" pitchFamily="2" charset="2"/>
              <a:buChar char=""/>
            </a:pPr>
            <a:r>
              <a:rPr lang="fr-FR" altLang="fr-FR" sz="2400" b="1" dirty="0">
                <a:solidFill>
                  <a:srgbClr val="000000"/>
                </a:solidFill>
                <a:latin typeface="Calibri" panose="020F0502020204030204" pitchFamily="34" charset="0"/>
              </a:rPr>
              <a:t>Depuis les </a:t>
            </a:r>
            <a:r>
              <a:rPr lang="fr-FR" altLang="fr-FR" sz="2400" b="1" dirty="0" err="1">
                <a:solidFill>
                  <a:srgbClr val="000000"/>
                </a:solidFill>
                <a:latin typeface="Calibri" panose="020F0502020204030204" pitchFamily="34" charset="0"/>
              </a:rPr>
              <a:t>Shared</a:t>
            </a:r>
            <a:r>
              <a:rPr lang="fr-FR" altLang="fr-FR" sz="2400" b="1" dirty="0">
                <a:solidFill>
                  <a:srgbClr val="000000"/>
                </a:solidFill>
                <a:latin typeface="Calibri" panose="020F0502020204030204" pitchFamily="34" charset="0"/>
              </a:rPr>
              <a:t> data</a:t>
            </a:r>
          </a:p>
          <a:p>
            <a:pPr lvl="1" eaLnBrk="1" hangingPunct="1">
              <a:lnSpc>
                <a:spcPct val="150000"/>
              </a:lnSpc>
              <a:buSzPct val="45000"/>
              <a:buFont typeface="Wingdings" panose="05000000000000000000" pitchFamily="2" charset="2"/>
              <a:buChar char=""/>
            </a:pPr>
            <a:r>
              <a:rPr lang="fr-FR" altLang="fr-FR" sz="2400" dirty="0" err="1">
                <a:solidFill>
                  <a:srgbClr val="000000"/>
                </a:solidFill>
                <a:latin typeface="Calibri" panose="020F0502020204030204" pitchFamily="34" charset="0"/>
              </a:rPr>
              <a:t>Upload</a:t>
            </a:r>
            <a:r>
              <a:rPr lang="fr-FR" altLang="fr-FR" sz="2400" dirty="0">
                <a:solidFill>
                  <a:srgbClr val="000000"/>
                </a:solidFill>
                <a:latin typeface="Calibri" panose="020F0502020204030204" pitchFamily="34" charset="0"/>
              </a:rPr>
              <a:t> d'un fichier</a:t>
            </a:r>
          </a:p>
          <a:p>
            <a:pPr lvl="1" eaLnBrk="1" hangingPunct="1">
              <a:lnSpc>
                <a:spcPct val="150000"/>
              </a:lnSpc>
              <a:buSzPct val="45000"/>
              <a:buFont typeface="Wingdings" panose="05000000000000000000" pitchFamily="2" charset="2"/>
              <a:buChar char=""/>
            </a:pPr>
            <a:r>
              <a:rPr lang="fr-FR" altLang="fr-FR" sz="2400" dirty="0">
                <a:solidFill>
                  <a:srgbClr val="000000"/>
                </a:solidFill>
                <a:latin typeface="Calibri" panose="020F0502020204030204" pitchFamily="34" charset="0"/>
              </a:rPr>
              <a:t>...</a:t>
            </a:r>
          </a:p>
        </p:txBody>
      </p:sp>
    </p:spTree>
    <p:extLst>
      <p:ext uri="{BB962C8B-B14F-4D97-AF65-F5344CB8AC3E}">
        <p14:creationId xmlns:p14="http://schemas.microsoft.com/office/powerpoint/2010/main" val="468389273"/>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32</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grpSp>
        <p:nvGrpSpPr>
          <p:cNvPr id="2" name="Groupe 1"/>
          <p:cNvGrpSpPr/>
          <p:nvPr/>
        </p:nvGrpSpPr>
        <p:grpSpPr>
          <a:xfrm>
            <a:off x="1069371" y="1742526"/>
            <a:ext cx="6951881" cy="4166585"/>
            <a:chOff x="175994" y="586390"/>
            <a:chExt cx="6951881" cy="4166585"/>
          </a:xfrm>
        </p:grpSpPr>
        <p:pic>
          <p:nvPicPr>
            <p:cNvPr id="1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025" y="1944688"/>
              <a:ext cx="4641850" cy="2808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2"/>
            <p:cNvSpPr txBox="1">
              <a:spLocks noChangeArrowheads="1"/>
            </p:cNvSpPr>
            <p:nvPr/>
          </p:nvSpPr>
          <p:spPr bwMode="auto">
            <a:xfrm>
              <a:off x="175994" y="586390"/>
              <a:ext cx="4184650" cy="213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sz="2400" dirty="0">
                  <a:solidFill>
                    <a:srgbClr val="000000"/>
                  </a:solidFill>
                  <a:latin typeface="Calibri" panose="020F0502020204030204" pitchFamily="34" charset="0"/>
                </a:rPr>
                <a:t>Depuis l'archive : outil « BBRIC Archive »</a:t>
              </a:r>
            </a:p>
            <a:p>
              <a:pPr eaLnBrk="1">
                <a:buClrTx/>
                <a:buFontTx/>
                <a:buNone/>
              </a:pPr>
              <a:endParaRPr lang="fr-FR" altLang="fr-FR" sz="2000" dirty="0">
                <a:solidFill>
                  <a:srgbClr val="000000"/>
                </a:solidFill>
                <a:latin typeface="Calibri" panose="020F0502020204030204" pitchFamily="34" charset="0"/>
              </a:endParaRPr>
            </a:p>
            <a:p>
              <a:pPr eaLnBrk="1">
                <a:buClrTx/>
                <a:buFontTx/>
                <a:buNone/>
              </a:pPr>
              <a:endParaRPr lang="fr-FR" altLang="fr-FR" dirty="0">
                <a:solidFill>
                  <a:srgbClr val="000000"/>
                </a:solidFill>
              </a:endParaRPr>
            </a:p>
          </p:txBody>
        </p:sp>
        <p:sp>
          <p:nvSpPr>
            <p:cNvPr id="16" name="Rectangle 3"/>
            <p:cNvSpPr>
              <a:spLocks noChangeArrowheads="1"/>
            </p:cNvSpPr>
            <p:nvPr/>
          </p:nvSpPr>
          <p:spPr bwMode="auto">
            <a:xfrm>
              <a:off x="2806700" y="4211638"/>
              <a:ext cx="1728788" cy="431800"/>
            </a:xfrm>
            <a:prstGeom prst="rect">
              <a:avLst/>
            </a:prstGeom>
            <a:noFill/>
            <a:ln w="3600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grpSp>
    </p:spTree>
    <p:extLst>
      <p:ext uri="{BB962C8B-B14F-4D97-AF65-F5344CB8AC3E}">
        <p14:creationId xmlns:p14="http://schemas.microsoft.com/office/powerpoint/2010/main" val="2710249114"/>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33</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pic>
        <p:nvPicPr>
          <p:cNvPr id="1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685" y="1191715"/>
            <a:ext cx="8496300" cy="5783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2"/>
          <p:cNvSpPr txBox="1">
            <a:spLocks noChangeArrowheads="1"/>
          </p:cNvSpPr>
          <p:nvPr/>
        </p:nvSpPr>
        <p:spPr bwMode="auto">
          <a:xfrm>
            <a:off x="350398" y="744040"/>
            <a:ext cx="4184650" cy="213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sz="2400" dirty="0">
                <a:solidFill>
                  <a:srgbClr val="000000"/>
                </a:solidFill>
                <a:latin typeface="Calibri" panose="020F0502020204030204" pitchFamily="34" charset="0"/>
              </a:rPr>
              <a:t>Depuis l'archive : choix d'un jeu de données</a:t>
            </a:r>
          </a:p>
        </p:txBody>
      </p:sp>
    </p:spTree>
    <p:extLst>
      <p:ext uri="{BB962C8B-B14F-4D97-AF65-F5344CB8AC3E}">
        <p14:creationId xmlns:p14="http://schemas.microsoft.com/office/powerpoint/2010/main" val="635458329"/>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34</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sp>
        <p:nvSpPr>
          <p:cNvPr id="13" name="Text Box 1"/>
          <p:cNvSpPr txBox="1">
            <a:spLocks noChangeArrowheads="1"/>
          </p:cNvSpPr>
          <p:nvPr/>
        </p:nvSpPr>
        <p:spPr bwMode="auto">
          <a:xfrm>
            <a:off x="287338" y="596900"/>
            <a:ext cx="4184650" cy="213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sz="2400" dirty="0">
                <a:solidFill>
                  <a:srgbClr val="000000"/>
                </a:solidFill>
                <a:latin typeface="Calibri" panose="020F0502020204030204" pitchFamily="34" charset="0"/>
              </a:rPr>
              <a:t>Depuis l'archive : choix d'un jeu de données</a:t>
            </a: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63" y="1152525"/>
            <a:ext cx="8151812" cy="5543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Rectangle 3"/>
          <p:cNvSpPr>
            <a:spLocks noChangeArrowheads="1"/>
          </p:cNvSpPr>
          <p:nvPr/>
        </p:nvSpPr>
        <p:spPr bwMode="auto">
          <a:xfrm>
            <a:off x="1511300" y="4248150"/>
            <a:ext cx="360363" cy="360363"/>
          </a:xfrm>
          <a:prstGeom prst="rect">
            <a:avLst/>
          </a:prstGeom>
          <a:noFill/>
          <a:ln w="3600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7" name="Rectangle 4"/>
          <p:cNvSpPr>
            <a:spLocks noChangeArrowheads="1"/>
          </p:cNvSpPr>
          <p:nvPr/>
        </p:nvSpPr>
        <p:spPr bwMode="auto">
          <a:xfrm>
            <a:off x="1511300" y="5975350"/>
            <a:ext cx="360363" cy="360363"/>
          </a:xfrm>
          <a:prstGeom prst="rect">
            <a:avLst/>
          </a:prstGeom>
          <a:noFill/>
          <a:ln w="3600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8" name="Rectangle 5"/>
          <p:cNvSpPr>
            <a:spLocks noChangeArrowheads="1"/>
          </p:cNvSpPr>
          <p:nvPr/>
        </p:nvSpPr>
        <p:spPr bwMode="auto">
          <a:xfrm>
            <a:off x="1584325" y="5472113"/>
            <a:ext cx="936625" cy="360362"/>
          </a:xfrm>
          <a:prstGeom prst="rect">
            <a:avLst/>
          </a:prstGeom>
          <a:noFill/>
          <a:ln w="3600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9" name="Rectangle 6"/>
          <p:cNvSpPr>
            <a:spLocks noChangeArrowheads="1"/>
          </p:cNvSpPr>
          <p:nvPr/>
        </p:nvSpPr>
        <p:spPr bwMode="auto">
          <a:xfrm>
            <a:off x="7920038" y="1584325"/>
            <a:ext cx="1368425" cy="647700"/>
          </a:xfrm>
          <a:prstGeom prst="rect">
            <a:avLst/>
          </a:prstGeom>
          <a:noFill/>
          <a:ln w="3600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0" name="Text Box 7"/>
          <p:cNvSpPr txBox="1">
            <a:spLocks noChangeArrowheads="1"/>
          </p:cNvSpPr>
          <p:nvPr/>
        </p:nvSpPr>
        <p:spPr bwMode="auto">
          <a:xfrm>
            <a:off x="1079500" y="4176713"/>
            <a:ext cx="30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r>
              <a:rPr lang="fr-FR" altLang="fr-FR" b="1">
                <a:solidFill>
                  <a:srgbClr val="000000"/>
                </a:solidFill>
              </a:rPr>
              <a:t>1</a:t>
            </a:r>
          </a:p>
        </p:txBody>
      </p:sp>
      <p:sp>
        <p:nvSpPr>
          <p:cNvPr id="21" name="Text Box 8"/>
          <p:cNvSpPr txBox="1">
            <a:spLocks noChangeArrowheads="1"/>
          </p:cNvSpPr>
          <p:nvPr/>
        </p:nvSpPr>
        <p:spPr bwMode="auto">
          <a:xfrm>
            <a:off x="1152525" y="5899150"/>
            <a:ext cx="30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r>
              <a:rPr lang="fr-FR" altLang="fr-FR" b="1" dirty="0">
                <a:solidFill>
                  <a:srgbClr val="000000"/>
                </a:solidFill>
              </a:rPr>
              <a:t>2</a:t>
            </a:r>
            <a:endParaRPr lang="fr-FR" altLang="fr-FR" b="1" dirty="0" smtClean="0">
              <a:solidFill>
                <a:srgbClr val="000000"/>
              </a:solidFill>
            </a:endParaRPr>
          </a:p>
        </p:txBody>
      </p:sp>
      <p:sp>
        <p:nvSpPr>
          <p:cNvPr id="22" name="Text Box 9"/>
          <p:cNvSpPr txBox="1">
            <a:spLocks noChangeArrowheads="1"/>
          </p:cNvSpPr>
          <p:nvPr/>
        </p:nvSpPr>
        <p:spPr bwMode="auto">
          <a:xfrm>
            <a:off x="1152525" y="5400675"/>
            <a:ext cx="30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r>
              <a:rPr lang="fr-FR" altLang="fr-FR" b="1">
                <a:solidFill>
                  <a:srgbClr val="000000"/>
                </a:solidFill>
              </a:rPr>
              <a:t>3</a:t>
            </a:r>
          </a:p>
        </p:txBody>
      </p:sp>
      <p:sp>
        <p:nvSpPr>
          <p:cNvPr id="23" name="Text Box 10"/>
          <p:cNvSpPr txBox="1">
            <a:spLocks noChangeArrowheads="1"/>
          </p:cNvSpPr>
          <p:nvPr/>
        </p:nvSpPr>
        <p:spPr bwMode="auto">
          <a:xfrm>
            <a:off x="9340850" y="1728788"/>
            <a:ext cx="30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r>
              <a:rPr lang="fr-FR" altLang="fr-FR" b="1">
                <a:solidFill>
                  <a:srgbClr val="000000"/>
                </a:solidFill>
              </a:rPr>
              <a:t>4</a:t>
            </a:r>
          </a:p>
        </p:txBody>
      </p:sp>
    </p:spTree>
    <p:extLst>
      <p:ext uri="{BB962C8B-B14F-4D97-AF65-F5344CB8AC3E}">
        <p14:creationId xmlns:p14="http://schemas.microsoft.com/office/powerpoint/2010/main" val="3192934757"/>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35</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sp>
        <p:nvSpPr>
          <p:cNvPr id="13" name="Text Box 1"/>
          <p:cNvSpPr txBox="1">
            <a:spLocks noChangeArrowheads="1"/>
          </p:cNvSpPr>
          <p:nvPr/>
        </p:nvSpPr>
        <p:spPr bwMode="auto">
          <a:xfrm>
            <a:off x="680492" y="1584871"/>
            <a:ext cx="4184650" cy="213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sz="2400" dirty="0">
                <a:solidFill>
                  <a:srgbClr val="000000"/>
                </a:solidFill>
                <a:latin typeface="Calibri" panose="020F0502020204030204" pitchFamily="34" charset="0"/>
              </a:rPr>
              <a:t>Depuis l'archive : nouveau </a:t>
            </a:r>
            <a:r>
              <a:rPr lang="fr-FR" altLang="fr-FR" sz="2400" dirty="0" err="1">
                <a:solidFill>
                  <a:srgbClr val="000000"/>
                </a:solidFill>
                <a:latin typeface="Calibri" panose="020F0502020204030204" pitchFamily="34" charset="0"/>
              </a:rPr>
              <a:t>dataset</a:t>
            </a:r>
            <a:endParaRPr lang="fr-FR" altLang="fr-FR" sz="2400" dirty="0">
              <a:solidFill>
                <a:srgbClr val="000000"/>
              </a:solidFill>
              <a:latin typeface="Calibri" panose="020F0502020204030204" pitchFamily="34" charset="0"/>
            </a:endParaRPr>
          </a:p>
          <a:p>
            <a:pPr eaLnBrk="1">
              <a:buClrTx/>
              <a:buFontTx/>
              <a:buNone/>
            </a:pPr>
            <a:endParaRPr lang="fr-FR" altLang="fr-FR" dirty="0">
              <a:solidFill>
                <a:srgbClr val="000000"/>
              </a:solidFill>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067" y="3131096"/>
            <a:ext cx="2390775" cy="3286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8953207"/>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36</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grpSp>
        <p:nvGrpSpPr>
          <p:cNvPr id="2" name="Groupe 1"/>
          <p:cNvGrpSpPr/>
          <p:nvPr/>
        </p:nvGrpSpPr>
        <p:grpSpPr>
          <a:xfrm>
            <a:off x="321000" y="860381"/>
            <a:ext cx="9215438" cy="6185708"/>
            <a:chOff x="321000" y="860381"/>
            <a:chExt cx="9215438" cy="6185708"/>
          </a:xfrm>
        </p:grpSpPr>
        <p:pic>
          <p:nvPicPr>
            <p:cNvPr id="2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013" y="4580702"/>
              <a:ext cx="2808287" cy="1885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0450" y="6611114"/>
              <a:ext cx="3025775" cy="434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7575" y="1283464"/>
              <a:ext cx="2801938" cy="2586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 name="Text Box 4"/>
            <p:cNvSpPr txBox="1">
              <a:spLocks noChangeArrowheads="1"/>
            </p:cNvSpPr>
            <p:nvPr/>
          </p:nvSpPr>
          <p:spPr bwMode="auto">
            <a:xfrm>
              <a:off x="345572" y="860381"/>
              <a:ext cx="4727575"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sz="2400" dirty="0">
                  <a:solidFill>
                    <a:srgbClr val="000000"/>
                  </a:solidFill>
                  <a:latin typeface="Calibri" panose="020F0502020204030204" pitchFamily="34" charset="0"/>
                </a:rPr>
                <a:t>Depuis les data </a:t>
              </a:r>
              <a:r>
                <a:rPr lang="fr-FR" altLang="fr-FR" sz="2400" dirty="0" err="1">
                  <a:solidFill>
                    <a:srgbClr val="000000"/>
                  </a:solidFill>
                  <a:latin typeface="Calibri" panose="020F0502020204030204" pitchFamily="34" charset="0"/>
                </a:rPr>
                <a:t>libraries</a:t>
              </a:r>
              <a:endParaRPr lang="fr-FR" altLang="fr-FR" sz="2400" dirty="0">
                <a:solidFill>
                  <a:srgbClr val="000000"/>
                </a:solidFill>
                <a:latin typeface="Calibri" panose="020F0502020204030204" pitchFamily="34" charset="0"/>
              </a:endParaRPr>
            </a:p>
          </p:txBody>
        </p:sp>
        <p:pic>
          <p:nvPicPr>
            <p:cNvPr id="3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000" y="1381889"/>
              <a:ext cx="3706813" cy="256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 name="Line 6"/>
            <p:cNvSpPr>
              <a:spLocks noChangeShapeType="1"/>
            </p:cNvSpPr>
            <p:nvPr/>
          </p:nvSpPr>
          <p:spPr bwMode="auto">
            <a:xfrm>
              <a:off x="4424688" y="2362964"/>
              <a:ext cx="1008062" cy="1588"/>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3" name="Line 7"/>
            <p:cNvSpPr>
              <a:spLocks noChangeShapeType="1"/>
            </p:cNvSpPr>
            <p:nvPr/>
          </p:nvSpPr>
          <p:spPr bwMode="auto">
            <a:xfrm>
              <a:off x="7304413" y="4018727"/>
              <a:ext cx="1587" cy="503237"/>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 name="Line 8"/>
            <p:cNvSpPr>
              <a:spLocks noChangeShapeType="1"/>
            </p:cNvSpPr>
            <p:nvPr/>
          </p:nvSpPr>
          <p:spPr bwMode="auto">
            <a:xfrm flipH="1">
              <a:off x="3910338" y="5747514"/>
              <a:ext cx="1171575" cy="1588"/>
            </a:xfrm>
            <a:prstGeom prst="line">
              <a:avLst/>
            </a:prstGeom>
            <a:noFill/>
            <a:ln w="9360" cap="sq">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6" name="Rectangle 9"/>
            <p:cNvSpPr>
              <a:spLocks noChangeArrowheads="1"/>
            </p:cNvSpPr>
            <p:nvPr/>
          </p:nvSpPr>
          <p:spPr bwMode="auto">
            <a:xfrm>
              <a:off x="5901063" y="2794764"/>
              <a:ext cx="1152525" cy="360363"/>
            </a:xfrm>
            <a:prstGeom prst="rect">
              <a:avLst/>
            </a:prstGeom>
            <a:noFill/>
            <a:ln w="3600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7" name="Rectangle 10"/>
            <p:cNvSpPr>
              <a:spLocks noChangeArrowheads="1"/>
            </p:cNvSpPr>
            <p:nvPr/>
          </p:nvSpPr>
          <p:spPr bwMode="auto">
            <a:xfrm>
              <a:off x="7017075" y="6611114"/>
              <a:ext cx="2519363" cy="431800"/>
            </a:xfrm>
            <a:prstGeom prst="rect">
              <a:avLst/>
            </a:prstGeom>
            <a:noFill/>
            <a:ln w="3600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pic>
          <p:nvPicPr>
            <p:cNvPr id="38"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0188" y="4510852"/>
              <a:ext cx="2408237" cy="2173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3377795491"/>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58"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59"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60"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62"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63" name="Image 5"/>
          <p:cNvPicPr/>
          <p:nvPr/>
        </p:nvPicPr>
        <p:blipFill>
          <a:blip r:embed="rId3"/>
          <a:stretch/>
        </p:blipFill>
        <p:spPr>
          <a:xfrm>
            <a:off x="0" y="6957000"/>
            <a:ext cx="1365480" cy="602280"/>
          </a:xfrm>
          <a:prstGeom prst="rect">
            <a:avLst/>
          </a:prstGeom>
          <a:ln>
            <a:noFill/>
          </a:ln>
        </p:spPr>
      </p:pic>
      <p:sp>
        <p:nvSpPr>
          <p:cNvPr id="65" name="CustomShape 9"/>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A59EA741-A70B-4CA5-B695-27CAECE427A6}" type="slidenum">
              <a:rPr lang="fr-FR" sz="1200" b="0" strike="noStrike" spc="-1">
                <a:solidFill>
                  <a:srgbClr val="0D0D0D"/>
                </a:solidFill>
                <a:uFill>
                  <a:solidFill>
                    <a:srgbClr val="FFFFFF"/>
                  </a:solidFill>
                </a:uFill>
                <a:latin typeface="Calibri"/>
                <a:ea typeface="DejaVu Sans"/>
              </a:rPr>
              <a:t>37</a:t>
            </a:fld>
            <a:endParaRPr lang="fr-FR" sz="1800" b="0" strike="noStrike" spc="-1">
              <a:solidFill>
                <a:srgbClr val="000000"/>
              </a:solidFill>
              <a:uFill>
                <a:solidFill>
                  <a:srgbClr val="FFFFFF"/>
                </a:solidFill>
              </a:uFill>
              <a:latin typeface="Arial"/>
            </a:endParaRPr>
          </a:p>
        </p:txBody>
      </p:sp>
      <p:pic>
        <p:nvPicPr>
          <p:cNvPr id="66" name="Picture 2"/>
          <p:cNvPicPr/>
          <p:nvPr/>
        </p:nvPicPr>
        <p:blipFill>
          <a:blip r:embed="rId4"/>
          <a:stretch/>
        </p:blipFill>
        <p:spPr>
          <a:xfrm>
            <a:off x="1368000" y="7009200"/>
            <a:ext cx="1341360" cy="550080"/>
          </a:xfrm>
          <a:prstGeom prst="rect">
            <a:avLst/>
          </a:prstGeom>
          <a:ln w="9360">
            <a:noFill/>
          </a:ln>
        </p:spPr>
      </p:pic>
      <p:sp>
        <p:nvSpPr>
          <p:cNvPr id="34" name="Titre 1"/>
          <p:cNvSpPr txBox="1">
            <a:spLocks/>
          </p:cNvSpPr>
          <p:nvPr/>
        </p:nvSpPr>
        <p:spPr>
          <a:xfrm>
            <a:off x="504825" y="96919"/>
            <a:ext cx="9072563" cy="3745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latin typeface="Calibri" panose="020F0502020204030204" pitchFamily="34" charset="0"/>
            </a:endParaRPr>
          </a:p>
        </p:txBody>
      </p:sp>
      <p:sp>
        <p:nvSpPr>
          <p:cNvPr id="15" name="ZoneTexte 14"/>
          <p:cNvSpPr txBox="1"/>
          <p:nvPr/>
        </p:nvSpPr>
        <p:spPr>
          <a:xfrm>
            <a:off x="8878046" y="120462"/>
            <a:ext cx="1305747" cy="369332"/>
          </a:xfrm>
          <a:prstGeom prst="rect">
            <a:avLst/>
          </a:prstGeom>
          <a:noFill/>
        </p:spPr>
        <p:txBody>
          <a:bodyPr wrap="square" rtlCol="0">
            <a:spAutoFit/>
          </a:bodyPr>
          <a:lstStyle/>
          <a:p>
            <a:r>
              <a:rPr lang="fr-FR" b="1" dirty="0" err="1" smtClean="0">
                <a:latin typeface="Calibri" panose="020F0502020204030204" pitchFamily="34" charset="0"/>
              </a:rPr>
              <a:t>Galaxy</a:t>
            </a:r>
            <a:endParaRPr lang="fr-FR" b="1" dirty="0">
              <a:latin typeface="Calibri" panose="020F0502020204030204" pitchFamily="34" charset="0"/>
            </a:endParaRPr>
          </a:p>
        </p:txBody>
      </p:sp>
      <p:grpSp>
        <p:nvGrpSpPr>
          <p:cNvPr id="2" name="Groupe 1"/>
          <p:cNvGrpSpPr/>
          <p:nvPr/>
        </p:nvGrpSpPr>
        <p:grpSpPr>
          <a:xfrm>
            <a:off x="-9720" y="522360"/>
            <a:ext cx="9972870" cy="6275315"/>
            <a:chOff x="-9720" y="522360"/>
            <a:chExt cx="9972870" cy="6275315"/>
          </a:xfrm>
        </p:grpSpPr>
        <p:sp>
          <p:nvSpPr>
            <p:cNvPr id="57"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16" name="Text Box 1"/>
            <p:cNvSpPr txBox="1">
              <a:spLocks noChangeArrowheads="1"/>
            </p:cNvSpPr>
            <p:nvPr/>
          </p:nvSpPr>
          <p:spPr bwMode="auto">
            <a:xfrm>
              <a:off x="215900" y="677863"/>
              <a:ext cx="2941638" cy="162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sz="2400" dirty="0" err="1">
                  <a:solidFill>
                    <a:srgbClr val="000000"/>
                  </a:solidFill>
                  <a:latin typeface="Calibri" panose="020F0502020204030204" pitchFamily="34" charset="0"/>
                </a:rPr>
                <a:t>Upload</a:t>
              </a:r>
              <a:r>
                <a:rPr lang="fr-FR" altLang="fr-FR" sz="2400" dirty="0">
                  <a:solidFill>
                    <a:srgbClr val="000000"/>
                  </a:solidFill>
                  <a:latin typeface="Calibri" panose="020F0502020204030204" pitchFamily="34" charset="0"/>
                </a:rPr>
                <a:t> de fichier</a:t>
              </a:r>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50" y="1223963"/>
              <a:ext cx="2408238" cy="649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5988" y="792163"/>
              <a:ext cx="6507162" cy="4084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5327650"/>
              <a:ext cx="6408738" cy="1470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Line 5"/>
            <p:cNvSpPr>
              <a:spLocks noChangeShapeType="1"/>
            </p:cNvSpPr>
            <p:nvPr/>
          </p:nvSpPr>
          <p:spPr bwMode="auto">
            <a:xfrm>
              <a:off x="2735263" y="1511300"/>
              <a:ext cx="647700" cy="1588"/>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 name="Line 6"/>
            <p:cNvSpPr>
              <a:spLocks noChangeShapeType="1"/>
            </p:cNvSpPr>
            <p:nvPr/>
          </p:nvSpPr>
          <p:spPr bwMode="auto">
            <a:xfrm>
              <a:off x="5040313" y="4967288"/>
              <a:ext cx="1587" cy="28733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2" name="Rectangle 7"/>
            <p:cNvSpPr>
              <a:spLocks noChangeArrowheads="1"/>
            </p:cNvSpPr>
            <p:nvPr/>
          </p:nvSpPr>
          <p:spPr bwMode="auto">
            <a:xfrm>
              <a:off x="2087563" y="1439863"/>
              <a:ext cx="576262" cy="360362"/>
            </a:xfrm>
            <a:prstGeom prst="rect">
              <a:avLst/>
            </a:prstGeom>
            <a:noFill/>
            <a:ln w="3600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3" name="Rectangle 8"/>
            <p:cNvSpPr>
              <a:spLocks noChangeArrowheads="1"/>
            </p:cNvSpPr>
            <p:nvPr/>
          </p:nvSpPr>
          <p:spPr bwMode="auto">
            <a:xfrm>
              <a:off x="7991475" y="4391025"/>
              <a:ext cx="576263" cy="360363"/>
            </a:xfrm>
            <a:prstGeom prst="rect">
              <a:avLst/>
            </a:prstGeom>
            <a:noFill/>
            <a:ln w="3600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4" name="Line 9"/>
            <p:cNvSpPr>
              <a:spLocks noChangeShapeType="1"/>
            </p:cNvSpPr>
            <p:nvPr/>
          </p:nvSpPr>
          <p:spPr bwMode="auto">
            <a:xfrm flipV="1">
              <a:off x="2663825" y="3092450"/>
              <a:ext cx="1655763" cy="150813"/>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 name="Text Box 10"/>
            <p:cNvSpPr txBox="1">
              <a:spLocks noChangeArrowheads="1"/>
            </p:cNvSpPr>
            <p:nvPr/>
          </p:nvSpPr>
          <p:spPr bwMode="auto">
            <a:xfrm>
              <a:off x="552450" y="2952750"/>
              <a:ext cx="218281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ejaVu Sans" panose="020B0603030804020204" pitchFamily="34" charset="0"/>
                </a:defRPr>
              </a:lvl9pPr>
            </a:lstStyle>
            <a:p>
              <a:pPr eaLnBrk="1">
                <a:buClrTx/>
                <a:buFontTx/>
                <a:buNone/>
              </a:pPr>
              <a:r>
                <a:rPr lang="fr-FR" altLang="fr-FR" sz="2000" dirty="0">
                  <a:solidFill>
                    <a:srgbClr val="000000"/>
                  </a:solidFill>
                  <a:latin typeface="Calibri" panose="020F0502020204030204" pitchFamily="34" charset="0"/>
                </a:rPr>
                <a:t>Déposer les fichiers</a:t>
              </a:r>
            </a:p>
          </p:txBody>
        </p:sp>
      </p:grpSp>
    </p:spTree>
    <p:extLst>
      <p:ext uri="{BB962C8B-B14F-4D97-AF65-F5344CB8AC3E}">
        <p14:creationId xmlns:p14="http://schemas.microsoft.com/office/powerpoint/2010/main" val="3482831558"/>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flipV="1">
            <a:off x="457920" y="450000"/>
            <a:ext cx="9609480" cy="1260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45" name="CustomShape 2"/>
          <p:cNvSpPr/>
          <p:nvPr/>
        </p:nvSpPr>
        <p:spPr>
          <a:xfrm flipV="1">
            <a:off x="-9720" y="522360"/>
            <a:ext cx="9800640" cy="1296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sp>
        <p:nvSpPr>
          <p:cNvPr id="46" name="CustomShape 3"/>
          <p:cNvSpPr/>
          <p:nvPr/>
        </p:nvSpPr>
        <p:spPr>
          <a:xfrm>
            <a:off x="97920" y="103680"/>
            <a:ext cx="287640" cy="215640"/>
          </a:xfrm>
          <a:custGeom>
            <a:avLst/>
            <a:gdLst/>
            <a:ahLst/>
            <a:cxnLst/>
            <a:rect l="l" t="t" r="r" b="b"/>
            <a:pathLst>
              <a:path w="1" h="1">
                <a:moveTo>
                  <a:pt x="2" y="2"/>
                </a:moveTo>
                <a:lnTo>
                  <a:pt x="3" y="2"/>
                </a:lnTo>
                <a:lnTo>
                  <a:pt x="3" y="3"/>
                </a:lnTo>
                <a:lnTo>
                  <a:pt x="2" y="3"/>
                </a:lnTo>
                <a:close/>
              </a:path>
            </a:pathLst>
          </a:custGeom>
          <a:solidFill>
            <a:srgbClr val="FFC000"/>
          </a:solidFill>
          <a:ln w="25560">
            <a:solidFill>
              <a:srgbClr val="EEECE1"/>
            </a:solidFill>
            <a:round/>
          </a:ln>
        </p:spPr>
        <p:style>
          <a:lnRef idx="0">
            <a:scrgbClr r="0" g="0" b="0"/>
          </a:lnRef>
          <a:fillRef idx="0">
            <a:scrgbClr r="0" g="0" b="0"/>
          </a:fillRef>
          <a:effectRef idx="0">
            <a:scrgbClr r="0" g="0" b="0"/>
          </a:effectRef>
          <a:fontRef idx="minor"/>
        </p:style>
      </p:sp>
      <p:sp>
        <p:nvSpPr>
          <p:cNvPr id="47" name="CustomShape 4"/>
          <p:cNvSpPr/>
          <p:nvPr/>
        </p:nvSpPr>
        <p:spPr>
          <a:xfrm>
            <a:off x="241920" y="211680"/>
            <a:ext cx="215640" cy="251640"/>
          </a:xfrm>
          <a:prstGeom prst="rect">
            <a:avLst/>
          </a:prstGeom>
          <a:solidFill>
            <a:srgbClr val="C3D69B"/>
          </a:solidFill>
          <a:ln w="25560">
            <a:solidFill>
              <a:srgbClr val="EEECE1"/>
            </a:solidFill>
            <a:round/>
          </a:ln>
        </p:spPr>
        <p:style>
          <a:lnRef idx="0">
            <a:scrgbClr r="0" g="0" b="0"/>
          </a:lnRef>
          <a:fillRef idx="0">
            <a:scrgbClr r="0" g="0" b="0"/>
          </a:fillRef>
          <a:effectRef idx="0">
            <a:scrgbClr r="0" g="0" b="0"/>
          </a:effectRef>
          <a:fontRef idx="minor"/>
        </p:style>
      </p:sp>
      <p:sp>
        <p:nvSpPr>
          <p:cNvPr id="48" name="CustomShape 5"/>
          <p:cNvSpPr/>
          <p:nvPr/>
        </p:nvSpPr>
        <p:spPr>
          <a:xfrm>
            <a:off x="7812000" y="144000"/>
            <a:ext cx="2159640" cy="575640"/>
          </a:xfrm>
          <a:prstGeom prst="rect">
            <a:avLst/>
          </a:prstGeom>
          <a:noFill/>
          <a:ln w="9360">
            <a:solidFill>
              <a:srgbClr val="C3D69B"/>
            </a:solidFill>
            <a:round/>
          </a:ln>
        </p:spPr>
        <p:style>
          <a:lnRef idx="0">
            <a:scrgbClr r="0" g="0" b="0"/>
          </a:lnRef>
          <a:fillRef idx="0">
            <a:scrgbClr r="0" g="0" b="0"/>
          </a:fillRef>
          <a:effectRef idx="0">
            <a:scrgbClr r="0" g="0" b="0"/>
          </a:effectRef>
          <a:fontRef idx="minor"/>
        </p:style>
      </p:sp>
      <p:sp>
        <p:nvSpPr>
          <p:cNvPr id="49" name="CustomShape 6"/>
          <p:cNvSpPr/>
          <p:nvPr/>
        </p:nvSpPr>
        <p:spPr>
          <a:xfrm>
            <a:off x="1440000" y="2627640"/>
            <a:ext cx="7344360" cy="1219320"/>
          </a:xfrm>
          <a:prstGeom prst="rect">
            <a:avLst/>
          </a:prstGeom>
          <a:noFill/>
          <a:ln>
            <a:noFill/>
          </a:ln>
        </p:spPr>
        <p:style>
          <a:lnRef idx="0">
            <a:scrgbClr r="0" g="0" b="0"/>
          </a:lnRef>
          <a:fillRef idx="0">
            <a:scrgbClr r="0" g="0" b="0"/>
          </a:fillRef>
          <a:effectRef idx="0">
            <a:scrgbClr r="0" g="0" b="0"/>
          </a:effectRef>
          <a:fontRef idx="minor"/>
        </p:style>
        <p:txBody>
          <a:bodyPr/>
          <a:lstStyle/>
          <a:p>
            <a:pPr algn="ctr">
              <a:buNone/>
            </a:pPr>
            <a:r>
              <a:rPr lang="fr-FR" sz="2800" b="1" spc="-1" dirty="0" smtClean="0">
                <a:solidFill>
                  <a:srgbClr val="376092"/>
                </a:solidFill>
                <a:uFill>
                  <a:solidFill>
                    <a:srgbClr val="FFFFFF"/>
                  </a:solidFill>
                </a:uFill>
                <a:latin typeface="Calibri"/>
              </a:rPr>
              <a:t>Présentation des fiches Formats</a:t>
            </a:r>
            <a:endParaRPr lang="fr-FR" sz="2800" b="1" spc="-1" dirty="0">
              <a:solidFill>
                <a:srgbClr val="376092"/>
              </a:solidFill>
              <a:uFill>
                <a:solidFill>
                  <a:srgbClr val="FFFFFF"/>
                </a:solidFill>
              </a:uFill>
              <a:latin typeface="Calibri"/>
            </a:endParaRPr>
          </a:p>
          <a:p>
            <a:pPr algn="ctr">
              <a:buNone/>
            </a:pPr>
            <a:endParaRPr lang="fr-FR" dirty="0">
              <a:solidFill>
                <a:schemeClr val="accent1"/>
              </a:solidFill>
            </a:endParaRPr>
          </a:p>
          <a:p>
            <a:pPr algn="ctr">
              <a:buNone/>
            </a:pPr>
            <a:r>
              <a:rPr lang="fr-FR" sz="2800" b="1" spc="-1" dirty="0" smtClean="0">
                <a:solidFill>
                  <a:srgbClr val="376092"/>
                </a:solidFill>
                <a:uFill>
                  <a:solidFill>
                    <a:srgbClr val="FFFFFF"/>
                  </a:solidFill>
                </a:uFill>
                <a:latin typeface="Calibri"/>
              </a:rPr>
              <a:t>Erika</a:t>
            </a:r>
            <a:endParaRPr lang="fr-FR" sz="2800" b="1" spc="-1" dirty="0">
              <a:solidFill>
                <a:srgbClr val="376092"/>
              </a:solidFill>
              <a:uFill>
                <a:solidFill>
                  <a:srgbClr val="FFFFFF"/>
                </a:solidFill>
              </a:uFill>
              <a:latin typeface="Calibri"/>
            </a:endParaRPr>
          </a:p>
          <a:p>
            <a:pPr algn="ctr">
              <a:lnSpc>
                <a:spcPct val="100000"/>
              </a:lnSpc>
            </a:pPr>
            <a:endParaRPr lang="fr-FR" sz="1800" b="0" strike="noStrike" spc="-1" dirty="0">
              <a:solidFill>
                <a:srgbClr val="000000"/>
              </a:solidFill>
              <a:uFill>
                <a:solidFill>
                  <a:srgbClr val="FFFFFF"/>
                </a:solidFill>
              </a:uFill>
              <a:latin typeface="Arial"/>
            </a:endParaRPr>
          </a:p>
          <a:p>
            <a:pPr algn="ctr">
              <a:lnSpc>
                <a:spcPct val="100000"/>
              </a:lnSpc>
            </a:pPr>
            <a:endParaRPr lang="fr-FR" sz="1800" b="0" strike="noStrike" spc="-1" dirty="0">
              <a:solidFill>
                <a:srgbClr val="000000"/>
              </a:solidFill>
              <a:uFill>
                <a:solidFill>
                  <a:srgbClr val="FFFFFF"/>
                </a:solidFill>
              </a:uFill>
              <a:latin typeface="Arial"/>
            </a:endParaRPr>
          </a:p>
        </p:txBody>
      </p:sp>
      <p:sp>
        <p:nvSpPr>
          <p:cNvPr id="50" name="CustomShape 7"/>
          <p:cNvSpPr/>
          <p:nvPr/>
        </p:nvSpPr>
        <p:spPr>
          <a:xfrm flipV="1">
            <a:off x="-10440" y="7271280"/>
            <a:ext cx="10044720" cy="9720"/>
          </a:xfrm>
          <a:custGeom>
            <a:avLst/>
            <a:gdLst/>
            <a:ahLst/>
            <a:cxnLst/>
            <a:rect l="l" t="t" r="r" b="b"/>
            <a:pathLst>
              <a:path w="21600" h="21600">
                <a:moveTo>
                  <a:pt x="0" y="0"/>
                </a:moveTo>
                <a:lnTo>
                  <a:pt x="21600" y="21600"/>
                </a:lnTo>
              </a:path>
            </a:pathLst>
          </a:custGeom>
          <a:noFill/>
          <a:ln w="19080">
            <a:solidFill>
              <a:srgbClr val="DDD9C3"/>
            </a:solidFill>
            <a:round/>
          </a:ln>
        </p:spPr>
        <p:style>
          <a:lnRef idx="0">
            <a:scrgbClr r="0" g="0" b="0"/>
          </a:lnRef>
          <a:fillRef idx="0">
            <a:scrgbClr r="0" g="0" b="0"/>
          </a:fillRef>
          <a:effectRef idx="0">
            <a:scrgbClr r="0" g="0" b="0"/>
          </a:effectRef>
          <a:fontRef idx="minor"/>
        </p:style>
      </p:sp>
      <p:pic>
        <p:nvPicPr>
          <p:cNvPr id="51" name="Image 5"/>
          <p:cNvPicPr/>
          <p:nvPr/>
        </p:nvPicPr>
        <p:blipFill>
          <a:blip r:embed="rId2"/>
          <a:stretch/>
        </p:blipFill>
        <p:spPr>
          <a:xfrm>
            <a:off x="0" y="6957000"/>
            <a:ext cx="1365480" cy="602280"/>
          </a:xfrm>
          <a:prstGeom prst="rect">
            <a:avLst/>
          </a:prstGeom>
          <a:ln>
            <a:noFill/>
          </a:ln>
        </p:spPr>
      </p:pic>
      <p:sp>
        <p:nvSpPr>
          <p:cNvPr id="52" name="CustomShape 8"/>
          <p:cNvSpPr/>
          <p:nvPr/>
        </p:nvSpPr>
        <p:spPr>
          <a:xfrm>
            <a:off x="9721080" y="7291440"/>
            <a:ext cx="358920" cy="267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nchor="ctr" anchorCtr="1"/>
          <a:lstStyle/>
          <a:p>
            <a:pPr algn="ctr">
              <a:lnSpc>
                <a:spcPct val="90000"/>
              </a:lnSpc>
            </a:pPr>
            <a:fld id="{1E137929-648E-418D-9249-8E364E5049FF}" type="slidenum">
              <a:rPr lang="fr-FR" sz="1200" b="0" strike="noStrike" spc="-1">
                <a:solidFill>
                  <a:srgbClr val="0D0D0D"/>
                </a:solidFill>
                <a:uFill>
                  <a:solidFill>
                    <a:srgbClr val="FFFFFF"/>
                  </a:solidFill>
                </a:uFill>
                <a:latin typeface="Calibri"/>
                <a:ea typeface="DejaVu Sans"/>
              </a:rPr>
              <a:t>38</a:t>
            </a:fld>
            <a:endParaRPr lang="fr-FR" sz="1800" b="0" strike="noStrike" spc="-1">
              <a:solidFill>
                <a:srgbClr val="000000"/>
              </a:solidFill>
              <a:uFill>
                <a:solidFill>
                  <a:srgbClr val="FFFFFF"/>
                </a:solidFill>
              </a:uFill>
              <a:latin typeface="Arial"/>
            </a:endParaRPr>
          </a:p>
        </p:txBody>
      </p:sp>
      <p:pic>
        <p:nvPicPr>
          <p:cNvPr id="53" name="Picture 2"/>
          <p:cNvPicPr/>
          <p:nvPr/>
        </p:nvPicPr>
        <p:blipFill>
          <a:blip r:embed="rId3"/>
          <a:stretch/>
        </p:blipFill>
        <p:spPr>
          <a:xfrm>
            <a:off x="1368000" y="7009200"/>
            <a:ext cx="1341360" cy="550080"/>
          </a:xfrm>
          <a:prstGeom prst="rect">
            <a:avLst/>
          </a:prstGeom>
          <a:ln w="9360">
            <a:noFill/>
          </a:ln>
        </p:spPr>
      </p:pic>
      <p:sp>
        <p:nvSpPr>
          <p:cNvPr id="3" name="ZoneTexte 2"/>
          <p:cNvSpPr txBox="1"/>
          <p:nvPr/>
        </p:nvSpPr>
        <p:spPr>
          <a:xfrm>
            <a:off x="3456136" y="4427909"/>
            <a:ext cx="3240360" cy="369332"/>
          </a:xfrm>
          <a:prstGeom prst="rect">
            <a:avLst/>
          </a:prstGeom>
          <a:noFill/>
        </p:spPr>
        <p:txBody>
          <a:bodyPr wrap="square" rtlCol="0">
            <a:spAutoFit/>
          </a:bodyPr>
          <a:lstStyle/>
          <a:p>
            <a:pPr algn="ctr"/>
            <a:r>
              <a:rPr lang="fr-FR" b="1" dirty="0" smtClean="0">
                <a:solidFill>
                  <a:schemeClr val="accent1"/>
                </a:solidFill>
                <a:hlinkClick r:id="rId4" action="ppaction://hlinkpres?slideindex=1&amp;slidetitle="/>
              </a:rPr>
              <a:t>Accès</a:t>
            </a:r>
            <a:endParaRPr lang="en-GB" b="1" dirty="0">
              <a:solidFill>
                <a:schemeClr val="accent1"/>
              </a:solidFill>
            </a:endParaRPr>
          </a:p>
        </p:txBody>
      </p:sp>
    </p:spTree>
    <p:extLst>
      <p:ext uri="{BB962C8B-B14F-4D97-AF65-F5344CB8AC3E}">
        <p14:creationId xmlns:p14="http://schemas.microsoft.com/office/powerpoint/2010/main" val="3701266881"/>
      </p:ext>
    </p:extLst>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791841" y="1893877"/>
            <a:ext cx="8640960" cy="2197068"/>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a:buNone/>
              <a:defRPr sz="1800"/>
            </a:pPr>
            <a:r>
              <a:rPr lang="fr-FR" sz="2800" b="1" dirty="0">
                <a:solidFill>
                  <a:schemeClr val="accent1"/>
                </a:solidFill>
                <a:cs typeface="Times New Roman" pitchFamily="18" charset="0"/>
              </a:rPr>
              <a:t>ASSEMBLAGE </a:t>
            </a:r>
            <a:r>
              <a:rPr lang="fr-FR" sz="2800" b="1" i="1" dirty="0">
                <a:solidFill>
                  <a:schemeClr val="accent1"/>
                </a:solidFill>
                <a:cs typeface="Times New Roman" pitchFamily="18" charset="0"/>
              </a:rPr>
              <a:t>DE NOVO </a:t>
            </a:r>
            <a:r>
              <a:rPr lang="fr-FR" sz="2800" b="1" dirty="0">
                <a:solidFill>
                  <a:schemeClr val="accent1"/>
                </a:solidFill>
                <a:cs typeface="Times New Roman" pitchFamily="18" charset="0"/>
              </a:rPr>
              <a:t>DE PETITS TRANSCRIPTOMES</a:t>
            </a:r>
          </a:p>
          <a:p>
            <a:pPr algn="ctr">
              <a:buNone/>
              <a:defRPr sz="1800"/>
            </a:pPr>
            <a:r>
              <a:rPr lang="fr-FR" sz="2800" b="1" dirty="0">
                <a:solidFill>
                  <a:schemeClr val="accent1"/>
                </a:solidFill>
                <a:cs typeface="Times New Roman" pitchFamily="18" charset="0"/>
              </a:rPr>
              <a:t>(DONNÉES: LECTURES ILLUMINA RNASEQ)</a:t>
            </a:r>
          </a:p>
          <a:p>
            <a:pPr algn="ctr">
              <a:buNone/>
              <a:defRPr sz="1800"/>
            </a:pPr>
            <a:endParaRPr lang="fr-FR" sz="2800" b="1" dirty="0">
              <a:solidFill>
                <a:schemeClr val="accent1"/>
              </a:solidFill>
              <a:cs typeface="Times New Roman" pitchFamily="18" charset="0"/>
            </a:endParaRPr>
          </a:p>
          <a:p>
            <a:pPr algn="ctr">
              <a:buNone/>
              <a:defRPr sz="1800"/>
            </a:pPr>
            <a:r>
              <a:rPr lang="fr-FR" sz="2800" b="1" dirty="0">
                <a:solidFill>
                  <a:schemeClr val="accent1"/>
                </a:solidFill>
                <a:cs typeface="Times New Roman" pitchFamily="18" charset="0"/>
              </a:rPr>
              <a:t>Sébastien</a:t>
            </a:r>
            <a:r>
              <a:rPr lang="fr-FR" b="1" dirty="0" smtClean="0">
                <a:solidFill>
                  <a:schemeClr val="accent1"/>
                </a:solidFill>
                <a:latin typeface="Calibri" pitchFamily="18"/>
                <a:ea typeface="DejaVu Sans" pitchFamily="2"/>
                <a:cs typeface="DejaVu Sans" pitchFamily="2"/>
              </a:rPr>
              <a:t> </a:t>
            </a:r>
            <a:endParaRPr lang="fr-FR" b="1" dirty="0">
              <a:solidFill>
                <a:schemeClr val="accent1"/>
              </a:solidFill>
              <a:latin typeface="Calibri"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Tree>
    <p:extLst>
      <p:ext uri="{BB962C8B-B14F-4D97-AF65-F5344CB8AC3E}">
        <p14:creationId xmlns:p14="http://schemas.microsoft.com/office/powerpoint/2010/main" val="228954134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665163" y="-36513"/>
            <a:ext cx="9415462" cy="1260476"/>
          </a:xfrm>
        </p:spPr>
        <p:txBody>
          <a:bodyPr>
            <a:normAutofit fontScale="90000"/>
          </a:bodyPr>
          <a:lstStyle/>
          <a:p>
            <a:pPr>
              <a:buNone/>
            </a:pPr>
            <a:r>
              <a:rPr lang="fr-FR" sz="4400" dirty="0" smtClean="0">
                <a:latin typeface="+mj-lt"/>
              </a:rPr>
              <a:t>Architecture bioinformatique cible</a:t>
            </a:r>
            <a:br>
              <a:rPr lang="fr-FR" sz="4400" dirty="0" smtClean="0">
                <a:latin typeface="+mj-lt"/>
              </a:rPr>
            </a:br>
            <a:endParaRPr lang="fr-FR" sz="4400" dirty="0">
              <a:latin typeface="+mj-lt"/>
            </a:endParaRPr>
          </a:p>
        </p:txBody>
      </p:sp>
      <p:sp>
        <p:nvSpPr>
          <p:cNvPr id="5" name="Rectangle 4"/>
          <p:cNvSpPr/>
          <p:nvPr/>
        </p:nvSpPr>
        <p:spPr>
          <a:xfrm>
            <a:off x="1944344" y="5208596"/>
            <a:ext cx="3492888" cy="1031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defTabSz="1007943"/>
            <a:r>
              <a:rPr lang="fr-FR" dirty="0" smtClean="0">
                <a:solidFill>
                  <a:srgbClr val="FFFFFF"/>
                </a:solidFill>
              </a:rPr>
              <a:t>BBRIC </a:t>
            </a:r>
            <a:r>
              <a:rPr lang="fr-FR" dirty="0" err="1" smtClean="0">
                <a:solidFill>
                  <a:srgbClr val="FFFFFF"/>
                </a:solidFill>
              </a:rPr>
              <a:t>Workspace</a:t>
            </a:r>
            <a:endParaRPr lang="fr-FR" dirty="0">
              <a:solidFill>
                <a:srgbClr val="FFFFFF"/>
              </a:solidFill>
            </a:endParaRPr>
          </a:p>
        </p:txBody>
      </p:sp>
      <p:sp>
        <p:nvSpPr>
          <p:cNvPr id="6" name="Rectangle 5"/>
          <p:cNvSpPr/>
          <p:nvPr/>
        </p:nvSpPr>
        <p:spPr>
          <a:xfrm>
            <a:off x="5040312" y="3382960"/>
            <a:ext cx="4842413" cy="1031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defTabSz="1007943"/>
            <a:r>
              <a:rPr lang="fr-FR" dirty="0" smtClean="0">
                <a:solidFill>
                  <a:srgbClr val="FFFFFF"/>
                </a:solidFill>
              </a:rPr>
              <a:t>BBRIC </a:t>
            </a:r>
            <a:r>
              <a:rPr lang="fr-FR" dirty="0" err="1" smtClean="0">
                <a:solidFill>
                  <a:srgbClr val="FFFFFF"/>
                </a:solidFill>
              </a:rPr>
              <a:t>reference</a:t>
            </a:r>
            <a:r>
              <a:rPr lang="fr-FR" dirty="0" smtClean="0">
                <a:solidFill>
                  <a:srgbClr val="FFFFFF"/>
                </a:solidFill>
              </a:rPr>
              <a:t> data </a:t>
            </a:r>
            <a:r>
              <a:rPr lang="fr-FR" dirty="0" err="1" smtClean="0">
                <a:solidFill>
                  <a:srgbClr val="FFFFFF"/>
                </a:solidFill>
              </a:rPr>
              <a:t>repository</a:t>
            </a:r>
            <a:endParaRPr lang="fr-FR" dirty="0">
              <a:solidFill>
                <a:srgbClr val="FFFFFF"/>
              </a:solidFill>
            </a:endParaRPr>
          </a:p>
        </p:txBody>
      </p:sp>
      <p:sp>
        <p:nvSpPr>
          <p:cNvPr id="7" name="Rectangle 6"/>
          <p:cNvSpPr/>
          <p:nvPr/>
        </p:nvSpPr>
        <p:spPr>
          <a:xfrm>
            <a:off x="2420647" y="1557324"/>
            <a:ext cx="4207342" cy="1031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defTabSz="1007943"/>
            <a:r>
              <a:rPr lang="fr-FR" dirty="0" smtClean="0">
                <a:solidFill>
                  <a:srgbClr val="FFFFFF"/>
                </a:solidFill>
              </a:rPr>
              <a:t>BBRIC</a:t>
            </a:r>
          </a:p>
          <a:p>
            <a:pPr algn="ctr" defTabSz="1007943"/>
            <a:r>
              <a:rPr lang="fr-FR" dirty="0" smtClean="0">
                <a:solidFill>
                  <a:srgbClr val="FFFFFF"/>
                </a:solidFill>
              </a:rPr>
              <a:t> </a:t>
            </a:r>
            <a:r>
              <a:rPr lang="fr-FR" dirty="0" err="1" smtClean="0">
                <a:solidFill>
                  <a:srgbClr val="FFFFFF"/>
                </a:solidFill>
              </a:rPr>
              <a:t>Sequence</a:t>
            </a:r>
            <a:r>
              <a:rPr lang="fr-FR" dirty="0" smtClean="0">
                <a:solidFill>
                  <a:srgbClr val="FFFFFF"/>
                </a:solidFill>
              </a:rPr>
              <a:t> Read Archive</a:t>
            </a:r>
            <a:endParaRPr lang="fr-FR" dirty="0">
              <a:solidFill>
                <a:srgbClr val="FFFFFF"/>
              </a:solidFill>
            </a:endParaRPr>
          </a:p>
        </p:txBody>
      </p:sp>
      <p:sp>
        <p:nvSpPr>
          <p:cNvPr id="8" name="Rectangle 7"/>
          <p:cNvSpPr/>
          <p:nvPr/>
        </p:nvSpPr>
        <p:spPr>
          <a:xfrm>
            <a:off x="118516" y="3382960"/>
            <a:ext cx="4207342" cy="1031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defTabSz="1007943"/>
            <a:r>
              <a:rPr lang="fr-FR" dirty="0" smtClean="0">
                <a:solidFill>
                  <a:srgbClr val="FFFFFF"/>
                </a:solidFill>
              </a:rPr>
              <a:t>BBRIC Pipelines/</a:t>
            </a:r>
            <a:r>
              <a:rPr lang="fr-FR" dirty="0" err="1" smtClean="0">
                <a:solidFill>
                  <a:srgbClr val="FFFFFF"/>
                </a:solidFill>
              </a:rPr>
              <a:t>Bioinformatics</a:t>
            </a:r>
            <a:r>
              <a:rPr lang="fr-FR" dirty="0" smtClean="0">
                <a:solidFill>
                  <a:srgbClr val="FFFFFF"/>
                </a:solidFill>
              </a:rPr>
              <a:t> </a:t>
            </a:r>
            <a:r>
              <a:rPr lang="fr-FR" dirty="0" err="1" smtClean="0">
                <a:solidFill>
                  <a:srgbClr val="FFFFFF"/>
                </a:solidFill>
              </a:rPr>
              <a:t>Toolkit</a:t>
            </a:r>
            <a:endParaRPr lang="fr-FR" dirty="0">
              <a:solidFill>
                <a:srgbClr val="FFFFFF"/>
              </a:solidFill>
            </a:endParaRPr>
          </a:p>
        </p:txBody>
      </p:sp>
      <p:sp>
        <p:nvSpPr>
          <p:cNvPr id="9" name="Flèche vers le bas 8"/>
          <p:cNvSpPr/>
          <p:nvPr/>
        </p:nvSpPr>
        <p:spPr>
          <a:xfrm>
            <a:off x="2976333" y="2668581"/>
            <a:ext cx="635071" cy="555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defTabSz="1007943"/>
            <a:endParaRPr lang="fr-FR" dirty="0">
              <a:solidFill>
                <a:srgbClr val="FFFFFF"/>
              </a:solidFill>
            </a:endParaRPr>
          </a:p>
        </p:txBody>
      </p:sp>
      <p:sp>
        <p:nvSpPr>
          <p:cNvPr id="10" name="Flèche vers le bas 9"/>
          <p:cNvSpPr/>
          <p:nvPr/>
        </p:nvSpPr>
        <p:spPr>
          <a:xfrm rot="5400000">
            <a:off x="4365583" y="3621057"/>
            <a:ext cx="635004" cy="5556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defTabSz="1007943"/>
            <a:endParaRPr lang="fr-FR" dirty="0">
              <a:solidFill>
                <a:srgbClr val="FFFFFF"/>
              </a:solidFill>
            </a:endParaRPr>
          </a:p>
        </p:txBody>
      </p:sp>
      <p:sp>
        <p:nvSpPr>
          <p:cNvPr id="11" name="Flèche vers le bas 10"/>
          <p:cNvSpPr/>
          <p:nvPr/>
        </p:nvSpPr>
        <p:spPr>
          <a:xfrm rot="21600000">
            <a:off x="3770172" y="4494217"/>
            <a:ext cx="635071" cy="555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defTabSz="1007943"/>
            <a:endParaRPr lang="fr-FR" dirty="0">
              <a:solidFill>
                <a:srgbClr val="FFFFFF"/>
              </a:solidFill>
            </a:endParaRPr>
          </a:p>
        </p:txBody>
      </p:sp>
      <p:sp>
        <p:nvSpPr>
          <p:cNvPr id="12" name="Flèche vers le bas 11"/>
          <p:cNvSpPr/>
          <p:nvPr/>
        </p:nvSpPr>
        <p:spPr>
          <a:xfrm rot="10800000">
            <a:off x="5754768" y="4414840"/>
            <a:ext cx="635071" cy="1349383"/>
          </a:xfrm>
          <a:prstGeom prst="downArrow">
            <a:avLst/>
          </a:prstGeom>
          <a:solidFill>
            <a:srgbClr val="FFFF99"/>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defTabSz="1007943"/>
            <a:endParaRPr lang="fr-FR" dirty="0">
              <a:solidFill>
                <a:srgbClr val="FFFFFF"/>
              </a:solidFill>
            </a:endParaRPr>
          </a:p>
        </p:txBody>
      </p:sp>
      <p:sp>
        <p:nvSpPr>
          <p:cNvPr id="14" name="ZoneTexte 13"/>
          <p:cNvSpPr txBox="1"/>
          <p:nvPr/>
        </p:nvSpPr>
        <p:spPr>
          <a:xfrm>
            <a:off x="6151687" y="4732344"/>
            <a:ext cx="2556958" cy="655776"/>
          </a:xfrm>
          <a:prstGeom prst="rect">
            <a:avLst/>
          </a:prstGeom>
          <a:noFill/>
        </p:spPr>
        <p:txBody>
          <a:bodyPr wrap="none" lIns="100794" tIns="50397" rIns="100794" bIns="50397" rtlCol="0">
            <a:spAutoFit/>
          </a:bodyPr>
          <a:lstStyle/>
          <a:p>
            <a:pPr defTabSz="1007943"/>
            <a:r>
              <a:rPr lang="fr-FR" dirty="0" smtClean="0"/>
              <a:t>Mise à jour</a:t>
            </a:r>
          </a:p>
          <a:p>
            <a:pPr defTabSz="1007943"/>
            <a:r>
              <a:rPr lang="fr-FR" dirty="0" smtClean="0"/>
              <a:t> manuelle par un </a:t>
            </a:r>
            <a:r>
              <a:rPr lang="fr-FR" dirty="0" err="1" smtClean="0"/>
              <a:t>bioinfo</a:t>
            </a:r>
            <a:r>
              <a:rPr lang="fr-FR" dirty="0" smtClean="0"/>
              <a:t> </a:t>
            </a:r>
            <a:endParaRPr lang="fr-FR" dirty="0"/>
          </a:p>
        </p:txBody>
      </p:sp>
      <p:sp>
        <p:nvSpPr>
          <p:cNvPr id="15" name="ZoneTexte 14"/>
          <p:cNvSpPr txBox="1"/>
          <p:nvPr/>
        </p:nvSpPr>
        <p:spPr>
          <a:xfrm>
            <a:off x="3373253" y="6580445"/>
            <a:ext cx="1755263" cy="655776"/>
          </a:xfrm>
          <a:prstGeom prst="rect">
            <a:avLst/>
          </a:prstGeom>
          <a:noFill/>
        </p:spPr>
        <p:txBody>
          <a:bodyPr wrap="none" lIns="100794" tIns="50397" rIns="100794" bIns="50397" rtlCol="0">
            <a:spAutoFit/>
          </a:bodyPr>
          <a:lstStyle/>
          <a:p>
            <a:pPr defTabSz="1007943"/>
            <a:r>
              <a:rPr lang="fr-FR" dirty="0" err="1" smtClean="0"/>
              <a:t>upload</a:t>
            </a:r>
            <a:r>
              <a:rPr lang="fr-FR" dirty="0" smtClean="0"/>
              <a:t>  en ligne </a:t>
            </a:r>
          </a:p>
          <a:p>
            <a:pPr defTabSz="1007943"/>
            <a:r>
              <a:rPr lang="fr-FR" dirty="0" smtClean="0"/>
              <a:t>de commande</a:t>
            </a:r>
          </a:p>
        </p:txBody>
      </p:sp>
      <p:sp>
        <p:nvSpPr>
          <p:cNvPr id="16" name="Flèche vers le bas 15"/>
          <p:cNvSpPr/>
          <p:nvPr/>
        </p:nvSpPr>
        <p:spPr>
          <a:xfrm rot="10800000">
            <a:off x="2738182" y="6651123"/>
            <a:ext cx="635071" cy="873130"/>
          </a:xfrm>
          <a:prstGeom prst="downArrow">
            <a:avLst/>
          </a:prstGeom>
          <a:solidFill>
            <a:srgbClr val="FFFF99"/>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defTabSz="1007943"/>
            <a:endParaRPr lang="fr-FR" dirty="0">
              <a:solidFill>
                <a:srgbClr val="FFFFCC"/>
              </a:solidFill>
            </a:endParaRPr>
          </a:p>
        </p:txBody>
      </p:sp>
      <p:sp>
        <p:nvSpPr>
          <p:cNvPr id="17" name="Flèche vers le bas 16"/>
          <p:cNvSpPr/>
          <p:nvPr/>
        </p:nvSpPr>
        <p:spPr>
          <a:xfrm rot="21600000">
            <a:off x="515435" y="2668581"/>
            <a:ext cx="635071" cy="555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defTabSz="1007943"/>
            <a:endParaRPr lang="fr-FR" dirty="0">
              <a:solidFill>
                <a:srgbClr val="FFFFFF"/>
              </a:solidFill>
            </a:endParaRPr>
          </a:p>
        </p:txBody>
      </p:sp>
      <p:sp>
        <p:nvSpPr>
          <p:cNvPr id="18" name="ZoneTexte 17"/>
          <p:cNvSpPr txBox="1"/>
          <p:nvPr/>
        </p:nvSpPr>
        <p:spPr>
          <a:xfrm>
            <a:off x="-55834" y="1795451"/>
            <a:ext cx="2151206" cy="655776"/>
          </a:xfrm>
          <a:prstGeom prst="rect">
            <a:avLst/>
          </a:prstGeom>
          <a:noFill/>
        </p:spPr>
        <p:txBody>
          <a:bodyPr wrap="none" lIns="100794" tIns="50397" rIns="100794" bIns="50397" rtlCol="0">
            <a:spAutoFit/>
          </a:bodyPr>
          <a:lstStyle/>
          <a:p>
            <a:pPr defTabSz="1007943"/>
            <a:r>
              <a:rPr lang="fr-FR" dirty="0" smtClean="0"/>
              <a:t>données accessibles </a:t>
            </a:r>
          </a:p>
          <a:p>
            <a:pPr defTabSz="1007943"/>
            <a:r>
              <a:rPr lang="fr-FR" dirty="0" smtClean="0"/>
              <a:t>via internet</a:t>
            </a:r>
          </a:p>
        </p:txBody>
      </p:sp>
      <p:sp>
        <p:nvSpPr>
          <p:cNvPr id="19" name="Flèche vers le bas 18"/>
          <p:cNvSpPr/>
          <p:nvPr/>
        </p:nvSpPr>
        <p:spPr>
          <a:xfrm rot="16200000">
            <a:off x="6747098" y="1755733"/>
            <a:ext cx="635004" cy="5556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defTabSz="1007943"/>
            <a:endParaRPr lang="fr-FR" dirty="0">
              <a:solidFill>
                <a:srgbClr val="FFFFFF"/>
              </a:solidFill>
            </a:endParaRPr>
          </a:p>
        </p:txBody>
      </p:sp>
      <p:sp>
        <p:nvSpPr>
          <p:cNvPr id="20" name="ZoneTexte 19"/>
          <p:cNvSpPr txBox="1"/>
          <p:nvPr/>
        </p:nvSpPr>
        <p:spPr>
          <a:xfrm>
            <a:off x="7421828" y="1636700"/>
            <a:ext cx="1529241" cy="932775"/>
          </a:xfrm>
          <a:prstGeom prst="rect">
            <a:avLst/>
          </a:prstGeom>
          <a:noFill/>
        </p:spPr>
        <p:txBody>
          <a:bodyPr wrap="none" lIns="100794" tIns="50397" rIns="100794" bIns="50397" rtlCol="0">
            <a:spAutoFit/>
          </a:bodyPr>
          <a:lstStyle/>
          <a:p>
            <a:pPr defTabSz="1007943"/>
            <a:r>
              <a:rPr lang="fr-FR" dirty="0" err="1" smtClean="0"/>
              <a:t>doi</a:t>
            </a:r>
            <a:endParaRPr lang="fr-FR" dirty="0" smtClean="0"/>
          </a:p>
          <a:p>
            <a:pPr defTabSz="1007943"/>
            <a:r>
              <a:rPr lang="fr-FR" dirty="0" smtClean="0"/>
              <a:t>http</a:t>
            </a:r>
          </a:p>
          <a:p>
            <a:pPr defTabSz="1007943"/>
            <a:r>
              <a:rPr lang="fr-FR" dirty="0" err="1" smtClean="0"/>
              <a:t>ldap</a:t>
            </a:r>
            <a:r>
              <a:rPr lang="fr-FR" dirty="0" smtClean="0"/>
              <a:t> ou public</a:t>
            </a:r>
          </a:p>
        </p:txBody>
      </p:sp>
      <p:sp>
        <p:nvSpPr>
          <p:cNvPr id="23" name="Flèche vers le bas 22"/>
          <p:cNvSpPr/>
          <p:nvPr/>
        </p:nvSpPr>
        <p:spPr>
          <a:xfrm rot="10800000">
            <a:off x="2579415" y="4494217"/>
            <a:ext cx="635071" cy="555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defTabSz="1007943"/>
            <a:endParaRPr lang="fr-FR" dirty="0">
              <a:solidFill>
                <a:srgbClr val="FFFFFF"/>
              </a:solidFill>
            </a:endParaRPr>
          </a:p>
        </p:txBody>
      </p:sp>
      <p:sp>
        <p:nvSpPr>
          <p:cNvPr id="27" name="ZoneTexte 26"/>
          <p:cNvSpPr txBox="1"/>
          <p:nvPr/>
        </p:nvSpPr>
        <p:spPr>
          <a:xfrm>
            <a:off x="3293869" y="1319198"/>
            <a:ext cx="2271495" cy="378777"/>
          </a:xfrm>
          <a:prstGeom prst="rect">
            <a:avLst/>
          </a:prstGeom>
          <a:solidFill>
            <a:srgbClr val="FFCCFF"/>
          </a:solidFill>
        </p:spPr>
        <p:txBody>
          <a:bodyPr wrap="none" lIns="100794" tIns="50397" rIns="100794" bIns="50397" rtlCol="0">
            <a:spAutoFit/>
          </a:bodyPr>
          <a:lstStyle/>
          <a:p>
            <a:r>
              <a:rPr lang="fr-FR" dirty="0" smtClean="0">
                <a:solidFill>
                  <a:schemeClr val="tx1"/>
                </a:solidFill>
              </a:rPr>
              <a:t>Préserver les données</a:t>
            </a:r>
            <a:endParaRPr lang="fr-FR" dirty="0">
              <a:solidFill>
                <a:schemeClr val="tx1"/>
              </a:solidFill>
            </a:endParaRPr>
          </a:p>
        </p:txBody>
      </p:sp>
      <p:sp>
        <p:nvSpPr>
          <p:cNvPr id="28" name="ZoneTexte 27"/>
          <p:cNvSpPr txBox="1"/>
          <p:nvPr/>
        </p:nvSpPr>
        <p:spPr>
          <a:xfrm>
            <a:off x="1407533" y="6002352"/>
            <a:ext cx="4660610" cy="655776"/>
          </a:xfrm>
          <a:prstGeom prst="rect">
            <a:avLst/>
          </a:prstGeom>
          <a:solidFill>
            <a:srgbClr val="FFCCFF"/>
          </a:solidFill>
        </p:spPr>
        <p:txBody>
          <a:bodyPr wrap="none" lIns="100794" tIns="50397" rIns="100794" bIns="50397" rtlCol="0">
            <a:spAutoFit/>
          </a:bodyPr>
          <a:lstStyle/>
          <a:p>
            <a:pPr algn="ctr"/>
            <a:r>
              <a:rPr lang="fr-FR" dirty="0" smtClean="0">
                <a:solidFill>
                  <a:schemeClr val="tx1"/>
                </a:solidFill>
              </a:rPr>
              <a:t>Organiser/structurer/tracer l’activité de service </a:t>
            </a:r>
          </a:p>
          <a:p>
            <a:pPr algn="ctr"/>
            <a:r>
              <a:rPr lang="fr-FR" dirty="0" smtClean="0">
                <a:solidFill>
                  <a:schemeClr val="tx1"/>
                </a:solidFill>
              </a:rPr>
              <a:t>et les interactions avec les biologistes</a:t>
            </a:r>
            <a:endParaRPr lang="fr-FR" dirty="0">
              <a:solidFill>
                <a:schemeClr val="tx1"/>
              </a:solidFill>
            </a:endParaRPr>
          </a:p>
        </p:txBody>
      </p:sp>
      <p:sp>
        <p:nvSpPr>
          <p:cNvPr id="29" name="ZoneTexte 28"/>
          <p:cNvSpPr txBox="1"/>
          <p:nvPr/>
        </p:nvSpPr>
        <p:spPr>
          <a:xfrm>
            <a:off x="2634517" y="3055215"/>
            <a:ext cx="3794348" cy="378777"/>
          </a:xfrm>
          <a:prstGeom prst="rect">
            <a:avLst/>
          </a:prstGeom>
          <a:solidFill>
            <a:srgbClr val="FFCCFF"/>
          </a:solidFill>
        </p:spPr>
        <p:txBody>
          <a:bodyPr wrap="none" lIns="100794" tIns="50397" rIns="100794" bIns="50397" rtlCol="0">
            <a:spAutoFit/>
          </a:bodyPr>
          <a:lstStyle/>
          <a:p>
            <a:pPr algn="ctr"/>
            <a:r>
              <a:rPr lang="fr-FR" dirty="0" smtClean="0">
                <a:solidFill>
                  <a:schemeClr val="tx1"/>
                </a:solidFill>
              </a:rPr>
              <a:t>Rendre plus autonomes les biologistes</a:t>
            </a:r>
            <a:endParaRPr lang="fr-FR" dirty="0">
              <a:solidFill>
                <a:schemeClr val="tx1"/>
              </a:solidFill>
            </a:endParaRPr>
          </a:p>
        </p:txBody>
      </p:sp>
      <p:grpSp>
        <p:nvGrpSpPr>
          <p:cNvPr id="25" name="Groupe 24"/>
          <p:cNvGrpSpPr/>
          <p:nvPr/>
        </p:nvGrpSpPr>
        <p:grpSpPr>
          <a:xfrm>
            <a:off x="359792" y="899517"/>
            <a:ext cx="8026386" cy="3816424"/>
            <a:chOff x="647824" y="899517"/>
            <a:chExt cx="7738354" cy="3816424"/>
          </a:xfrm>
        </p:grpSpPr>
        <p:sp>
          <p:nvSpPr>
            <p:cNvPr id="22" name="Ellipse 21"/>
            <p:cNvSpPr/>
            <p:nvPr/>
          </p:nvSpPr>
          <p:spPr>
            <a:xfrm>
              <a:off x="647824" y="971525"/>
              <a:ext cx="6048672" cy="374441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5976416" y="899517"/>
              <a:ext cx="2409762" cy="707886"/>
            </a:xfrm>
            <a:prstGeom prst="rect">
              <a:avLst/>
            </a:prstGeom>
            <a:noFill/>
          </p:spPr>
          <p:txBody>
            <a:bodyPr wrap="none" rtlCol="0">
              <a:spAutoFit/>
            </a:bodyPr>
            <a:lstStyle/>
            <a:p>
              <a:r>
                <a:rPr lang="fr-FR" sz="2000" b="1" dirty="0" smtClean="0">
                  <a:solidFill>
                    <a:srgbClr val="C00000"/>
                  </a:solidFill>
                </a:rPr>
                <a:t>Objet de la </a:t>
              </a:r>
            </a:p>
            <a:p>
              <a:r>
                <a:rPr lang="fr-FR" sz="2000" b="1" dirty="0" smtClean="0">
                  <a:solidFill>
                    <a:srgbClr val="C00000"/>
                  </a:solidFill>
                </a:rPr>
                <a:t>session de formation</a:t>
              </a:r>
              <a:endParaRPr lang="fr-FR" sz="2000" b="1" dirty="0">
                <a:solidFill>
                  <a:srgbClr val="C00000"/>
                </a:solidFill>
              </a:endParaRPr>
            </a:p>
          </p:txBody>
        </p:sp>
      </p:grpSp>
      <p:grpSp>
        <p:nvGrpSpPr>
          <p:cNvPr id="4" name="Groupe 3"/>
          <p:cNvGrpSpPr/>
          <p:nvPr/>
        </p:nvGrpSpPr>
        <p:grpSpPr>
          <a:xfrm>
            <a:off x="201746" y="4211885"/>
            <a:ext cx="3863316" cy="648072"/>
            <a:chOff x="201746" y="4211885"/>
            <a:chExt cx="3863316" cy="648072"/>
          </a:xfrm>
        </p:grpSpPr>
        <p:sp>
          <p:nvSpPr>
            <p:cNvPr id="3" name="ZoneTexte 2"/>
            <p:cNvSpPr txBox="1"/>
            <p:nvPr/>
          </p:nvSpPr>
          <p:spPr>
            <a:xfrm>
              <a:off x="201746" y="4211885"/>
              <a:ext cx="806118" cy="369332"/>
            </a:xfrm>
            <a:prstGeom prst="rect">
              <a:avLst/>
            </a:prstGeom>
            <a:solidFill>
              <a:schemeClr val="tx2">
                <a:lumMod val="75000"/>
              </a:schemeClr>
            </a:solidFill>
          </p:spPr>
          <p:txBody>
            <a:bodyPr wrap="none" rtlCol="0">
              <a:spAutoFit/>
            </a:bodyPr>
            <a:lstStyle/>
            <a:p>
              <a:r>
                <a:rPr lang="fr-FR" dirty="0" err="1" smtClean="0">
                  <a:solidFill>
                    <a:schemeClr val="bg1"/>
                  </a:solidFill>
                  <a:latin typeface="+mj-lt"/>
                </a:rPr>
                <a:t>Galaxy</a:t>
              </a:r>
              <a:endParaRPr lang="fr-FR" dirty="0">
                <a:solidFill>
                  <a:schemeClr val="bg1"/>
                </a:solidFill>
                <a:latin typeface="+mj-lt"/>
              </a:endParaRPr>
            </a:p>
          </p:txBody>
        </p:sp>
        <p:sp>
          <p:nvSpPr>
            <p:cNvPr id="26" name="ZoneTexte 25"/>
            <p:cNvSpPr txBox="1"/>
            <p:nvPr/>
          </p:nvSpPr>
          <p:spPr>
            <a:xfrm>
              <a:off x="1101770" y="4211885"/>
              <a:ext cx="1497141" cy="646331"/>
            </a:xfrm>
            <a:prstGeom prst="rect">
              <a:avLst/>
            </a:prstGeom>
            <a:solidFill>
              <a:schemeClr val="tx2">
                <a:lumMod val="75000"/>
              </a:schemeClr>
            </a:solidFill>
          </p:spPr>
          <p:txBody>
            <a:bodyPr wrap="none" rtlCol="0">
              <a:spAutoFit/>
            </a:bodyPr>
            <a:lstStyle/>
            <a:p>
              <a:pPr algn="ctr"/>
              <a:r>
                <a:rPr lang="fr-FR" dirty="0" smtClean="0">
                  <a:solidFill>
                    <a:schemeClr val="bg1"/>
                  </a:solidFill>
                  <a:latin typeface="+mj-lt"/>
                </a:rPr>
                <a:t>Serveur Web </a:t>
              </a:r>
            </a:p>
            <a:p>
              <a:pPr algn="ctr"/>
              <a:r>
                <a:rPr lang="fr-FR" dirty="0" smtClean="0">
                  <a:solidFill>
                    <a:schemeClr val="bg1"/>
                  </a:solidFill>
                  <a:latin typeface="+mj-lt"/>
                </a:rPr>
                <a:t>spécialisé</a:t>
              </a:r>
              <a:endParaRPr lang="fr-FR" dirty="0">
                <a:solidFill>
                  <a:schemeClr val="bg1"/>
                </a:solidFill>
                <a:latin typeface="+mj-lt"/>
              </a:endParaRPr>
            </a:p>
          </p:txBody>
        </p:sp>
        <p:sp>
          <p:nvSpPr>
            <p:cNvPr id="30" name="ZoneTexte 29"/>
            <p:cNvSpPr txBox="1"/>
            <p:nvPr/>
          </p:nvSpPr>
          <p:spPr>
            <a:xfrm>
              <a:off x="2735917" y="4213626"/>
              <a:ext cx="1329145" cy="646331"/>
            </a:xfrm>
            <a:prstGeom prst="rect">
              <a:avLst/>
            </a:prstGeom>
            <a:solidFill>
              <a:schemeClr val="tx2">
                <a:lumMod val="75000"/>
              </a:schemeClr>
            </a:solidFill>
          </p:spPr>
          <p:txBody>
            <a:bodyPr wrap="none" rtlCol="0">
              <a:spAutoFit/>
            </a:bodyPr>
            <a:lstStyle/>
            <a:p>
              <a:pPr algn="ctr"/>
              <a:r>
                <a:rPr lang="fr-FR" dirty="0" smtClean="0">
                  <a:solidFill>
                    <a:schemeClr val="bg1"/>
                  </a:solidFill>
                  <a:latin typeface="+mj-lt"/>
                </a:rPr>
                <a:t>SMRT Portal</a:t>
              </a:r>
            </a:p>
            <a:p>
              <a:pPr algn="ctr"/>
              <a:r>
                <a:rPr lang="fr-FR" dirty="0" smtClean="0">
                  <a:solidFill>
                    <a:schemeClr val="bg1"/>
                  </a:solidFill>
                  <a:latin typeface="+mj-lt"/>
                </a:rPr>
                <a:t>(</a:t>
              </a:r>
              <a:r>
                <a:rPr lang="fr-FR" dirty="0" err="1" smtClean="0">
                  <a:solidFill>
                    <a:schemeClr val="bg1"/>
                  </a:solidFill>
                  <a:latin typeface="+mj-lt"/>
                </a:rPr>
                <a:t>PacBio</a:t>
              </a:r>
              <a:r>
                <a:rPr lang="fr-FR" dirty="0" smtClean="0">
                  <a:solidFill>
                    <a:schemeClr val="bg1"/>
                  </a:solidFill>
                  <a:latin typeface="+mj-lt"/>
                </a:rPr>
                <a:t>)</a:t>
              </a:r>
              <a:endParaRPr lang="fr-FR" dirty="0">
                <a:solidFill>
                  <a:schemeClr val="bg1"/>
                </a:solidFill>
                <a:latin typeface="+mj-lt"/>
              </a:endParaRPr>
            </a:p>
          </p:txBody>
        </p:sp>
      </p:grpSp>
    </p:spTree>
    <p:extLst>
      <p:ext uri="{BB962C8B-B14F-4D97-AF65-F5344CB8AC3E}">
        <p14:creationId xmlns:p14="http://schemas.microsoft.com/office/powerpoint/2010/main" val="407785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3809" y="683493"/>
            <a:ext cx="9071640" cy="4989240"/>
          </a:xfrm>
        </p:spPr>
        <p:txBody>
          <a:bodyPr/>
          <a:lstStyle/>
          <a:p>
            <a:r>
              <a:rPr lang="fr-FR" sz="2400" dirty="0">
                <a:solidFill>
                  <a:srgbClr val="000000"/>
                </a:solidFill>
                <a:latin typeface="+mj-lt"/>
              </a:rPr>
              <a:t>Introduction générale sur le </a:t>
            </a:r>
            <a:r>
              <a:rPr lang="fr-FR" sz="2400" dirty="0" err="1">
                <a:solidFill>
                  <a:srgbClr val="000000"/>
                </a:solidFill>
                <a:latin typeface="+mj-lt"/>
              </a:rPr>
              <a:t>RNASeq</a:t>
            </a:r>
            <a:r>
              <a:rPr lang="fr-FR" sz="2400" dirty="0">
                <a:solidFill>
                  <a:srgbClr val="000000"/>
                </a:solidFill>
                <a:latin typeface="+mj-lt"/>
              </a:rPr>
              <a:t> </a:t>
            </a:r>
          </a:p>
          <a:p>
            <a:pPr lvl="1"/>
            <a:r>
              <a:rPr lang="fr-FR" sz="2000" dirty="0">
                <a:solidFill>
                  <a:srgbClr val="000000"/>
                </a:solidFill>
                <a:latin typeface="+mj-lt"/>
              </a:rPr>
              <a:t>Vue d’ensemble des grandes étapes dont l’analyse par assemblage de novo de </a:t>
            </a:r>
            <a:r>
              <a:rPr lang="fr-FR" sz="2000" dirty="0" err="1">
                <a:solidFill>
                  <a:srgbClr val="000000"/>
                </a:solidFill>
                <a:latin typeface="+mj-lt"/>
              </a:rPr>
              <a:t>transcriptome</a:t>
            </a:r>
            <a:r>
              <a:rPr lang="fr-FR" sz="2000" dirty="0">
                <a:solidFill>
                  <a:srgbClr val="000000"/>
                </a:solidFill>
                <a:latin typeface="+mj-lt"/>
              </a:rPr>
              <a:t> et la mesure de l’expression</a:t>
            </a:r>
          </a:p>
          <a:p>
            <a:pPr marL="503972" lvl="1" indent="0">
              <a:buNone/>
            </a:pPr>
            <a:endParaRPr lang="fr-FR" sz="2000" dirty="0">
              <a:solidFill>
                <a:srgbClr val="000000"/>
              </a:solidFill>
              <a:latin typeface="+mj-lt"/>
            </a:endParaRPr>
          </a:p>
          <a:p>
            <a:r>
              <a:rPr lang="fr-FR" sz="2400" dirty="0">
                <a:solidFill>
                  <a:srgbClr val="000000"/>
                </a:solidFill>
                <a:latin typeface="+mj-lt"/>
              </a:rPr>
              <a:t>L’assemblage </a:t>
            </a:r>
            <a:r>
              <a:rPr lang="fr-FR" sz="2400" i="1" dirty="0">
                <a:solidFill>
                  <a:srgbClr val="000000"/>
                </a:solidFill>
                <a:latin typeface="+mj-lt"/>
              </a:rPr>
              <a:t>de novo </a:t>
            </a:r>
            <a:r>
              <a:rPr lang="fr-FR" sz="2400" dirty="0">
                <a:solidFill>
                  <a:srgbClr val="000000"/>
                </a:solidFill>
                <a:latin typeface="+mj-lt"/>
              </a:rPr>
              <a:t>de </a:t>
            </a:r>
            <a:r>
              <a:rPr lang="fr-FR" sz="2400" dirty="0" err="1">
                <a:solidFill>
                  <a:srgbClr val="000000"/>
                </a:solidFill>
                <a:latin typeface="+mj-lt"/>
              </a:rPr>
              <a:t>transcriptome</a:t>
            </a:r>
            <a:r>
              <a:rPr lang="fr-FR" sz="2400" dirty="0">
                <a:solidFill>
                  <a:srgbClr val="000000"/>
                </a:solidFill>
                <a:latin typeface="+mj-lt"/>
              </a:rPr>
              <a:t> </a:t>
            </a:r>
            <a:r>
              <a:rPr lang="fr-FR" sz="2400" dirty="0" smtClean="0">
                <a:solidFill>
                  <a:srgbClr val="000000"/>
                </a:solidFill>
                <a:latin typeface="+mj-lt"/>
              </a:rPr>
              <a:t>@ LIPM</a:t>
            </a:r>
            <a:endParaRPr lang="fr-FR" sz="2400" dirty="0">
              <a:solidFill>
                <a:srgbClr val="000000"/>
              </a:solidFill>
              <a:latin typeface="+mj-lt"/>
            </a:endParaRPr>
          </a:p>
          <a:p>
            <a:pPr lvl="1"/>
            <a:r>
              <a:rPr lang="fr-FR" sz="2000" dirty="0">
                <a:solidFill>
                  <a:srgbClr val="000000"/>
                </a:solidFill>
                <a:latin typeface="+mj-lt"/>
              </a:rPr>
              <a:t>Traitement initial des </a:t>
            </a:r>
            <a:r>
              <a:rPr lang="fr-FR" sz="2000" dirty="0" err="1">
                <a:solidFill>
                  <a:srgbClr val="000000"/>
                </a:solidFill>
                <a:latin typeface="+mj-lt"/>
              </a:rPr>
              <a:t>reads</a:t>
            </a:r>
            <a:r>
              <a:rPr lang="fr-FR" sz="2000" dirty="0">
                <a:solidFill>
                  <a:srgbClr val="000000"/>
                </a:solidFill>
                <a:latin typeface="+mj-lt"/>
              </a:rPr>
              <a:t> </a:t>
            </a:r>
          </a:p>
          <a:p>
            <a:pPr lvl="1"/>
            <a:r>
              <a:rPr lang="fr-FR" sz="2000" dirty="0">
                <a:solidFill>
                  <a:srgbClr val="000000"/>
                </a:solidFill>
                <a:latin typeface="+mj-lt"/>
              </a:rPr>
              <a:t>L’assemblage </a:t>
            </a:r>
            <a:r>
              <a:rPr lang="fr-FR" sz="2000" i="1" dirty="0">
                <a:solidFill>
                  <a:srgbClr val="000000"/>
                </a:solidFill>
                <a:latin typeface="+mj-lt"/>
              </a:rPr>
              <a:t>de novo</a:t>
            </a:r>
            <a:endParaRPr lang="fr-FR" sz="2000" dirty="0">
              <a:solidFill>
                <a:srgbClr val="000000"/>
              </a:solidFill>
              <a:latin typeface="+mj-lt"/>
            </a:endParaRPr>
          </a:p>
          <a:p>
            <a:pPr lvl="2"/>
            <a:r>
              <a:rPr lang="fr-FR" sz="1800" dirty="0" smtClean="0">
                <a:solidFill>
                  <a:srgbClr val="000000"/>
                </a:solidFill>
                <a:latin typeface="+mj-lt"/>
              </a:rPr>
              <a:t>graph </a:t>
            </a:r>
            <a:r>
              <a:rPr lang="fr-FR" sz="1800" dirty="0">
                <a:solidFill>
                  <a:srgbClr val="000000"/>
                </a:solidFill>
                <a:latin typeface="+mj-lt"/>
              </a:rPr>
              <a:t>de de </a:t>
            </a:r>
            <a:r>
              <a:rPr lang="fr-FR" sz="1800" dirty="0" err="1">
                <a:solidFill>
                  <a:srgbClr val="000000"/>
                </a:solidFill>
                <a:latin typeface="+mj-lt"/>
              </a:rPr>
              <a:t>Bruijn</a:t>
            </a:r>
            <a:endParaRPr lang="fr-FR" sz="1800" dirty="0">
              <a:solidFill>
                <a:srgbClr val="000000"/>
              </a:solidFill>
              <a:latin typeface="+mj-lt"/>
            </a:endParaRPr>
          </a:p>
          <a:p>
            <a:pPr lvl="2"/>
            <a:r>
              <a:rPr lang="fr-FR" sz="1800" dirty="0" smtClean="0">
                <a:solidFill>
                  <a:srgbClr val="000000"/>
                </a:solidFill>
                <a:latin typeface="+mj-lt"/>
              </a:rPr>
              <a:t>protocole itératif</a:t>
            </a:r>
            <a:endParaRPr lang="fr-FR" sz="1800" dirty="0">
              <a:solidFill>
                <a:srgbClr val="000000"/>
              </a:solidFill>
              <a:latin typeface="+mj-lt"/>
            </a:endParaRPr>
          </a:p>
          <a:p>
            <a:pPr lvl="1"/>
            <a:r>
              <a:rPr lang="fr-FR" sz="2100" dirty="0">
                <a:solidFill>
                  <a:srgbClr val="000000"/>
                </a:solidFill>
                <a:latin typeface="+mj-lt"/>
              </a:rPr>
              <a:t>Suppression de la redondance et des erreurs</a:t>
            </a:r>
          </a:p>
        </p:txBody>
      </p:sp>
      <p:sp>
        <p:nvSpPr>
          <p:cNvPr id="6"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Plan</a:t>
            </a:r>
          </a:p>
        </p:txBody>
      </p:sp>
    </p:spTree>
    <p:extLst>
      <p:ext uri="{BB962C8B-B14F-4D97-AF65-F5344CB8AC3E}">
        <p14:creationId xmlns:p14="http://schemas.microsoft.com/office/powerpoint/2010/main" val="48901456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3809" y="971525"/>
            <a:ext cx="9071640" cy="4989240"/>
          </a:xfrm>
        </p:spPr>
        <p:txBody>
          <a:bodyPr/>
          <a:lstStyle/>
          <a:p>
            <a:pPr marL="107989" indent="0">
              <a:buNone/>
            </a:pPr>
            <a:r>
              <a:rPr lang="fr-FR" sz="2000" b="1" u="sng" dirty="0">
                <a:solidFill>
                  <a:srgbClr val="000000"/>
                </a:solidFill>
                <a:latin typeface="+mj-lt"/>
              </a:rPr>
              <a:t>Définition générale </a:t>
            </a:r>
          </a:p>
          <a:p>
            <a:pPr marL="107989" indent="0">
              <a:buNone/>
            </a:pPr>
            <a:r>
              <a:rPr lang="fr-FR" sz="2000" dirty="0">
                <a:solidFill>
                  <a:srgbClr val="000000"/>
                </a:solidFill>
                <a:latin typeface="+mj-lt"/>
              </a:rPr>
              <a:t>La technique d’analyse </a:t>
            </a:r>
            <a:r>
              <a:rPr lang="fr-FR" sz="2000" dirty="0" err="1">
                <a:solidFill>
                  <a:srgbClr val="000000"/>
                </a:solidFill>
                <a:latin typeface="+mj-lt"/>
              </a:rPr>
              <a:t>RNASeq</a:t>
            </a:r>
            <a:r>
              <a:rPr lang="fr-FR" sz="2000" dirty="0">
                <a:solidFill>
                  <a:srgbClr val="000000"/>
                </a:solidFill>
                <a:latin typeface="+mj-lt"/>
              </a:rPr>
              <a:t> permet de faire une étude qualitative et quantitative des différents transcrits d’un ou plusieurs échantillons. Elle comprend un séquençage sur toute ou une grande partie de la longueur de chaque transcrit.</a:t>
            </a:r>
          </a:p>
          <a:p>
            <a:pPr marL="107989" indent="0">
              <a:buNone/>
            </a:pPr>
            <a:r>
              <a:rPr lang="fr-FR" sz="2000" b="1" u="sng" dirty="0">
                <a:solidFill>
                  <a:srgbClr val="000000"/>
                </a:solidFill>
                <a:latin typeface="+mj-lt"/>
              </a:rPr>
              <a:t>Applications</a:t>
            </a:r>
          </a:p>
          <a:p>
            <a:pPr marL="565141" indent="-457152">
              <a:buSzPct val="60000"/>
              <a:buFont typeface="+mj-ea"/>
              <a:buAutoNum type="circleNumDbPlain"/>
            </a:pPr>
            <a:r>
              <a:rPr lang="fr-FR" sz="2000" b="1" dirty="0" smtClean="0">
                <a:solidFill>
                  <a:srgbClr val="000000"/>
                </a:solidFill>
                <a:latin typeface="+mj-lt"/>
              </a:rPr>
              <a:t>Annotation</a:t>
            </a:r>
            <a:br>
              <a:rPr lang="fr-FR" sz="2000" b="1" dirty="0" smtClean="0">
                <a:solidFill>
                  <a:srgbClr val="000000"/>
                </a:solidFill>
                <a:latin typeface="+mj-lt"/>
              </a:rPr>
            </a:br>
            <a:r>
              <a:rPr lang="fr-FR" sz="2000" dirty="0" smtClean="0">
                <a:solidFill>
                  <a:srgbClr val="000000"/>
                </a:solidFill>
                <a:latin typeface="+mj-lt"/>
              </a:rPr>
              <a:t>Identifier </a:t>
            </a:r>
            <a:r>
              <a:rPr lang="fr-FR" sz="2000" dirty="0">
                <a:solidFill>
                  <a:srgbClr val="000000"/>
                </a:solidFill>
                <a:latin typeface="+mj-lt"/>
              </a:rPr>
              <a:t>des transcrits/gènes, des exons, des jonctions intron/exon, des TSS, des sites </a:t>
            </a:r>
            <a:r>
              <a:rPr lang="fr-FR" sz="2000" dirty="0" err="1">
                <a:solidFill>
                  <a:srgbClr val="000000"/>
                </a:solidFill>
                <a:latin typeface="+mj-lt"/>
              </a:rPr>
              <a:t>polyA</a:t>
            </a:r>
            <a:r>
              <a:rPr lang="fr-FR" sz="2000" dirty="0">
                <a:solidFill>
                  <a:srgbClr val="000000"/>
                </a:solidFill>
                <a:latin typeface="+mj-lt"/>
              </a:rPr>
              <a:t>, </a:t>
            </a:r>
            <a:r>
              <a:rPr lang="fr-FR" sz="2000" dirty="0" err="1">
                <a:solidFill>
                  <a:srgbClr val="000000"/>
                </a:solidFill>
                <a:latin typeface="+mj-lt"/>
              </a:rPr>
              <a:t>ncRNAs</a:t>
            </a:r>
            <a:r>
              <a:rPr lang="fr-FR" sz="2000" dirty="0">
                <a:solidFill>
                  <a:srgbClr val="000000"/>
                </a:solidFill>
                <a:latin typeface="+mj-lt"/>
              </a:rPr>
              <a:t>, </a:t>
            </a:r>
            <a:r>
              <a:rPr lang="fr-FR" sz="2000" dirty="0" err="1">
                <a:solidFill>
                  <a:srgbClr val="000000"/>
                </a:solidFill>
                <a:latin typeface="+mj-lt"/>
              </a:rPr>
              <a:t>trans-splicing</a:t>
            </a:r>
            <a:r>
              <a:rPr lang="fr-FR" sz="2000" dirty="0">
                <a:solidFill>
                  <a:srgbClr val="000000"/>
                </a:solidFill>
                <a:latin typeface="+mj-lt"/>
              </a:rPr>
              <a:t>, etc.</a:t>
            </a:r>
          </a:p>
          <a:p>
            <a:pPr marL="565141" indent="-457152">
              <a:buSzPct val="60000"/>
              <a:buFont typeface="+mj-ea"/>
              <a:buAutoNum type="circleNumDbPlain" startAt="2"/>
            </a:pPr>
            <a:r>
              <a:rPr lang="fr-FR" sz="2000" b="1" dirty="0" smtClean="0">
                <a:solidFill>
                  <a:srgbClr val="000000"/>
                </a:solidFill>
                <a:latin typeface="+mj-lt"/>
              </a:rPr>
              <a:t>Quantification</a:t>
            </a:r>
            <a:br>
              <a:rPr lang="fr-FR" sz="2000" b="1" dirty="0" smtClean="0">
                <a:solidFill>
                  <a:srgbClr val="000000"/>
                </a:solidFill>
                <a:latin typeface="+mj-lt"/>
              </a:rPr>
            </a:br>
            <a:r>
              <a:rPr lang="fr-FR" sz="2000" dirty="0">
                <a:solidFill>
                  <a:srgbClr val="000000"/>
                </a:solidFill>
              </a:rPr>
              <a:t>Mesurer des différences d’expression, de </a:t>
            </a:r>
            <a:r>
              <a:rPr lang="fr-FR" sz="2000" dirty="0" err="1">
                <a:solidFill>
                  <a:srgbClr val="000000"/>
                </a:solidFill>
              </a:rPr>
              <a:t>splicing</a:t>
            </a:r>
            <a:r>
              <a:rPr lang="fr-FR" sz="2000" dirty="0">
                <a:solidFill>
                  <a:srgbClr val="000000"/>
                </a:solidFill>
              </a:rPr>
              <a:t> alternatif, des TSS alternatifs, des sites </a:t>
            </a:r>
            <a:r>
              <a:rPr lang="fr-FR" sz="2000" dirty="0" err="1">
                <a:solidFill>
                  <a:srgbClr val="000000"/>
                </a:solidFill>
              </a:rPr>
              <a:t>polyA</a:t>
            </a:r>
            <a:r>
              <a:rPr lang="fr-FR" sz="2000" dirty="0">
                <a:solidFill>
                  <a:srgbClr val="000000"/>
                </a:solidFill>
              </a:rPr>
              <a:t> alternatifs entre un ou plusieurs groupes/traitements.</a:t>
            </a:r>
          </a:p>
          <a:p>
            <a:pPr marL="565141" indent="-457152">
              <a:buSzPct val="60000"/>
              <a:buFont typeface="+mj-ea"/>
              <a:buAutoNum type="circleNumDbPlain" startAt="2"/>
            </a:pPr>
            <a:r>
              <a:rPr lang="fr-FR" sz="2000" b="1" dirty="0" smtClean="0">
                <a:solidFill>
                  <a:srgbClr val="000000"/>
                </a:solidFill>
                <a:latin typeface="+mj-lt"/>
              </a:rPr>
              <a:t>Assemblage</a:t>
            </a:r>
            <a:br>
              <a:rPr lang="fr-FR" sz="2000" b="1" dirty="0" smtClean="0">
                <a:solidFill>
                  <a:srgbClr val="000000"/>
                </a:solidFill>
                <a:latin typeface="+mj-lt"/>
              </a:rPr>
            </a:br>
            <a:r>
              <a:rPr lang="fr-FR" sz="2000" dirty="0" err="1" smtClean="0">
                <a:solidFill>
                  <a:srgbClr val="000000"/>
                </a:solidFill>
                <a:latin typeface="+mj-lt"/>
              </a:rPr>
              <a:t>Transcriptome</a:t>
            </a:r>
            <a:r>
              <a:rPr lang="fr-FR" sz="2000" dirty="0" smtClean="0">
                <a:solidFill>
                  <a:srgbClr val="000000"/>
                </a:solidFill>
                <a:latin typeface="+mj-lt"/>
              </a:rPr>
              <a:t> de référence en l’absence de génome de référence</a:t>
            </a:r>
          </a:p>
        </p:txBody>
      </p:sp>
      <p:sp>
        <p:nvSpPr>
          <p:cNvPr id="5"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Le </a:t>
            </a:r>
            <a:r>
              <a:rPr lang="fr-FR" b="1" dirty="0" err="1">
                <a:solidFill>
                  <a:srgbClr val="000000"/>
                </a:solidFill>
                <a:latin typeface="Calibri" pitchFamily="18"/>
                <a:ea typeface="DejaVu Sans" pitchFamily="2"/>
                <a:cs typeface="DejaVu Sans" pitchFamily="2"/>
              </a:rPr>
              <a:t>RNASeq</a:t>
            </a:r>
            <a:endParaRPr lang="fr-FR" b="1" dirty="0">
              <a:solidFill>
                <a:srgbClr val="000000"/>
              </a:solidFill>
              <a:latin typeface="Calibri" pitchFamily="18"/>
              <a:ea typeface="DejaVu Sans" pitchFamily="2"/>
              <a:cs typeface="DejaVu Sans" pitchFamily="2"/>
            </a:endParaRPr>
          </a:p>
        </p:txBody>
      </p:sp>
      <p:sp>
        <p:nvSpPr>
          <p:cNvPr id="2" name="Flèche droite 1"/>
          <p:cNvSpPr/>
          <p:nvPr/>
        </p:nvSpPr>
        <p:spPr>
          <a:xfrm>
            <a:off x="1727944" y="6372125"/>
            <a:ext cx="100811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ZoneTexte 3"/>
          <p:cNvSpPr txBox="1"/>
          <p:nvPr/>
        </p:nvSpPr>
        <p:spPr>
          <a:xfrm>
            <a:off x="2880072" y="6300117"/>
            <a:ext cx="1944216" cy="523220"/>
          </a:xfrm>
          <a:prstGeom prst="rect">
            <a:avLst/>
          </a:prstGeom>
          <a:noFill/>
        </p:spPr>
        <p:txBody>
          <a:bodyPr wrap="square" rtlCol="0">
            <a:spAutoFit/>
          </a:bodyPr>
          <a:lstStyle/>
          <a:p>
            <a:r>
              <a:rPr lang="fr-FR" sz="2800" b="1" dirty="0" smtClean="0"/>
              <a:t>Ce module</a:t>
            </a:r>
            <a:endParaRPr lang="en-GB" sz="2800" b="1" dirty="0"/>
          </a:p>
        </p:txBody>
      </p:sp>
    </p:spTree>
    <p:extLst>
      <p:ext uri="{BB962C8B-B14F-4D97-AF65-F5344CB8AC3E}">
        <p14:creationId xmlns:p14="http://schemas.microsoft.com/office/powerpoint/2010/main" val="323049747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Le </a:t>
            </a:r>
            <a:r>
              <a:rPr lang="fr-FR" b="1" dirty="0" err="1">
                <a:solidFill>
                  <a:srgbClr val="000000"/>
                </a:solidFill>
                <a:latin typeface="Calibri" pitchFamily="18"/>
                <a:ea typeface="DejaVu Sans" pitchFamily="2"/>
                <a:cs typeface="DejaVu Sans" pitchFamily="2"/>
              </a:rPr>
              <a:t>RNASeq</a:t>
            </a:r>
            <a:r>
              <a:rPr lang="fr-FR" b="1" dirty="0">
                <a:solidFill>
                  <a:srgbClr val="000000"/>
                </a:solidFill>
                <a:latin typeface="Calibri" pitchFamily="18"/>
                <a:ea typeface="DejaVu Sans" pitchFamily="2"/>
                <a:cs typeface="DejaVu Sans" pitchFamily="2"/>
              </a:rPr>
              <a:t>: protocole expérimental</a:t>
            </a:r>
          </a:p>
        </p:txBody>
      </p:sp>
      <p:sp>
        <p:nvSpPr>
          <p:cNvPr id="8" name="ZoneTexte 7"/>
          <p:cNvSpPr txBox="1"/>
          <p:nvPr/>
        </p:nvSpPr>
        <p:spPr>
          <a:xfrm>
            <a:off x="5904408" y="6753651"/>
            <a:ext cx="4275509" cy="353935"/>
          </a:xfrm>
          <a:prstGeom prst="rect">
            <a:avLst/>
          </a:prstGeom>
          <a:noFill/>
        </p:spPr>
        <p:txBody>
          <a:bodyPr wrap="none" lIns="91430" tIns="45716" rIns="91430" bIns="45716" rtlCol="0">
            <a:spAutoFit/>
          </a:bodyPr>
          <a:lstStyle/>
          <a:p>
            <a:r>
              <a:rPr lang="fr-FR" sz="1700" dirty="0"/>
              <a:t>Martin &amp; Wang (2011) Nat. </a:t>
            </a:r>
            <a:r>
              <a:rPr lang="fr-FR" sz="1700" dirty="0" err="1"/>
              <a:t>Rev</a:t>
            </a:r>
            <a:r>
              <a:rPr lang="fr-FR" sz="1700" dirty="0"/>
              <a:t>. </a:t>
            </a:r>
            <a:r>
              <a:rPr lang="fr-FR" sz="1700" dirty="0" err="1"/>
              <a:t>Gen</a:t>
            </a:r>
            <a:r>
              <a:rPr lang="fr-FR" sz="1700" dirty="0"/>
              <a:t>. 12,671</a:t>
            </a:r>
          </a:p>
        </p:txBody>
      </p:sp>
      <p:pic>
        <p:nvPicPr>
          <p:cNvPr id="9" name="Image 8" descr="rnaseq_protocol_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817" y="611486"/>
            <a:ext cx="4051317" cy="6048671"/>
          </a:xfrm>
          <a:prstGeom prst="rect">
            <a:avLst/>
          </a:prstGeom>
        </p:spPr>
      </p:pic>
      <p:sp>
        <p:nvSpPr>
          <p:cNvPr id="13" name="ZoneTexte 12"/>
          <p:cNvSpPr txBox="1"/>
          <p:nvPr/>
        </p:nvSpPr>
        <p:spPr>
          <a:xfrm>
            <a:off x="6370538" y="2407617"/>
            <a:ext cx="2565682" cy="2308316"/>
          </a:xfrm>
          <a:prstGeom prst="rect">
            <a:avLst/>
          </a:prstGeom>
          <a:solidFill>
            <a:schemeClr val="accent3"/>
          </a:solidFill>
          <a:ln>
            <a:noFill/>
          </a:ln>
        </p:spPr>
        <p:txBody>
          <a:bodyPr wrap="none" lIns="91430" tIns="45716" rIns="91430" bIns="45716" rtlCol="0">
            <a:spAutoFit/>
          </a:bodyPr>
          <a:lstStyle/>
          <a:p>
            <a:r>
              <a:rPr lang="fr-FR" b="1" dirty="0" smtClean="0"/>
              <a:t>Types de librairies:</a:t>
            </a:r>
          </a:p>
          <a:p>
            <a:pPr marL="285721" indent="-285721">
              <a:buFontTx/>
              <a:buChar char="-"/>
            </a:pPr>
            <a:r>
              <a:rPr lang="fr-FR" dirty="0" smtClean="0"/>
              <a:t>Single </a:t>
            </a:r>
            <a:r>
              <a:rPr lang="fr-FR" dirty="0" err="1" smtClean="0"/>
              <a:t>read</a:t>
            </a:r>
            <a:endParaRPr lang="fr-FR" dirty="0" smtClean="0"/>
          </a:p>
          <a:p>
            <a:pPr marL="285721" indent="-285721">
              <a:buFontTx/>
              <a:buChar char="-"/>
            </a:pPr>
            <a:r>
              <a:rPr lang="fr-FR" dirty="0" err="1" smtClean="0"/>
              <a:t>Paired</a:t>
            </a:r>
            <a:r>
              <a:rPr lang="fr-FR" dirty="0" smtClean="0"/>
              <a:t>-end</a:t>
            </a:r>
          </a:p>
          <a:p>
            <a:endParaRPr lang="fr-FR" dirty="0" smtClean="0"/>
          </a:p>
          <a:p>
            <a:r>
              <a:rPr lang="fr-FR" b="1" dirty="0" smtClean="0"/>
              <a:t>Options du </a:t>
            </a:r>
            <a:r>
              <a:rPr lang="fr-FR" b="1" dirty="0" err="1" smtClean="0"/>
              <a:t>Paired</a:t>
            </a:r>
            <a:r>
              <a:rPr lang="fr-FR" b="1" dirty="0" smtClean="0"/>
              <a:t>-end</a:t>
            </a:r>
          </a:p>
          <a:p>
            <a:pPr marL="342865" indent="-342865">
              <a:buFont typeface="+mj-ea"/>
              <a:buAutoNum type="circleNumDbPlain"/>
            </a:pPr>
            <a:r>
              <a:rPr lang="fr-FR" dirty="0" smtClean="0"/>
              <a:t>Double brin</a:t>
            </a:r>
          </a:p>
          <a:p>
            <a:pPr marL="342865" indent="-342865">
              <a:buFont typeface="+mj-ea"/>
              <a:buAutoNum type="circleNumDbPlain"/>
            </a:pPr>
            <a:r>
              <a:rPr lang="fr-FR" dirty="0" smtClean="0"/>
              <a:t>Brin spécifique</a:t>
            </a:r>
          </a:p>
          <a:p>
            <a:r>
              <a:rPr lang="fr-FR" dirty="0" smtClean="0"/>
              <a:t> </a:t>
            </a:r>
            <a:endParaRPr lang="fr-FR" dirty="0"/>
          </a:p>
        </p:txBody>
      </p:sp>
    </p:spTree>
    <p:extLst>
      <p:ext uri="{BB962C8B-B14F-4D97-AF65-F5344CB8AC3E}">
        <p14:creationId xmlns:p14="http://schemas.microsoft.com/office/powerpoint/2010/main" val="210449564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Le </a:t>
            </a:r>
            <a:r>
              <a:rPr lang="fr-FR" b="1" dirty="0" err="1">
                <a:solidFill>
                  <a:srgbClr val="000000"/>
                </a:solidFill>
                <a:latin typeface="Calibri" pitchFamily="18"/>
                <a:ea typeface="DejaVu Sans" pitchFamily="2"/>
                <a:cs typeface="DejaVu Sans" pitchFamily="2"/>
              </a:rPr>
              <a:t>RNASeq</a:t>
            </a:r>
            <a:r>
              <a:rPr lang="fr-FR" b="1" dirty="0">
                <a:solidFill>
                  <a:srgbClr val="000000"/>
                </a:solidFill>
                <a:latin typeface="Calibri" pitchFamily="18"/>
                <a:ea typeface="DejaVu Sans" pitchFamily="2"/>
                <a:cs typeface="DejaVu Sans" pitchFamily="2"/>
              </a:rPr>
              <a:t>: protocole expérimental</a:t>
            </a:r>
          </a:p>
        </p:txBody>
      </p:sp>
      <p:sp>
        <p:nvSpPr>
          <p:cNvPr id="8" name="ZoneTexte 7"/>
          <p:cNvSpPr txBox="1"/>
          <p:nvPr/>
        </p:nvSpPr>
        <p:spPr>
          <a:xfrm>
            <a:off x="5904408" y="6753651"/>
            <a:ext cx="4275509" cy="353935"/>
          </a:xfrm>
          <a:prstGeom prst="rect">
            <a:avLst/>
          </a:prstGeom>
          <a:noFill/>
        </p:spPr>
        <p:txBody>
          <a:bodyPr wrap="none" lIns="91430" tIns="45716" rIns="91430" bIns="45716" rtlCol="0">
            <a:spAutoFit/>
          </a:bodyPr>
          <a:lstStyle/>
          <a:p>
            <a:r>
              <a:rPr lang="fr-FR" sz="1700" dirty="0"/>
              <a:t>Martin &amp; Wang (2011) Nat. </a:t>
            </a:r>
            <a:r>
              <a:rPr lang="fr-FR" sz="1700" dirty="0" err="1"/>
              <a:t>Rev</a:t>
            </a:r>
            <a:r>
              <a:rPr lang="fr-FR" sz="1700" dirty="0"/>
              <a:t>. </a:t>
            </a:r>
            <a:r>
              <a:rPr lang="fr-FR" sz="1700" dirty="0" err="1"/>
              <a:t>Gen</a:t>
            </a:r>
            <a:r>
              <a:rPr lang="fr-FR" sz="1700" dirty="0"/>
              <a:t>. 12,671</a:t>
            </a:r>
          </a:p>
        </p:txBody>
      </p:sp>
      <p:pic>
        <p:nvPicPr>
          <p:cNvPr id="9" name="Image 8" descr="rnaseq_protocol_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817" y="611486"/>
            <a:ext cx="4051317" cy="6048671"/>
          </a:xfrm>
          <a:prstGeom prst="rect">
            <a:avLst/>
          </a:prstGeom>
        </p:spPr>
      </p:pic>
      <p:pic>
        <p:nvPicPr>
          <p:cNvPr id="10" name="Image 9" descr="rnaseq_protocol_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2320" y="539477"/>
            <a:ext cx="4867324" cy="6047557"/>
          </a:xfrm>
          <a:prstGeom prst="rect">
            <a:avLst/>
          </a:prstGeom>
        </p:spPr>
      </p:pic>
    </p:spTree>
    <p:extLst>
      <p:ext uri="{BB962C8B-B14F-4D97-AF65-F5344CB8AC3E}">
        <p14:creationId xmlns:p14="http://schemas.microsoft.com/office/powerpoint/2010/main" val="287899252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6"/>
          <p:cNvSpPr txBox="1"/>
          <p:nvPr/>
        </p:nvSpPr>
        <p:spPr>
          <a:xfrm>
            <a:off x="503808" y="62037"/>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b="1" dirty="0">
                <a:solidFill>
                  <a:srgbClr val="000000"/>
                </a:solidFill>
                <a:latin typeface="Calibri" pitchFamily="18"/>
                <a:ea typeface="DejaVu Sans" pitchFamily="2"/>
                <a:cs typeface="DejaVu Sans" pitchFamily="2"/>
              </a:rPr>
              <a:t>Le </a:t>
            </a:r>
            <a:r>
              <a:rPr lang="fr-FR" b="1" dirty="0" err="1">
                <a:solidFill>
                  <a:srgbClr val="000000"/>
                </a:solidFill>
                <a:latin typeface="Calibri" pitchFamily="18"/>
                <a:ea typeface="DejaVu Sans" pitchFamily="2"/>
                <a:cs typeface="DejaVu Sans" pitchFamily="2"/>
              </a:rPr>
              <a:t>RNASeq</a:t>
            </a:r>
            <a:r>
              <a:rPr lang="fr-FR" b="1" dirty="0">
                <a:solidFill>
                  <a:srgbClr val="000000"/>
                </a:solidFill>
                <a:latin typeface="Calibri" pitchFamily="18"/>
                <a:ea typeface="DejaVu Sans" pitchFamily="2"/>
                <a:cs typeface="DejaVu Sans" pitchFamily="2"/>
              </a:rPr>
              <a:t>: des </a:t>
            </a:r>
            <a:r>
              <a:rPr lang="fr-FR" b="1" dirty="0" err="1">
                <a:solidFill>
                  <a:srgbClr val="000000"/>
                </a:solidFill>
                <a:latin typeface="Calibri" pitchFamily="18"/>
                <a:ea typeface="DejaVu Sans" pitchFamily="2"/>
                <a:cs typeface="DejaVu Sans" pitchFamily="2"/>
              </a:rPr>
              <a:t>raw</a:t>
            </a:r>
            <a:r>
              <a:rPr lang="fr-FR" b="1" dirty="0">
                <a:solidFill>
                  <a:srgbClr val="000000"/>
                </a:solidFill>
                <a:latin typeface="Calibri" pitchFamily="18"/>
                <a:ea typeface="DejaVu Sans" pitchFamily="2"/>
                <a:cs typeface="DejaVu Sans" pitchFamily="2"/>
              </a:rPr>
              <a:t> </a:t>
            </a:r>
            <a:r>
              <a:rPr lang="fr-FR" b="1" dirty="0" err="1">
                <a:solidFill>
                  <a:srgbClr val="000000"/>
                </a:solidFill>
                <a:latin typeface="Calibri" pitchFamily="18"/>
                <a:ea typeface="DejaVu Sans" pitchFamily="2"/>
                <a:cs typeface="DejaVu Sans" pitchFamily="2"/>
              </a:rPr>
              <a:t>reads</a:t>
            </a:r>
            <a:r>
              <a:rPr lang="fr-FR" b="1" dirty="0">
                <a:solidFill>
                  <a:srgbClr val="000000"/>
                </a:solidFill>
                <a:latin typeface="Calibri" pitchFamily="18"/>
                <a:ea typeface="DejaVu Sans" pitchFamily="2"/>
                <a:cs typeface="DejaVu Sans" pitchFamily="2"/>
              </a:rPr>
              <a:t> à …</a:t>
            </a:r>
          </a:p>
        </p:txBody>
      </p:sp>
      <p:sp>
        <p:nvSpPr>
          <p:cNvPr id="9" name="ZoneTexte 8"/>
          <p:cNvSpPr txBox="1"/>
          <p:nvPr/>
        </p:nvSpPr>
        <p:spPr>
          <a:xfrm>
            <a:off x="7972244" y="2195661"/>
            <a:ext cx="1594904" cy="353935"/>
          </a:xfrm>
          <a:prstGeom prst="rect">
            <a:avLst/>
          </a:prstGeom>
          <a:noFill/>
        </p:spPr>
        <p:txBody>
          <a:bodyPr wrap="none" lIns="91430" tIns="45716" rIns="91430" bIns="45716" rtlCol="0">
            <a:spAutoFit/>
          </a:bodyPr>
          <a:lstStyle/>
          <a:p>
            <a:r>
              <a:rPr lang="fr-FR" sz="1700" b="1" dirty="0"/>
              <a:t>Format FASTQ</a:t>
            </a:r>
            <a:endParaRPr lang="fr-FR" sz="1700" dirty="0"/>
          </a:p>
        </p:txBody>
      </p:sp>
      <p:sp>
        <p:nvSpPr>
          <p:cNvPr id="17" name="Rectangle 16"/>
          <p:cNvSpPr/>
          <p:nvPr/>
        </p:nvSpPr>
        <p:spPr>
          <a:xfrm>
            <a:off x="1223889" y="2555701"/>
            <a:ext cx="8208912" cy="1754318"/>
          </a:xfrm>
          <a:prstGeom prst="rect">
            <a:avLst/>
          </a:prstGeom>
          <a:ln w="28575" cmpd="sng">
            <a:solidFill>
              <a:srgbClr val="FF0000"/>
            </a:solidFill>
          </a:ln>
        </p:spPr>
        <p:txBody>
          <a:bodyPr wrap="square" lIns="91430" tIns="45716" rIns="91430" bIns="45716">
            <a:spAutoFit/>
          </a:bodyPr>
          <a:lstStyle/>
          <a:p>
            <a:r>
              <a:rPr lang="fr-FR" dirty="0">
                <a:solidFill>
                  <a:srgbClr val="008000"/>
                </a:solidFill>
              </a:rPr>
              <a:t>@61G9EAAXX100520:5:100:10000:5699</a:t>
            </a:r>
            <a:r>
              <a:rPr lang="fr-FR" dirty="0">
                <a:solidFill>
                  <a:srgbClr val="FF0000"/>
                </a:solidFill>
              </a:rPr>
              <a:t>/1</a:t>
            </a:r>
          </a:p>
          <a:p>
            <a:r>
              <a:rPr lang="fr-FR" dirty="0">
                <a:solidFill>
                  <a:schemeClr val="tx2">
                    <a:lumMod val="60000"/>
                    <a:lumOff val="40000"/>
                  </a:schemeClr>
                </a:solidFill>
              </a:rPr>
              <a:t>ATTGAGGAATAGTAATAAACGGAGGACTATTTAACCTGTTTCCTTTCTTTACGTTTTTTAAATCCTTT</a:t>
            </a:r>
          </a:p>
          <a:p>
            <a:r>
              <a:rPr lang="fr-FR" dirty="0"/>
              <a:t>+</a:t>
            </a:r>
          </a:p>
          <a:p>
            <a:r>
              <a:rPr lang="fr-FR" dirty="0">
                <a:solidFill>
                  <a:schemeClr val="accent6"/>
                </a:solidFill>
              </a:rPr>
              <a:t>DDDDABBD?DDDCDDDDD?DD5DDD:CB=DACBCCDDBB:BCCCBBA=?AABBABBBBBBB@B=BAAA</a:t>
            </a:r>
          </a:p>
        </p:txBody>
      </p:sp>
      <p:sp>
        <p:nvSpPr>
          <p:cNvPr id="19" name="ZoneTexte 18"/>
          <p:cNvSpPr txBox="1"/>
          <p:nvPr/>
        </p:nvSpPr>
        <p:spPr>
          <a:xfrm>
            <a:off x="-5054" y="2555701"/>
            <a:ext cx="655929" cy="369324"/>
          </a:xfrm>
          <a:prstGeom prst="rect">
            <a:avLst/>
          </a:prstGeom>
          <a:noFill/>
        </p:spPr>
        <p:txBody>
          <a:bodyPr wrap="none" lIns="91430" tIns="45716" rIns="91430" bIns="45716" rtlCol="0">
            <a:spAutoFit/>
          </a:bodyPr>
          <a:lstStyle/>
          <a:p>
            <a:r>
              <a:rPr lang="fr-FR" dirty="0">
                <a:solidFill>
                  <a:srgbClr val="008000"/>
                </a:solidFill>
              </a:rPr>
              <a:t>Nom</a:t>
            </a:r>
          </a:p>
        </p:txBody>
      </p:sp>
      <p:sp>
        <p:nvSpPr>
          <p:cNvPr id="20" name="ZoneTexte 19"/>
          <p:cNvSpPr txBox="1"/>
          <p:nvPr/>
        </p:nvSpPr>
        <p:spPr>
          <a:xfrm>
            <a:off x="-5055" y="3774536"/>
            <a:ext cx="1156935" cy="646323"/>
          </a:xfrm>
          <a:prstGeom prst="rect">
            <a:avLst/>
          </a:prstGeom>
          <a:noFill/>
        </p:spPr>
        <p:txBody>
          <a:bodyPr wrap="square" lIns="91430" tIns="45716" rIns="91430" bIns="45716" rtlCol="0">
            <a:spAutoFit/>
          </a:bodyPr>
          <a:lstStyle/>
          <a:p>
            <a:r>
              <a:rPr lang="fr-FR" dirty="0">
                <a:solidFill>
                  <a:srgbClr val="F79646"/>
                </a:solidFill>
              </a:rPr>
              <a:t>Score Qualités</a:t>
            </a:r>
          </a:p>
        </p:txBody>
      </p:sp>
      <p:sp>
        <p:nvSpPr>
          <p:cNvPr id="12" name="ZoneTexte 11"/>
          <p:cNvSpPr txBox="1"/>
          <p:nvPr/>
        </p:nvSpPr>
        <p:spPr>
          <a:xfrm>
            <a:off x="-5055" y="2865822"/>
            <a:ext cx="1119197" cy="369324"/>
          </a:xfrm>
          <a:prstGeom prst="rect">
            <a:avLst/>
          </a:prstGeom>
          <a:noFill/>
        </p:spPr>
        <p:txBody>
          <a:bodyPr wrap="none" lIns="91430" tIns="45716" rIns="91430" bIns="45716" rtlCol="0">
            <a:spAutoFit/>
          </a:bodyPr>
          <a:lstStyle/>
          <a:p>
            <a:r>
              <a:rPr lang="fr-FR" dirty="0">
                <a:solidFill>
                  <a:srgbClr val="558ED5"/>
                </a:solidFill>
              </a:rPr>
              <a:t>Séquence</a:t>
            </a:r>
          </a:p>
        </p:txBody>
      </p:sp>
      <p:sp>
        <p:nvSpPr>
          <p:cNvPr id="15" name="ZoneTexte 14"/>
          <p:cNvSpPr txBox="1"/>
          <p:nvPr/>
        </p:nvSpPr>
        <p:spPr>
          <a:xfrm>
            <a:off x="1583928" y="899518"/>
            <a:ext cx="2343827" cy="369324"/>
          </a:xfrm>
          <a:prstGeom prst="rect">
            <a:avLst/>
          </a:prstGeom>
          <a:noFill/>
        </p:spPr>
        <p:txBody>
          <a:bodyPr wrap="none" lIns="91430" tIns="45716" rIns="91430" bIns="45716" rtlCol="0">
            <a:spAutoFit/>
          </a:bodyPr>
          <a:lstStyle/>
          <a:p>
            <a:r>
              <a:rPr lang="fr-FR" dirty="0" err="1" smtClean="0"/>
              <a:t>Paired</a:t>
            </a:r>
            <a:r>
              <a:rPr lang="fr-FR" dirty="0" smtClean="0"/>
              <a:t>-end </a:t>
            </a:r>
            <a:r>
              <a:rPr lang="fr-FR" dirty="0" err="1" smtClean="0"/>
              <a:t>Raw</a:t>
            </a:r>
            <a:r>
              <a:rPr lang="fr-FR" dirty="0" smtClean="0"/>
              <a:t> </a:t>
            </a:r>
            <a:r>
              <a:rPr lang="fr-FR" dirty="0" err="1" smtClean="0"/>
              <a:t>reads</a:t>
            </a:r>
            <a:endParaRPr lang="fr-FR" dirty="0"/>
          </a:p>
        </p:txBody>
      </p:sp>
      <p:sp>
        <p:nvSpPr>
          <p:cNvPr id="2" name="ZoneTexte 1"/>
          <p:cNvSpPr txBox="1"/>
          <p:nvPr/>
        </p:nvSpPr>
        <p:spPr>
          <a:xfrm>
            <a:off x="2880072" y="1907630"/>
            <a:ext cx="1717501" cy="369324"/>
          </a:xfrm>
          <a:prstGeom prst="rect">
            <a:avLst/>
          </a:prstGeom>
          <a:noFill/>
          <a:ln w="28575" cmpd="sng">
            <a:solidFill>
              <a:srgbClr val="FF0000"/>
            </a:solidFill>
          </a:ln>
        </p:spPr>
        <p:txBody>
          <a:bodyPr wrap="none" lIns="91430" tIns="45716" rIns="91430" bIns="45716" rtlCol="0">
            <a:spAutoFit/>
          </a:bodyPr>
          <a:lstStyle/>
          <a:p>
            <a:r>
              <a:rPr lang="fr-FR" dirty="0" err="1" smtClean="0"/>
              <a:t>read.left.fq</a:t>
            </a:r>
            <a:r>
              <a:rPr lang="fr-FR" dirty="0" smtClean="0"/>
              <a:t> (</a:t>
            </a:r>
            <a:r>
              <a:rPr lang="fr-FR" dirty="0" smtClean="0">
                <a:solidFill>
                  <a:srgbClr val="FF0000"/>
                </a:solidFill>
              </a:rPr>
              <a:t>/1</a:t>
            </a:r>
            <a:r>
              <a:rPr lang="fr-FR" dirty="0" smtClean="0"/>
              <a:t>)</a:t>
            </a:r>
            <a:endParaRPr lang="fr-FR" dirty="0"/>
          </a:p>
        </p:txBody>
      </p:sp>
      <p:sp>
        <p:nvSpPr>
          <p:cNvPr id="16" name="ZoneTexte 15"/>
          <p:cNvSpPr txBox="1"/>
          <p:nvPr/>
        </p:nvSpPr>
        <p:spPr>
          <a:xfrm>
            <a:off x="5688384" y="1907630"/>
            <a:ext cx="1871390" cy="369324"/>
          </a:xfrm>
          <a:prstGeom prst="rect">
            <a:avLst/>
          </a:prstGeom>
          <a:noFill/>
          <a:ln w="28575" cmpd="sng">
            <a:solidFill>
              <a:schemeClr val="accent1"/>
            </a:solidFill>
          </a:ln>
        </p:spPr>
        <p:txBody>
          <a:bodyPr wrap="none" lIns="91430" tIns="45716" rIns="91430" bIns="45716" rtlCol="0">
            <a:spAutoFit/>
          </a:bodyPr>
          <a:lstStyle/>
          <a:p>
            <a:r>
              <a:rPr lang="fr-FR" dirty="0" err="1" smtClean="0"/>
              <a:t>read.right.fq</a:t>
            </a:r>
            <a:r>
              <a:rPr lang="fr-FR" dirty="0" smtClean="0"/>
              <a:t> (</a:t>
            </a:r>
            <a:r>
              <a:rPr lang="fr-FR" dirty="0" smtClean="0">
                <a:solidFill>
                  <a:schemeClr val="accent1"/>
                </a:solidFill>
              </a:rPr>
              <a:t>/2</a:t>
            </a:r>
            <a:r>
              <a:rPr lang="fr-FR" dirty="0" smtClean="0"/>
              <a:t>)</a:t>
            </a:r>
            <a:endParaRPr lang="fr-FR" dirty="0"/>
          </a:p>
        </p:txBody>
      </p:sp>
      <p:grpSp>
        <p:nvGrpSpPr>
          <p:cNvPr id="5" name="Grouper 6"/>
          <p:cNvGrpSpPr/>
          <p:nvPr/>
        </p:nvGrpSpPr>
        <p:grpSpPr>
          <a:xfrm>
            <a:off x="4752280" y="683493"/>
            <a:ext cx="900117" cy="108030"/>
            <a:chOff x="4320233" y="827510"/>
            <a:chExt cx="900117" cy="108030"/>
          </a:xfrm>
        </p:grpSpPr>
        <p:sp>
          <p:nvSpPr>
            <p:cNvPr id="3" name="Rectangle 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 name="Connecteur droit 5"/>
            <p:cNvCxnSpPr>
              <a:stCxn id="3" idx="3"/>
              <a:endCxn id="21"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7" name="Grouper 36"/>
          <p:cNvGrpSpPr/>
          <p:nvPr/>
        </p:nvGrpSpPr>
        <p:grpSpPr>
          <a:xfrm>
            <a:off x="4032200" y="899517"/>
            <a:ext cx="900117" cy="108030"/>
            <a:chOff x="4320233" y="827510"/>
            <a:chExt cx="900117" cy="108030"/>
          </a:xfrm>
        </p:grpSpPr>
        <p:sp>
          <p:nvSpPr>
            <p:cNvPr id="38" name="Rectangle 37"/>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Rectangle 38"/>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0" name="Connecteur droit 39"/>
            <p:cNvCxnSpPr>
              <a:stCxn id="38" idx="3"/>
              <a:endCxn id="39"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8" name="Grouper 40"/>
          <p:cNvGrpSpPr/>
          <p:nvPr/>
        </p:nvGrpSpPr>
        <p:grpSpPr>
          <a:xfrm>
            <a:off x="5256337" y="971526"/>
            <a:ext cx="900117" cy="108030"/>
            <a:chOff x="4320233" y="827510"/>
            <a:chExt cx="900117" cy="108030"/>
          </a:xfrm>
        </p:grpSpPr>
        <p:sp>
          <p:nvSpPr>
            <p:cNvPr id="42" name="Rectangle 41"/>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Rectangle 42"/>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4" name="Connecteur droit 43"/>
            <p:cNvCxnSpPr>
              <a:stCxn id="42" idx="3"/>
              <a:endCxn id="43"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0" name="Grouper 44"/>
          <p:cNvGrpSpPr/>
          <p:nvPr/>
        </p:nvGrpSpPr>
        <p:grpSpPr>
          <a:xfrm>
            <a:off x="4464248" y="1115541"/>
            <a:ext cx="900117" cy="108030"/>
            <a:chOff x="4320233" y="827510"/>
            <a:chExt cx="900117" cy="108030"/>
          </a:xfrm>
        </p:grpSpPr>
        <p:sp>
          <p:nvSpPr>
            <p:cNvPr id="46" name="Rectangle 45"/>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Rectangle 46"/>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8" name="Connecteur droit 47"/>
            <p:cNvCxnSpPr>
              <a:stCxn id="46" idx="3"/>
              <a:endCxn id="47"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1" name="Grouper 48"/>
          <p:cNvGrpSpPr/>
          <p:nvPr/>
        </p:nvGrpSpPr>
        <p:grpSpPr>
          <a:xfrm>
            <a:off x="5472361" y="1187550"/>
            <a:ext cx="900117" cy="108030"/>
            <a:chOff x="4320233" y="827510"/>
            <a:chExt cx="900117" cy="108030"/>
          </a:xfrm>
        </p:grpSpPr>
        <p:sp>
          <p:nvSpPr>
            <p:cNvPr id="50" name="Rectangle 49"/>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Rectangle 50"/>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2" name="Connecteur droit 51"/>
            <p:cNvCxnSpPr>
              <a:stCxn id="50" idx="3"/>
              <a:endCxn id="51"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3" name="Grouper 52"/>
          <p:cNvGrpSpPr/>
          <p:nvPr/>
        </p:nvGrpSpPr>
        <p:grpSpPr>
          <a:xfrm>
            <a:off x="4176216" y="1331566"/>
            <a:ext cx="900117" cy="108030"/>
            <a:chOff x="4320233" y="827510"/>
            <a:chExt cx="900117" cy="108030"/>
          </a:xfrm>
        </p:grpSpPr>
        <p:sp>
          <p:nvSpPr>
            <p:cNvPr id="54" name="Rectangle 53"/>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Rectangle 54"/>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6" name="Connecteur droit 55"/>
            <p:cNvCxnSpPr>
              <a:stCxn id="54" idx="3"/>
              <a:endCxn id="55"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4" name="Grouper 56"/>
          <p:cNvGrpSpPr/>
          <p:nvPr/>
        </p:nvGrpSpPr>
        <p:grpSpPr>
          <a:xfrm>
            <a:off x="5184328" y="1403574"/>
            <a:ext cx="900117" cy="108030"/>
            <a:chOff x="4320233" y="827510"/>
            <a:chExt cx="900117" cy="108030"/>
          </a:xfrm>
        </p:grpSpPr>
        <p:sp>
          <p:nvSpPr>
            <p:cNvPr id="58" name="Rectangle 57"/>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9" name="Rectangle 58"/>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0" name="Connecteur droit 59"/>
            <p:cNvCxnSpPr>
              <a:stCxn id="58" idx="3"/>
              <a:endCxn id="59"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8" name="Grouper 60"/>
          <p:cNvGrpSpPr/>
          <p:nvPr/>
        </p:nvGrpSpPr>
        <p:grpSpPr>
          <a:xfrm>
            <a:off x="4824289" y="1619598"/>
            <a:ext cx="900117" cy="108030"/>
            <a:chOff x="4320233" y="827510"/>
            <a:chExt cx="900117" cy="108030"/>
          </a:xfrm>
        </p:grpSpPr>
        <p:sp>
          <p:nvSpPr>
            <p:cNvPr id="62" name="Rectangle 61"/>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3" name="Rectangle 62"/>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4" name="Connecteur droit 63"/>
            <p:cNvCxnSpPr>
              <a:stCxn id="62" idx="3"/>
              <a:endCxn id="63"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2" name="Grouper 64"/>
          <p:cNvGrpSpPr/>
          <p:nvPr/>
        </p:nvGrpSpPr>
        <p:grpSpPr>
          <a:xfrm>
            <a:off x="3816177" y="1547590"/>
            <a:ext cx="900117" cy="108030"/>
            <a:chOff x="4320233" y="827510"/>
            <a:chExt cx="900117" cy="108030"/>
          </a:xfrm>
        </p:grpSpPr>
        <p:sp>
          <p:nvSpPr>
            <p:cNvPr id="66" name="Rectangle 65"/>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7" name="Rectangle 66"/>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8" name="Connecteur droit 67"/>
            <p:cNvCxnSpPr>
              <a:stCxn id="66" idx="3"/>
              <a:endCxn id="67"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sp>
        <p:nvSpPr>
          <p:cNvPr id="69" name="Rectangle 68"/>
          <p:cNvSpPr/>
          <p:nvPr/>
        </p:nvSpPr>
        <p:spPr>
          <a:xfrm>
            <a:off x="1583928" y="4643933"/>
            <a:ext cx="8208912" cy="1754318"/>
          </a:xfrm>
          <a:prstGeom prst="rect">
            <a:avLst/>
          </a:prstGeom>
          <a:ln w="28575" cmpd="sng">
            <a:solidFill>
              <a:schemeClr val="accent1"/>
            </a:solidFill>
          </a:ln>
        </p:spPr>
        <p:txBody>
          <a:bodyPr wrap="square" lIns="91430" tIns="45716" rIns="91430" bIns="45716">
            <a:spAutoFit/>
          </a:bodyPr>
          <a:lstStyle/>
          <a:p>
            <a:r>
              <a:rPr lang="fr-FR" dirty="0"/>
              <a:t>@61G9EAAXX100520:5:100:10000:5699</a:t>
            </a:r>
            <a:r>
              <a:rPr lang="fr-FR" dirty="0">
                <a:solidFill>
                  <a:schemeClr val="accent1"/>
                </a:solidFill>
              </a:rPr>
              <a:t>/2</a:t>
            </a:r>
          </a:p>
          <a:p>
            <a:r>
              <a:rPr lang="fr-FR" dirty="0"/>
              <a:t>AGTCGCTGTGCCTTACATACAGCTGCTAAGGATCCTTTTCGATCTAAAAATTCGCTCCGGTGTAACAG</a:t>
            </a:r>
          </a:p>
          <a:p>
            <a:r>
              <a:rPr lang="fr-FR" dirty="0"/>
              <a:t>+</a:t>
            </a:r>
          </a:p>
          <a:p>
            <a:r>
              <a:rPr lang="fr-FR" dirty="0"/>
              <a:t>EDGFGGFGGGBGGGGDFEGEFGGGGGDGGDDFBDG?DFFEGEEFEFD?EFBDDGDGGD=AEEBEEDBD</a:t>
            </a:r>
          </a:p>
        </p:txBody>
      </p:sp>
      <p:sp>
        <p:nvSpPr>
          <p:cNvPr id="72" name="Rectangle 71"/>
          <p:cNvSpPr/>
          <p:nvPr/>
        </p:nvSpPr>
        <p:spPr>
          <a:xfrm>
            <a:off x="3672160" y="539477"/>
            <a:ext cx="2952328" cy="12961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p>
        </p:txBody>
      </p:sp>
      <p:cxnSp>
        <p:nvCxnSpPr>
          <p:cNvPr id="74" name="Connecteur en angle 73"/>
          <p:cNvCxnSpPr>
            <a:stCxn id="72" idx="2"/>
            <a:endCxn id="2" idx="3"/>
          </p:cNvCxnSpPr>
          <p:nvPr/>
        </p:nvCxnSpPr>
        <p:spPr>
          <a:xfrm rot="5400000">
            <a:off x="4744614" y="1688581"/>
            <a:ext cx="256671" cy="550751"/>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6" name="Connecteur en angle 75"/>
          <p:cNvCxnSpPr>
            <a:stCxn id="72" idx="2"/>
            <a:endCxn id="16" idx="1"/>
          </p:cNvCxnSpPr>
          <p:nvPr/>
        </p:nvCxnSpPr>
        <p:spPr>
          <a:xfrm rot="16200000" flipH="1">
            <a:off x="5290019" y="1693926"/>
            <a:ext cx="256671" cy="540060"/>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239750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mj-lt"/>
                <a:ea typeface="DejaVu Sans" pitchFamily="2"/>
                <a:cs typeface="DejaVu Sans" pitchFamily="2"/>
              </a:rPr>
              <a:t>Le </a:t>
            </a:r>
            <a:r>
              <a:rPr lang="fr-FR" b="1" dirty="0" err="1">
                <a:solidFill>
                  <a:srgbClr val="000000"/>
                </a:solidFill>
                <a:latin typeface="+mj-lt"/>
                <a:ea typeface="DejaVu Sans" pitchFamily="2"/>
                <a:cs typeface="DejaVu Sans" pitchFamily="2"/>
              </a:rPr>
              <a:t>RNASeq</a:t>
            </a:r>
            <a:r>
              <a:rPr lang="fr-FR" b="1" dirty="0">
                <a:solidFill>
                  <a:srgbClr val="000000"/>
                </a:solidFill>
                <a:latin typeface="+mj-lt"/>
                <a:ea typeface="DejaVu Sans" pitchFamily="2"/>
                <a:cs typeface="DejaVu Sans" pitchFamily="2"/>
              </a:rPr>
              <a:t>: … aux transcrits assemblés</a:t>
            </a:r>
          </a:p>
        </p:txBody>
      </p:sp>
      <p:grpSp>
        <p:nvGrpSpPr>
          <p:cNvPr id="9" name="Grouper 11"/>
          <p:cNvGrpSpPr/>
          <p:nvPr/>
        </p:nvGrpSpPr>
        <p:grpSpPr>
          <a:xfrm>
            <a:off x="2871430" y="3873934"/>
            <a:ext cx="900117" cy="108030"/>
            <a:chOff x="4320233" y="827510"/>
            <a:chExt cx="900117" cy="108030"/>
          </a:xfrm>
        </p:grpSpPr>
        <p:sp>
          <p:nvSpPr>
            <p:cNvPr id="14" name="Rectangle 13"/>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5" name="Rectangle 14"/>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6" name="Connecteur droit 15"/>
            <p:cNvCxnSpPr>
              <a:stCxn id="14" idx="3"/>
              <a:endCxn id="15"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0" name="Grouper 20"/>
          <p:cNvGrpSpPr/>
          <p:nvPr/>
        </p:nvGrpSpPr>
        <p:grpSpPr>
          <a:xfrm>
            <a:off x="3591510" y="3729918"/>
            <a:ext cx="900117" cy="108030"/>
            <a:chOff x="4320233" y="827510"/>
            <a:chExt cx="900117" cy="108030"/>
          </a:xfrm>
        </p:grpSpPr>
        <p:sp>
          <p:nvSpPr>
            <p:cNvPr id="22" name="Rectangle 21"/>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23" name="Rectangle 22"/>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24" name="Connecteur droit 23"/>
            <p:cNvCxnSpPr>
              <a:stCxn id="22" idx="3"/>
              <a:endCxn id="23"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1" name="Grouper 24"/>
          <p:cNvGrpSpPr/>
          <p:nvPr/>
        </p:nvGrpSpPr>
        <p:grpSpPr>
          <a:xfrm>
            <a:off x="3447494" y="3585901"/>
            <a:ext cx="900117" cy="108030"/>
            <a:chOff x="4320233" y="827510"/>
            <a:chExt cx="900117" cy="108030"/>
          </a:xfrm>
        </p:grpSpPr>
        <p:sp>
          <p:nvSpPr>
            <p:cNvPr id="26" name="Rectangle 25"/>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27" name="Rectangle 26"/>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28" name="Connecteur droit 27"/>
            <p:cNvCxnSpPr>
              <a:stCxn id="26" idx="3"/>
              <a:endCxn id="27"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2" name="Grouper 28"/>
          <p:cNvGrpSpPr/>
          <p:nvPr/>
        </p:nvGrpSpPr>
        <p:grpSpPr>
          <a:xfrm>
            <a:off x="2511391" y="3585901"/>
            <a:ext cx="900117" cy="108030"/>
            <a:chOff x="4320233" y="827510"/>
            <a:chExt cx="900117" cy="108030"/>
          </a:xfrm>
        </p:grpSpPr>
        <p:sp>
          <p:nvSpPr>
            <p:cNvPr id="30" name="Rectangle 29"/>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31" name="Rectangle 30"/>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32" name="Connecteur droit 31"/>
            <p:cNvCxnSpPr>
              <a:stCxn id="30" idx="3"/>
              <a:endCxn id="31"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3" name="Grouper 32"/>
          <p:cNvGrpSpPr/>
          <p:nvPr/>
        </p:nvGrpSpPr>
        <p:grpSpPr>
          <a:xfrm>
            <a:off x="1935327" y="4017949"/>
            <a:ext cx="900117" cy="108030"/>
            <a:chOff x="4320233" y="827510"/>
            <a:chExt cx="900117" cy="108030"/>
          </a:xfrm>
        </p:grpSpPr>
        <p:sp>
          <p:nvSpPr>
            <p:cNvPr id="34" name="Rectangle 33"/>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35" name="Rectangle 34"/>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36" name="Connecteur droit 35"/>
            <p:cNvCxnSpPr>
              <a:stCxn id="34" idx="3"/>
              <a:endCxn id="35"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7" name="Grouper 36"/>
          <p:cNvGrpSpPr/>
          <p:nvPr/>
        </p:nvGrpSpPr>
        <p:grpSpPr>
          <a:xfrm>
            <a:off x="1857569" y="3873934"/>
            <a:ext cx="900117" cy="108030"/>
            <a:chOff x="4320233" y="827510"/>
            <a:chExt cx="900117" cy="108030"/>
          </a:xfrm>
        </p:grpSpPr>
        <p:sp>
          <p:nvSpPr>
            <p:cNvPr id="38" name="Rectangle 37"/>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39" name="Rectangle 38"/>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40" name="Connecteur droit 39"/>
            <p:cNvCxnSpPr>
              <a:stCxn id="38" idx="3"/>
              <a:endCxn id="39"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8" name="Grouper 40"/>
          <p:cNvGrpSpPr/>
          <p:nvPr/>
        </p:nvGrpSpPr>
        <p:grpSpPr>
          <a:xfrm>
            <a:off x="2655407" y="3729918"/>
            <a:ext cx="900117" cy="108030"/>
            <a:chOff x="4320233" y="827510"/>
            <a:chExt cx="900117" cy="108030"/>
          </a:xfrm>
        </p:grpSpPr>
        <p:sp>
          <p:nvSpPr>
            <p:cNvPr id="42" name="Rectangle 41"/>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43" name="Rectangle 42"/>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44" name="Connecteur droit 43"/>
            <p:cNvCxnSpPr>
              <a:stCxn id="42" idx="3"/>
              <a:endCxn id="43"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9" name="Grouper 44"/>
          <p:cNvGrpSpPr/>
          <p:nvPr/>
        </p:nvGrpSpPr>
        <p:grpSpPr>
          <a:xfrm>
            <a:off x="1741388" y="3729918"/>
            <a:ext cx="900117" cy="108030"/>
            <a:chOff x="4320233" y="827510"/>
            <a:chExt cx="900117" cy="108030"/>
          </a:xfrm>
        </p:grpSpPr>
        <p:sp>
          <p:nvSpPr>
            <p:cNvPr id="46" name="Rectangle 45"/>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47" name="Rectangle 46"/>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48" name="Connecteur droit 47"/>
            <p:cNvCxnSpPr>
              <a:stCxn id="46" idx="3"/>
              <a:endCxn id="47"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0" name="Grouper 48"/>
          <p:cNvGrpSpPr/>
          <p:nvPr/>
        </p:nvGrpSpPr>
        <p:grpSpPr>
          <a:xfrm>
            <a:off x="1575286" y="3585901"/>
            <a:ext cx="900117" cy="108030"/>
            <a:chOff x="4320233" y="827510"/>
            <a:chExt cx="900117" cy="108030"/>
          </a:xfrm>
        </p:grpSpPr>
        <p:sp>
          <p:nvSpPr>
            <p:cNvPr id="50" name="Rectangle 49"/>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51" name="Rectangle 50"/>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52" name="Connecteur droit 51"/>
            <p:cNvCxnSpPr>
              <a:stCxn id="50" idx="3"/>
              <a:endCxn id="51"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1575286" y="5217631"/>
            <a:ext cx="3824605" cy="15804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latin typeface="+mj-lt"/>
            </a:endParaRPr>
          </a:p>
        </p:txBody>
      </p:sp>
      <p:sp>
        <p:nvSpPr>
          <p:cNvPr id="53" name="Rectangle 52"/>
          <p:cNvSpPr/>
          <p:nvPr/>
        </p:nvSpPr>
        <p:spPr>
          <a:xfrm>
            <a:off x="5607735" y="5219997"/>
            <a:ext cx="3672408" cy="144016"/>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latin typeface="+mj-lt"/>
            </a:endParaRPr>
          </a:p>
        </p:txBody>
      </p:sp>
      <p:grpSp>
        <p:nvGrpSpPr>
          <p:cNvPr id="21" name="Grouper 53"/>
          <p:cNvGrpSpPr/>
          <p:nvPr/>
        </p:nvGrpSpPr>
        <p:grpSpPr>
          <a:xfrm>
            <a:off x="3023830" y="4026333"/>
            <a:ext cx="900117" cy="108030"/>
            <a:chOff x="4320233" y="827510"/>
            <a:chExt cx="900117" cy="108030"/>
          </a:xfrm>
        </p:grpSpPr>
        <p:sp>
          <p:nvSpPr>
            <p:cNvPr id="55" name="Rectangle 5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56" name="Rectangle 5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57" name="Connecteur droit 56"/>
            <p:cNvCxnSpPr>
              <a:stCxn id="55" idx="3"/>
              <a:endCxn id="5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5" name="Grouper 57"/>
          <p:cNvGrpSpPr/>
          <p:nvPr/>
        </p:nvGrpSpPr>
        <p:grpSpPr>
          <a:xfrm>
            <a:off x="3176230" y="4178734"/>
            <a:ext cx="900117" cy="108030"/>
            <a:chOff x="4320233" y="827510"/>
            <a:chExt cx="900117" cy="108030"/>
          </a:xfrm>
        </p:grpSpPr>
        <p:sp>
          <p:nvSpPr>
            <p:cNvPr id="59" name="Rectangle 5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60" name="Rectangle 5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61" name="Connecteur droit 60"/>
            <p:cNvCxnSpPr>
              <a:stCxn id="59" idx="3"/>
              <a:endCxn id="6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9" name="Grouper 61"/>
          <p:cNvGrpSpPr/>
          <p:nvPr/>
        </p:nvGrpSpPr>
        <p:grpSpPr>
          <a:xfrm>
            <a:off x="3328630" y="4331133"/>
            <a:ext cx="900117" cy="108030"/>
            <a:chOff x="4320233" y="827510"/>
            <a:chExt cx="900117" cy="108030"/>
          </a:xfrm>
        </p:grpSpPr>
        <p:sp>
          <p:nvSpPr>
            <p:cNvPr id="63" name="Rectangle 6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64" name="Rectangle 63"/>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65" name="Connecteur droit 64"/>
            <p:cNvCxnSpPr>
              <a:stCxn id="63" idx="3"/>
              <a:endCxn id="64"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26" name="Grouper 65"/>
          <p:cNvGrpSpPr/>
          <p:nvPr/>
        </p:nvGrpSpPr>
        <p:grpSpPr>
          <a:xfrm>
            <a:off x="2087727" y="4170350"/>
            <a:ext cx="900117" cy="108030"/>
            <a:chOff x="4320233" y="827510"/>
            <a:chExt cx="900117" cy="108030"/>
          </a:xfrm>
        </p:grpSpPr>
        <p:sp>
          <p:nvSpPr>
            <p:cNvPr id="67" name="Rectangle 6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68" name="Rectangle 6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69" name="Connecteur droit 68"/>
            <p:cNvCxnSpPr>
              <a:stCxn id="67" idx="3"/>
              <a:endCxn id="6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35" name="Grouper 69"/>
          <p:cNvGrpSpPr/>
          <p:nvPr/>
        </p:nvGrpSpPr>
        <p:grpSpPr>
          <a:xfrm>
            <a:off x="3807535" y="3873934"/>
            <a:ext cx="900117" cy="108030"/>
            <a:chOff x="4320233" y="827510"/>
            <a:chExt cx="900117" cy="108030"/>
          </a:xfrm>
        </p:grpSpPr>
        <p:sp>
          <p:nvSpPr>
            <p:cNvPr id="71" name="Rectangle 70"/>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72" name="Rectangle 71"/>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73" name="Connecteur droit 72"/>
            <p:cNvCxnSpPr>
              <a:stCxn id="71" idx="3"/>
              <a:endCxn id="72"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37" name="Grouper 73"/>
          <p:cNvGrpSpPr/>
          <p:nvPr/>
        </p:nvGrpSpPr>
        <p:grpSpPr>
          <a:xfrm>
            <a:off x="3959935" y="4026333"/>
            <a:ext cx="900117" cy="108030"/>
            <a:chOff x="4320233" y="827510"/>
            <a:chExt cx="900117" cy="108030"/>
          </a:xfrm>
        </p:grpSpPr>
        <p:sp>
          <p:nvSpPr>
            <p:cNvPr id="75" name="Rectangle 7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76" name="Rectangle 7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77" name="Connecteur droit 76"/>
            <p:cNvCxnSpPr>
              <a:stCxn id="75" idx="3"/>
              <a:endCxn id="7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40" name="Grouper 77"/>
          <p:cNvGrpSpPr/>
          <p:nvPr/>
        </p:nvGrpSpPr>
        <p:grpSpPr>
          <a:xfrm>
            <a:off x="4378305" y="3585901"/>
            <a:ext cx="900117" cy="108030"/>
            <a:chOff x="4320233" y="827510"/>
            <a:chExt cx="900117" cy="108030"/>
          </a:xfrm>
        </p:grpSpPr>
        <p:sp>
          <p:nvSpPr>
            <p:cNvPr id="79" name="Rectangle 7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80" name="Rectangle 7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81" name="Connecteur droit 80"/>
            <p:cNvCxnSpPr>
              <a:stCxn id="79" idx="3"/>
              <a:endCxn id="8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41" name="Grouper 81"/>
          <p:cNvGrpSpPr/>
          <p:nvPr/>
        </p:nvGrpSpPr>
        <p:grpSpPr>
          <a:xfrm>
            <a:off x="4530705" y="3738302"/>
            <a:ext cx="900117" cy="108030"/>
            <a:chOff x="4320233" y="827510"/>
            <a:chExt cx="900117" cy="108030"/>
          </a:xfrm>
        </p:grpSpPr>
        <p:sp>
          <p:nvSpPr>
            <p:cNvPr id="83" name="Rectangle 8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84" name="Rectangle 83"/>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85" name="Connecteur droit 84"/>
            <p:cNvCxnSpPr>
              <a:stCxn id="83" idx="3"/>
              <a:endCxn id="84"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42" name="Grouper 85"/>
          <p:cNvGrpSpPr/>
          <p:nvPr/>
        </p:nvGrpSpPr>
        <p:grpSpPr>
          <a:xfrm>
            <a:off x="4383599" y="4161965"/>
            <a:ext cx="900117" cy="108030"/>
            <a:chOff x="4320233" y="827510"/>
            <a:chExt cx="900117" cy="108030"/>
          </a:xfrm>
        </p:grpSpPr>
        <p:sp>
          <p:nvSpPr>
            <p:cNvPr id="87" name="Rectangle 8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88" name="Rectangle 8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89" name="Connecteur droit 88"/>
            <p:cNvCxnSpPr>
              <a:stCxn id="87" idx="3"/>
              <a:endCxn id="8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43" name="Grouper 89"/>
          <p:cNvGrpSpPr/>
          <p:nvPr/>
        </p:nvGrpSpPr>
        <p:grpSpPr>
          <a:xfrm>
            <a:off x="4239583" y="4328070"/>
            <a:ext cx="900117" cy="108030"/>
            <a:chOff x="4320233" y="827510"/>
            <a:chExt cx="900117" cy="108030"/>
          </a:xfrm>
        </p:grpSpPr>
        <p:sp>
          <p:nvSpPr>
            <p:cNvPr id="91" name="Rectangle 90"/>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92" name="Rectangle 91"/>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93" name="Connecteur droit 92"/>
            <p:cNvCxnSpPr>
              <a:stCxn id="91" idx="3"/>
              <a:endCxn id="92"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44" name="Grouper 93"/>
          <p:cNvGrpSpPr/>
          <p:nvPr/>
        </p:nvGrpSpPr>
        <p:grpSpPr>
          <a:xfrm>
            <a:off x="6903879" y="3851846"/>
            <a:ext cx="900117" cy="108030"/>
            <a:chOff x="4320233" y="827510"/>
            <a:chExt cx="900117" cy="108030"/>
          </a:xfrm>
        </p:grpSpPr>
        <p:sp>
          <p:nvSpPr>
            <p:cNvPr id="95" name="Rectangle 9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96" name="Rectangle 9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97" name="Connecteur droit 96"/>
            <p:cNvCxnSpPr>
              <a:stCxn id="95" idx="3"/>
              <a:endCxn id="9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45" name="Grouper 97"/>
          <p:cNvGrpSpPr/>
          <p:nvPr/>
        </p:nvGrpSpPr>
        <p:grpSpPr>
          <a:xfrm>
            <a:off x="7623959" y="3707829"/>
            <a:ext cx="900117" cy="108030"/>
            <a:chOff x="4320233" y="827510"/>
            <a:chExt cx="900117" cy="108030"/>
          </a:xfrm>
        </p:grpSpPr>
        <p:sp>
          <p:nvSpPr>
            <p:cNvPr id="99" name="Rectangle 9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00" name="Rectangle 9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01" name="Connecteur droit 100"/>
            <p:cNvCxnSpPr>
              <a:stCxn id="99" idx="3"/>
              <a:endCxn id="10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46" name="Grouper 101"/>
          <p:cNvGrpSpPr/>
          <p:nvPr/>
        </p:nvGrpSpPr>
        <p:grpSpPr>
          <a:xfrm>
            <a:off x="7479943" y="3563813"/>
            <a:ext cx="900117" cy="108030"/>
            <a:chOff x="4320233" y="827510"/>
            <a:chExt cx="900117" cy="108030"/>
          </a:xfrm>
        </p:grpSpPr>
        <p:sp>
          <p:nvSpPr>
            <p:cNvPr id="103" name="Rectangle 10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04" name="Rectangle 103"/>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05" name="Connecteur droit 104"/>
            <p:cNvCxnSpPr>
              <a:stCxn id="103" idx="3"/>
              <a:endCxn id="104"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47" name="Grouper 105"/>
          <p:cNvGrpSpPr/>
          <p:nvPr/>
        </p:nvGrpSpPr>
        <p:grpSpPr>
          <a:xfrm>
            <a:off x="6543838" y="3563813"/>
            <a:ext cx="900117" cy="108030"/>
            <a:chOff x="4320233" y="827510"/>
            <a:chExt cx="900117" cy="108030"/>
          </a:xfrm>
        </p:grpSpPr>
        <p:sp>
          <p:nvSpPr>
            <p:cNvPr id="107" name="Rectangle 10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08" name="Rectangle 10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09" name="Connecteur droit 108"/>
            <p:cNvCxnSpPr>
              <a:stCxn id="107" idx="3"/>
              <a:endCxn id="10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48" name="Grouper 109"/>
          <p:cNvGrpSpPr/>
          <p:nvPr/>
        </p:nvGrpSpPr>
        <p:grpSpPr>
          <a:xfrm>
            <a:off x="5967774" y="3995862"/>
            <a:ext cx="900117" cy="108030"/>
            <a:chOff x="4320233" y="827510"/>
            <a:chExt cx="900117" cy="108030"/>
          </a:xfrm>
        </p:grpSpPr>
        <p:sp>
          <p:nvSpPr>
            <p:cNvPr id="111" name="Rectangle 110"/>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12" name="Rectangle 111"/>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13" name="Connecteur droit 112"/>
            <p:cNvCxnSpPr>
              <a:stCxn id="111" idx="3"/>
              <a:endCxn id="112"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49" name="Grouper 113"/>
          <p:cNvGrpSpPr/>
          <p:nvPr/>
        </p:nvGrpSpPr>
        <p:grpSpPr>
          <a:xfrm>
            <a:off x="5823758" y="3851846"/>
            <a:ext cx="900117" cy="108030"/>
            <a:chOff x="4320233" y="827510"/>
            <a:chExt cx="900117" cy="108030"/>
          </a:xfrm>
        </p:grpSpPr>
        <p:sp>
          <p:nvSpPr>
            <p:cNvPr id="115" name="Rectangle 11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16" name="Rectangle 11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17" name="Connecteur droit 116"/>
            <p:cNvCxnSpPr>
              <a:stCxn id="115" idx="3"/>
              <a:endCxn id="11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50" name="Grouper 117"/>
          <p:cNvGrpSpPr/>
          <p:nvPr/>
        </p:nvGrpSpPr>
        <p:grpSpPr>
          <a:xfrm>
            <a:off x="6687854" y="3707829"/>
            <a:ext cx="900117" cy="108030"/>
            <a:chOff x="4320233" y="827510"/>
            <a:chExt cx="900117" cy="108030"/>
          </a:xfrm>
        </p:grpSpPr>
        <p:sp>
          <p:nvSpPr>
            <p:cNvPr id="119" name="Rectangle 11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20" name="Rectangle 11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21" name="Connecteur droit 120"/>
            <p:cNvCxnSpPr>
              <a:stCxn id="119" idx="3"/>
              <a:endCxn id="12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51" name="Grouper 121"/>
          <p:cNvGrpSpPr/>
          <p:nvPr/>
        </p:nvGrpSpPr>
        <p:grpSpPr>
          <a:xfrm>
            <a:off x="5751751" y="3707829"/>
            <a:ext cx="900117" cy="108030"/>
            <a:chOff x="4320233" y="827510"/>
            <a:chExt cx="900117" cy="108030"/>
          </a:xfrm>
        </p:grpSpPr>
        <p:sp>
          <p:nvSpPr>
            <p:cNvPr id="123" name="Rectangle 12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24" name="Rectangle 123"/>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25" name="Connecteur droit 124"/>
            <p:cNvCxnSpPr>
              <a:stCxn id="123" idx="3"/>
              <a:endCxn id="124"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52" name="Grouper 125"/>
          <p:cNvGrpSpPr/>
          <p:nvPr/>
        </p:nvGrpSpPr>
        <p:grpSpPr>
          <a:xfrm>
            <a:off x="5607735" y="3563813"/>
            <a:ext cx="900117" cy="108030"/>
            <a:chOff x="4320233" y="827510"/>
            <a:chExt cx="900117" cy="108030"/>
          </a:xfrm>
        </p:grpSpPr>
        <p:sp>
          <p:nvSpPr>
            <p:cNvPr id="127" name="Rectangle 12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28" name="Rectangle 12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29" name="Connecteur droit 128"/>
            <p:cNvCxnSpPr>
              <a:stCxn id="127" idx="3"/>
              <a:endCxn id="12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53" name="Grouper 129"/>
          <p:cNvGrpSpPr/>
          <p:nvPr/>
        </p:nvGrpSpPr>
        <p:grpSpPr>
          <a:xfrm>
            <a:off x="7056279" y="4004245"/>
            <a:ext cx="900117" cy="108030"/>
            <a:chOff x="4320233" y="827510"/>
            <a:chExt cx="900117" cy="108030"/>
          </a:xfrm>
        </p:grpSpPr>
        <p:sp>
          <p:nvSpPr>
            <p:cNvPr id="131" name="Rectangle 130"/>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32" name="Rectangle 131"/>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33" name="Connecteur droit 132"/>
            <p:cNvCxnSpPr>
              <a:stCxn id="131" idx="3"/>
              <a:endCxn id="132"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54" name="Grouper 133"/>
          <p:cNvGrpSpPr/>
          <p:nvPr/>
        </p:nvGrpSpPr>
        <p:grpSpPr>
          <a:xfrm>
            <a:off x="7208679" y="4156646"/>
            <a:ext cx="900117" cy="108030"/>
            <a:chOff x="4320233" y="827510"/>
            <a:chExt cx="900117" cy="108030"/>
          </a:xfrm>
        </p:grpSpPr>
        <p:sp>
          <p:nvSpPr>
            <p:cNvPr id="135" name="Rectangle 13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36" name="Rectangle 13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37" name="Connecteur droit 136"/>
            <p:cNvCxnSpPr>
              <a:stCxn id="135" idx="3"/>
              <a:endCxn id="13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255" name="Grouper 137"/>
          <p:cNvGrpSpPr/>
          <p:nvPr/>
        </p:nvGrpSpPr>
        <p:grpSpPr>
          <a:xfrm>
            <a:off x="7361079" y="4309045"/>
            <a:ext cx="900117" cy="108030"/>
            <a:chOff x="4320233" y="827510"/>
            <a:chExt cx="900117" cy="108030"/>
          </a:xfrm>
        </p:grpSpPr>
        <p:sp>
          <p:nvSpPr>
            <p:cNvPr id="139" name="Rectangle 13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40" name="Rectangle 13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41" name="Connecteur droit 140"/>
            <p:cNvCxnSpPr>
              <a:stCxn id="139" idx="3"/>
              <a:endCxn id="14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33" name="Grouper 141"/>
          <p:cNvGrpSpPr/>
          <p:nvPr/>
        </p:nvGrpSpPr>
        <p:grpSpPr>
          <a:xfrm>
            <a:off x="6120174" y="4148262"/>
            <a:ext cx="900117" cy="108030"/>
            <a:chOff x="4320233" y="827510"/>
            <a:chExt cx="900117" cy="108030"/>
          </a:xfrm>
        </p:grpSpPr>
        <p:sp>
          <p:nvSpPr>
            <p:cNvPr id="143" name="Rectangle 14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44" name="Rectangle 143"/>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45" name="Connecteur droit 144"/>
            <p:cNvCxnSpPr>
              <a:stCxn id="143" idx="3"/>
              <a:endCxn id="144"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37" name="Grouper 145"/>
          <p:cNvGrpSpPr/>
          <p:nvPr/>
        </p:nvGrpSpPr>
        <p:grpSpPr>
          <a:xfrm>
            <a:off x="7839982" y="3851846"/>
            <a:ext cx="900117" cy="108030"/>
            <a:chOff x="4320233" y="827510"/>
            <a:chExt cx="900117" cy="108030"/>
          </a:xfrm>
        </p:grpSpPr>
        <p:sp>
          <p:nvSpPr>
            <p:cNvPr id="147" name="Rectangle 14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48" name="Rectangle 14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49" name="Connecteur droit 148"/>
            <p:cNvCxnSpPr>
              <a:stCxn id="147" idx="3"/>
              <a:endCxn id="14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41" name="Grouper 149"/>
          <p:cNvGrpSpPr/>
          <p:nvPr/>
        </p:nvGrpSpPr>
        <p:grpSpPr>
          <a:xfrm>
            <a:off x="7992382" y="4004245"/>
            <a:ext cx="900117" cy="108030"/>
            <a:chOff x="4320233" y="827510"/>
            <a:chExt cx="900117" cy="108030"/>
          </a:xfrm>
        </p:grpSpPr>
        <p:sp>
          <p:nvSpPr>
            <p:cNvPr id="151" name="Rectangle 150"/>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52" name="Rectangle 151"/>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53" name="Connecteur droit 152"/>
            <p:cNvCxnSpPr>
              <a:stCxn id="151" idx="3"/>
              <a:endCxn id="152"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45" name="Grouper 153"/>
          <p:cNvGrpSpPr/>
          <p:nvPr/>
        </p:nvGrpSpPr>
        <p:grpSpPr>
          <a:xfrm>
            <a:off x="8388667" y="3563813"/>
            <a:ext cx="900117" cy="108030"/>
            <a:chOff x="4320233" y="827510"/>
            <a:chExt cx="900117" cy="108030"/>
          </a:xfrm>
        </p:grpSpPr>
        <p:sp>
          <p:nvSpPr>
            <p:cNvPr id="155" name="Rectangle 15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56" name="Rectangle 15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57" name="Connecteur droit 156"/>
            <p:cNvCxnSpPr>
              <a:stCxn id="155" idx="3"/>
              <a:endCxn id="15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49" name="Grouper 161"/>
          <p:cNvGrpSpPr/>
          <p:nvPr/>
        </p:nvGrpSpPr>
        <p:grpSpPr>
          <a:xfrm>
            <a:off x="8360831" y="4139877"/>
            <a:ext cx="900117" cy="108030"/>
            <a:chOff x="4320233" y="827510"/>
            <a:chExt cx="900117" cy="108030"/>
          </a:xfrm>
        </p:grpSpPr>
        <p:sp>
          <p:nvSpPr>
            <p:cNvPr id="163" name="Rectangle 16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64" name="Rectangle 163"/>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65" name="Connecteur droit 164"/>
            <p:cNvCxnSpPr>
              <a:stCxn id="163" idx="3"/>
              <a:endCxn id="164"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54" name="Grouper 165"/>
          <p:cNvGrpSpPr/>
          <p:nvPr/>
        </p:nvGrpSpPr>
        <p:grpSpPr>
          <a:xfrm>
            <a:off x="8272030" y="4305982"/>
            <a:ext cx="900117" cy="108030"/>
            <a:chOff x="4320233" y="827510"/>
            <a:chExt cx="900117" cy="108030"/>
          </a:xfrm>
        </p:grpSpPr>
        <p:sp>
          <p:nvSpPr>
            <p:cNvPr id="167" name="Rectangle 16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68" name="Rectangle 16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69" name="Connecteur droit 168"/>
            <p:cNvCxnSpPr>
              <a:stCxn id="167" idx="3"/>
              <a:endCxn id="16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58" name="Grouper 169"/>
          <p:cNvGrpSpPr/>
          <p:nvPr/>
        </p:nvGrpSpPr>
        <p:grpSpPr>
          <a:xfrm>
            <a:off x="6543838" y="4449997"/>
            <a:ext cx="900117" cy="108030"/>
            <a:chOff x="4320233" y="827510"/>
            <a:chExt cx="900117" cy="108030"/>
          </a:xfrm>
        </p:grpSpPr>
        <p:sp>
          <p:nvSpPr>
            <p:cNvPr id="171" name="Rectangle 170"/>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72" name="Rectangle 171"/>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73" name="Connecteur droit 172"/>
            <p:cNvCxnSpPr>
              <a:stCxn id="171" idx="3"/>
              <a:endCxn id="172"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62" name="Grouper 173"/>
          <p:cNvGrpSpPr/>
          <p:nvPr/>
        </p:nvGrpSpPr>
        <p:grpSpPr>
          <a:xfrm>
            <a:off x="6272574" y="4300662"/>
            <a:ext cx="900117" cy="108030"/>
            <a:chOff x="4320233" y="827510"/>
            <a:chExt cx="900117" cy="108030"/>
          </a:xfrm>
        </p:grpSpPr>
        <p:sp>
          <p:nvSpPr>
            <p:cNvPr id="175" name="Rectangle 17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76" name="Rectangle 17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77" name="Connecteur droit 176"/>
            <p:cNvCxnSpPr>
              <a:stCxn id="175" idx="3"/>
              <a:endCxn id="17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66" name="Grouper 177"/>
          <p:cNvGrpSpPr/>
          <p:nvPr/>
        </p:nvGrpSpPr>
        <p:grpSpPr>
          <a:xfrm>
            <a:off x="8164002" y="4458381"/>
            <a:ext cx="900117" cy="108030"/>
            <a:chOff x="4320233" y="827510"/>
            <a:chExt cx="900117" cy="108030"/>
          </a:xfrm>
        </p:grpSpPr>
        <p:sp>
          <p:nvSpPr>
            <p:cNvPr id="179" name="Rectangle 17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80" name="Rectangle 17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81" name="Connecteur droit 180"/>
            <p:cNvCxnSpPr>
              <a:stCxn id="179" idx="3"/>
              <a:endCxn id="18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70" name="Grouper 181"/>
          <p:cNvGrpSpPr/>
          <p:nvPr/>
        </p:nvGrpSpPr>
        <p:grpSpPr>
          <a:xfrm>
            <a:off x="8019986" y="4610782"/>
            <a:ext cx="900117" cy="108030"/>
            <a:chOff x="4320233" y="827510"/>
            <a:chExt cx="900117" cy="108030"/>
          </a:xfrm>
        </p:grpSpPr>
        <p:sp>
          <p:nvSpPr>
            <p:cNvPr id="183" name="Rectangle 18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84" name="Rectangle 183"/>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85" name="Connecteur droit 184"/>
            <p:cNvCxnSpPr>
              <a:stCxn id="183" idx="3"/>
              <a:endCxn id="184"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74" name="Grouper 185"/>
          <p:cNvGrpSpPr/>
          <p:nvPr/>
        </p:nvGrpSpPr>
        <p:grpSpPr>
          <a:xfrm>
            <a:off x="4167574" y="4480469"/>
            <a:ext cx="900117" cy="108030"/>
            <a:chOff x="4320233" y="827510"/>
            <a:chExt cx="900117" cy="108030"/>
          </a:xfrm>
        </p:grpSpPr>
        <p:sp>
          <p:nvSpPr>
            <p:cNvPr id="187" name="Rectangle 18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88" name="Rectangle 18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89" name="Connecteur droit 188"/>
            <p:cNvCxnSpPr>
              <a:stCxn id="187" idx="3"/>
              <a:endCxn id="18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sp>
        <p:nvSpPr>
          <p:cNvPr id="3" name="ZoneTexte 2"/>
          <p:cNvSpPr txBox="1"/>
          <p:nvPr/>
        </p:nvSpPr>
        <p:spPr>
          <a:xfrm>
            <a:off x="4155132" y="5138698"/>
            <a:ext cx="958384" cy="369324"/>
          </a:xfrm>
          <a:prstGeom prst="rect">
            <a:avLst/>
          </a:prstGeom>
          <a:noFill/>
          <a:ln>
            <a:noFill/>
          </a:ln>
        </p:spPr>
        <p:txBody>
          <a:bodyPr wrap="none" lIns="91430" tIns="45716" rIns="91430" bIns="45716" rtlCol="0">
            <a:spAutoFit/>
          </a:bodyPr>
          <a:lstStyle/>
          <a:p>
            <a:r>
              <a:rPr lang="fr-FR" dirty="0" smtClean="0">
                <a:latin typeface="+mj-lt"/>
              </a:rPr>
              <a:t>Contig 1</a:t>
            </a:r>
            <a:endParaRPr lang="fr-FR" dirty="0">
              <a:latin typeface="+mj-lt"/>
            </a:endParaRPr>
          </a:p>
        </p:txBody>
      </p:sp>
      <p:sp>
        <p:nvSpPr>
          <p:cNvPr id="5" name="ZoneTexte 4"/>
          <p:cNvSpPr txBox="1"/>
          <p:nvPr/>
        </p:nvSpPr>
        <p:spPr>
          <a:xfrm>
            <a:off x="653011" y="4008657"/>
            <a:ext cx="699402" cy="369324"/>
          </a:xfrm>
          <a:prstGeom prst="rect">
            <a:avLst/>
          </a:prstGeom>
          <a:noFill/>
        </p:spPr>
        <p:txBody>
          <a:bodyPr wrap="none" lIns="91430" tIns="45716" rIns="91430" bIns="45716" rtlCol="0">
            <a:spAutoFit/>
          </a:bodyPr>
          <a:lstStyle/>
          <a:p>
            <a:r>
              <a:rPr lang="fr-FR" dirty="0" err="1" smtClean="0">
                <a:latin typeface="+mj-lt"/>
              </a:rPr>
              <a:t>reads</a:t>
            </a:r>
            <a:endParaRPr lang="fr-FR" dirty="0">
              <a:latin typeface="+mj-lt"/>
            </a:endParaRPr>
          </a:p>
        </p:txBody>
      </p:sp>
      <p:sp>
        <p:nvSpPr>
          <p:cNvPr id="6" name="Parenthèse ouvrante 5"/>
          <p:cNvSpPr/>
          <p:nvPr/>
        </p:nvSpPr>
        <p:spPr>
          <a:xfrm>
            <a:off x="1359262" y="5080627"/>
            <a:ext cx="144016" cy="432048"/>
          </a:xfrm>
          <a:prstGeom prst="leftBracket">
            <a:avLst/>
          </a:prstGeom>
          <a:noFill/>
          <a:ln>
            <a:solidFill>
              <a:srgbClr val="000000"/>
            </a:solidFill>
          </a:ln>
        </p:spPr>
        <p:style>
          <a:lnRef idx="2">
            <a:schemeClr val="accent1"/>
          </a:lnRef>
          <a:fillRef idx="0">
            <a:schemeClr val="accent1"/>
          </a:fillRef>
          <a:effectRef idx="1">
            <a:schemeClr val="accent1"/>
          </a:effectRef>
          <a:fontRef idx="minor">
            <a:schemeClr val="tx1"/>
          </a:fontRef>
        </p:style>
        <p:txBody>
          <a:bodyPr lIns="91430" tIns="45716" rIns="91430" bIns="45716" rtlCol="0" anchor="ctr"/>
          <a:lstStyle/>
          <a:p>
            <a:pPr algn="ctr"/>
            <a:endParaRPr lang="fr-FR">
              <a:latin typeface="+mj-lt"/>
            </a:endParaRPr>
          </a:p>
        </p:txBody>
      </p:sp>
      <p:sp>
        <p:nvSpPr>
          <p:cNvPr id="190" name="ZoneTexte 189"/>
          <p:cNvSpPr txBox="1"/>
          <p:nvPr/>
        </p:nvSpPr>
        <p:spPr>
          <a:xfrm>
            <a:off x="8547620" y="5138698"/>
            <a:ext cx="958384" cy="369324"/>
          </a:xfrm>
          <a:prstGeom prst="rect">
            <a:avLst/>
          </a:prstGeom>
          <a:noFill/>
          <a:ln>
            <a:noFill/>
          </a:ln>
        </p:spPr>
        <p:txBody>
          <a:bodyPr wrap="none" lIns="91430" tIns="45716" rIns="91430" bIns="45716" rtlCol="0">
            <a:spAutoFit/>
          </a:bodyPr>
          <a:lstStyle/>
          <a:p>
            <a:r>
              <a:rPr lang="fr-FR" dirty="0" smtClean="0">
                <a:latin typeface="+mj-lt"/>
              </a:rPr>
              <a:t>Contig 2</a:t>
            </a:r>
            <a:endParaRPr lang="fr-FR" dirty="0">
              <a:latin typeface="+mj-lt"/>
            </a:endParaRPr>
          </a:p>
        </p:txBody>
      </p:sp>
      <p:sp>
        <p:nvSpPr>
          <p:cNvPr id="191" name="Parenthèse ouvrante 190"/>
          <p:cNvSpPr/>
          <p:nvPr/>
        </p:nvSpPr>
        <p:spPr>
          <a:xfrm>
            <a:off x="1359262" y="3585901"/>
            <a:ext cx="144016" cy="1224136"/>
          </a:xfrm>
          <a:prstGeom prst="leftBracket">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lIns="91430" tIns="45716" rIns="91430" bIns="45716" rtlCol="0" anchor="ctr"/>
          <a:lstStyle/>
          <a:p>
            <a:pPr algn="ctr"/>
            <a:endParaRPr lang="fr-FR">
              <a:latin typeface="+mj-lt"/>
            </a:endParaRPr>
          </a:p>
        </p:txBody>
      </p:sp>
      <p:sp>
        <p:nvSpPr>
          <p:cNvPr id="192" name="ZoneTexte 191"/>
          <p:cNvSpPr txBox="1"/>
          <p:nvPr/>
        </p:nvSpPr>
        <p:spPr>
          <a:xfrm>
            <a:off x="71760" y="5111985"/>
            <a:ext cx="1327587" cy="369324"/>
          </a:xfrm>
          <a:prstGeom prst="rect">
            <a:avLst/>
          </a:prstGeom>
          <a:noFill/>
        </p:spPr>
        <p:txBody>
          <a:bodyPr wrap="none" lIns="91430" tIns="45716" rIns="91430" bIns="45716" rtlCol="0">
            <a:spAutoFit/>
          </a:bodyPr>
          <a:lstStyle/>
          <a:p>
            <a:r>
              <a:rPr lang="fr-FR" dirty="0" smtClean="0">
                <a:latin typeface="+mj-lt"/>
              </a:rPr>
              <a:t>assemblage</a:t>
            </a:r>
            <a:endParaRPr lang="fr-FR" dirty="0">
              <a:latin typeface="+mj-lt"/>
            </a:endParaRPr>
          </a:p>
        </p:txBody>
      </p:sp>
      <p:sp>
        <p:nvSpPr>
          <p:cNvPr id="193" name="ZoneTexte 192"/>
          <p:cNvSpPr txBox="1"/>
          <p:nvPr/>
        </p:nvSpPr>
        <p:spPr>
          <a:xfrm>
            <a:off x="1583928" y="899518"/>
            <a:ext cx="2225525" cy="369324"/>
          </a:xfrm>
          <a:prstGeom prst="rect">
            <a:avLst/>
          </a:prstGeom>
          <a:noFill/>
        </p:spPr>
        <p:txBody>
          <a:bodyPr wrap="none" lIns="91430" tIns="45716" rIns="91430" bIns="45716" rtlCol="0">
            <a:spAutoFit/>
          </a:bodyPr>
          <a:lstStyle/>
          <a:p>
            <a:r>
              <a:rPr lang="fr-FR" dirty="0" err="1" smtClean="0">
                <a:latin typeface="+mj-lt"/>
              </a:rPr>
              <a:t>Paired</a:t>
            </a:r>
            <a:r>
              <a:rPr lang="fr-FR" dirty="0" smtClean="0">
                <a:latin typeface="+mj-lt"/>
              </a:rPr>
              <a:t>-end </a:t>
            </a:r>
            <a:r>
              <a:rPr lang="fr-FR" dirty="0" err="1" smtClean="0">
                <a:latin typeface="+mj-lt"/>
              </a:rPr>
              <a:t>Raw</a:t>
            </a:r>
            <a:r>
              <a:rPr lang="fr-FR" dirty="0" smtClean="0">
                <a:latin typeface="+mj-lt"/>
              </a:rPr>
              <a:t> </a:t>
            </a:r>
            <a:r>
              <a:rPr lang="fr-FR" dirty="0" err="1" smtClean="0">
                <a:latin typeface="+mj-lt"/>
              </a:rPr>
              <a:t>reads</a:t>
            </a:r>
            <a:endParaRPr lang="fr-FR" dirty="0">
              <a:latin typeface="+mj-lt"/>
            </a:endParaRPr>
          </a:p>
        </p:txBody>
      </p:sp>
      <p:grpSp>
        <p:nvGrpSpPr>
          <p:cNvPr id="78" name="Grouper 193"/>
          <p:cNvGrpSpPr/>
          <p:nvPr/>
        </p:nvGrpSpPr>
        <p:grpSpPr>
          <a:xfrm>
            <a:off x="4752280" y="683493"/>
            <a:ext cx="900117" cy="108030"/>
            <a:chOff x="4320233" y="827510"/>
            <a:chExt cx="900117" cy="108030"/>
          </a:xfrm>
        </p:grpSpPr>
        <p:sp>
          <p:nvSpPr>
            <p:cNvPr id="195" name="Rectangle 19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196" name="Rectangle 19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197" name="Connecteur droit 196"/>
            <p:cNvCxnSpPr>
              <a:stCxn id="195" idx="3"/>
              <a:endCxn id="19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82" name="Grouper 197"/>
          <p:cNvGrpSpPr/>
          <p:nvPr/>
        </p:nvGrpSpPr>
        <p:grpSpPr>
          <a:xfrm>
            <a:off x="4032200" y="899517"/>
            <a:ext cx="900117" cy="108030"/>
            <a:chOff x="4320233" y="827510"/>
            <a:chExt cx="900117" cy="108030"/>
          </a:xfrm>
        </p:grpSpPr>
        <p:sp>
          <p:nvSpPr>
            <p:cNvPr id="199" name="Rectangle 19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200" name="Rectangle 19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201" name="Connecteur droit 200"/>
            <p:cNvCxnSpPr>
              <a:stCxn id="199" idx="3"/>
              <a:endCxn id="20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86" name="Grouper 201"/>
          <p:cNvGrpSpPr/>
          <p:nvPr/>
        </p:nvGrpSpPr>
        <p:grpSpPr>
          <a:xfrm>
            <a:off x="5256337" y="971526"/>
            <a:ext cx="900117" cy="108030"/>
            <a:chOff x="4320233" y="827510"/>
            <a:chExt cx="900117" cy="108030"/>
          </a:xfrm>
        </p:grpSpPr>
        <p:sp>
          <p:nvSpPr>
            <p:cNvPr id="203" name="Rectangle 20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204" name="Rectangle 203"/>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205" name="Connecteur droit 204"/>
            <p:cNvCxnSpPr>
              <a:stCxn id="203" idx="3"/>
              <a:endCxn id="204"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90" name="Grouper 205"/>
          <p:cNvGrpSpPr/>
          <p:nvPr/>
        </p:nvGrpSpPr>
        <p:grpSpPr>
          <a:xfrm>
            <a:off x="4464248" y="1115541"/>
            <a:ext cx="900117" cy="108030"/>
            <a:chOff x="4320233" y="827510"/>
            <a:chExt cx="900117" cy="108030"/>
          </a:xfrm>
        </p:grpSpPr>
        <p:sp>
          <p:nvSpPr>
            <p:cNvPr id="207" name="Rectangle 20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208" name="Rectangle 20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209" name="Connecteur droit 208"/>
            <p:cNvCxnSpPr>
              <a:stCxn id="207" idx="3"/>
              <a:endCxn id="20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94" name="Grouper 209"/>
          <p:cNvGrpSpPr/>
          <p:nvPr/>
        </p:nvGrpSpPr>
        <p:grpSpPr>
          <a:xfrm>
            <a:off x="5472361" y="1187550"/>
            <a:ext cx="900117" cy="108030"/>
            <a:chOff x="4320233" y="827510"/>
            <a:chExt cx="900117" cy="108030"/>
          </a:xfrm>
        </p:grpSpPr>
        <p:sp>
          <p:nvSpPr>
            <p:cNvPr id="211" name="Rectangle 210"/>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212" name="Rectangle 211"/>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213" name="Connecteur droit 212"/>
            <p:cNvCxnSpPr>
              <a:stCxn id="211" idx="3"/>
              <a:endCxn id="212"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98" name="Grouper 213"/>
          <p:cNvGrpSpPr/>
          <p:nvPr/>
        </p:nvGrpSpPr>
        <p:grpSpPr>
          <a:xfrm>
            <a:off x="4176216" y="1331566"/>
            <a:ext cx="900117" cy="108030"/>
            <a:chOff x="4320233" y="827510"/>
            <a:chExt cx="900117" cy="108030"/>
          </a:xfrm>
        </p:grpSpPr>
        <p:sp>
          <p:nvSpPr>
            <p:cNvPr id="215" name="Rectangle 21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216" name="Rectangle 21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217" name="Connecteur droit 216"/>
            <p:cNvCxnSpPr>
              <a:stCxn id="215" idx="3"/>
              <a:endCxn id="21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02" name="Grouper 217"/>
          <p:cNvGrpSpPr/>
          <p:nvPr/>
        </p:nvGrpSpPr>
        <p:grpSpPr>
          <a:xfrm>
            <a:off x="5184328" y="1403574"/>
            <a:ext cx="900117" cy="108030"/>
            <a:chOff x="4320233" y="827510"/>
            <a:chExt cx="900117" cy="108030"/>
          </a:xfrm>
        </p:grpSpPr>
        <p:sp>
          <p:nvSpPr>
            <p:cNvPr id="219" name="Rectangle 21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220" name="Rectangle 21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221" name="Connecteur droit 220"/>
            <p:cNvCxnSpPr>
              <a:stCxn id="219" idx="3"/>
              <a:endCxn id="22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06" name="Grouper 221"/>
          <p:cNvGrpSpPr/>
          <p:nvPr/>
        </p:nvGrpSpPr>
        <p:grpSpPr>
          <a:xfrm>
            <a:off x="4824289" y="1619598"/>
            <a:ext cx="900117" cy="108030"/>
            <a:chOff x="4320233" y="827510"/>
            <a:chExt cx="900117" cy="108030"/>
          </a:xfrm>
        </p:grpSpPr>
        <p:sp>
          <p:nvSpPr>
            <p:cNvPr id="223" name="Rectangle 22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224" name="Rectangle 223"/>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225" name="Connecteur droit 224"/>
            <p:cNvCxnSpPr>
              <a:stCxn id="223" idx="3"/>
              <a:endCxn id="224"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10" name="Grouper 225"/>
          <p:cNvGrpSpPr/>
          <p:nvPr/>
        </p:nvGrpSpPr>
        <p:grpSpPr>
          <a:xfrm>
            <a:off x="3816177" y="1547590"/>
            <a:ext cx="900117" cy="108030"/>
            <a:chOff x="4320233" y="827510"/>
            <a:chExt cx="900117" cy="108030"/>
          </a:xfrm>
        </p:grpSpPr>
        <p:sp>
          <p:nvSpPr>
            <p:cNvPr id="227" name="Rectangle 22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sp>
          <p:nvSpPr>
            <p:cNvPr id="228" name="Rectangle 22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mj-lt"/>
              </a:endParaRPr>
            </a:p>
          </p:txBody>
        </p:sp>
        <p:cxnSp>
          <p:nvCxnSpPr>
            <p:cNvPr id="229" name="Connecteur droit 228"/>
            <p:cNvCxnSpPr>
              <a:stCxn id="227" idx="3"/>
              <a:endCxn id="22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sp>
        <p:nvSpPr>
          <p:cNvPr id="230" name="Rectangle 229"/>
          <p:cNvSpPr/>
          <p:nvPr/>
        </p:nvSpPr>
        <p:spPr>
          <a:xfrm>
            <a:off x="3672160" y="539477"/>
            <a:ext cx="2952328" cy="12961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latin typeface="+mj-lt"/>
            </a:endParaRPr>
          </a:p>
        </p:txBody>
      </p:sp>
      <p:sp>
        <p:nvSpPr>
          <p:cNvPr id="7" name="Flèche vers le bas 6"/>
          <p:cNvSpPr/>
          <p:nvPr/>
        </p:nvSpPr>
        <p:spPr>
          <a:xfrm>
            <a:off x="4680273" y="2555700"/>
            <a:ext cx="720080" cy="720081"/>
          </a:xfrm>
          <a:prstGeom prst="down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latin typeface="+mj-lt"/>
            </a:endParaRPr>
          </a:p>
        </p:txBody>
      </p:sp>
      <p:sp>
        <p:nvSpPr>
          <p:cNvPr id="8" name="Rectangle 7"/>
          <p:cNvSpPr/>
          <p:nvPr/>
        </p:nvSpPr>
        <p:spPr>
          <a:xfrm>
            <a:off x="4863168" y="2267669"/>
            <a:ext cx="360039" cy="232368"/>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latin typeface="+mj-lt"/>
            </a:endParaRPr>
          </a:p>
        </p:txBody>
      </p:sp>
      <p:sp>
        <p:nvSpPr>
          <p:cNvPr id="231" name="Rectangle 230"/>
          <p:cNvSpPr/>
          <p:nvPr/>
        </p:nvSpPr>
        <p:spPr>
          <a:xfrm>
            <a:off x="4857418" y="2051645"/>
            <a:ext cx="360039" cy="16036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latin typeface="+mj-lt"/>
            </a:endParaRPr>
          </a:p>
        </p:txBody>
      </p:sp>
      <p:sp>
        <p:nvSpPr>
          <p:cNvPr id="232" name="Rectangle 231"/>
          <p:cNvSpPr/>
          <p:nvPr/>
        </p:nvSpPr>
        <p:spPr>
          <a:xfrm>
            <a:off x="4863168" y="1907630"/>
            <a:ext cx="360039" cy="88352"/>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latin typeface="+mj-lt"/>
            </a:endParaRPr>
          </a:p>
        </p:txBody>
      </p:sp>
      <p:sp>
        <p:nvSpPr>
          <p:cNvPr id="233" name="Parenthèse ouvrante 232"/>
          <p:cNvSpPr/>
          <p:nvPr/>
        </p:nvSpPr>
        <p:spPr>
          <a:xfrm>
            <a:off x="2520033" y="3563813"/>
            <a:ext cx="110887" cy="1800200"/>
          </a:xfrm>
          <a:prstGeom prst="leftBracket">
            <a:avLst/>
          </a:prstGeom>
          <a:noFill/>
          <a:ln>
            <a:solidFill>
              <a:schemeClr val="accent3"/>
            </a:solidFill>
          </a:ln>
        </p:spPr>
        <p:style>
          <a:lnRef idx="2">
            <a:schemeClr val="accent1"/>
          </a:lnRef>
          <a:fillRef idx="0">
            <a:schemeClr val="accent1"/>
          </a:fillRef>
          <a:effectRef idx="1">
            <a:schemeClr val="accent1"/>
          </a:effectRef>
          <a:fontRef idx="minor">
            <a:schemeClr val="tx1"/>
          </a:fontRef>
        </p:style>
        <p:txBody>
          <a:bodyPr lIns="91430" tIns="45716" rIns="91430" bIns="45716" rtlCol="0" anchor="ctr"/>
          <a:lstStyle/>
          <a:p>
            <a:pPr algn="ctr"/>
            <a:endParaRPr lang="fr-FR">
              <a:latin typeface="+mj-lt"/>
            </a:endParaRPr>
          </a:p>
        </p:txBody>
      </p:sp>
      <p:sp>
        <p:nvSpPr>
          <p:cNvPr id="234" name="Parenthèse ouvrante 233"/>
          <p:cNvSpPr/>
          <p:nvPr/>
        </p:nvSpPr>
        <p:spPr>
          <a:xfrm flipH="1">
            <a:off x="2675091" y="3563813"/>
            <a:ext cx="60966" cy="1800200"/>
          </a:xfrm>
          <a:prstGeom prst="leftBracket">
            <a:avLst/>
          </a:prstGeom>
          <a:noFill/>
          <a:ln>
            <a:solidFill>
              <a:schemeClr val="accent3"/>
            </a:solidFill>
          </a:ln>
        </p:spPr>
        <p:style>
          <a:lnRef idx="2">
            <a:schemeClr val="accent1"/>
          </a:lnRef>
          <a:fillRef idx="0">
            <a:schemeClr val="accent1"/>
          </a:fillRef>
          <a:effectRef idx="1">
            <a:schemeClr val="accent1"/>
          </a:effectRef>
          <a:fontRef idx="minor">
            <a:schemeClr val="tx1"/>
          </a:fontRef>
        </p:style>
        <p:txBody>
          <a:bodyPr lIns="91430" tIns="45716" rIns="91430" bIns="45716" rtlCol="0" anchor="ctr"/>
          <a:lstStyle/>
          <a:p>
            <a:pPr algn="ctr"/>
            <a:endParaRPr lang="fr-FR">
              <a:latin typeface="+mj-lt"/>
            </a:endParaRPr>
          </a:p>
        </p:txBody>
      </p:sp>
      <p:cxnSp>
        <p:nvCxnSpPr>
          <p:cNvPr id="238" name="Connecteur droit 237"/>
          <p:cNvCxnSpPr>
            <a:stCxn id="233" idx="2"/>
          </p:cNvCxnSpPr>
          <p:nvPr/>
        </p:nvCxnSpPr>
        <p:spPr>
          <a:xfrm flipH="1">
            <a:off x="1799953" y="5364013"/>
            <a:ext cx="830966" cy="576064"/>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cxnSp>
        <p:nvCxnSpPr>
          <p:cNvPr id="239" name="Connecteur droit 238"/>
          <p:cNvCxnSpPr>
            <a:stCxn id="234" idx="2"/>
          </p:cNvCxnSpPr>
          <p:nvPr/>
        </p:nvCxnSpPr>
        <p:spPr>
          <a:xfrm>
            <a:off x="2675090" y="5364013"/>
            <a:ext cx="5389558" cy="504055"/>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sp>
        <p:nvSpPr>
          <p:cNvPr id="236" name="Rectangle à coins arrondis 235"/>
          <p:cNvSpPr/>
          <p:nvPr/>
        </p:nvSpPr>
        <p:spPr>
          <a:xfrm>
            <a:off x="1799953" y="5868070"/>
            <a:ext cx="6336704" cy="576064"/>
          </a:xfrm>
          <a:prstGeom prst="roundRect">
            <a:avLst/>
          </a:prstGeom>
          <a:solidFill>
            <a:srgbClr val="9BBB59"/>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dirty="0" smtClean="0">
                <a:latin typeface="+mj-lt"/>
              </a:rPr>
              <a:t>GGCTTCACCATCTCATATCTTATTATACCCCAGAAGACGTGC</a:t>
            </a:r>
          </a:p>
        </p:txBody>
      </p:sp>
    </p:spTree>
    <p:extLst>
      <p:ext uri="{BB962C8B-B14F-4D97-AF65-F5344CB8AC3E}">
        <p14:creationId xmlns:p14="http://schemas.microsoft.com/office/powerpoint/2010/main" val="336144674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Le </a:t>
            </a:r>
            <a:r>
              <a:rPr lang="fr-FR" b="1" dirty="0" err="1">
                <a:solidFill>
                  <a:srgbClr val="000000"/>
                </a:solidFill>
                <a:latin typeface="Calibri" pitchFamily="18"/>
                <a:ea typeface="DejaVu Sans" pitchFamily="2"/>
                <a:cs typeface="DejaVu Sans" pitchFamily="2"/>
              </a:rPr>
              <a:t>RNASeq</a:t>
            </a:r>
            <a:r>
              <a:rPr lang="fr-FR" b="1" dirty="0">
                <a:solidFill>
                  <a:srgbClr val="000000"/>
                </a:solidFill>
                <a:latin typeface="Calibri" pitchFamily="18"/>
                <a:ea typeface="DejaVu Sans" pitchFamily="2"/>
                <a:cs typeface="DejaVu Sans" pitchFamily="2"/>
              </a:rPr>
              <a:t>: analyse de données</a:t>
            </a:r>
          </a:p>
        </p:txBody>
      </p:sp>
      <p:sp>
        <p:nvSpPr>
          <p:cNvPr id="4" name="Losange 3"/>
          <p:cNvSpPr/>
          <p:nvPr/>
        </p:nvSpPr>
        <p:spPr>
          <a:xfrm>
            <a:off x="3600152" y="1907629"/>
            <a:ext cx="2808312" cy="792088"/>
          </a:xfrm>
          <a:prstGeom prst="diamond">
            <a:avLst/>
          </a:prstGeom>
          <a:solidFill>
            <a:srgbClr val="FFCC66"/>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b="1" dirty="0" smtClean="0">
                <a:solidFill>
                  <a:schemeClr val="tx1"/>
                </a:solidFill>
              </a:rPr>
              <a:t>Génome de référence?</a:t>
            </a:r>
            <a:endParaRPr lang="fr-FR" b="1" dirty="0">
              <a:solidFill>
                <a:schemeClr val="tx1"/>
              </a:solidFill>
            </a:endParaRPr>
          </a:p>
        </p:txBody>
      </p:sp>
      <p:cxnSp>
        <p:nvCxnSpPr>
          <p:cNvPr id="7" name="Connecteur droit avec flèche 6"/>
          <p:cNvCxnSpPr>
            <a:stCxn id="72" idx="2"/>
            <a:endCxn id="4" idx="0"/>
          </p:cNvCxnSpPr>
          <p:nvPr/>
        </p:nvCxnSpPr>
        <p:spPr>
          <a:xfrm>
            <a:off x="5001433" y="1586465"/>
            <a:ext cx="2875" cy="321164"/>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3" name="ZoneTexte 32"/>
          <p:cNvSpPr txBox="1"/>
          <p:nvPr/>
        </p:nvSpPr>
        <p:spPr>
          <a:xfrm>
            <a:off x="5112321" y="6732165"/>
            <a:ext cx="5120933" cy="523212"/>
          </a:xfrm>
          <a:prstGeom prst="rect">
            <a:avLst/>
          </a:prstGeom>
          <a:noFill/>
        </p:spPr>
        <p:txBody>
          <a:bodyPr wrap="none" lIns="91430" tIns="45716" rIns="91430" bIns="45716" rtlCol="0">
            <a:spAutoFit/>
          </a:bodyPr>
          <a:lstStyle/>
          <a:p>
            <a:r>
              <a:rPr lang="fr-FR" sz="1400" dirty="0"/>
              <a:t>Wang Z et al. (</a:t>
            </a:r>
            <a:r>
              <a:rPr lang="fr-FR" sz="1400" dirty="0" err="1"/>
              <a:t>January</a:t>
            </a:r>
            <a:r>
              <a:rPr lang="fr-FR" sz="1400" dirty="0"/>
              <a:t> 2009) Nature </a:t>
            </a:r>
            <a:r>
              <a:rPr lang="fr-FR" sz="1400" dirty="0" err="1"/>
              <a:t>Reviews</a:t>
            </a:r>
            <a:r>
              <a:rPr lang="fr-FR" sz="1400" dirty="0"/>
              <a:t> </a:t>
            </a:r>
            <a:r>
              <a:rPr lang="fr-FR" sz="1400" dirty="0" err="1"/>
              <a:t>Genetics</a:t>
            </a:r>
            <a:r>
              <a:rPr lang="fr-FR" sz="1400" dirty="0"/>
              <a:t> 10, 57-63 </a:t>
            </a:r>
          </a:p>
          <a:p>
            <a:r>
              <a:rPr lang="fr-FR" sz="1400" dirty="0"/>
              <a:t>Martin &amp; Wang (2011) Nat. </a:t>
            </a:r>
            <a:r>
              <a:rPr lang="fr-FR" sz="1400" dirty="0" err="1"/>
              <a:t>Rev</a:t>
            </a:r>
            <a:r>
              <a:rPr lang="fr-FR" sz="1400" dirty="0"/>
              <a:t>. </a:t>
            </a:r>
            <a:r>
              <a:rPr lang="fr-FR" sz="1400" dirty="0" err="1"/>
              <a:t>Gen</a:t>
            </a:r>
            <a:r>
              <a:rPr lang="fr-FR" sz="1400" dirty="0"/>
              <a:t>. 12,671</a:t>
            </a:r>
          </a:p>
        </p:txBody>
      </p:sp>
      <p:sp>
        <p:nvSpPr>
          <p:cNvPr id="14" name="ZoneTexte 13"/>
          <p:cNvSpPr txBox="1"/>
          <p:nvPr/>
        </p:nvSpPr>
        <p:spPr>
          <a:xfrm>
            <a:off x="2592041" y="827509"/>
            <a:ext cx="1210376" cy="369324"/>
          </a:xfrm>
          <a:prstGeom prst="rect">
            <a:avLst/>
          </a:prstGeom>
          <a:noFill/>
        </p:spPr>
        <p:txBody>
          <a:bodyPr wrap="none" lIns="91430" tIns="45716" rIns="91430" bIns="45716" rtlCol="0">
            <a:spAutoFit/>
          </a:bodyPr>
          <a:lstStyle/>
          <a:p>
            <a:r>
              <a:rPr lang="fr-FR" dirty="0" err="1" smtClean="0"/>
              <a:t>Raw</a:t>
            </a:r>
            <a:r>
              <a:rPr lang="fr-FR" dirty="0" smtClean="0"/>
              <a:t> </a:t>
            </a:r>
            <a:r>
              <a:rPr lang="fr-FR" dirty="0" err="1" smtClean="0"/>
              <a:t>reads</a:t>
            </a:r>
            <a:endParaRPr lang="fr-FR" dirty="0"/>
          </a:p>
        </p:txBody>
      </p:sp>
      <p:grpSp>
        <p:nvGrpSpPr>
          <p:cNvPr id="2" name="Grouper 14"/>
          <p:cNvGrpSpPr/>
          <p:nvPr/>
        </p:nvGrpSpPr>
        <p:grpSpPr>
          <a:xfrm>
            <a:off x="3705289" y="506345"/>
            <a:ext cx="2592288" cy="1080120"/>
            <a:chOff x="3672160" y="539477"/>
            <a:chExt cx="2952328" cy="1296144"/>
          </a:xfrm>
        </p:grpSpPr>
        <p:grpSp>
          <p:nvGrpSpPr>
            <p:cNvPr id="3" name="Grouper 35"/>
            <p:cNvGrpSpPr/>
            <p:nvPr/>
          </p:nvGrpSpPr>
          <p:grpSpPr>
            <a:xfrm>
              <a:off x="4752280" y="683493"/>
              <a:ext cx="900117" cy="108030"/>
              <a:chOff x="4320233" y="827510"/>
              <a:chExt cx="900117" cy="108030"/>
            </a:xfrm>
          </p:grpSpPr>
          <p:sp>
            <p:nvSpPr>
              <p:cNvPr id="37" name="Rectangle 3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Rectangle 3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9" name="Connecteur droit 38"/>
              <p:cNvCxnSpPr>
                <a:stCxn id="37" idx="3"/>
                <a:endCxn id="3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6" name="Grouper 39"/>
            <p:cNvGrpSpPr/>
            <p:nvPr/>
          </p:nvGrpSpPr>
          <p:grpSpPr>
            <a:xfrm>
              <a:off x="4032200" y="899517"/>
              <a:ext cx="900117" cy="108030"/>
              <a:chOff x="4320233" y="827510"/>
              <a:chExt cx="900117" cy="108030"/>
            </a:xfrm>
          </p:grpSpPr>
          <p:sp>
            <p:nvSpPr>
              <p:cNvPr id="41" name="Rectangle 40"/>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Rectangle 41"/>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3" name="Connecteur droit 42"/>
              <p:cNvCxnSpPr>
                <a:stCxn id="41" idx="3"/>
                <a:endCxn id="42"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8" name="Grouper 43"/>
            <p:cNvGrpSpPr/>
            <p:nvPr/>
          </p:nvGrpSpPr>
          <p:grpSpPr>
            <a:xfrm>
              <a:off x="5256336" y="971525"/>
              <a:ext cx="900117" cy="108030"/>
              <a:chOff x="4320233" y="827510"/>
              <a:chExt cx="900117" cy="108030"/>
            </a:xfrm>
          </p:grpSpPr>
          <p:sp>
            <p:nvSpPr>
              <p:cNvPr id="45" name="Rectangle 4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Rectangle 4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7" name="Connecteur droit 46"/>
              <p:cNvCxnSpPr>
                <a:stCxn id="45" idx="3"/>
                <a:endCxn id="4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9" name="Grouper 47"/>
            <p:cNvGrpSpPr/>
            <p:nvPr/>
          </p:nvGrpSpPr>
          <p:grpSpPr>
            <a:xfrm>
              <a:off x="4464248" y="1115541"/>
              <a:ext cx="900117" cy="108030"/>
              <a:chOff x="4320233" y="827510"/>
              <a:chExt cx="900117" cy="108030"/>
            </a:xfrm>
          </p:grpSpPr>
          <p:sp>
            <p:nvSpPr>
              <p:cNvPr id="49" name="Rectangle 4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Rectangle 4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1" name="Connecteur droit 50"/>
              <p:cNvCxnSpPr>
                <a:stCxn id="49" idx="3"/>
                <a:endCxn id="5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0" name="Grouper 51"/>
            <p:cNvGrpSpPr/>
            <p:nvPr/>
          </p:nvGrpSpPr>
          <p:grpSpPr>
            <a:xfrm>
              <a:off x="5472360" y="1187549"/>
              <a:ext cx="900117" cy="108030"/>
              <a:chOff x="4320233" y="827510"/>
              <a:chExt cx="900117" cy="108030"/>
            </a:xfrm>
          </p:grpSpPr>
          <p:sp>
            <p:nvSpPr>
              <p:cNvPr id="53" name="Rectangle 5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Rectangle 53"/>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5" name="Connecteur droit 54"/>
              <p:cNvCxnSpPr>
                <a:stCxn id="53" idx="3"/>
                <a:endCxn id="54"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1" name="Grouper 55"/>
            <p:cNvGrpSpPr/>
            <p:nvPr/>
          </p:nvGrpSpPr>
          <p:grpSpPr>
            <a:xfrm>
              <a:off x="4176216" y="1331565"/>
              <a:ext cx="900117" cy="108030"/>
              <a:chOff x="4320233" y="827510"/>
              <a:chExt cx="900117" cy="108030"/>
            </a:xfrm>
          </p:grpSpPr>
          <p:sp>
            <p:nvSpPr>
              <p:cNvPr id="57" name="Rectangle 5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8" name="Rectangle 5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9" name="Connecteur droit 58"/>
              <p:cNvCxnSpPr>
                <a:stCxn id="57" idx="3"/>
                <a:endCxn id="5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2" name="Grouper 59"/>
            <p:cNvGrpSpPr/>
            <p:nvPr/>
          </p:nvGrpSpPr>
          <p:grpSpPr>
            <a:xfrm>
              <a:off x="5184328" y="1403573"/>
              <a:ext cx="900117" cy="108030"/>
              <a:chOff x="4320233" y="827510"/>
              <a:chExt cx="900117" cy="108030"/>
            </a:xfrm>
          </p:grpSpPr>
          <p:sp>
            <p:nvSpPr>
              <p:cNvPr id="61" name="Rectangle 60"/>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2" name="Rectangle 61"/>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3" name="Connecteur droit 62"/>
              <p:cNvCxnSpPr>
                <a:stCxn id="61" idx="3"/>
                <a:endCxn id="62"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3" name="Grouper 63"/>
            <p:cNvGrpSpPr/>
            <p:nvPr/>
          </p:nvGrpSpPr>
          <p:grpSpPr>
            <a:xfrm>
              <a:off x="4824288" y="1619597"/>
              <a:ext cx="900117" cy="108030"/>
              <a:chOff x="4320233" y="827510"/>
              <a:chExt cx="900117" cy="108030"/>
            </a:xfrm>
          </p:grpSpPr>
          <p:sp>
            <p:nvSpPr>
              <p:cNvPr id="65" name="Rectangle 6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Rectangle 6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7" name="Connecteur droit 66"/>
              <p:cNvCxnSpPr>
                <a:stCxn id="65" idx="3"/>
                <a:endCxn id="6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5" name="Grouper 67"/>
            <p:cNvGrpSpPr/>
            <p:nvPr/>
          </p:nvGrpSpPr>
          <p:grpSpPr>
            <a:xfrm>
              <a:off x="3816176" y="1547589"/>
              <a:ext cx="900117" cy="108030"/>
              <a:chOff x="4320233" y="827510"/>
              <a:chExt cx="900117" cy="108030"/>
            </a:xfrm>
          </p:grpSpPr>
          <p:sp>
            <p:nvSpPr>
              <p:cNvPr id="69" name="Rectangle 6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0" name="Rectangle 6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1" name="Connecteur droit 70"/>
              <p:cNvCxnSpPr>
                <a:stCxn id="69" idx="3"/>
                <a:endCxn id="7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sp>
          <p:nvSpPr>
            <p:cNvPr id="72" name="Rectangle 71"/>
            <p:cNvSpPr/>
            <p:nvPr/>
          </p:nvSpPr>
          <p:spPr>
            <a:xfrm>
              <a:off x="3672160" y="539477"/>
              <a:ext cx="2952328" cy="12961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59541744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Le </a:t>
            </a:r>
            <a:r>
              <a:rPr lang="fr-FR" b="1" dirty="0" err="1">
                <a:solidFill>
                  <a:srgbClr val="000000"/>
                </a:solidFill>
                <a:latin typeface="Calibri" pitchFamily="18"/>
                <a:ea typeface="DejaVu Sans" pitchFamily="2"/>
                <a:cs typeface="DejaVu Sans" pitchFamily="2"/>
              </a:rPr>
              <a:t>RNASeq</a:t>
            </a:r>
            <a:r>
              <a:rPr lang="fr-FR" b="1" dirty="0">
                <a:solidFill>
                  <a:srgbClr val="000000"/>
                </a:solidFill>
                <a:latin typeface="Calibri" pitchFamily="18"/>
                <a:ea typeface="DejaVu Sans" pitchFamily="2"/>
                <a:cs typeface="DejaVu Sans" pitchFamily="2"/>
              </a:rPr>
              <a:t>: analyse de données</a:t>
            </a:r>
          </a:p>
        </p:txBody>
      </p:sp>
      <p:sp>
        <p:nvSpPr>
          <p:cNvPr id="4" name="Losange 3"/>
          <p:cNvSpPr/>
          <p:nvPr/>
        </p:nvSpPr>
        <p:spPr>
          <a:xfrm>
            <a:off x="3600152" y="1907629"/>
            <a:ext cx="2808312" cy="792088"/>
          </a:xfrm>
          <a:prstGeom prst="diamond">
            <a:avLst/>
          </a:prstGeom>
          <a:solidFill>
            <a:srgbClr val="FFCC66"/>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b="1" dirty="0" smtClean="0">
                <a:solidFill>
                  <a:schemeClr val="tx1"/>
                </a:solidFill>
              </a:rPr>
              <a:t>Génome de référence?</a:t>
            </a:r>
            <a:endParaRPr lang="fr-FR" b="1" dirty="0">
              <a:solidFill>
                <a:schemeClr val="tx1"/>
              </a:solidFill>
            </a:endParaRPr>
          </a:p>
        </p:txBody>
      </p:sp>
      <p:cxnSp>
        <p:nvCxnSpPr>
          <p:cNvPr id="7" name="Connecteur droit avec flèche 6"/>
          <p:cNvCxnSpPr>
            <a:stCxn id="26" idx="2"/>
            <a:endCxn id="4" idx="0"/>
          </p:cNvCxnSpPr>
          <p:nvPr/>
        </p:nvCxnSpPr>
        <p:spPr>
          <a:xfrm>
            <a:off x="5001433" y="1586465"/>
            <a:ext cx="2875" cy="321164"/>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cteur en angle 15"/>
          <p:cNvCxnSpPr>
            <a:stCxn id="4" idx="1"/>
            <a:endCxn id="34" idx="0"/>
          </p:cNvCxnSpPr>
          <p:nvPr/>
        </p:nvCxnSpPr>
        <p:spPr>
          <a:xfrm rot="10800000" flipV="1">
            <a:off x="2195997" y="2303673"/>
            <a:ext cx="1404156" cy="1188132"/>
          </a:xfrm>
          <a:prstGeom prst="bentConnector2">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2880072" y="1907630"/>
            <a:ext cx="498834" cy="369324"/>
          </a:xfrm>
          <a:prstGeom prst="rect">
            <a:avLst/>
          </a:prstGeom>
          <a:noFill/>
        </p:spPr>
        <p:txBody>
          <a:bodyPr wrap="none" lIns="91430" tIns="45716" rIns="91430" bIns="45716" rtlCol="0">
            <a:spAutoFit/>
          </a:bodyPr>
          <a:lstStyle/>
          <a:p>
            <a:r>
              <a:rPr lang="fr-FR" dirty="0" smtClean="0"/>
              <a:t>oui</a:t>
            </a:r>
            <a:endParaRPr lang="fr-FR" dirty="0"/>
          </a:p>
        </p:txBody>
      </p:sp>
      <p:sp>
        <p:nvSpPr>
          <p:cNvPr id="33" name="ZoneTexte 32"/>
          <p:cNvSpPr txBox="1"/>
          <p:nvPr/>
        </p:nvSpPr>
        <p:spPr>
          <a:xfrm>
            <a:off x="5112321" y="6732165"/>
            <a:ext cx="5120933" cy="523212"/>
          </a:xfrm>
          <a:prstGeom prst="rect">
            <a:avLst/>
          </a:prstGeom>
          <a:noFill/>
        </p:spPr>
        <p:txBody>
          <a:bodyPr wrap="none" lIns="91430" tIns="45716" rIns="91430" bIns="45716" rtlCol="0">
            <a:spAutoFit/>
          </a:bodyPr>
          <a:lstStyle/>
          <a:p>
            <a:r>
              <a:rPr lang="fr-FR" sz="1400" dirty="0"/>
              <a:t>Wang Z et al. (</a:t>
            </a:r>
            <a:r>
              <a:rPr lang="fr-FR" sz="1400" dirty="0" err="1"/>
              <a:t>January</a:t>
            </a:r>
            <a:r>
              <a:rPr lang="fr-FR" sz="1400" dirty="0"/>
              <a:t> 2009) Nature </a:t>
            </a:r>
            <a:r>
              <a:rPr lang="fr-FR" sz="1400" dirty="0" err="1"/>
              <a:t>Reviews</a:t>
            </a:r>
            <a:r>
              <a:rPr lang="fr-FR" sz="1400" dirty="0"/>
              <a:t> </a:t>
            </a:r>
            <a:r>
              <a:rPr lang="fr-FR" sz="1400" dirty="0" err="1"/>
              <a:t>Genetics</a:t>
            </a:r>
            <a:r>
              <a:rPr lang="fr-FR" sz="1400" dirty="0"/>
              <a:t> 10, 57-63 </a:t>
            </a:r>
          </a:p>
          <a:p>
            <a:r>
              <a:rPr lang="fr-FR" sz="1400" dirty="0"/>
              <a:t>Martin &amp; Wang (2011) Nat. </a:t>
            </a:r>
            <a:r>
              <a:rPr lang="fr-FR" sz="1400" dirty="0" err="1"/>
              <a:t>Rev</a:t>
            </a:r>
            <a:r>
              <a:rPr lang="fr-FR" sz="1400" dirty="0"/>
              <a:t>. </a:t>
            </a:r>
            <a:r>
              <a:rPr lang="fr-FR" sz="1400" dirty="0" err="1"/>
              <a:t>Gen</a:t>
            </a:r>
            <a:r>
              <a:rPr lang="fr-FR" sz="1400" dirty="0"/>
              <a:t>. 12,671</a:t>
            </a:r>
          </a:p>
        </p:txBody>
      </p:sp>
      <p:pic>
        <p:nvPicPr>
          <p:cNvPr id="34" name="Picture 93" descr="nrg2484-f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930" b="6073"/>
          <a:stretch/>
        </p:blipFill>
        <p:spPr bwMode="auto">
          <a:xfrm>
            <a:off x="431800" y="3491807"/>
            <a:ext cx="3528392" cy="2189372"/>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p:cNvSpPr txBox="1"/>
          <p:nvPr/>
        </p:nvSpPr>
        <p:spPr>
          <a:xfrm>
            <a:off x="935856" y="2339678"/>
            <a:ext cx="1276098" cy="923322"/>
          </a:xfrm>
          <a:prstGeom prst="rect">
            <a:avLst/>
          </a:prstGeom>
          <a:noFill/>
        </p:spPr>
        <p:txBody>
          <a:bodyPr wrap="none" lIns="91430" tIns="45716" rIns="91430" bIns="45716" rtlCol="0">
            <a:spAutoFit/>
          </a:bodyPr>
          <a:lstStyle/>
          <a:p>
            <a:r>
              <a:rPr lang="fr-FR" dirty="0" smtClean="0"/>
              <a:t>Mapper</a:t>
            </a:r>
          </a:p>
          <a:p>
            <a:r>
              <a:rPr lang="fr-FR" dirty="0" smtClean="0"/>
              <a:t>Assembler</a:t>
            </a:r>
          </a:p>
          <a:p>
            <a:r>
              <a:rPr lang="fr-FR" dirty="0" smtClean="0"/>
              <a:t>Expression</a:t>
            </a:r>
            <a:endParaRPr lang="fr-FR" dirty="0"/>
          </a:p>
        </p:txBody>
      </p:sp>
      <p:sp>
        <p:nvSpPr>
          <p:cNvPr id="12" name="ZoneTexte 11"/>
          <p:cNvSpPr txBox="1"/>
          <p:nvPr/>
        </p:nvSpPr>
        <p:spPr>
          <a:xfrm>
            <a:off x="2592041" y="827509"/>
            <a:ext cx="1210376" cy="369324"/>
          </a:xfrm>
          <a:prstGeom prst="rect">
            <a:avLst/>
          </a:prstGeom>
          <a:noFill/>
        </p:spPr>
        <p:txBody>
          <a:bodyPr wrap="none" lIns="91430" tIns="45716" rIns="91430" bIns="45716" rtlCol="0">
            <a:spAutoFit/>
          </a:bodyPr>
          <a:lstStyle/>
          <a:p>
            <a:r>
              <a:rPr lang="fr-FR" dirty="0" err="1" smtClean="0"/>
              <a:t>Raw</a:t>
            </a:r>
            <a:r>
              <a:rPr lang="fr-FR" dirty="0" smtClean="0"/>
              <a:t> </a:t>
            </a:r>
            <a:r>
              <a:rPr lang="fr-FR" dirty="0" err="1" smtClean="0"/>
              <a:t>reads</a:t>
            </a:r>
            <a:endParaRPr lang="fr-FR" dirty="0"/>
          </a:p>
        </p:txBody>
      </p:sp>
      <p:grpSp>
        <p:nvGrpSpPr>
          <p:cNvPr id="2" name="Grouper 13"/>
          <p:cNvGrpSpPr/>
          <p:nvPr/>
        </p:nvGrpSpPr>
        <p:grpSpPr>
          <a:xfrm>
            <a:off x="3705289" y="506345"/>
            <a:ext cx="2592288" cy="1080120"/>
            <a:chOff x="3672160" y="539477"/>
            <a:chExt cx="2952328" cy="1296144"/>
          </a:xfrm>
        </p:grpSpPr>
        <p:grpSp>
          <p:nvGrpSpPr>
            <p:cNvPr id="3" name="Grouper 14"/>
            <p:cNvGrpSpPr/>
            <p:nvPr/>
          </p:nvGrpSpPr>
          <p:grpSpPr>
            <a:xfrm>
              <a:off x="4752280" y="683493"/>
              <a:ext cx="900117" cy="108030"/>
              <a:chOff x="4320233" y="827510"/>
              <a:chExt cx="900117" cy="108030"/>
            </a:xfrm>
          </p:grpSpPr>
          <p:sp>
            <p:nvSpPr>
              <p:cNvPr id="54" name="Rectangle 53"/>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Rectangle 54"/>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6" name="Connecteur droit 55"/>
              <p:cNvCxnSpPr>
                <a:stCxn id="54" idx="3"/>
                <a:endCxn id="55"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6" name="Grouper 16"/>
            <p:cNvGrpSpPr/>
            <p:nvPr/>
          </p:nvGrpSpPr>
          <p:grpSpPr>
            <a:xfrm>
              <a:off x="4032200" y="899517"/>
              <a:ext cx="900117" cy="108030"/>
              <a:chOff x="4320233" y="827510"/>
              <a:chExt cx="900117" cy="108030"/>
            </a:xfrm>
          </p:grpSpPr>
          <p:sp>
            <p:nvSpPr>
              <p:cNvPr id="51" name="Rectangle 50"/>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Rectangle 51"/>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3" name="Connecteur droit 52"/>
              <p:cNvCxnSpPr>
                <a:stCxn id="51" idx="3"/>
                <a:endCxn id="52"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8" name="Grouper 18"/>
            <p:cNvGrpSpPr/>
            <p:nvPr/>
          </p:nvGrpSpPr>
          <p:grpSpPr>
            <a:xfrm>
              <a:off x="5256336" y="971525"/>
              <a:ext cx="900117" cy="108030"/>
              <a:chOff x="4320233" y="827510"/>
              <a:chExt cx="900117" cy="108030"/>
            </a:xfrm>
          </p:grpSpPr>
          <p:sp>
            <p:nvSpPr>
              <p:cNvPr id="48" name="Rectangle 47"/>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Rectangle 48"/>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0" name="Connecteur droit 49"/>
              <p:cNvCxnSpPr>
                <a:stCxn id="48" idx="3"/>
                <a:endCxn id="49"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9" name="Grouper 19"/>
            <p:cNvGrpSpPr/>
            <p:nvPr/>
          </p:nvGrpSpPr>
          <p:grpSpPr>
            <a:xfrm>
              <a:off x="4464248" y="1115541"/>
              <a:ext cx="900117" cy="108030"/>
              <a:chOff x="4320233" y="827510"/>
              <a:chExt cx="900117" cy="108030"/>
            </a:xfrm>
          </p:grpSpPr>
          <p:sp>
            <p:nvSpPr>
              <p:cNvPr id="45" name="Rectangle 4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Rectangle 4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7" name="Connecteur droit 46"/>
              <p:cNvCxnSpPr>
                <a:stCxn id="45" idx="3"/>
                <a:endCxn id="4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0" name="Grouper 20"/>
            <p:cNvGrpSpPr/>
            <p:nvPr/>
          </p:nvGrpSpPr>
          <p:grpSpPr>
            <a:xfrm>
              <a:off x="5472360" y="1187549"/>
              <a:ext cx="900117" cy="108030"/>
              <a:chOff x="4320233" y="827510"/>
              <a:chExt cx="900117" cy="108030"/>
            </a:xfrm>
          </p:grpSpPr>
          <p:sp>
            <p:nvSpPr>
              <p:cNvPr id="42" name="Rectangle 41"/>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Rectangle 42"/>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4" name="Connecteur droit 43"/>
              <p:cNvCxnSpPr>
                <a:stCxn id="42" idx="3"/>
                <a:endCxn id="43"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1" name="Grouper 21"/>
            <p:cNvGrpSpPr/>
            <p:nvPr/>
          </p:nvGrpSpPr>
          <p:grpSpPr>
            <a:xfrm>
              <a:off x="4176216" y="1331565"/>
              <a:ext cx="900117" cy="108030"/>
              <a:chOff x="4320233" y="827510"/>
              <a:chExt cx="900117" cy="108030"/>
            </a:xfrm>
          </p:grpSpPr>
          <p:sp>
            <p:nvSpPr>
              <p:cNvPr id="39" name="Rectangle 3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Rectangle 3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1" name="Connecteur droit 40"/>
              <p:cNvCxnSpPr>
                <a:stCxn id="39" idx="3"/>
                <a:endCxn id="4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3" name="Grouper 22"/>
            <p:cNvGrpSpPr/>
            <p:nvPr/>
          </p:nvGrpSpPr>
          <p:grpSpPr>
            <a:xfrm>
              <a:off x="5184328" y="1403573"/>
              <a:ext cx="900117" cy="108030"/>
              <a:chOff x="4320233" y="827510"/>
              <a:chExt cx="900117" cy="108030"/>
            </a:xfrm>
          </p:grpSpPr>
          <p:sp>
            <p:nvSpPr>
              <p:cNvPr id="36" name="Rectangle 35"/>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Rectangle 36"/>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8" name="Connecteur droit 37"/>
              <p:cNvCxnSpPr>
                <a:stCxn id="36" idx="3"/>
                <a:endCxn id="37"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4" name="Grouper 23"/>
            <p:cNvGrpSpPr/>
            <p:nvPr/>
          </p:nvGrpSpPr>
          <p:grpSpPr>
            <a:xfrm>
              <a:off x="4824288" y="1619597"/>
              <a:ext cx="900117" cy="108030"/>
              <a:chOff x="4320233" y="827510"/>
              <a:chExt cx="900117" cy="108030"/>
            </a:xfrm>
          </p:grpSpPr>
          <p:sp>
            <p:nvSpPr>
              <p:cNvPr id="30" name="Rectangle 29"/>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ectangle 30"/>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2" name="Connecteur droit 31"/>
              <p:cNvCxnSpPr>
                <a:stCxn id="30" idx="3"/>
                <a:endCxn id="31"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5" name="Grouper 24"/>
            <p:cNvGrpSpPr/>
            <p:nvPr/>
          </p:nvGrpSpPr>
          <p:grpSpPr>
            <a:xfrm>
              <a:off x="3816176" y="1547589"/>
              <a:ext cx="900117" cy="108030"/>
              <a:chOff x="4320233" y="827510"/>
              <a:chExt cx="900117" cy="108030"/>
            </a:xfrm>
          </p:grpSpPr>
          <p:sp>
            <p:nvSpPr>
              <p:cNvPr id="27" name="Rectangle 2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2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9" name="Connecteur droit 28"/>
              <p:cNvCxnSpPr>
                <a:stCxn id="27" idx="3"/>
                <a:endCxn id="2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sp>
          <p:nvSpPr>
            <p:cNvPr id="26" name="Rectangle 25"/>
            <p:cNvSpPr/>
            <p:nvPr/>
          </p:nvSpPr>
          <p:spPr>
            <a:xfrm>
              <a:off x="3672160" y="539477"/>
              <a:ext cx="2952328" cy="12961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1651290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à coins arrondis 29"/>
          <p:cNvSpPr/>
          <p:nvPr/>
        </p:nvSpPr>
        <p:spPr>
          <a:xfrm>
            <a:off x="359792" y="1835621"/>
            <a:ext cx="3672408" cy="4968552"/>
          </a:xfrm>
          <a:prstGeom prst="roundRect">
            <a:avLst/>
          </a:prstGeom>
          <a:solidFill>
            <a:schemeClr val="bg1">
              <a:lumMod val="85000"/>
              <a:alpha val="42000"/>
            </a:schemeClr>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p>
        </p:txBody>
      </p:sp>
      <p:sp>
        <p:nvSpPr>
          <p:cNvPr id="31" name="ZoneTexte 30"/>
          <p:cNvSpPr txBox="1"/>
          <p:nvPr/>
        </p:nvSpPr>
        <p:spPr>
          <a:xfrm>
            <a:off x="719832" y="5868070"/>
            <a:ext cx="2952328" cy="923322"/>
          </a:xfrm>
          <a:prstGeom prst="rect">
            <a:avLst/>
          </a:prstGeom>
          <a:noFill/>
        </p:spPr>
        <p:txBody>
          <a:bodyPr wrap="square" lIns="91430" tIns="45716" rIns="91430" bIns="45716" rtlCol="0">
            <a:spAutoFit/>
          </a:bodyPr>
          <a:lstStyle/>
          <a:p>
            <a:pPr marL="285721" indent="-285721">
              <a:buFont typeface="Symbol" charset="0"/>
              <a:buChar char=""/>
            </a:pPr>
            <a:r>
              <a:rPr lang="fr-FR" dirty="0" smtClean="0">
                <a:solidFill>
                  <a:srgbClr val="000000"/>
                </a:solidFill>
              </a:rPr>
              <a:t>Annotation </a:t>
            </a:r>
            <a:r>
              <a:rPr lang="fr-FR" dirty="0">
                <a:solidFill>
                  <a:srgbClr val="000000"/>
                </a:solidFill>
              </a:rPr>
              <a:t>de génomes </a:t>
            </a:r>
            <a:r>
              <a:rPr lang="fr-FR" dirty="0" smtClean="0">
                <a:solidFill>
                  <a:srgbClr val="000000"/>
                </a:solidFill>
              </a:rPr>
              <a:t>bactériens</a:t>
            </a:r>
          </a:p>
          <a:p>
            <a:pPr marL="285721" indent="-285721">
              <a:buFont typeface="Symbol" charset="0"/>
              <a:buChar char=""/>
            </a:pPr>
            <a:r>
              <a:rPr lang="fr-FR" dirty="0" smtClean="0">
                <a:solidFill>
                  <a:srgbClr val="000000"/>
                </a:solidFill>
              </a:rPr>
              <a:t>Mesure </a:t>
            </a:r>
            <a:r>
              <a:rPr lang="fr-FR" dirty="0">
                <a:solidFill>
                  <a:srgbClr val="000000"/>
                </a:solidFill>
              </a:rPr>
              <a:t>de </a:t>
            </a:r>
            <a:r>
              <a:rPr lang="fr-FR" dirty="0" smtClean="0">
                <a:solidFill>
                  <a:srgbClr val="000000"/>
                </a:solidFill>
              </a:rPr>
              <a:t>l’expression</a:t>
            </a:r>
            <a:endParaRPr lang="fr-FR" dirty="0"/>
          </a:p>
        </p:txBody>
      </p:sp>
      <p:sp>
        <p:nvSpPr>
          <p:cNvPr id="5"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Le </a:t>
            </a:r>
            <a:r>
              <a:rPr lang="fr-FR" b="1" dirty="0" err="1">
                <a:solidFill>
                  <a:srgbClr val="000000"/>
                </a:solidFill>
                <a:latin typeface="Calibri" pitchFamily="18"/>
                <a:ea typeface="DejaVu Sans" pitchFamily="2"/>
                <a:cs typeface="DejaVu Sans" pitchFamily="2"/>
              </a:rPr>
              <a:t>RNASeq</a:t>
            </a:r>
            <a:r>
              <a:rPr lang="fr-FR" b="1" dirty="0">
                <a:solidFill>
                  <a:srgbClr val="000000"/>
                </a:solidFill>
                <a:latin typeface="Calibri" pitchFamily="18"/>
                <a:ea typeface="DejaVu Sans" pitchFamily="2"/>
                <a:cs typeface="DejaVu Sans" pitchFamily="2"/>
              </a:rPr>
              <a:t>: analyse de données</a:t>
            </a:r>
          </a:p>
        </p:txBody>
      </p:sp>
      <p:sp>
        <p:nvSpPr>
          <p:cNvPr id="4" name="Losange 3"/>
          <p:cNvSpPr/>
          <p:nvPr/>
        </p:nvSpPr>
        <p:spPr>
          <a:xfrm>
            <a:off x="3600152" y="1907629"/>
            <a:ext cx="2808312" cy="792088"/>
          </a:xfrm>
          <a:prstGeom prst="diamond">
            <a:avLst/>
          </a:prstGeom>
          <a:solidFill>
            <a:srgbClr val="FFCC66"/>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b="1" dirty="0" smtClean="0">
                <a:solidFill>
                  <a:schemeClr val="tx1"/>
                </a:solidFill>
              </a:rPr>
              <a:t>Génome de référence?</a:t>
            </a:r>
            <a:endParaRPr lang="fr-FR" b="1" dirty="0">
              <a:solidFill>
                <a:schemeClr val="tx1"/>
              </a:solidFill>
            </a:endParaRPr>
          </a:p>
        </p:txBody>
      </p:sp>
      <p:cxnSp>
        <p:nvCxnSpPr>
          <p:cNvPr id="7" name="Connecteur droit avec flèche 6"/>
          <p:cNvCxnSpPr>
            <a:stCxn id="43" idx="2"/>
            <a:endCxn id="4" idx="0"/>
          </p:cNvCxnSpPr>
          <p:nvPr/>
        </p:nvCxnSpPr>
        <p:spPr>
          <a:xfrm>
            <a:off x="5001433" y="1586465"/>
            <a:ext cx="2875" cy="321164"/>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cteur en angle 15"/>
          <p:cNvCxnSpPr>
            <a:stCxn id="4" idx="1"/>
            <a:endCxn id="23" idx="0"/>
          </p:cNvCxnSpPr>
          <p:nvPr/>
        </p:nvCxnSpPr>
        <p:spPr>
          <a:xfrm rot="10800000" flipV="1">
            <a:off x="2195997" y="2303673"/>
            <a:ext cx="1404156" cy="1188132"/>
          </a:xfrm>
          <a:prstGeom prst="bentConnector2">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2880072" y="1907630"/>
            <a:ext cx="498834" cy="369324"/>
          </a:xfrm>
          <a:prstGeom prst="rect">
            <a:avLst/>
          </a:prstGeom>
          <a:noFill/>
        </p:spPr>
        <p:txBody>
          <a:bodyPr wrap="none" lIns="91430" tIns="45716" rIns="91430" bIns="45716" rtlCol="0">
            <a:spAutoFit/>
          </a:bodyPr>
          <a:lstStyle/>
          <a:p>
            <a:r>
              <a:rPr lang="fr-FR" dirty="0" smtClean="0"/>
              <a:t>oui</a:t>
            </a:r>
            <a:endParaRPr lang="fr-FR" dirty="0"/>
          </a:p>
        </p:txBody>
      </p:sp>
      <p:sp>
        <p:nvSpPr>
          <p:cNvPr id="19" name="ZoneTexte 18"/>
          <p:cNvSpPr txBox="1"/>
          <p:nvPr/>
        </p:nvSpPr>
        <p:spPr>
          <a:xfrm>
            <a:off x="5112321" y="6732165"/>
            <a:ext cx="5120933" cy="523212"/>
          </a:xfrm>
          <a:prstGeom prst="rect">
            <a:avLst/>
          </a:prstGeom>
          <a:noFill/>
        </p:spPr>
        <p:txBody>
          <a:bodyPr wrap="none" lIns="91430" tIns="45716" rIns="91430" bIns="45716" rtlCol="0">
            <a:spAutoFit/>
          </a:bodyPr>
          <a:lstStyle/>
          <a:p>
            <a:r>
              <a:rPr lang="fr-FR" sz="1400" dirty="0"/>
              <a:t>Wang Z et al. (</a:t>
            </a:r>
            <a:r>
              <a:rPr lang="fr-FR" sz="1400" dirty="0" err="1"/>
              <a:t>January</a:t>
            </a:r>
            <a:r>
              <a:rPr lang="fr-FR" sz="1400" dirty="0"/>
              <a:t> 2009) Nature </a:t>
            </a:r>
            <a:r>
              <a:rPr lang="fr-FR" sz="1400" dirty="0" err="1"/>
              <a:t>Reviews</a:t>
            </a:r>
            <a:r>
              <a:rPr lang="fr-FR" sz="1400" dirty="0"/>
              <a:t> </a:t>
            </a:r>
            <a:r>
              <a:rPr lang="fr-FR" sz="1400" dirty="0" err="1"/>
              <a:t>Genetics</a:t>
            </a:r>
            <a:r>
              <a:rPr lang="fr-FR" sz="1400" dirty="0"/>
              <a:t> 10, 57-63 </a:t>
            </a:r>
          </a:p>
          <a:p>
            <a:r>
              <a:rPr lang="fr-FR" sz="1400" dirty="0"/>
              <a:t>Martin &amp; Wang (2011) Nat. </a:t>
            </a:r>
            <a:r>
              <a:rPr lang="fr-FR" sz="1400" dirty="0" err="1"/>
              <a:t>Rev</a:t>
            </a:r>
            <a:r>
              <a:rPr lang="fr-FR" sz="1400" dirty="0"/>
              <a:t>. </a:t>
            </a:r>
            <a:r>
              <a:rPr lang="fr-FR" sz="1400" dirty="0" err="1"/>
              <a:t>Gen</a:t>
            </a:r>
            <a:r>
              <a:rPr lang="fr-FR" sz="1400" dirty="0"/>
              <a:t>. 12,671</a:t>
            </a:r>
          </a:p>
        </p:txBody>
      </p:sp>
      <p:pic>
        <p:nvPicPr>
          <p:cNvPr id="23" name="Picture 93" descr="nrg2484-f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930" b="6073"/>
          <a:stretch/>
        </p:blipFill>
        <p:spPr bwMode="auto">
          <a:xfrm>
            <a:off x="431800" y="3491807"/>
            <a:ext cx="3528392" cy="2189372"/>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935856" y="2339678"/>
            <a:ext cx="1276098" cy="923322"/>
          </a:xfrm>
          <a:prstGeom prst="rect">
            <a:avLst/>
          </a:prstGeom>
          <a:noFill/>
        </p:spPr>
        <p:txBody>
          <a:bodyPr wrap="none" lIns="91430" tIns="45716" rIns="91430" bIns="45716" rtlCol="0">
            <a:spAutoFit/>
          </a:bodyPr>
          <a:lstStyle/>
          <a:p>
            <a:r>
              <a:rPr lang="fr-FR" dirty="0" smtClean="0"/>
              <a:t>Mapper</a:t>
            </a:r>
          </a:p>
          <a:p>
            <a:r>
              <a:rPr lang="fr-FR" dirty="0" smtClean="0"/>
              <a:t>Assembler</a:t>
            </a:r>
          </a:p>
          <a:p>
            <a:r>
              <a:rPr lang="fr-FR" dirty="0" smtClean="0"/>
              <a:t>Expression</a:t>
            </a:r>
            <a:endParaRPr lang="fr-FR" dirty="0"/>
          </a:p>
        </p:txBody>
      </p:sp>
      <p:sp>
        <p:nvSpPr>
          <p:cNvPr id="32" name="ZoneTexte 31"/>
          <p:cNvSpPr txBox="1"/>
          <p:nvPr/>
        </p:nvSpPr>
        <p:spPr>
          <a:xfrm>
            <a:off x="2592041" y="827509"/>
            <a:ext cx="1210376" cy="369324"/>
          </a:xfrm>
          <a:prstGeom prst="rect">
            <a:avLst/>
          </a:prstGeom>
          <a:noFill/>
        </p:spPr>
        <p:txBody>
          <a:bodyPr wrap="none" lIns="91430" tIns="45716" rIns="91430" bIns="45716" rtlCol="0">
            <a:spAutoFit/>
          </a:bodyPr>
          <a:lstStyle/>
          <a:p>
            <a:r>
              <a:rPr lang="fr-FR" dirty="0" err="1" smtClean="0"/>
              <a:t>Raw</a:t>
            </a:r>
            <a:r>
              <a:rPr lang="fr-FR" dirty="0" smtClean="0"/>
              <a:t> </a:t>
            </a:r>
            <a:r>
              <a:rPr lang="fr-FR" dirty="0" err="1" smtClean="0"/>
              <a:t>reads</a:t>
            </a:r>
            <a:endParaRPr lang="fr-FR" dirty="0"/>
          </a:p>
        </p:txBody>
      </p:sp>
      <p:grpSp>
        <p:nvGrpSpPr>
          <p:cNvPr id="2" name="Grouper 32"/>
          <p:cNvGrpSpPr/>
          <p:nvPr/>
        </p:nvGrpSpPr>
        <p:grpSpPr>
          <a:xfrm>
            <a:off x="3705289" y="506345"/>
            <a:ext cx="2592288" cy="1080120"/>
            <a:chOff x="3672160" y="539477"/>
            <a:chExt cx="2952328" cy="1296144"/>
          </a:xfrm>
        </p:grpSpPr>
        <p:grpSp>
          <p:nvGrpSpPr>
            <p:cNvPr id="3" name="Grouper 33"/>
            <p:cNvGrpSpPr/>
            <p:nvPr/>
          </p:nvGrpSpPr>
          <p:grpSpPr>
            <a:xfrm>
              <a:off x="4752280" y="683493"/>
              <a:ext cx="900117" cy="108030"/>
              <a:chOff x="4320233" y="827510"/>
              <a:chExt cx="900117" cy="108030"/>
            </a:xfrm>
          </p:grpSpPr>
          <p:sp>
            <p:nvSpPr>
              <p:cNvPr id="68" name="Rectangle 67"/>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9" name="Rectangle 68"/>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0" name="Connecteur droit 69"/>
              <p:cNvCxnSpPr>
                <a:stCxn id="68" idx="3"/>
                <a:endCxn id="69"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6" name="Grouper 34"/>
            <p:cNvGrpSpPr/>
            <p:nvPr/>
          </p:nvGrpSpPr>
          <p:grpSpPr>
            <a:xfrm>
              <a:off x="4032200" y="899517"/>
              <a:ext cx="900117" cy="108030"/>
              <a:chOff x="4320233" y="827510"/>
              <a:chExt cx="900117" cy="108030"/>
            </a:xfrm>
          </p:grpSpPr>
          <p:sp>
            <p:nvSpPr>
              <p:cNvPr id="65" name="Rectangle 6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Rectangle 6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7" name="Connecteur droit 66"/>
              <p:cNvCxnSpPr>
                <a:stCxn id="65" idx="3"/>
                <a:endCxn id="6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8" name="Grouper 35"/>
            <p:cNvGrpSpPr/>
            <p:nvPr/>
          </p:nvGrpSpPr>
          <p:grpSpPr>
            <a:xfrm>
              <a:off x="5256336" y="971525"/>
              <a:ext cx="900117" cy="108030"/>
              <a:chOff x="4320233" y="827510"/>
              <a:chExt cx="900117" cy="108030"/>
            </a:xfrm>
          </p:grpSpPr>
          <p:sp>
            <p:nvSpPr>
              <p:cNvPr id="62" name="Rectangle 61"/>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3" name="Rectangle 62"/>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4" name="Connecteur droit 63"/>
              <p:cNvCxnSpPr>
                <a:stCxn id="62" idx="3"/>
                <a:endCxn id="63"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9" name="Grouper 36"/>
            <p:cNvGrpSpPr/>
            <p:nvPr/>
          </p:nvGrpSpPr>
          <p:grpSpPr>
            <a:xfrm>
              <a:off x="4464248" y="1115541"/>
              <a:ext cx="900117" cy="108030"/>
              <a:chOff x="4320233" y="827510"/>
              <a:chExt cx="900117" cy="108030"/>
            </a:xfrm>
          </p:grpSpPr>
          <p:sp>
            <p:nvSpPr>
              <p:cNvPr id="59" name="Rectangle 5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Rectangle 5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1" name="Connecteur droit 60"/>
              <p:cNvCxnSpPr>
                <a:stCxn id="59" idx="3"/>
                <a:endCxn id="6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0" name="Grouper 37"/>
            <p:cNvGrpSpPr/>
            <p:nvPr/>
          </p:nvGrpSpPr>
          <p:grpSpPr>
            <a:xfrm>
              <a:off x="5472360" y="1187549"/>
              <a:ext cx="900117" cy="108030"/>
              <a:chOff x="4320233" y="827510"/>
              <a:chExt cx="900117" cy="108030"/>
            </a:xfrm>
          </p:grpSpPr>
          <p:sp>
            <p:nvSpPr>
              <p:cNvPr id="56" name="Rectangle 55"/>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7" name="Rectangle 56"/>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8" name="Connecteur droit 57"/>
              <p:cNvCxnSpPr>
                <a:stCxn id="56" idx="3"/>
                <a:endCxn id="57"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1" name="Grouper 38"/>
            <p:cNvGrpSpPr/>
            <p:nvPr/>
          </p:nvGrpSpPr>
          <p:grpSpPr>
            <a:xfrm>
              <a:off x="4176216" y="1331565"/>
              <a:ext cx="900117" cy="108030"/>
              <a:chOff x="4320233" y="827510"/>
              <a:chExt cx="900117" cy="108030"/>
            </a:xfrm>
          </p:grpSpPr>
          <p:sp>
            <p:nvSpPr>
              <p:cNvPr id="53" name="Rectangle 5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Rectangle 53"/>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5" name="Connecteur droit 54"/>
              <p:cNvCxnSpPr>
                <a:stCxn id="53" idx="3"/>
                <a:endCxn id="54"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2" name="Grouper 39"/>
            <p:cNvGrpSpPr/>
            <p:nvPr/>
          </p:nvGrpSpPr>
          <p:grpSpPr>
            <a:xfrm>
              <a:off x="5184328" y="1403573"/>
              <a:ext cx="900117" cy="108030"/>
              <a:chOff x="4320233" y="827510"/>
              <a:chExt cx="900117" cy="108030"/>
            </a:xfrm>
          </p:grpSpPr>
          <p:sp>
            <p:nvSpPr>
              <p:cNvPr id="50" name="Rectangle 49"/>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Rectangle 50"/>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2" name="Connecteur droit 51"/>
              <p:cNvCxnSpPr>
                <a:stCxn id="50" idx="3"/>
                <a:endCxn id="51"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3" name="Grouper 40"/>
            <p:cNvGrpSpPr/>
            <p:nvPr/>
          </p:nvGrpSpPr>
          <p:grpSpPr>
            <a:xfrm>
              <a:off x="4824288" y="1619597"/>
              <a:ext cx="900117" cy="108030"/>
              <a:chOff x="4320233" y="827510"/>
              <a:chExt cx="900117" cy="108030"/>
            </a:xfrm>
          </p:grpSpPr>
          <p:sp>
            <p:nvSpPr>
              <p:cNvPr id="47" name="Rectangle 4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Rectangle 4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9" name="Connecteur droit 48"/>
              <p:cNvCxnSpPr>
                <a:stCxn id="47" idx="3"/>
                <a:endCxn id="4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4" name="Grouper 41"/>
            <p:cNvGrpSpPr/>
            <p:nvPr/>
          </p:nvGrpSpPr>
          <p:grpSpPr>
            <a:xfrm>
              <a:off x="3816176" y="1547589"/>
              <a:ext cx="900117" cy="108030"/>
              <a:chOff x="4320233" y="827510"/>
              <a:chExt cx="900117" cy="108030"/>
            </a:xfrm>
          </p:grpSpPr>
          <p:sp>
            <p:nvSpPr>
              <p:cNvPr id="44" name="Rectangle 43"/>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Rectangle 44"/>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6" name="Connecteur droit 45"/>
              <p:cNvCxnSpPr>
                <a:stCxn id="44" idx="3"/>
                <a:endCxn id="45"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sp>
          <p:nvSpPr>
            <p:cNvPr id="43" name="Rectangle 42"/>
            <p:cNvSpPr/>
            <p:nvPr/>
          </p:nvSpPr>
          <p:spPr>
            <a:xfrm>
              <a:off x="3672160" y="539477"/>
              <a:ext cx="2952328" cy="12961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6980377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à coins arrondis 29"/>
          <p:cNvSpPr/>
          <p:nvPr/>
        </p:nvSpPr>
        <p:spPr>
          <a:xfrm>
            <a:off x="359792" y="1835621"/>
            <a:ext cx="3672408" cy="4968552"/>
          </a:xfrm>
          <a:prstGeom prst="roundRect">
            <a:avLst/>
          </a:prstGeom>
          <a:solidFill>
            <a:schemeClr val="bg1">
              <a:lumMod val="85000"/>
              <a:alpha val="42000"/>
            </a:schemeClr>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p>
        </p:txBody>
      </p:sp>
      <p:sp>
        <p:nvSpPr>
          <p:cNvPr id="31" name="ZoneTexte 30"/>
          <p:cNvSpPr txBox="1"/>
          <p:nvPr/>
        </p:nvSpPr>
        <p:spPr>
          <a:xfrm>
            <a:off x="719832" y="5868070"/>
            <a:ext cx="2952328" cy="923322"/>
          </a:xfrm>
          <a:prstGeom prst="rect">
            <a:avLst/>
          </a:prstGeom>
          <a:noFill/>
        </p:spPr>
        <p:txBody>
          <a:bodyPr wrap="square" lIns="91430" tIns="45716" rIns="91430" bIns="45716" rtlCol="0">
            <a:spAutoFit/>
          </a:bodyPr>
          <a:lstStyle/>
          <a:p>
            <a:pPr marL="285721" indent="-285721">
              <a:buFont typeface="Symbol" charset="0"/>
              <a:buChar char=""/>
            </a:pPr>
            <a:r>
              <a:rPr lang="fr-FR" dirty="0" smtClean="0">
                <a:solidFill>
                  <a:srgbClr val="000000"/>
                </a:solidFill>
              </a:rPr>
              <a:t>Annotation </a:t>
            </a:r>
            <a:r>
              <a:rPr lang="fr-FR" dirty="0">
                <a:solidFill>
                  <a:srgbClr val="000000"/>
                </a:solidFill>
              </a:rPr>
              <a:t>de génomes </a:t>
            </a:r>
            <a:r>
              <a:rPr lang="fr-FR" dirty="0" smtClean="0">
                <a:solidFill>
                  <a:srgbClr val="000000"/>
                </a:solidFill>
              </a:rPr>
              <a:t>bactériens</a:t>
            </a:r>
          </a:p>
          <a:p>
            <a:pPr marL="285721" indent="-285721">
              <a:buFont typeface="Symbol" charset="0"/>
              <a:buChar char=""/>
            </a:pPr>
            <a:r>
              <a:rPr lang="fr-FR" dirty="0" smtClean="0">
                <a:solidFill>
                  <a:srgbClr val="000000"/>
                </a:solidFill>
              </a:rPr>
              <a:t>Mesure </a:t>
            </a:r>
            <a:r>
              <a:rPr lang="fr-FR" dirty="0">
                <a:solidFill>
                  <a:srgbClr val="000000"/>
                </a:solidFill>
              </a:rPr>
              <a:t>de </a:t>
            </a:r>
            <a:r>
              <a:rPr lang="fr-FR" dirty="0" smtClean="0">
                <a:solidFill>
                  <a:srgbClr val="000000"/>
                </a:solidFill>
              </a:rPr>
              <a:t>l’expression</a:t>
            </a:r>
            <a:endParaRPr lang="fr-FR" dirty="0"/>
          </a:p>
        </p:txBody>
      </p:sp>
      <p:sp>
        <p:nvSpPr>
          <p:cNvPr id="5"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Le </a:t>
            </a:r>
            <a:r>
              <a:rPr lang="fr-FR" b="1" dirty="0" err="1">
                <a:solidFill>
                  <a:srgbClr val="000000"/>
                </a:solidFill>
                <a:latin typeface="Calibri" pitchFamily="18"/>
                <a:ea typeface="DejaVu Sans" pitchFamily="2"/>
                <a:cs typeface="DejaVu Sans" pitchFamily="2"/>
              </a:rPr>
              <a:t>RNASeq</a:t>
            </a:r>
            <a:r>
              <a:rPr lang="fr-FR" b="1" dirty="0">
                <a:solidFill>
                  <a:srgbClr val="000000"/>
                </a:solidFill>
                <a:latin typeface="Calibri" pitchFamily="18"/>
                <a:ea typeface="DejaVu Sans" pitchFamily="2"/>
                <a:cs typeface="DejaVu Sans" pitchFamily="2"/>
              </a:rPr>
              <a:t>: analyse de données</a:t>
            </a:r>
          </a:p>
        </p:txBody>
      </p:sp>
      <p:sp>
        <p:nvSpPr>
          <p:cNvPr id="4" name="Losange 3"/>
          <p:cNvSpPr/>
          <p:nvPr/>
        </p:nvSpPr>
        <p:spPr>
          <a:xfrm>
            <a:off x="3600152" y="1907629"/>
            <a:ext cx="2808312" cy="792088"/>
          </a:xfrm>
          <a:prstGeom prst="diamond">
            <a:avLst/>
          </a:prstGeom>
          <a:solidFill>
            <a:srgbClr val="FFCC66"/>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b="1" dirty="0" smtClean="0">
                <a:solidFill>
                  <a:schemeClr val="tx1"/>
                </a:solidFill>
              </a:rPr>
              <a:t>Génome de référence?</a:t>
            </a:r>
            <a:endParaRPr lang="fr-FR" b="1" dirty="0">
              <a:solidFill>
                <a:schemeClr val="tx1"/>
              </a:solidFill>
            </a:endParaRPr>
          </a:p>
        </p:txBody>
      </p:sp>
      <p:cxnSp>
        <p:nvCxnSpPr>
          <p:cNvPr id="7" name="Connecteur droit avec flèche 6"/>
          <p:cNvCxnSpPr>
            <a:stCxn id="46" idx="2"/>
            <a:endCxn id="4" idx="0"/>
          </p:cNvCxnSpPr>
          <p:nvPr/>
        </p:nvCxnSpPr>
        <p:spPr>
          <a:xfrm>
            <a:off x="5001433" y="1586465"/>
            <a:ext cx="2875" cy="321164"/>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cteur en angle 15"/>
          <p:cNvCxnSpPr>
            <a:stCxn id="4" idx="1"/>
            <a:endCxn id="23" idx="0"/>
          </p:cNvCxnSpPr>
          <p:nvPr/>
        </p:nvCxnSpPr>
        <p:spPr>
          <a:xfrm rot="10800000" flipV="1">
            <a:off x="2195997" y="2303673"/>
            <a:ext cx="1404156" cy="1188132"/>
          </a:xfrm>
          <a:prstGeom prst="bentConnector2">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2880072" y="1907630"/>
            <a:ext cx="498834" cy="369324"/>
          </a:xfrm>
          <a:prstGeom prst="rect">
            <a:avLst/>
          </a:prstGeom>
          <a:noFill/>
        </p:spPr>
        <p:txBody>
          <a:bodyPr wrap="none" lIns="91430" tIns="45716" rIns="91430" bIns="45716" rtlCol="0">
            <a:spAutoFit/>
          </a:bodyPr>
          <a:lstStyle/>
          <a:p>
            <a:r>
              <a:rPr lang="fr-FR" dirty="0" smtClean="0"/>
              <a:t>oui</a:t>
            </a:r>
            <a:endParaRPr lang="fr-FR" dirty="0"/>
          </a:p>
        </p:txBody>
      </p:sp>
      <p:pic>
        <p:nvPicPr>
          <p:cNvPr id="21" name="Image 20" descr="rnaseq_quantify_expressi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4609" y="4355901"/>
            <a:ext cx="1224136" cy="948472"/>
          </a:xfrm>
          <a:prstGeom prst="rect">
            <a:avLst/>
          </a:prstGeom>
        </p:spPr>
      </p:pic>
      <p:cxnSp>
        <p:nvCxnSpPr>
          <p:cNvPr id="22" name="Connecteur en angle 21"/>
          <p:cNvCxnSpPr>
            <a:stCxn id="4" idx="3"/>
            <a:endCxn id="35" idx="0"/>
          </p:cNvCxnSpPr>
          <p:nvPr/>
        </p:nvCxnSpPr>
        <p:spPr>
          <a:xfrm>
            <a:off x="6408464" y="2303674"/>
            <a:ext cx="1490491" cy="1116124"/>
          </a:xfrm>
          <a:prstGeom prst="bentConnector2">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5" name="ZoneTexte 24"/>
          <p:cNvSpPr txBox="1"/>
          <p:nvPr/>
        </p:nvSpPr>
        <p:spPr>
          <a:xfrm>
            <a:off x="6696497" y="1907630"/>
            <a:ext cx="562954" cy="369324"/>
          </a:xfrm>
          <a:prstGeom prst="rect">
            <a:avLst/>
          </a:prstGeom>
          <a:noFill/>
        </p:spPr>
        <p:txBody>
          <a:bodyPr wrap="none" lIns="91430" tIns="45716" rIns="91430" bIns="45716" rtlCol="0">
            <a:spAutoFit/>
          </a:bodyPr>
          <a:lstStyle/>
          <a:p>
            <a:r>
              <a:rPr lang="fr-FR" dirty="0" smtClean="0"/>
              <a:t>non</a:t>
            </a:r>
            <a:endParaRPr lang="fr-FR" dirty="0"/>
          </a:p>
        </p:txBody>
      </p:sp>
      <p:sp>
        <p:nvSpPr>
          <p:cNvPr id="27" name="ZoneTexte 26"/>
          <p:cNvSpPr txBox="1"/>
          <p:nvPr/>
        </p:nvSpPr>
        <p:spPr>
          <a:xfrm>
            <a:off x="6192440" y="4499917"/>
            <a:ext cx="1296144" cy="738656"/>
          </a:xfrm>
          <a:prstGeom prst="rect">
            <a:avLst/>
          </a:prstGeom>
          <a:noFill/>
        </p:spPr>
        <p:txBody>
          <a:bodyPr wrap="square" lIns="91430" tIns="45716" rIns="91430" bIns="45716" rtlCol="0">
            <a:spAutoFit/>
          </a:bodyPr>
          <a:lstStyle/>
          <a:p>
            <a:r>
              <a:rPr lang="fr-FR" sz="1400" dirty="0"/>
              <a:t>Quantification de l’expression</a:t>
            </a:r>
          </a:p>
        </p:txBody>
      </p:sp>
      <p:sp>
        <p:nvSpPr>
          <p:cNvPr id="19" name="ZoneTexte 18"/>
          <p:cNvSpPr txBox="1"/>
          <p:nvPr/>
        </p:nvSpPr>
        <p:spPr>
          <a:xfrm>
            <a:off x="5112321" y="6732165"/>
            <a:ext cx="5120933" cy="523212"/>
          </a:xfrm>
          <a:prstGeom prst="rect">
            <a:avLst/>
          </a:prstGeom>
          <a:noFill/>
        </p:spPr>
        <p:txBody>
          <a:bodyPr wrap="none" lIns="91430" tIns="45716" rIns="91430" bIns="45716" rtlCol="0">
            <a:spAutoFit/>
          </a:bodyPr>
          <a:lstStyle/>
          <a:p>
            <a:r>
              <a:rPr lang="fr-FR" sz="1400" dirty="0"/>
              <a:t>Wang Z et al. (</a:t>
            </a:r>
            <a:r>
              <a:rPr lang="fr-FR" sz="1400" dirty="0" err="1"/>
              <a:t>January</a:t>
            </a:r>
            <a:r>
              <a:rPr lang="fr-FR" sz="1400" dirty="0"/>
              <a:t> 2009) Nature </a:t>
            </a:r>
            <a:r>
              <a:rPr lang="fr-FR" sz="1400" dirty="0" err="1"/>
              <a:t>Reviews</a:t>
            </a:r>
            <a:r>
              <a:rPr lang="fr-FR" sz="1400" dirty="0"/>
              <a:t> </a:t>
            </a:r>
            <a:r>
              <a:rPr lang="fr-FR" sz="1400" dirty="0" err="1"/>
              <a:t>Genetics</a:t>
            </a:r>
            <a:r>
              <a:rPr lang="fr-FR" sz="1400" dirty="0"/>
              <a:t> 10, 57-63 </a:t>
            </a:r>
          </a:p>
          <a:p>
            <a:r>
              <a:rPr lang="fr-FR" sz="1400" dirty="0"/>
              <a:t>Martin &amp; Wang (2011) Nat. </a:t>
            </a:r>
            <a:r>
              <a:rPr lang="fr-FR" sz="1400" dirty="0" err="1"/>
              <a:t>Rev</a:t>
            </a:r>
            <a:r>
              <a:rPr lang="fr-FR" sz="1400" dirty="0"/>
              <a:t>. </a:t>
            </a:r>
            <a:r>
              <a:rPr lang="fr-FR" sz="1400" dirty="0" err="1"/>
              <a:t>Gen</a:t>
            </a:r>
            <a:r>
              <a:rPr lang="fr-FR" sz="1400" dirty="0"/>
              <a:t>. 12,671</a:t>
            </a:r>
          </a:p>
        </p:txBody>
      </p:sp>
      <p:pic>
        <p:nvPicPr>
          <p:cNvPr id="23" name="Picture 93" descr="nrg2484-f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9930" b="6073"/>
          <a:stretch/>
        </p:blipFill>
        <p:spPr bwMode="auto">
          <a:xfrm>
            <a:off x="431800" y="3491807"/>
            <a:ext cx="3528392" cy="2189372"/>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935856" y="2339678"/>
            <a:ext cx="1276098" cy="923322"/>
          </a:xfrm>
          <a:prstGeom prst="rect">
            <a:avLst/>
          </a:prstGeom>
          <a:noFill/>
        </p:spPr>
        <p:txBody>
          <a:bodyPr wrap="none" lIns="91430" tIns="45716" rIns="91430" bIns="45716" rtlCol="0">
            <a:spAutoFit/>
          </a:bodyPr>
          <a:lstStyle/>
          <a:p>
            <a:r>
              <a:rPr lang="fr-FR" dirty="0" smtClean="0"/>
              <a:t>Mapper</a:t>
            </a:r>
          </a:p>
          <a:p>
            <a:r>
              <a:rPr lang="fr-FR" dirty="0" smtClean="0"/>
              <a:t>Assembler</a:t>
            </a:r>
          </a:p>
          <a:p>
            <a:r>
              <a:rPr lang="fr-FR" dirty="0" smtClean="0"/>
              <a:t>Expression</a:t>
            </a:r>
            <a:endParaRPr lang="fr-FR" dirty="0"/>
          </a:p>
        </p:txBody>
      </p:sp>
      <p:sp>
        <p:nvSpPr>
          <p:cNvPr id="32" name="ZoneTexte 31"/>
          <p:cNvSpPr txBox="1"/>
          <p:nvPr/>
        </p:nvSpPr>
        <p:spPr>
          <a:xfrm>
            <a:off x="2592041" y="827509"/>
            <a:ext cx="1210376" cy="369324"/>
          </a:xfrm>
          <a:prstGeom prst="rect">
            <a:avLst/>
          </a:prstGeom>
          <a:noFill/>
        </p:spPr>
        <p:txBody>
          <a:bodyPr wrap="none" lIns="91430" tIns="45716" rIns="91430" bIns="45716" rtlCol="0">
            <a:spAutoFit/>
          </a:bodyPr>
          <a:lstStyle/>
          <a:p>
            <a:r>
              <a:rPr lang="fr-FR" dirty="0" err="1" smtClean="0"/>
              <a:t>Raw</a:t>
            </a:r>
            <a:r>
              <a:rPr lang="fr-FR" dirty="0" smtClean="0"/>
              <a:t> </a:t>
            </a:r>
            <a:r>
              <a:rPr lang="fr-FR" dirty="0" err="1" smtClean="0"/>
              <a:t>reads</a:t>
            </a:r>
            <a:endParaRPr lang="fr-FR" dirty="0"/>
          </a:p>
        </p:txBody>
      </p:sp>
      <p:sp>
        <p:nvSpPr>
          <p:cNvPr id="34" name="ZoneTexte 33"/>
          <p:cNvSpPr txBox="1"/>
          <p:nvPr/>
        </p:nvSpPr>
        <p:spPr>
          <a:xfrm>
            <a:off x="7971369" y="2339678"/>
            <a:ext cx="1276098" cy="923322"/>
          </a:xfrm>
          <a:prstGeom prst="rect">
            <a:avLst/>
          </a:prstGeom>
          <a:noFill/>
        </p:spPr>
        <p:txBody>
          <a:bodyPr wrap="none" lIns="91430" tIns="45716" rIns="91430" bIns="45716" rtlCol="0">
            <a:spAutoFit/>
          </a:bodyPr>
          <a:lstStyle/>
          <a:p>
            <a:r>
              <a:rPr lang="fr-FR" dirty="0" smtClean="0"/>
              <a:t>Assembler</a:t>
            </a:r>
          </a:p>
          <a:p>
            <a:r>
              <a:rPr lang="fr-FR" dirty="0" smtClean="0"/>
              <a:t>Mapper</a:t>
            </a:r>
          </a:p>
          <a:p>
            <a:r>
              <a:rPr lang="fr-FR" dirty="0" smtClean="0"/>
              <a:t>Expression</a:t>
            </a:r>
            <a:endParaRPr lang="fr-FR" dirty="0"/>
          </a:p>
        </p:txBody>
      </p:sp>
      <p:pic>
        <p:nvPicPr>
          <p:cNvPr id="35" name="Image 34" descr="rnaseq_de_novo_assembl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1092" y="3419797"/>
            <a:ext cx="3355725" cy="792088"/>
          </a:xfrm>
          <a:prstGeom prst="rect">
            <a:avLst/>
          </a:prstGeom>
        </p:spPr>
      </p:pic>
      <p:grpSp>
        <p:nvGrpSpPr>
          <p:cNvPr id="2" name="Grouper 35"/>
          <p:cNvGrpSpPr/>
          <p:nvPr/>
        </p:nvGrpSpPr>
        <p:grpSpPr>
          <a:xfrm>
            <a:off x="3705289" y="506345"/>
            <a:ext cx="2592288" cy="1080120"/>
            <a:chOff x="3672160" y="539477"/>
            <a:chExt cx="2952328" cy="1296144"/>
          </a:xfrm>
        </p:grpSpPr>
        <p:grpSp>
          <p:nvGrpSpPr>
            <p:cNvPr id="3" name="Grouper 36"/>
            <p:cNvGrpSpPr/>
            <p:nvPr/>
          </p:nvGrpSpPr>
          <p:grpSpPr>
            <a:xfrm>
              <a:off x="4752280" y="683493"/>
              <a:ext cx="900117" cy="108030"/>
              <a:chOff x="4320233" y="827510"/>
              <a:chExt cx="900117" cy="108030"/>
            </a:xfrm>
          </p:grpSpPr>
          <p:sp>
            <p:nvSpPr>
              <p:cNvPr id="71" name="Rectangle 70"/>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Rectangle 71"/>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3" name="Connecteur droit 72"/>
              <p:cNvCxnSpPr>
                <a:stCxn id="71" idx="3"/>
                <a:endCxn id="72"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6" name="Grouper 37"/>
            <p:cNvGrpSpPr/>
            <p:nvPr/>
          </p:nvGrpSpPr>
          <p:grpSpPr>
            <a:xfrm>
              <a:off x="4032200" y="899517"/>
              <a:ext cx="900117" cy="108030"/>
              <a:chOff x="4320233" y="827510"/>
              <a:chExt cx="900117" cy="108030"/>
            </a:xfrm>
          </p:grpSpPr>
          <p:sp>
            <p:nvSpPr>
              <p:cNvPr id="68" name="Rectangle 67"/>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9" name="Rectangle 68"/>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0" name="Connecteur droit 69"/>
              <p:cNvCxnSpPr>
                <a:stCxn id="68" idx="3"/>
                <a:endCxn id="69"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8" name="Grouper 38"/>
            <p:cNvGrpSpPr/>
            <p:nvPr/>
          </p:nvGrpSpPr>
          <p:grpSpPr>
            <a:xfrm>
              <a:off x="5256336" y="971525"/>
              <a:ext cx="900117" cy="108030"/>
              <a:chOff x="4320233" y="827510"/>
              <a:chExt cx="900117" cy="108030"/>
            </a:xfrm>
          </p:grpSpPr>
          <p:sp>
            <p:nvSpPr>
              <p:cNvPr id="65" name="Rectangle 6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Rectangle 6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7" name="Connecteur droit 66"/>
              <p:cNvCxnSpPr>
                <a:stCxn id="65" idx="3"/>
                <a:endCxn id="6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9" name="Grouper 39"/>
            <p:cNvGrpSpPr/>
            <p:nvPr/>
          </p:nvGrpSpPr>
          <p:grpSpPr>
            <a:xfrm>
              <a:off x="4464248" y="1115541"/>
              <a:ext cx="900117" cy="108030"/>
              <a:chOff x="4320233" y="827510"/>
              <a:chExt cx="900117" cy="108030"/>
            </a:xfrm>
          </p:grpSpPr>
          <p:sp>
            <p:nvSpPr>
              <p:cNvPr id="62" name="Rectangle 61"/>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3" name="Rectangle 62"/>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4" name="Connecteur droit 63"/>
              <p:cNvCxnSpPr>
                <a:stCxn id="62" idx="3"/>
                <a:endCxn id="63"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0" name="Grouper 40"/>
            <p:cNvGrpSpPr/>
            <p:nvPr/>
          </p:nvGrpSpPr>
          <p:grpSpPr>
            <a:xfrm>
              <a:off x="5472360" y="1187549"/>
              <a:ext cx="900117" cy="108030"/>
              <a:chOff x="4320233" y="827510"/>
              <a:chExt cx="900117" cy="108030"/>
            </a:xfrm>
          </p:grpSpPr>
          <p:sp>
            <p:nvSpPr>
              <p:cNvPr id="59" name="Rectangle 5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Rectangle 5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1" name="Connecteur droit 60"/>
              <p:cNvCxnSpPr>
                <a:stCxn id="59" idx="3"/>
                <a:endCxn id="6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1" name="Grouper 41"/>
            <p:cNvGrpSpPr/>
            <p:nvPr/>
          </p:nvGrpSpPr>
          <p:grpSpPr>
            <a:xfrm>
              <a:off x="4176216" y="1331565"/>
              <a:ext cx="900117" cy="108030"/>
              <a:chOff x="4320233" y="827510"/>
              <a:chExt cx="900117" cy="108030"/>
            </a:xfrm>
          </p:grpSpPr>
          <p:sp>
            <p:nvSpPr>
              <p:cNvPr id="56" name="Rectangle 55"/>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7" name="Rectangle 56"/>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8" name="Connecteur droit 57"/>
              <p:cNvCxnSpPr>
                <a:stCxn id="56" idx="3"/>
                <a:endCxn id="57"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2" name="Grouper 42"/>
            <p:cNvGrpSpPr/>
            <p:nvPr/>
          </p:nvGrpSpPr>
          <p:grpSpPr>
            <a:xfrm>
              <a:off x="5184328" y="1403573"/>
              <a:ext cx="900117" cy="108030"/>
              <a:chOff x="4320233" y="827510"/>
              <a:chExt cx="900117" cy="108030"/>
            </a:xfrm>
          </p:grpSpPr>
          <p:sp>
            <p:nvSpPr>
              <p:cNvPr id="53" name="Rectangle 5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Rectangle 53"/>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5" name="Connecteur droit 54"/>
              <p:cNvCxnSpPr>
                <a:stCxn id="53" idx="3"/>
                <a:endCxn id="54"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3" name="Grouper 43"/>
            <p:cNvGrpSpPr/>
            <p:nvPr/>
          </p:nvGrpSpPr>
          <p:grpSpPr>
            <a:xfrm>
              <a:off x="4824288" y="1619597"/>
              <a:ext cx="900117" cy="108030"/>
              <a:chOff x="4320233" y="827510"/>
              <a:chExt cx="900117" cy="108030"/>
            </a:xfrm>
          </p:grpSpPr>
          <p:sp>
            <p:nvSpPr>
              <p:cNvPr id="50" name="Rectangle 49"/>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Rectangle 50"/>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2" name="Connecteur droit 51"/>
              <p:cNvCxnSpPr>
                <a:stCxn id="50" idx="3"/>
                <a:endCxn id="51"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4" name="Grouper 44"/>
            <p:cNvGrpSpPr/>
            <p:nvPr/>
          </p:nvGrpSpPr>
          <p:grpSpPr>
            <a:xfrm>
              <a:off x="3816176" y="1547589"/>
              <a:ext cx="900117" cy="108030"/>
              <a:chOff x="4320233" y="827510"/>
              <a:chExt cx="900117" cy="108030"/>
            </a:xfrm>
          </p:grpSpPr>
          <p:sp>
            <p:nvSpPr>
              <p:cNvPr id="47" name="Rectangle 4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Rectangle 4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9" name="Connecteur droit 48"/>
              <p:cNvCxnSpPr>
                <a:stCxn id="47" idx="3"/>
                <a:endCxn id="4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sp>
          <p:nvSpPr>
            <p:cNvPr id="46" name="Rectangle 45"/>
            <p:cNvSpPr/>
            <p:nvPr/>
          </p:nvSpPr>
          <p:spPr>
            <a:xfrm>
              <a:off x="3672160" y="539477"/>
              <a:ext cx="2952328" cy="12961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3841566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0" y="1768475"/>
            <a:ext cx="9072563" cy="4989513"/>
          </a:xfrm>
        </p:spPr>
        <p:txBody>
          <a:bodyPr/>
          <a:lstStyle/>
          <a:p>
            <a:r>
              <a:rPr lang="fr-FR" dirty="0" smtClean="0">
                <a:latin typeface="+mj-lt"/>
                <a:hlinkClick r:id="rId2"/>
              </a:rPr>
              <a:t>https://bbric.toulouse.inra.fr</a:t>
            </a:r>
            <a:r>
              <a:rPr lang="fr-FR" dirty="0" smtClean="0">
                <a:latin typeface="+mj-lt"/>
              </a:rPr>
              <a:t> </a:t>
            </a:r>
            <a:endParaRPr lang="fr-FR" dirty="0">
              <a:latin typeface="+mj-lt"/>
            </a:endParaRPr>
          </a:p>
        </p:txBody>
      </p:sp>
      <p:pic>
        <p:nvPicPr>
          <p:cNvPr id="4" name="Picture 2"/>
          <p:cNvPicPr>
            <a:picLocks noChangeAspect="1" noChangeArrowheads="1"/>
          </p:cNvPicPr>
          <p:nvPr/>
        </p:nvPicPr>
        <p:blipFill>
          <a:blip r:embed="rId3" cstate="print"/>
          <a:srcRect l="1770" t="11437" r="6685" b="22494"/>
          <a:stretch>
            <a:fillRect/>
          </a:stretch>
        </p:blipFill>
        <p:spPr bwMode="auto">
          <a:xfrm>
            <a:off x="215776" y="1463275"/>
            <a:ext cx="9433048" cy="5446332"/>
          </a:xfrm>
          <a:prstGeom prst="rect">
            <a:avLst/>
          </a:prstGeom>
          <a:noFill/>
          <a:ln w="9525">
            <a:noFill/>
            <a:miter lim="800000"/>
            <a:headEnd/>
            <a:tailEnd/>
          </a:ln>
        </p:spPr>
      </p:pic>
    </p:spTree>
    <p:extLst>
      <p:ext uri="{BB962C8B-B14F-4D97-AF65-F5344CB8AC3E}">
        <p14:creationId xmlns:p14="http://schemas.microsoft.com/office/powerpoint/2010/main" val="82485475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à coins arrondis 31"/>
          <p:cNvSpPr/>
          <p:nvPr/>
        </p:nvSpPr>
        <p:spPr>
          <a:xfrm>
            <a:off x="359792" y="1835621"/>
            <a:ext cx="3672408" cy="4968552"/>
          </a:xfrm>
          <a:prstGeom prst="roundRect">
            <a:avLst/>
          </a:prstGeom>
          <a:solidFill>
            <a:schemeClr val="bg1">
              <a:lumMod val="85000"/>
              <a:alpha val="42000"/>
            </a:schemeClr>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p>
        </p:txBody>
      </p:sp>
      <p:sp>
        <p:nvSpPr>
          <p:cNvPr id="23" name="Rectangle à coins arrondis 22"/>
          <p:cNvSpPr/>
          <p:nvPr/>
        </p:nvSpPr>
        <p:spPr>
          <a:xfrm>
            <a:off x="6048425" y="1691605"/>
            <a:ext cx="3672408" cy="4680520"/>
          </a:xfrm>
          <a:prstGeom prst="roundRect">
            <a:avLst/>
          </a:prstGeom>
          <a:solidFill>
            <a:schemeClr val="accent3">
              <a:alpha val="42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fr-FR"/>
          </a:p>
        </p:txBody>
      </p:sp>
      <p:sp>
        <p:nvSpPr>
          <p:cNvPr id="5"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Le </a:t>
            </a:r>
            <a:r>
              <a:rPr lang="fr-FR" b="1" dirty="0" err="1">
                <a:solidFill>
                  <a:srgbClr val="000000"/>
                </a:solidFill>
                <a:latin typeface="Calibri" pitchFamily="18"/>
                <a:ea typeface="DejaVu Sans" pitchFamily="2"/>
                <a:cs typeface="DejaVu Sans" pitchFamily="2"/>
              </a:rPr>
              <a:t>RNASeq</a:t>
            </a:r>
            <a:r>
              <a:rPr lang="fr-FR" b="1" dirty="0">
                <a:solidFill>
                  <a:srgbClr val="000000"/>
                </a:solidFill>
                <a:latin typeface="Calibri" pitchFamily="18"/>
                <a:ea typeface="DejaVu Sans" pitchFamily="2"/>
                <a:cs typeface="DejaVu Sans" pitchFamily="2"/>
              </a:rPr>
              <a:t>: analyse de données</a:t>
            </a:r>
          </a:p>
        </p:txBody>
      </p:sp>
      <p:sp>
        <p:nvSpPr>
          <p:cNvPr id="4" name="Losange 3"/>
          <p:cNvSpPr/>
          <p:nvPr/>
        </p:nvSpPr>
        <p:spPr>
          <a:xfrm>
            <a:off x="3600152" y="1907629"/>
            <a:ext cx="2808312" cy="792088"/>
          </a:xfrm>
          <a:prstGeom prst="diamond">
            <a:avLst/>
          </a:prstGeom>
          <a:solidFill>
            <a:srgbClr val="FFCC66"/>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r>
              <a:rPr lang="fr-FR" b="1" dirty="0" smtClean="0">
                <a:solidFill>
                  <a:schemeClr val="tx1"/>
                </a:solidFill>
              </a:rPr>
              <a:t>Génome de référence?</a:t>
            </a:r>
            <a:endParaRPr lang="fr-FR" b="1" dirty="0">
              <a:solidFill>
                <a:schemeClr val="tx1"/>
              </a:solidFill>
            </a:endParaRPr>
          </a:p>
        </p:txBody>
      </p:sp>
      <p:cxnSp>
        <p:nvCxnSpPr>
          <p:cNvPr id="7" name="Connecteur droit avec flèche 6"/>
          <p:cNvCxnSpPr>
            <a:stCxn id="43" idx="2"/>
            <a:endCxn id="4" idx="0"/>
          </p:cNvCxnSpPr>
          <p:nvPr/>
        </p:nvCxnSpPr>
        <p:spPr>
          <a:xfrm>
            <a:off x="5001433" y="1586465"/>
            <a:ext cx="2875" cy="321164"/>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3" descr="nrg2484-f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930" b="6073"/>
          <a:stretch/>
        </p:blipFill>
        <p:spPr bwMode="auto">
          <a:xfrm>
            <a:off x="431800" y="3491807"/>
            <a:ext cx="3528392" cy="218937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eur en angle 15"/>
          <p:cNvCxnSpPr>
            <a:stCxn id="4" idx="1"/>
            <a:endCxn id="10" idx="0"/>
          </p:cNvCxnSpPr>
          <p:nvPr/>
        </p:nvCxnSpPr>
        <p:spPr>
          <a:xfrm rot="10800000" flipV="1">
            <a:off x="2195997" y="2303673"/>
            <a:ext cx="1404156" cy="1188132"/>
          </a:xfrm>
          <a:prstGeom prst="bentConnector2">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935856" y="2339678"/>
            <a:ext cx="1276098" cy="923322"/>
          </a:xfrm>
          <a:prstGeom prst="rect">
            <a:avLst/>
          </a:prstGeom>
          <a:noFill/>
        </p:spPr>
        <p:txBody>
          <a:bodyPr wrap="none" lIns="91430" tIns="45716" rIns="91430" bIns="45716" rtlCol="0">
            <a:spAutoFit/>
          </a:bodyPr>
          <a:lstStyle/>
          <a:p>
            <a:r>
              <a:rPr lang="fr-FR" dirty="0" smtClean="0"/>
              <a:t>Mapper</a:t>
            </a:r>
          </a:p>
          <a:p>
            <a:r>
              <a:rPr lang="fr-FR" dirty="0" smtClean="0"/>
              <a:t>Assembler</a:t>
            </a:r>
          </a:p>
          <a:p>
            <a:r>
              <a:rPr lang="fr-FR" dirty="0" smtClean="0"/>
              <a:t>Expression</a:t>
            </a:r>
            <a:endParaRPr lang="fr-FR" dirty="0"/>
          </a:p>
        </p:txBody>
      </p:sp>
      <p:sp>
        <p:nvSpPr>
          <p:cNvPr id="18" name="ZoneTexte 17"/>
          <p:cNvSpPr txBox="1"/>
          <p:nvPr/>
        </p:nvSpPr>
        <p:spPr>
          <a:xfrm>
            <a:off x="2880072" y="1907630"/>
            <a:ext cx="498834" cy="369324"/>
          </a:xfrm>
          <a:prstGeom prst="rect">
            <a:avLst/>
          </a:prstGeom>
          <a:noFill/>
        </p:spPr>
        <p:txBody>
          <a:bodyPr wrap="none" lIns="91430" tIns="45716" rIns="91430" bIns="45716" rtlCol="0">
            <a:spAutoFit/>
          </a:bodyPr>
          <a:lstStyle/>
          <a:p>
            <a:r>
              <a:rPr lang="fr-FR" dirty="0" smtClean="0"/>
              <a:t>oui</a:t>
            </a:r>
            <a:endParaRPr lang="fr-FR" dirty="0"/>
          </a:p>
        </p:txBody>
      </p:sp>
      <p:pic>
        <p:nvPicPr>
          <p:cNvPr id="21" name="Image 20" descr="rnaseq_quantify_expressi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4609" y="4355901"/>
            <a:ext cx="1224136" cy="948472"/>
          </a:xfrm>
          <a:prstGeom prst="rect">
            <a:avLst/>
          </a:prstGeom>
        </p:spPr>
      </p:pic>
      <p:cxnSp>
        <p:nvCxnSpPr>
          <p:cNvPr id="22" name="Connecteur en angle 21"/>
          <p:cNvCxnSpPr>
            <a:stCxn id="4" idx="3"/>
            <a:endCxn id="31" idx="0"/>
          </p:cNvCxnSpPr>
          <p:nvPr/>
        </p:nvCxnSpPr>
        <p:spPr>
          <a:xfrm>
            <a:off x="6408464" y="2303674"/>
            <a:ext cx="1490491" cy="1116124"/>
          </a:xfrm>
          <a:prstGeom prst="bentConnector2">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5" name="ZoneTexte 24"/>
          <p:cNvSpPr txBox="1"/>
          <p:nvPr/>
        </p:nvSpPr>
        <p:spPr>
          <a:xfrm>
            <a:off x="6696497" y="1907630"/>
            <a:ext cx="562954" cy="369324"/>
          </a:xfrm>
          <a:prstGeom prst="rect">
            <a:avLst/>
          </a:prstGeom>
          <a:noFill/>
        </p:spPr>
        <p:txBody>
          <a:bodyPr wrap="none" lIns="91430" tIns="45716" rIns="91430" bIns="45716" rtlCol="0">
            <a:spAutoFit/>
          </a:bodyPr>
          <a:lstStyle/>
          <a:p>
            <a:r>
              <a:rPr lang="fr-FR" dirty="0" smtClean="0"/>
              <a:t>non</a:t>
            </a:r>
            <a:endParaRPr lang="fr-FR" dirty="0"/>
          </a:p>
        </p:txBody>
      </p:sp>
      <p:sp>
        <p:nvSpPr>
          <p:cNvPr id="26" name="ZoneTexte 25"/>
          <p:cNvSpPr txBox="1"/>
          <p:nvPr/>
        </p:nvSpPr>
        <p:spPr>
          <a:xfrm>
            <a:off x="7971369" y="2339678"/>
            <a:ext cx="1779634" cy="923322"/>
          </a:xfrm>
          <a:prstGeom prst="rect">
            <a:avLst/>
          </a:prstGeom>
          <a:noFill/>
        </p:spPr>
        <p:txBody>
          <a:bodyPr wrap="none" lIns="91430" tIns="45716" rIns="91430" bIns="45716" rtlCol="0">
            <a:spAutoFit/>
          </a:bodyPr>
          <a:lstStyle/>
          <a:p>
            <a:r>
              <a:rPr lang="fr-FR" dirty="0" smtClean="0"/>
              <a:t>Assembler (pool)</a:t>
            </a:r>
          </a:p>
          <a:p>
            <a:r>
              <a:rPr lang="fr-FR" dirty="0" smtClean="0"/>
              <a:t>Mapper</a:t>
            </a:r>
          </a:p>
          <a:p>
            <a:r>
              <a:rPr lang="fr-FR" dirty="0" smtClean="0"/>
              <a:t>Expression</a:t>
            </a:r>
            <a:endParaRPr lang="fr-FR" dirty="0"/>
          </a:p>
        </p:txBody>
      </p:sp>
      <p:sp>
        <p:nvSpPr>
          <p:cNvPr id="27" name="ZoneTexte 26"/>
          <p:cNvSpPr txBox="1"/>
          <p:nvPr/>
        </p:nvSpPr>
        <p:spPr>
          <a:xfrm>
            <a:off x="6192440" y="4499917"/>
            <a:ext cx="1296144" cy="738656"/>
          </a:xfrm>
          <a:prstGeom prst="rect">
            <a:avLst/>
          </a:prstGeom>
          <a:noFill/>
        </p:spPr>
        <p:txBody>
          <a:bodyPr wrap="square" lIns="91430" tIns="45716" rIns="91430" bIns="45716" rtlCol="0">
            <a:spAutoFit/>
          </a:bodyPr>
          <a:lstStyle/>
          <a:p>
            <a:r>
              <a:rPr lang="fr-FR" sz="1400" dirty="0"/>
              <a:t>Quantification de l’expression</a:t>
            </a:r>
          </a:p>
        </p:txBody>
      </p:sp>
      <p:sp>
        <p:nvSpPr>
          <p:cNvPr id="28" name="ZoneTexte 27"/>
          <p:cNvSpPr txBox="1"/>
          <p:nvPr/>
        </p:nvSpPr>
        <p:spPr>
          <a:xfrm>
            <a:off x="5112321" y="6732165"/>
            <a:ext cx="5120933" cy="523212"/>
          </a:xfrm>
          <a:prstGeom prst="rect">
            <a:avLst/>
          </a:prstGeom>
          <a:noFill/>
        </p:spPr>
        <p:txBody>
          <a:bodyPr wrap="none" lIns="91430" tIns="45716" rIns="91430" bIns="45716" rtlCol="0">
            <a:spAutoFit/>
          </a:bodyPr>
          <a:lstStyle/>
          <a:p>
            <a:r>
              <a:rPr lang="fr-FR" sz="1400" dirty="0"/>
              <a:t>Wang Z et al. (</a:t>
            </a:r>
            <a:r>
              <a:rPr lang="fr-FR" sz="1400" dirty="0" err="1"/>
              <a:t>January</a:t>
            </a:r>
            <a:r>
              <a:rPr lang="fr-FR" sz="1400" dirty="0"/>
              <a:t> 2009) Nature </a:t>
            </a:r>
            <a:r>
              <a:rPr lang="fr-FR" sz="1400" dirty="0" err="1"/>
              <a:t>Reviews</a:t>
            </a:r>
            <a:r>
              <a:rPr lang="fr-FR" sz="1400" dirty="0"/>
              <a:t> </a:t>
            </a:r>
            <a:r>
              <a:rPr lang="fr-FR" sz="1400" dirty="0" err="1"/>
              <a:t>Genetics</a:t>
            </a:r>
            <a:r>
              <a:rPr lang="fr-FR" sz="1400" dirty="0"/>
              <a:t> 10, 57-63 </a:t>
            </a:r>
          </a:p>
          <a:p>
            <a:r>
              <a:rPr lang="fr-FR" sz="1400" dirty="0"/>
              <a:t>Martin &amp; Wang (2011) Nat. </a:t>
            </a:r>
            <a:r>
              <a:rPr lang="fr-FR" sz="1400" dirty="0" err="1"/>
              <a:t>Rev</a:t>
            </a:r>
            <a:r>
              <a:rPr lang="fr-FR" sz="1400" dirty="0"/>
              <a:t>. </a:t>
            </a:r>
            <a:r>
              <a:rPr lang="fr-FR" sz="1400" dirty="0" err="1"/>
              <a:t>Gen</a:t>
            </a:r>
            <a:r>
              <a:rPr lang="fr-FR" sz="1400" dirty="0"/>
              <a:t>. 12,671</a:t>
            </a:r>
          </a:p>
        </p:txBody>
      </p:sp>
      <p:sp>
        <p:nvSpPr>
          <p:cNvPr id="19" name="ZoneTexte 18"/>
          <p:cNvSpPr txBox="1"/>
          <p:nvPr/>
        </p:nvSpPr>
        <p:spPr>
          <a:xfrm>
            <a:off x="719832" y="5868070"/>
            <a:ext cx="2952328" cy="923322"/>
          </a:xfrm>
          <a:prstGeom prst="rect">
            <a:avLst/>
          </a:prstGeom>
          <a:noFill/>
        </p:spPr>
        <p:txBody>
          <a:bodyPr wrap="square" lIns="91430" tIns="45716" rIns="91430" bIns="45716" rtlCol="0">
            <a:spAutoFit/>
          </a:bodyPr>
          <a:lstStyle/>
          <a:p>
            <a:pPr marL="285721" indent="-285721">
              <a:buFont typeface="Symbol" charset="0"/>
              <a:buChar char=""/>
            </a:pPr>
            <a:r>
              <a:rPr lang="fr-FR" dirty="0" smtClean="0">
                <a:solidFill>
                  <a:srgbClr val="000000"/>
                </a:solidFill>
              </a:rPr>
              <a:t>Module Annotation </a:t>
            </a:r>
            <a:r>
              <a:rPr lang="fr-FR" dirty="0">
                <a:solidFill>
                  <a:srgbClr val="000000"/>
                </a:solidFill>
              </a:rPr>
              <a:t>de génomes </a:t>
            </a:r>
            <a:r>
              <a:rPr lang="fr-FR" dirty="0" smtClean="0">
                <a:solidFill>
                  <a:srgbClr val="000000"/>
                </a:solidFill>
              </a:rPr>
              <a:t>bactériens</a:t>
            </a:r>
          </a:p>
          <a:p>
            <a:pPr marL="285721" indent="-285721">
              <a:buFont typeface="Symbol" charset="0"/>
              <a:buChar char=""/>
            </a:pPr>
            <a:r>
              <a:rPr lang="fr-FR" dirty="0" smtClean="0">
                <a:solidFill>
                  <a:srgbClr val="000000"/>
                </a:solidFill>
              </a:rPr>
              <a:t>Mesure </a:t>
            </a:r>
            <a:r>
              <a:rPr lang="fr-FR" dirty="0">
                <a:solidFill>
                  <a:srgbClr val="000000"/>
                </a:solidFill>
              </a:rPr>
              <a:t>de </a:t>
            </a:r>
            <a:r>
              <a:rPr lang="fr-FR" dirty="0" smtClean="0">
                <a:solidFill>
                  <a:srgbClr val="000000"/>
                </a:solidFill>
              </a:rPr>
              <a:t>l’expression</a:t>
            </a:r>
            <a:endParaRPr lang="fr-FR" dirty="0"/>
          </a:p>
        </p:txBody>
      </p:sp>
      <p:sp>
        <p:nvSpPr>
          <p:cNvPr id="24" name="ZoneTexte 23"/>
          <p:cNvSpPr txBox="1"/>
          <p:nvPr/>
        </p:nvSpPr>
        <p:spPr>
          <a:xfrm>
            <a:off x="6480473" y="5724053"/>
            <a:ext cx="2952328" cy="646323"/>
          </a:xfrm>
          <a:prstGeom prst="rect">
            <a:avLst/>
          </a:prstGeom>
          <a:noFill/>
        </p:spPr>
        <p:txBody>
          <a:bodyPr wrap="square" lIns="91430" tIns="45716" rIns="91430" bIns="45716" rtlCol="0">
            <a:spAutoFit/>
          </a:bodyPr>
          <a:lstStyle/>
          <a:p>
            <a:pPr marL="285721" indent="-285721">
              <a:buFont typeface="Symbol" charset="0"/>
              <a:buChar char=""/>
            </a:pPr>
            <a:r>
              <a:rPr lang="fr-FR" b="1" dirty="0" smtClean="0">
                <a:solidFill>
                  <a:srgbClr val="000000"/>
                </a:solidFill>
              </a:rPr>
              <a:t>Ce module</a:t>
            </a:r>
          </a:p>
          <a:p>
            <a:pPr marL="285721" indent="-285721">
              <a:buFont typeface="Symbol" charset="0"/>
              <a:buChar char=""/>
            </a:pPr>
            <a:r>
              <a:rPr lang="fr-FR" dirty="0" smtClean="0">
                <a:solidFill>
                  <a:srgbClr val="000000"/>
                </a:solidFill>
              </a:rPr>
              <a:t>Mesure de l’expression</a:t>
            </a:r>
            <a:endParaRPr lang="fr-FR" dirty="0" smtClean="0"/>
          </a:p>
        </p:txBody>
      </p:sp>
      <p:sp>
        <p:nvSpPr>
          <p:cNvPr id="30" name="ZoneTexte 29"/>
          <p:cNvSpPr txBox="1"/>
          <p:nvPr/>
        </p:nvSpPr>
        <p:spPr>
          <a:xfrm>
            <a:off x="2592041" y="827509"/>
            <a:ext cx="1210376" cy="369324"/>
          </a:xfrm>
          <a:prstGeom prst="rect">
            <a:avLst/>
          </a:prstGeom>
          <a:noFill/>
        </p:spPr>
        <p:txBody>
          <a:bodyPr wrap="none" lIns="91430" tIns="45716" rIns="91430" bIns="45716" rtlCol="0">
            <a:spAutoFit/>
          </a:bodyPr>
          <a:lstStyle/>
          <a:p>
            <a:r>
              <a:rPr lang="fr-FR" dirty="0" err="1" smtClean="0"/>
              <a:t>Raw</a:t>
            </a:r>
            <a:r>
              <a:rPr lang="fr-FR" dirty="0" smtClean="0"/>
              <a:t> </a:t>
            </a:r>
            <a:r>
              <a:rPr lang="fr-FR" dirty="0" err="1" smtClean="0"/>
              <a:t>reads</a:t>
            </a:r>
            <a:endParaRPr lang="fr-FR" dirty="0"/>
          </a:p>
        </p:txBody>
      </p:sp>
      <p:pic>
        <p:nvPicPr>
          <p:cNvPr id="31" name="Image 30" descr="rnaseq_de_novo_assembl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1092" y="3419797"/>
            <a:ext cx="3355725" cy="792088"/>
          </a:xfrm>
          <a:prstGeom prst="rect">
            <a:avLst/>
          </a:prstGeom>
        </p:spPr>
      </p:pic>
      <p:grpSp>
        <p:nvGrpSpPr>
          <p:cNvPr id="2" name="Grouper 32"/>
          <p:cNvGrpSpPr/>
          <p:nvPr/>
        </p:nvGrpSpPr>
        <p:grpSpPr>
          <a:xfrm>
            <a:off x="3705289" y="506345"/>
            <a:ext cx="2592288" cy="1080120"/>
            <a:chOff x="3672160" y="539477"/>
            <a:chExt cx="2952328" cy="1296144"/>
          </a:xfrm>
        </p:grpSpPr>
        <p:grpSp>
          <p:nvGrpSpPr>
            <p:cNvPr id="3" name="Grouper 33"/>
            <p:cNvGrpSpPr/>
            <p:nvPr/>
          </p:nvGrpSpPr>
          <p:grpSpPr>
            <a:xfrm>
              <a:off x="4752280" y="683493"/>
              <a:ext cx="900117" cy="108030"/>
              <a:chOff x="4320233" y="827510"/>
              <a:chExt cx="900117" cy="108030"/>
            </a:xfrm>
          </p:grpSpPr>
          <p:sp>
            <p:nvSpPr>
              <p:cNvPr id="68" name="Rectangle 67"/>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9" name="Rectangle 68"/>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0" name="Connecteur droit 69"/>
              <p:cNvCxnSpPr>
                <a:stCxn id="68" idx="3"/>
                <a:endCxn id="69"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6" name="Grouper 34"/>
            <p:cNvGrpSpPr/>
            <p:nvPr/>
          </p:nvGrpSpPr>
          <p:grpSpPr>
            <a:xfrm>
              <a:off x="4032200" y="899517"/>
              <a:ext cx="900117" cy="108030"/>
              <a:chOff x="4320233" y="827510"/>
              <a:chExt cx="900117" cy="108030"/>
            </a:xfrm>
          </p:grpSpPr>
          <p:sp>
            <p:nvSpPr>
              <p:cNvPr id="65" name="Rectangle 64"/>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Rectangle 65"/>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7" name="Connecteur droit 66"/>
              <p:cNvCxnSpPr>
                <a:stCxn id="65" idx="3"/>
                <a:endCxn id="66"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8" name="Grouper 35"/>
            <p:cNvGrpSpPr/>
            <p:nvPr/>
          </p:nvGrpSpPr>
          <p:grpSpPr>
            <a:xfrm>
              <a:off x="5256336" y="971525"/>
              <a:ext cx="900117" cy="108030"/>
              <a:chOff x="4320233" y="827510"/>
              <a:chExt cx="900117" cy="108030"/>
            </a:xfrm>
          </p:grpSpPr>
          <p:sp>
            <p:nvSpPr>
              <p:cNvPr id="62" name="Rectangle 61"/>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3" name="Rectangle 62"/>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4" name="Connecteur droit 63"/>
              <p:cNvCxnSpPr>
                <a:stCxn id="62" idx="3"/>
                <a:endCxn id="63"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9" name="Grouper 36"/>
            <p:cNvGrpSpPr/>
            <p:nvPr/>
          </p:nvGrpSpPr>
          <p:grpSpPr>
            <a:xfrm>
              <a:off x="4464248" y="1115541"/>
              <a:ext cx="900117" cy="108030"/>
              <a:chOff x="4320233" y="827510"/>
              <a:chExt cx="900117" cy="108030"/>
            </a:xfrm>
          </p:grpSpPr>
          <p:sp>
            <p:nvSpPr>
              <p:cNvPr id="59" name="Rectangle 58"/>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Rectangle 59"/>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1" name="Connecteur droit 60"/>
              <p:cNvCxnSpPr>
                <a:stCxn id="59" idx="3"/>
                <a:endCxn id="60"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1" name="Grouper 37"/>
            <p:cNvGrpSpPr/>
            <p:nvPr/>
          </p:nvGrpSpPr>
          <p:grpSpPr>
            <a:xfrm>
              <a:off x="5472360" y="1187549"/>
              <a:ext cx="900117" cy="108030"/>
              <a:chOff x="4320233" y="827510"/>
              <a:chExt cx="900117" cy="108030"/>
            </a:xfrm>
          </p:grpSpPr>
          <p:sp>
            <p:nvSpPr>
              <p:cNvPr id="56" name="Rectangle 55"/>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7" name="Rectangle 56"/>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8" name="Connecteur droit 57"/>
              <p:cNvCxnSpPr>
                <a:stCxn id="56" idx="3"/>
                <a:endCxn id="57"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2" name="Grouper 38"/>
            <p:cNvGrpSpPr/>
            <p:nvPr/>
          </p:nvGrpSpPr>
          <p:grpSpPr>
            <a:xfrm>
              <a:off x="4176216" y="1331565"/>
              <a:ext cx="900117" cy="108030"/>
              <a:chOff x="4320233" y="827510"/>
              <a:chExt cx="900117" cy="108030"/>
            </a:xfrm>
          </p:grpSpPr>
          <p:sp>
            <p:nvSpPr>
              <p:cNvPr id="53" name="Rectangle 52"/>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Rectangle 53"/>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5" name="Connecteur droit 54"/>
              <p:cNvCxnSpPr>
                <a:stCxn id="53" idx="3"/>
                <a:endCxn id="54"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3" name="Grouper 39"/>
            <p:cNvGrpSpPr/>
            <p:nvPr/>
          </p:nvGrpSpPr>
          <p:grpSpPr>
            <a:xfrm>
              <a:off x="5184328" y="1403573"/>
              <a:ext cx="900117" cy="108030"/>
              <a:chOff x="4320233" y="827510"/>
              <a:chExt cx="900117" cy="108030"/>
            </a:xfrm>
          </p:grpSpPr>
          <p:sp>
            <p:nvSpPr>
              <p:cNvPr id="50" name="Rectangle 49"/>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Rectangle 50"/>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2" name="Connecteur droit 51"/>
              <p:cNvCxnSpPr>
                <a:stCxn id="50" idx="3"/>
                <a:endCxn id="51"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4" name="Grouper 40"/>
            <p:cNvGrpSpPr/>
            <p:nvPr/>
          </p:nvGrpSpPr>
          <p:grpSpPr>
            <a:xfrm>
              <a:off x="4824288" y="1619597"/>
              <a:ext cx="900117" cy="108030"/>
              <a:chOff x="4320233" y="827510"/>
              <a:chExt cx="900117" cy="108030"/>
            </a:xfrm>
          </p:grpSpPr>
          <p:sp>
            <p:nvSpPr>
              <p:cNvPr id="47" name="Rectangle 46"/>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Rectangle 47"/>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9" name="Connecteur droit 48"/>
              <p:cNvCxnSpPr>
                <a:stCxn id="47" idx="3"/>
                <a:endCxn id="48"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5" name="Grouper 41"/>
            <p:cNvGrpSpPr/>
            <p:nvPr/>
          </p:nvGrpSpPr>
          <p:grpSpPr>
            <a:xfrm>
              <a:off x="3816176" y="1547589"/>
              <a:ext cx="900117" cy="108030"/>
              <a:chOff x="4320233" y="827510"/>
              <a:chExt cx="900117" cy="108030"/>
            </a:xfrm>
          </p:grpSpPr>
          <p:sp>
            <p:nvSpPr>
              <p:cNvPr id="44" name="Rectangle 43"/>
              <p:cNvSpPr/>
              <p:nvPr/>
            </p:nvSpPr>
            <p:spPr>
              <a:xfrm>
                <a:off x="4320233" y="827510"/>
                <a:ext cx="252046" cy="10803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Rectangle 44"/>
              <p:cNvSpPr/>
              <p:nvPr/>
            </p:nvSpPr>
            <p:spPr>
              <a:xfrm>
                <a:off x="4968304" y="827510"/>
                <a:ext cx="252046" cy="108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6" name="Connecteur droit 45"/>
              <p:cNvCxnSpPr>
                <a:stCxn id="44" idx="3"/>
                <a:endCxn id="45" idx="1"/>
              </p:cNvCxnSpPr>
              <p:nvPr/>
            </p:nvCxnSpPr>
            <p:spPr>
              <a:xfrm>
                <a:off x="4572279" y="881525"/>
                <a:ext cx="396025" cy="0"/>
              </a:xfrm>
              <a:prstGeom prst="line">
                <a:avLst/>
              </a:prstGeom>
              <a:ln w="28575"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sp>
          <p:nvSpPr>
            <p:cNvPr id="43" name="Rectangle 42"/>
            <p:cNvSpPr/>
            <p:nvPr/>
          </p:nvSpPr>
          <p:spPr>
            <a:xfrm>
              <a:off x="3672160" y="539477"/>
              <a:ext cx="2952328" cy="12961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295253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Le pipeline: fonctionnement général</a:t>
            </a:r>
          </a:p>
        </p:txBody>
      </p:sp>
      <p:sp>
        <p:nvSpPr>
          <p:cNvPr id="28" name="Rectangle à coins arrondis 27"/>
          <p:cNvSpPr/>
          <p:nvPr/>
        </p:nvSpPr>
        <p:spPr>
          <a:xfrm>
            <a:off x="7128545" y="755501"/>
            <a:ext cx="2736304" cy="2016224"/>
          </a:xfrm>
          <a:prstGeom prst="roundRect">
            <a:avLst/>
          </a:prstGeom>
          <a:solidFill>
            <a:srgbClr val="D7E4BD">
              <a:alpha val="53000"/>
            </a:srgbClr>
          </a:solidFill>
          <a:ln>
            <a:no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marL="107989">
              <a:buSzPct val="60000"/>
            </a:pPr>
            <a:r>
              <a:rPr lang="fr-FR" sz="1700" b="1" dirty="0">
                <a:solidFill>
                  <a:srgbClr val="000000"/>
                </a:solidFill>
              </a:rPr>
              <a:t>Périmètre du pipeline d’analyse </a:t>
            </a:r>
            <a:r>
              <a:rPr lang="fr-FR" sz="1700" b="1" dirty="0" err="1">
                <a:solidFill>
                  <a:srgbClr val="000000"/>
                </a:solidFill>
              </a:rPr>
              <a:t>RNASeq</a:t>
            </a:r>
            <a:endParaRPr lang="fr-FR" sz="1700" b="1" dirty="0">
              <a:solidFill>
                <a:srgbClr val="000000"/>
              </a:solidFill>
            </a:endParaRPr>
          </a:p>
          <a:p>
            <a:pPr marL="565141" indent="-457152">
              <a:buSzPct val="60000"/>
              <a:buFont typeface="+mj-ea"/>
              <a:buAutoNum type="circleNumDbPlain"/>
            </a:pPr>
            <a:r>
              <a:rPr lang="fr-FR" sz="1700" dirty="0">
                <a:solidFill>
                  <a:srgbClr val="000000"/>
                </a:solidFill>
              </a:rPr>
              <a:t>Pas de génome de référence</a:t>
            </a:r>
          </a:p>
          <a:p>
            <a:pPr marL="565141" indent="-457152">
              <a:buSzPct val="60000"/>
              <a:buFont typeface="+mj-ea"/>
              <a:buAutoNum type="circleNumDbPlain"/>
            </a:pPr>
            <a:r>
              <a:rPr lang="fr-FR" sz="1700" dirty="0" err="1" smtClean="0">
                <a:solidFill>
                  <a:srgbClr val="000000"/>
                </a:solidFill>
              </a:rPr>
              <a:t>Transcriptome</a:t>
            </a:r>
            <a:r>
              <a:rPr lang="fr-FR" sz="1700" dirty="0" smtClean="0">
                <a:solidFill>
                  <a:srgbClr val="000000"/>
                </a:solidFill>
              </a:rPr>
              <a:t> de taille </a:t>
            </a:r>
            <a:r>
              <a:rPr lang="fr-FR" sz="1700" b="1" dirty="0" smtClean="0">
                <a:solidFill>
                  <a:srgbClr val="000000"/>
                </a:solidFill>
              </a:rPr>
              <a:t>raisonnable</a:t>
            </a:r>
            <a:endParaRPr lang="fr-FR" sz="1700" b="1" dirty="0">
              <a:solidFill>
                <a:srgbClr val="000000"/>
              </a:solidFill>
            </a:endParaRPr>
          </a:p>
          <a:p>
            <a:pPr marL="565141" indent="-457152">
              <a:buSzPct val="60000"/>
              <a:buFont typeface="+mj-ea"/>
              <a:buAutoNum type="circleNumDbPlain"/>
            </a:pPr>
            <a:r>
              <a:rPr lang="fr-FR" sz="1700" dirty="0">
                <a:solidFill>
                  <a:srgbClr val="000000"/>
                </a:solidFill>
              </a:rPr>
              <a:t>Données Illumina</a:t>
            </a:r>
          </a:p>
        </p:txBody>
      </p:sp>
      <p:pic>
        <p:nvPicPr>
          <p:cNvPr id="36"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7424" y="604818"/>
            <a:ext cx="4445494" cy="6785370"/>
          </a:xfrm>
        </p:spPr>
      </p:pic>
      <p:sp>
        <p:nvSpPr>
          <p:cNvPr id="2" name="Rectangle 1"/>
          <p:cNvSpPr/>
          <p:nvPr/>
        </p:nvSpPr>
        <p:spPr>
          <a:xfrm>
            <a:off x="3611404" y="467470"/>
            <a:ext cx="1746444" cy="6929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spcCol="0" rtlCol="0" anchor="ctr"/>
          <a:lstStyle/>
          <a:p>
            <a:pPr algn="ctr"/>
            <a:endParaRPr lang="en-GB"/>
          </a:p>
        </p:txBody>
      </p:sp>
    </p:spTree>
    <p:extLst>
      <p:ext uri="{BB962C8B-B14F-4D97-AF65-F5344CB8AC3E}">
        <p14:creationId xmlns:p14="http://schemas.microsoft.com/office/powerpoint/2010/main" val="4248078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Nettoyage des </a:t>
            </a:r>
            <a:r>
              <a:rPr lang="fr-FR" b="1" dirty="0" err="1" smtClean="0">
                <a:solidFill>
                  <a:srgbClr val="000000"/>
                </a:solidFill>
                <a:latin typeface="Calibri" pitchFamily="18"/>
                <a:ea typeface="DejaVu Sans" pitchFamily="2"/>
                <a:cs typeface="DejaVu Sans" pitchFamily="2"/>
              </a:rPr>
              <a:t>reads</a:t>
            </a:r>
            <a:endParaRPr lang="fr-FR" b="1" dirty="0">
              <a:solidFill>
                <a:srgbClr val="000000"/>
              </a:solidFill>
              <a:latin typeface="Calibri" pitchFamily="18"/>
              <a:ea typeface="DejaVu Sans" pitchFamily="2"/>
              <a:cs typeface="DejaVu Sans" pitchFamily="2"/>
            </a:endParaRPr>
          </a:p>
        </p:txBody>
      </p:sp>
      <p:pic>
        <p:nvPicPr>
          <p:cNvPr id="7" name="Image 6" descr="fastqc_per_base_quality_spombe_gd_75k_left_clea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8798" y="1179071"/>
            <a:ext cx="4757211" cy="2838893"/>
          </a:xfrm>
          <a:prstGeom prst="rect">
            <a:avLst/>
          </a:prstGeom>
        </p:spPr>
      </p:pic>
      <p:sp>
        <p:nvSpPr>
          <p:cNvPr id="9" name="ZoneTexte 8"/>
          <p:cNvSpPr txBox="1"/>
          <p:nvPr/>
        </p:nvSpPr>
        <p:spPr>
          <a:xfrm>
            <a:off x="537179" y="683493"/>
            <a:ext cx="7969662" cy="369324"/>
          </a:xfrm>
          <a:prstGeom prst="rect">
            <a:avLst/>
          </a:prstGeom>
          <a:noFill/>
        </p:spPr>
        <p:txBody>
          <a:bodyPr wrap="none" lIns="91430" tIns="45716" rIns="91430" bIns="45716" rtlCol="0">
            <a:spAutoFit/>
          </a:bodyPr>
          <a:lstStyle/>
          <a:p>
            <a:r>
              <a:rPr lang="fr-FR" b="1" dirty="0" smtClean="0"/>
              <a:t>Postulat</a:t>
            </a:r>
            <a:r>
              <a:rPr lang="fr-FR" dirty="0" smtClean="0"/>
              <a:t> : les données Illumina sont généralement de très bonne qualité (en 5’)</a:t>
            </a:r>
            <a:endParaRPr lang="fr-FR" dirty="0"/>
          </a:p>
        </p:txBody>
      </p:sp>
      <p:sp>
        <p:nvSpPr>
          <p:cNvPr id="5" name="ZoneTexte 4"/>
          <p:cNvSpPr txBox="1"/>
          <p:nvPr/>
        </p:nvSpPr>
        <p:spPr>
          <a:xfrm>
            <a:off x="537917" y="4535019"/>
            <a:ext cx="7812183" cy="369324"/>
          </a:xfrm>
          <a:prstGeom prst="rect">
            <a:avLst/>
          </a:prstGeom>
          <a:noFill/>
        </p:spPr>
        <p:txBody>
          <a:bodyPr wrap="none" lIns="91430" tIns="45716" rIns="91430" bIns="45716" rtlCol="0">
            <a:spAutoFit/>
          </a:bodyPr>
          <a:lstStyle/>
          <a:p>
            <a:r>
              <a:rPr lang="fr-FR" dirty="0" smtClean="0"/>
              <a:t>« L’incorporation » d’un N signifie que le séquençage commence à se dégrader</a:t>
            </a:r>
            <a:endParaRPr lang="fr-FR" dirty="0"/>
          </a:p>
        </p:txBody>
      </p:sp>
      <p:sp>
        <p:nvSpPr>
          <p:cNvPr id="6" name="ZoneTexte 5"/>
          <p:cNvSpPr txBox="1"/>
          <p:nvPr/>
        </p:nvSpPr>
        <p:spPr>
          <a:xfrm>
            <a:off x="594819" y="5446723"/>
            <a:ext cx="9027579" cy="1754318"/>
          </a:xfrm>
          <a:prstGeom prst="rect">
            <a:avLst/>
          </a:prstGeom>
          <a:noFill/>
        </p:spPr>
        <p:txBody>
          <a:bodyPr wrap="none" lIns="91430" tIns="45716" rIns="91430" bIns="45716" rtlCol="0">
            <a:spAutoFit/>
          </a:bodyPr>
          <a:lstStyle/>
          <a:p>
            <a:pPr marL="314982" indent="-314982">
              <a:buFont typeface="Wingdings"/>
              <a:buChar char="à"/>
            </a:pPr>
            <a:r>
              <a:rPr lang="fr-FR" dirty="0" smtClean="0">
                <a:sym typeface="Wingdings" panose="05000000000000000000" pitchFamily="2" charset="2"/>
              </a:rPr>
              <a:t>Le pipeline « </a:t>
            </a:r>
            <a:r>
              <a:rPr lang="fr-FR" dirty="0" err="1" smtClean="0">
                <a:sym typeface="Wingdings" panose="05000000000000000000" pitchFamily="2" charset="2"/>
              </a:rPr>
              <a:t>trimme</a:t>
            </a:r>
            <a:r>
              <a:rPr lang="fr-FR" dirty="0" smtClean="0">
                <a:sym typeface="Wingdings" panose="05000000000000000000" pitchFamily="2" charset="2"/>
              </a:rPr>
              <a:t> » les </a:t>
            </a:r>
            <a:r>
              <a:rPr lang="fr-FR" dirty="0" err="1" smtClean="0">
                <a:sym typeface="Wingdings" panose="05000000000000000000" pitchFamily="2" charset="2"/>
              </a:rPr>
              <a:t>reads</a:t>
            </a:r>
            <a:r>
              <a:rPr lang="fr-FR" dirty="0" smtClean="0">
                <a:sym typeface="Wingdings" panose="05000000000000000000" pitchFamily="2" charset="2"/>
              </a:rPr>
              <a:t> au premier « N » rencontré</a:t>
            </a:r>
          </a:p>
          <a:p>
            <a:pPr marL="944947" lvl="1" indent="-440975">
              <a:buAutoNum type="romanLcParenR"/>
            </a:pPr>
            <a:endParaRPr lang="fr-FR" dirty="0" smtClean="0">
              <a:sym typeface="Wingdings" panose="05000000000000000000" pitchFamily="2" charset="2"/>
            </a:endParaRPr>
          </a:p>
          <a:p>
            <a:pPr marL="944947" lvl="1" indent="-440975">
              <a:buAutoNum type="romanLcParenR"/>
            </a:pPr>
            <a:r>
              <a:rPr lang="fr-FR" dirty="0" smtClean="0">
                <a:sym typeface="Wingdings" panose="05000000000000000000" pitchFamily="2" charset="2"/>
              </a:rPr>
              <a:t>Pas d’utilisation de l’information de score qualité </a:t>
            </a:r>
          </a:p>
          <a:p>
            <a:pPr marL="944947" lvl="1" indent="-440975">
              <a:buAutoNum type="romanLcParenR"/>
            </a:pPr>
            <a:r>
              <a:rPr lang="fr-FR" dirty="0" smtClean="0">
                <a:sym typeface="Wingdings" panose="05000000000000000000" pitchFamily="2" charset="2"/>
              </a:rPr>
              <a:t>L’élimination des pollutions (ex: </a:t>
            </a:r>
            <a:r>
              <a:rPr lang="fr-FR" dirty="0" err="1" smtClean="0">
                <a:sym typeface="Wingdings" panose="05000000000000000000" pitchFamily="2" charset="2"/>
              </a:rPr>
              <a:t>rRNA</a:t>
            </a:r>
            <a:r>
              <a:rPr lang="fr-FR" dirty="0" smtClean="0">
                <a:sym typeface="Wingdings" panose="05000000000000000000" pitchFamily="2" charset="2"/>
              </a:rPr>
              <a:t>) sont du ressort du biologiste moléculaire</a:t>
            </a:r>
          </a:p>
          <a:p>
            <a:pPr marL="944947" lvl="1" indent="-440975">
              <a:buAutoNum type="romanLcParenR"/>
            </a:pPr>
            <a:r>
              <a:rPr lang="fr-FR" dirty="0" smtClean="0">
                <a:sym typeface="Wingdings" panose="05000000000000000000" pitchFamily="2" charset="2"/>
              </a:rPr>
              <a:t>Pas de recherche de </a:t>
            </a:r>
            <a:r>
              <a:rPr lang="fr-FR" dirty="0" err="1" smtClean="0">
                <a:sym typeface="Wingdings" panose="05000000000000000000" pitchFamily="2" charset="2"/>
              </a:rPr>
              <a:t>primers</a:t>
            </a:r>
            <a:r>
              <a:rPr lang="fr-FR" dirty="0" smtClean="0">
                <a:sym typeface="Wingdings" panose="05000000000000000000" pitchFamily="2" charset="2"/>
              </a:rPr>
              <a:t> etc… </a:t>
            </a:r>
            <a:r>
              <a:rPr lang="fr-FR" dirty="0" err="1" smtClean="0">
                <a:sym typeface="Wingdings" panose="05000000000000000000" pitchFamily="2" charset="2"/>
              </a:rPr>
              <a:t>suprrimés</a:t>
            </a:r>
            <a:r>
              <a:rPr lang="fr-FR" dirty="0" smtClean="0">
                <a:sym typeface="Wingdings" panose="05000000000000000000" pitchFamily="2" charset="2"/>
              </a:rPr>
              <a:t> par la suite du pipeline</a:t>
            </a:r>
          </a:p>
          <a:p>
            <a:pPr marL="818954" lvl="1" indent="-314982">
              <a:buFont typeface="Wingdings"/>
              <a:buChar char="à"/>
            </a:pPr>
            <a:endParaRPr lang="fr-FR" dirty="0"/>
          </a:p>
        </p:txBody>
      </p:sp>
    </p:spTree>
    <p:extLst>
      <p:ext uri="{BB962C8B-B14F-4D97-AF65-F5344CB8AC3E}">
        <p14:creationId xmlns:p14="http://schemas.microsoft.com/office/powerpoint/2010/main" val="2935048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Le pipeline: fonctionnement général</a:t>
            </a:r>
          </a:p>
        </p:txBody>
      </p:sp>
      <p:pic>
        <p:nvPicPr>
          <p:cNvPr id="5"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424" y="604818"/>
            <a:ext cx="4445494" cy="6785370"/>
          </a:xfrm>
          <a:prstGeom prst="rect">
            <a:avLst/>
          </a:prstGeom>
        </p:spPr>
      </p:pic>
      <p:sp>
        <p:nvSpPr>
          <p:cNvPr id="6" name="Rectangle 5"/>
          <p:cNvSpPr/>
          <p:nvPr/>
        </p:nvSpPr>
        <p:spPr>
          <a:xfrm>
            <a:off x="2738182" y="2112952"/>
            <a:ext cx="3413504" cy="30956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spcCol="0" rtlCol="0" anchor="ctr"/>
          <a:lstStyle/>
          <a:p>
            <a:pPr algn="ctr"/>
            <a:endParaRPr lang="en-GB"/>
          </a:p>
        </p:txBody>
      </p:sp>
    </p:spTree>
    <p:extLst>
      <p:ext uri="{BB962C8B-B14F-4D97-AF65-F5344CB8AC3E}">
        <p14:creationId xmlns:p14="http://schemas.microsoft.com/office/powerpoint/2010/main" val="334464051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PRINCIPES DES METHODES D’ASSEMBLAGE DE </a:t>
            </a:r>
            <a:r>
              <a:rPr lang="fr-FR" b="1" dirty="0" smtClean="0">
                <a:solidFill>
                  <a:srgbClr val="000000"/>
                </a:solidFill>
                <a:latin typeface="Calibri" pitchFamily="18"/>
                <a:ea typeface="DejaVu Sans" pitchFamily="2"/>
                <a:cs typeface="DejaVu Sans" pitchFamily="2"/>
              </a:rPr>
              <a:t>SHORT READS</a:t>
            </a:r>
            <a:endParaRPr lang="fr-FR" b="1" dirty="0">
              <a:solidFill>
                <a:srgbClr val="000000"/>
              </a:solidFill>
              <a:latin typeface="Calibri"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4" y="179437"/>
            <a:ext cx="1325086"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Assemblage</a:t>
            </a:r>
            <a:endParaRPr lang="fr-FR" dirty="0"/>
          </a:p>
        </p:txBody>
      </p:sp>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19" name="ZoneTexte 40"/>
          <p:cNvSpPr txBox="1"/>
          <p:nvPr/>
        </p:nvSpPr>
        <p:spPr>
          <a:xfrm>
            <a:off x="503999" y="611487"/>
            <a:ext cx="9072817" cy="1501365"/>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b="1" u="sng" dirty="0" smtClean="0">
                <a:solidFill>
                  <a:srgbClr val="000000"/>
                </a:solidFill>
                <a:latin typeface="Calibri" pitchFamily="18"/>
                <a:ea typeface="DejaVu Sans" pitchFamily="2"/>
                <a:cs typeface="DejaVu Sans" pitchFamily="2"/>
              </a:rPr>
              <a:t>Assemblage  d’une séquence </a:t>
            </a:r>
            <a:r>
              <a:rPr lang="fr-FR" dirty="0" smtClean="0">
                <a:latin typeface="Calibri" pitchFamily="18"/>
                <a:ea typeface="DejaVu Sans" pitchFamily="2"/>
                <a:cs typeface="DejaVu Sans" pitchFamily="2"/>
              </a:rPr>
              <a:t>:  </a:t>
            </a:r>
          </a:p>
          <a:p>
            <a:pPr>
              <a:buNone/>
              <a:defRPr sz="1800"/>
            </a:pPr>
            <a:r>
              <a:rPr lang="fr-FR" dirty="0" smtClean="0">
                <a:latin typeface="Calibri" pitchFamily="18"/>
                <a:ea typeface="DejaVu Sans" pitchFamily="2"/>
                <a:cs typeface="DejaVu Sans" pitchFamily="2"/>
              </a:rPr>
              <a:t>	Information de base :  fragments de la séquence</a:t>
            </a:r>
          </a:p>
          <a:p>
            <a:pPr>
              <a:buNone/>
              <a:defRPr sz="1800"/>
            </a:pPr>
            <a:r>
              <a:rPr lang="fr-FR" dirty="0" smtClean="0">
                <a:latin typeface="Calibri" pitchFamily="18"/>
                <a:ea typeface="DejaVu Sans" pitchFamily="2"/>
                <a:cs typeface="DejaVu Sans" pitchFamily="2"/>
              </a:rPr>
              <a:t>	Particularité : les fragments se chevauchent (« s’</a:t>
            </a:r>
            <a:r>
              <a:rPr lang="fr-FR" dirty="0" err="1" smtClean="0">
                <a:latin typeface="Calibri" pitchFamily="18"/>
                <a:ea typeface="DejaVu Sans" pitchFamily="2"/>
                <a:cs typeface="DejaVu Sans" pitchFamily="2"/>
              </a:rPr>
              <a:t>overlapent</a:t>
            </a:r>
            <a:r>
              <a:rPr lang="fr-FR" dirty="0" smtClean="0">
                <a:latin typeface="Calibri" pitchFamily="18"/>
                <a:ea typeface="DejaVu Sans" pitchFamily="2"/>
                <a:cs typeface="DejaVu Sans" pitchFamily="2"/>
              </a:rPr>
              <a:t> »)</a:t>
            </a:r>
          </a:p>
          <a:p>
            <a:pPr>
              <a:buNone/>
              <a:defRPr sz="1800"/>
            </a:pPr>
            <a:r>
              <a:rPr lang="fr-FR" dirty="0" smtClean="0">
                <a:solidFill>
                  <a:srgbClr val="FF0000"/>
                </a:solidFill>
                <a:latin typeface="Calibri" pitchFamily="18"/>
                <a:ea typeface="DejaVu Sans" pitchFamily="2"/>
                <a:cs typeface="DejaVu Sans" pitchFamily="2"/>
              </a:rPr>
              <a:t>	</a:t>
            </a:r>
            <a:r>
              <a:rPr lang="fr-FR" dirty="0" smtClean="0">
                <a:latin typeface="Calibri" pitchFamily="18"/>
                <a:ea typeface="DejaVu Sans" pitchFamily="2"/>
                <a:cs typeface="DejaVu Sans" pitchFamily="2"/>
              </a:rPr>
              <a:t>Objectif : reconstituer la séquence</a:t>
            </a:r>
            <a:r>
              <a:rPr lang="fr-FR" dirty="0" smtClean="0">
                <a:solidFill>
                  <a:srgbClr val="FF0000"/>
                </a:solidFill>
                <a:latin typeface="Calibri" pitchFamily="18"/>
                <a:ea typeface="DejaVu Sans" pitchFamily="2"/>
                <a:cs typeface="DejaVu Sans" pitchFamily="2"/>
              </a:rPr>
              <a:t>		</a:t>
            </a:r>
            <a:r>
              <a:rPr lang="fr-FR" dirty="0" smtClean="0">
                <a:latin typeface="Calibri" pitchFamily="18"/>
                <a:ea typeface="DejaVu Sans" pitchFamily="2"/>
                <a:cs typeface="DejaVu Sans" pitchFamily="2"/>
              </a:rPr>
              <a:t> </a:t>
            </a:r>
          </a:p>
          <a:p>
            <a:pPr>
              <a:buNone/>
              <a:defRPr sz="1800"/>
            </a:pPr>
            <a:endParaRPr lang="fr-FR" b="1" dirty="0">
              <a:solidFill>
                <a:srgbClr val="000000"/>
              </a:solidFill>
              <a:latin typeface="Calibri" pitchFamily="18"/>
              <a:ea typeface="DejaVu Sans" pitchFamily="2"/>
              <a:cs typeface="Calibri" pitchFamily="18"/>
            </a:endParaRPr>
          </a:p>
        </p:txBody>
      </p:sp>
      <p:sp>
        <p:nvSpPr>
          <p:cNvPr id="20" name="ZoneTexte 40"/>
          <p:cNvSpPr txBox="1"/>
          <p:nvPr/>
        </p:nvSpPr>
        <p:spPr>
          <a:xfrm>
            <a:off x="503809" y="1835623"/>
            <a:ext cx="9072817" cy="1501365"/>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b="1" u="sng" dirty="0" smtClean="0">
                <a:solidFill>
                  <a:srgbClr val="000000"/>
                </a:solidFill>
                <a:latin typeface="Calibri" pitchFamily="18"/>
                <a:ea typeface="DejaVu Sans" pitchFamily="2"/>
                <a:cs typeface="DejaVu Sans" pitchFamily="2"/>
              </a:rPr>
              <a:t>Puzzle (Assemblage  d’une image) </a:t>
            </a:r>
            <a:r>
              <a:rPr lang="fr-FR" dirty="0" smtClean="0">
                <a:latin typeface="Calibri" pitchFamily="18"/>
                <a:ea typeface="DejaVu Sans" pitchFamily="2"/>
                <a:cs typeface="DejaVu Sans" pitchFamily="2"/>
              </a:rPr>
              <a:t>:  </a:t>
            </a:r>
          </a:p>
          <a:p>
            <a:pPr>
              <a:buNone/>
              <a:defRPr sz="1800"/>
            </a:pPr>
            <a:r>
              <a:rPr lang="fr-FR" dirty="0" smtClean="0">
                <a:latin typeface="Calibri" pitchFamily="18"/>
                <a:ea typeface="DejaVu Sans" pitchFamily="2"/>
                <a:cs typeface="DejaVu Sans" pitchFamily="2"/>
              </a:rPr>
              <a:t>	Information de base :  fragments de l’image</a:t>
            </a:r>
          </a:p>
          <a:p>
            <a:pPr>
              <a:buNone/>
              <a:defRPr sz="1800"/>
            </a:pPr>
            <a:r>
              <a:rPr lang="fr-FR" dirty="0" smtClean="0">
                <a:latin typeface="Calibri" pitchFamily="18"/>
                <a:ea typeface="DejaVu Sans" pitchFamily="2"/>
                <a:cs typeface="DejaVu Sans" pitchFamily="2"/>
              </a:rPr>
              <a:t>	Particularité : les fragments se complètent</a:t>
            </a:r>
          </a:p>
          <a:p>
            <a:pPr>
              <a:buNone/>
              <a:defRPr sz="1800"/>
            </a:pPr>
            <a:r>
              <a:rPr lang="fr-FR" dirty="0" smtClean="0">
                <a:solidFill>
                  <a:srgbClr val="FF0000"/>
                </a:solidFill>
                <a:latin typeface="Calibri" pitchFamily="18"/>
                <a:ea typeface="DejaVu Sans" pitchFamily="2"/>
                <a:cs typeface="DejaVu Sans" pitchFamily="2"/>
              </a:rPr>
              <a:t>	</a:t>
            </a:r>
            <a:r>
              <a:rPr lang="fr-FR" dirty="0" smtClean="0">
                <a:latin typeface="Calibri" pitchFamily="18"/>
                <a:ea typeface="DejaVu Sans" pitchFamily="2"/>
                <a:cs typeface="DejaVu Sans" pitchFamily="2"/>
              </a:rPr>
              <a:t>Objectif : reconstituer l’image</a:t>
            </a:r>
            <a:r>
              <a:rPr lang="fr-FR" dirty="0" smtClean="0">
                <a:solidFill>
                  <a:srgbClr val="FF0000"/>
                </a:solidFill>
                <a:latin typeface="Calibri" pitchFamily="18"/>
                <a:ea typeface="DejaVu Sans" pitchFamily="2"/>
                <a:cs typeface="DejaVu Sans" pitchFamily="2"/>
              </a:rPr>
              <a:t>		</a:t>
            </a:r>
            <a:r>
              <a:rPr lang="fr-FR" dirty="0" smtClean="0">
                <a:latin typeface="Calibri" pitchFamily="18"/>
                <a:ea typeface="DejaVu Sans" pitchFamily="2"/>
                <a:cs typeface="DejaVu Sans" pitchFamily="2"/>
              </a:rPr>
              <a:t> </a:t>
            </a:r>
          </a:p>
          <a:p>
            <a:pPr>
              <a:buNone/>
              <a:defRPr sz="1800"/>
            </a:pPr>
            <a:endParaRPr lang="fr-FR" b="1" dirty="0">
              <a:solidFill>
                <a:srgbClr val="000000"/>
              </a:solidFill>
              <a:latin typeface="Calibri" pitchFamily="18"/>
              <a:ea typeface="DejaVu Sans" pitchFamily="2"/>
              <a:cs typeface="Calibri" pitchFamily="18"/>
            </a:endParaRPr>
          </a:p>
        </p:txBody>
      </p:sp>
      <p:grpSp>
        <p:nvGrpSpPr>
          <p:cNvPr id="38" name="Groupe 37"/>
          <p:cNvGrpSpPr/>
          <p:nvPr/>
        </p:nvGrpSpPr>
        <p:grpSpPr>
          <a:xfrm>
            <a:off x="431800" y="3131765"/>
            <a:ext cx="9433048" cy="4032448"/>
            <a:chOff x="431800" y="3131765"/>
            <a:chExt cx="9433048" cy="4032448"/>
          </a:xfrm>
        </p:grpSpPr>
        <p:sp>
          <p:nvSpPr>
            <p:cNvPr id="21" name="ZoneTexte 40"/>
            <p:cNvSpPr txBox="1"/>
            <p:nvPr/>
          </p:nvSpPr>
          <p:spPr>
            <a:xfrm>
              <a:off x="431800" y="3131765"/>
              <a:ext cx="9072817" cy="655949"/>
            </a:xfrm>
            <a:prstGeom prst="rect">
              <a:avLst/>
            </a:prstGeom>
            <a:noFill/>
            <a:ln>
              <a:noFill/>
            </a:ln>
          </p:spPr>
          <p:txBody>
            <a:bodyPr vert="horz" wrap="square" lIns="91440" tIns="45720" rIns="91440" bIns="4572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b="1" u="sng" dirty="0" smtClean="0">
                  <a:solidFill>
                    <a:srgbClr val="000000"/>
                  </a:solidFill>
                  <a:latin typeface="Calibri" pitchFamily="18"/>
                  <a:ea typeface="DejaVu Sans" pitchFamily="2"/>
                  <a:cs typeface="DejaVu Sans" pitchFamily="2"/>
                </a:rPr>
                <a:t>Stratégie simple de résolution d’un Puzzle </a:t>
              </a:r>
              <a:r>
                <a:rPr lang="fr-FR" dirty="0" smtClean="0">
                  <a:latin typeface="Calibri" pitchFamily="18"/>
                  <a:ea typeface="DejaVu Sans" pitchFamily="2"/>
                  <a:cs typeface="DejaVu Sans" pitchFamily="2"/>
                </a:rPr>
                <a:t>:  </a:t>
              </a:r>
            </a:p>
            <a:p>
              <a:pPr>
                <a:buNone/>
                <a:defRPr sz="1800"/>
              </a:pPr>
              <a:r>
                <a:rPr lang="fr-FR" dirty="0" smtClean="0">
                  <a:latin typeface="Calibri" pitchFamily="18"/>
                  <a:ea typeface="DejaVu Sans" pitchFamily="2"/>
                  <a:cs typeface="DejaVu Sans" pitchFamily="2"/>
                </a:rPr>
                <a:t>	Comparer les fragments un à un et identifier ce qui se complète.</a:t>
              </a:r>
              <a:endParaRPr lang="fr-FR" b="1" dirty="0">
                <a:solidFill>
                  <a:srgbClr val="000000"/>
                </a:solidFill>
                <a:latin typeface="Calibri" pitchFamily="18"/>
                <a:ea typeface="DejaVu Sans" pitchFamily="2"/>
                <a:cs typeface="Calibri" pitchFamily="18"/>
              </a:endParaRPr>
            </a:p>
          </p:txBody>
        </p:sp>
        <p:grpSp>
          <p:nvGrpSpPr>
            <p:cNvPr id="11" name="Groupe 65"/>
            <p:cNvGrpSpPr/>
            <p:nvPr/>
          </p:nvGrpSpPr>
          <p:grpSpPr>
            <a:xfrm>
              <a:off x="725268" y="3923853"/>
              <a:ext cx="7699420" cy="2448272"/>
              <a:chOff x="437236" y="3923853"/>
              <a:chExt cx="7699420" cy="2448272"/>
            </a:xfrm>
          </p:grpSpPr>
          <p:grpSp>
            <p:nvGrpSpPr>
              <p:cNvPr id="12" name="Group 12"/>
              <p:cNvGrpSpPr>
                <a:grpSpLocks noChangeAspect="1"/>
              </p:cNvGrpSpPr>
              <p:nvPr/>
            </p:nvGrpSpPr>
            <p:grpSpPr bwMode="auto">
              <a:xfrm>
                <a:off x="437236" y="4355935"/>
                <a:ext cx="1250225" cy="1223716"/>
                <a:chOff x="367" y="725"/>
                <a:chExt cx="2627" cy="2574"/>
              </a:xfrm>
            </p:grpSpPr>
            <p:sp>
              <p:nvSpPr>
                <p:cNvPr id="23" name="Puzzle3"/>
                <p:cNvSpPr>
                  <a:spLocks noEditPoints="1" noChangeArrowheads="1"/>
                </p:cNvSpPr>
                <p:nvPr/>
              </p:nvSpPr>
              <p:spPr bwMode="auto">
                <a:xfrm>
                  <a:off x="1880" y="1785"/>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4" name="Puzzle2"/>
                <p:cNvSpPr>
                  <a:spLocks noEditPoints="1" noChangeArrowheads="1"/>
                </p:cNvSpPr>
                <p:nvPr/>
              </p:nvSpPr>
              <p:spPr bwMode="auto">
                <a:xfrm>
                  <a:off x="367" y="1482"/>
                  <a:ext cx="1778" cy="137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5" name="Puzzle4"/>
                <p:cNvSpPr>
                  <a:spLocks noEditPoints="1" noChangeArrowheads="1"/>
                </p:cNvSpPr>
                <p:nvPr/>
              </p:nvSpPr>
              <p:spPr bwMode="auto">
                <a:xfrm>
                  <a:off x="1728" y="117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6" name="Puzzle1"/>
                <p:cNvSpPr>
                  <a:spLocks noEditPoints="1" noChangeArrowheads="1"/>
                </p:cNvSpPr>
                <p:nvPr/>
              </p:nvSpPr>
              <p:spPr bwMode="auto">
                <a:xfrm>
                  <a:off x="518" y="725"/>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3" name="Group 2"/>
              <p:cNvGrpSpPr>
                <a:grpSpLocks noChangeAspect="1"/>
              </p:cNvGrpSpPr>
              <p:nvPr/>
            </p:nvGrpSpPr>
            <p:grpSpPr bwMode="auto">
              <a:xfrm>
                <a:off x="3461427" y="4067869"/>
                <a:ext cx="774143" cy="1027232"/>
                <a:chOff x="1824" y="1091"/>
                <a:chExt cx="1800" cy="2391"/>
              </a:xfrm>
            </p:grpSpPr>
            <p:sp>
              <p:nvSpPr>
                <p:cNvPr id="1029" name="Puzzle4"/>
                <p:cNvSpPr>
                  <a:spLocks noEditPoints="1" noChangeArrowheads="1"/>
                </p:cNvSpPr>
                <p:nvPr/>
              </p:nvSpPr>
              <p:spPr bwMode="auto">
                <a:xfrm>
                  <a:off x="2192" y="171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30" name="Puzzle1"/>
                <p:cNvSpPr>
                  <a:spLocks noEditPoints="1" noChangeArrowheads="1"/>
                </p:cNvSpPr>
                <p:nvPr/>
              </p:nvSpPr>
              <p:spPr bwMode="auto">
                <a:xfrm>
                  <a:off x="1824" y="1091"/>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6" name="Group 2"/>
              <p:cNvGrpSpPr>
                <a:grpSpLocks noChangeAspect="1"/>
              </p:cNvGrpSpPr>
              <p:nvPr/>
            </p:nvGrpSpPr>
            <p:grpSpPr bwMode="auto">
              <a:xfrm>
                <a:off x="3389419" y="5219997"/>
                <a:ext cx="792206" cy="1151823"/>
                <a:chOff x="1657" y="801"/>
                <a:chExt cx="1842" cy="2681"/>
              </a:xfrm>
            </p:grpSpPr>
            <p:sp>
              <p:nvSpPr>
                <p:cNvPr id="42" name="Puzzle2"/>
                <p:cNvSpPr>
                  <a:spLocks noEditPoints="1" noChangeArrowheads="1"/>
                </p:cNvSpPr>
                <p:nvPr/>
              </p:nvSpPr>
              <p:spPr bwMode="auto">
                <a:xfrm rot="10800000">
                  <a:off x="1657" y="1974"/>
                  <a:ext cx="1842" cy="1508"/>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 name="Puzzle1"/>
                <p:cNvSpPr>
                  <a:spLocks noEditPoints="1" noChangeArrowheads="1"/>
                </p:cNvSpPr>
                <p:nvPr/>
              </p:nvSpPr>
              <p:spPr bwMode="auto">
                <a:xfrm>
                  <a:off x="1657" y="801"/>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7" name="Group 2"/>
              <p:cNvGrpSpPr>
                <a:grpSpLocks noChangeAspect="1"/>
              </p:cNvGrpSpPr>
              <p:nvPr/>
            </p:nvGrpSpPr>
            <p:grpSpPr bwMode="auto">
              <a:xfrm>
                <a:off x="6917811" y="4499917"/>
                <a:ext cx="1218845" cy="1224000"/>
                <a:chOff x="1824" y="633"/>
                <a:chExt cx="2834" cy="2849"/>
              </a:xfrm>
            </p:grpSpPr>
            <p:sp>
              <p:nvSpPr>
                <p:cNvPr id="46" name="Puzzle3"/>
                <p:cNvSpPr>
                  <a:spLocks noEditPoints="1" noChangeArrowheads="1"/>
                </p:cNvSpPr>
                <p:nvPr/>
              </p:nvSpPr>
              <p:spPr bwMode="auto">
                <a:xfrm>
                  <a:off x="3204" y="633"/>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7" name="Puzzle2"/>
                <p:cNvSpPr>
                  <a:spLocks noEditPoints="1" noChangeArrowheads="1"/>
                </p:cNvSpPr>
                <p:nvPr/>
              </p:nvSpPr>
              <p:spPr bwMode="auto">
                <a:xfrm>
                  <a:off x="2880" y="1736"/>
                  <a:ext cx="1778" cy="137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8" name="Puzzle4"/>
                <p:cNvSpPr>
                  <a:spLocks noEditPoints="1" noChangeArrowheads="1"/>
                </p:cNvSpPr>
                <p:nvPr/>
              </p:nvSpPr>
              <p:spPr bwMode="auto">
                <a:xfrm>
                  <a:off x="2192" y="171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9" name="Puzzle1"/>
                <p:cNvSpPr>
                  <a:spLocks noEditPoints="1" noChangeArrowheads="1"/>
                </p:cNvSpPr>
                <p:nvPr/>
              </p:nvSpPr>
              <p:spPr bwMode="auto">
                <a:xfrm>
                  <a:off x="1824" y="1091"/>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cxnSp>
            <p:nvCxnSpPr>
              <p:cNvPr id="51" name="Connecteur droit avec flèche 50"/>
              <p:cNvCxnSpPr/>
              <p:nvPr/>
            </p:nvCxnSpPr>
            <p:spPr>
              <a:xfrm flipV="1">
                <a:off x="2093275" y="4499917"/>
                <a:ext cx="1152128" cy="504056"/>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093275" y="5147989"/>
                <a:ext cx="1080120" cy="576064"/>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à coins arrondis 56"/>
              <p:cNvSpPr/>
              <p:nvPr/>
            </p:nvSpPr>
            <p:spPr>
              <a:xfrm>
                <a:off x="4320232" y="3923853"/>
                <a:ext cx="2232248" cy="36004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dirty="0" smtClean="0">
                    <a:solidFill>
                      <a:srgbClr val="000000"/>
                    </a:solidFill>
                    <a:latin typeface="Calibri" pitchFamily="18"/>
                    <a:ea typeface="DejaVu Sans" pitchFamily="2"/>
                    <a:cs typeface="DejaVu Sans" pitchFamily="2"/>
                  </a:rPr>
                  <a:t>Complémentaire</a:t>
                </a:r>
                <a:endParaRPr lang="fr-FR" dirty="0"/>
              </a:p>
            </p:txBody>
          </p:sp>
          <p:sp>
            <p:nvSpPr>
              <p:cNvPr id="58" name="Rectangle à coins arrondis 57"/>
              <p:cNvSpPr/>
              <p:nvPr/>
            </p:nvSpPr>
            <p:spPr>
              <a:xfrm>
                <a:off x="4320232" y="6012085"/>
                <a:ext cx="3371722" cy="36004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dirty="0" smtClean="0">
                    <a:solidFill>
                      <a:srgbClr val="000000"/>
                    </a:solidFill>
                    <a:latin typeface="Calibri" pitchFamily="18"/>
                    <a:ea typeface="DejaVu Sans" pitchFamily="2"/>
                    <a:cs typeface="DejaVu Sans" pitchFamily="2"/>
                  </a:rPr>
                  <a:t>Non -Complémentaire</a:t>
                </a:r>
                <a:endParaRPr lang="fr-FR" dirty="0"/>
              </a:p>
            </p:txBody>
          </p:sp>
          <p:cxnSp>
            <p:nvCxnSpPr>
              <p:cNvPr id="59" name="Connecteur droit avec flèche 58"/>
              <p:cNvCxnSpPr/>
              <p:nvPr/>
            </p:nvCxnSpPr>
            <p:spPr>
              <a:xfrm>
                <a:off x="4608264" y="5003973"/>
                <a:ext cx="1944216" cy="0"/>
              </a:xfrm>
              <a:prstGeom prst="straightConnector1">
                <a:avLst/>
              </a:prstGeom>
              <a:ln w="19050">
                <a:solidFill>
                  <a:schemeClr val="accent3">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65" name="Rectangle à coins arrondis 64"/>
            <p:cNvSpPr/>
            <p:nvPr/>
          </p:nvSpPr>
          <p:spPr>
            <a:xfrm>
              <a:off x="3168104" y="6660157"/>
              <a:ext cx="6696744" cy="50405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dirty="0" smtClean="0">
                  <a:solidFill>
                    <a:srgbClr val="000000"/>
                  </a:solidFill>
                  <a:latin typeface="Calibri" pitchFamily="18"/>
                  <a:ea typeface="DejaVu Sans" pitchFamily="2"/>
                  <a:cs typeface="DejaVu Sans" pitchFamily="2"/>
                </a:rPr>
                <a:t>Méthode du même type pour l’assemblage mais on cherche les fragments qui se chevauchent. </a:t>
              </a:r>
              <a:endParaRPr lang="fr-FR" dirty="0"/>
            </a:p>
          </p:txBody>
        </p:sp>
      </p:grpSp>
    </p:spTree>
    <p:extLst>
      <p:ext uri="{BB962C8B-B14F-4D97-AF65-F5344CB8AC3E}">
        <p14:creationId xmlns:p14="http://schemas.microsoft.com/office/powerpoint/2010/main" val="3868569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 calcmode="lin" valueType="num">
                                      <p:cBhvr additive="base">
                                        <p:cTn id="15"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anim calcmode="lin" valueType="num">
                                      <p:cBhvr additive="base">
                                        <p:cTn id="19"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PRINCIPES DES METHODES D’ASSEMBLAGE DE SHORT READS</a:t>
            </a: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1" name="ZoneTexte 40"/>
          <p:cNvSpPr txBox="1"/>
          <p:nvPr/>
        </p:nvSpPr>
        <p:spPr>
          <a:xfrm>
            <a:off x="503998" y="755502"/>
            <a:ext cx="9530642" cy="1062975"/>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b="1" u="sng" dirty="0" smtClean="0">
                <a:solidFill>
                  <a:srgbClr val="000000"/>
                </a:solidFill>
                <a:latin typeface="Calibri" pitchFamily="18"/>
                <a:ea typeface="DejaVu Sans" pitchFamily="2"/>
                <a:cs typeface="DejaVu Sans" pitchFamily="2"/>
              </a:rPr>
              <a:t>Méthode classique d’assemblage </a:t>
            </a:r>
            <a:r>
              <a:rPr lang="fr-FR" dirty="0" smtClean="0">
                <a:latin typeface="Calibri" pitchFamily="18"/>
                <a:ea typeface="DejaVu Sans" pitchFamily="2"/>
                <a:cs typeface="DejaVu Sans" pitchFamily="2"/>
              </a:rPr>
              <a:t>: </a:t>
            </a:r>
            <a:r>
              <a:rPr lang="fr-FR" dirty="0" err="1" smtClean="0">
                <a:latin typeface="Calibri" pitchFamily="18"/>
                <a:ea typeface="DejaVu Sans" pitchFamily="2"/>
                <a:cs typeface="DejaVu Sans" pitchFamily="2"/>
              </a:rPr>
              <a:t>Overlap</a:t>
            </a:r>
            <a:r>
              <a:rPr lang="fr-FR" dirty="0" smtClean="0">
                <a:latin typeface="Calibri" pitchFamily="18"/>
                <a:ea typeface="DejaVu Sans" pitchFamily="2"/>
                <a:cs typeface="DejaVu Sans" pitchFamily="2"/>
              </a:rPr>
              <a:t> </a:t>
            </a:r>
            <a:r>
              <a:rPr lang="fr-FR" dirty="0" err="1" smtClean="0">
                <a:latin typeface="Calibri" pitchFamily="18"/>
                <a:ea typeface="DejaVu Sans" pitchFamily="2"/>
                <a:cs typeface="DejaVu Sans" pitchFamily="2"/>
              </a:rPr>
              <a:t>Layout</a:t>
            </a:r>
            <a:r>
              <a:rPr lang="fr-FR" dirty="0" smtClean="0">
                <a:latin typeface="Calibri" pitchFamily="18"/>
                <a:ea typeface="DejaVu Sans" pitchFamily="2"/>
                <a:cs typeface="DejaVu Sans" pitchFamily="2"/>
              </a:rPr>
              <a:t> Consensus</a:t>
            </a:r>
          </a:p>
          <a:p>
            <a:pPr>
              <a:buNone/>
              <a:defRPr sz="1800"/>
            </a:pPr>
            <a:endParaRPr lang="fr-FR" sz="800" dirty="0">
              <a:solidFill>
                <a:srgbClr val="000000"/>
              </a:solidFill>
              <a:latin typeface="Calibri" pitchFamily="18"/>
              <a:ea typeface="DejaVu Sans" pitchFamily="2"/>
              <a:cs typeface="DejaVu Sans" pitchFamily="2"/>
            </a:endParaRPr>
          </a:p>
          <a:p>
            <a:pPr algn="ctr">
              <a:buNone/>
              <a:defRPr sz="1800"/>
            </a:pPr>
            <a:r>
              <a:rPr lang="fr-FR" dirty="0" smtClean="0">
                <a:solidFill>
                  <a:srgbClr val="000000"/>
                </a:solidFill>
                <a:latin typeface="Calibri" pitchFamily="18"/>
                <a:ea typeface="DejaVu Sans" pitchFamily="2"/>
                <a:cs typeface="DejaVu Sans" pitchFamily="2"/>
              </a:rPr>
              <a:t>Seq1 TGTCAAT</a:t>
            </a:r>
            <a:r>
              <a:rPr lang="fr-FR" dirty="0" smtClean="0">
                <a:latin typeface="Calibri" pitchFamily="18"/>
                <a:ea typeface="DejaVu Sans" pitchFamily="2"/>
                <a:cs typeface="DejaVu Sans" pitchFamily="2"/>
              </a:rPr>
              <a:t>GCCGAGATGGTCGCTA</a:t>
            </a:r>
            <a:endParaRPr lang="fr-FR" u="sng" dirty="0" smtClean="0">
              <a:latin typeface="Calibri" pitchFamily="18"/>
              <a:ea typeface="DejaVu Sans" pitchFamily="2"/>
              <a:cs typeface="DejaVu Sans" pitchFamily="2"/>
            </a:endParaRPr>
          </a:p>
          <a:p>
            <a:pPr>
              <a:buNone/>
              <a:defRPr sz="1800"/>
            </a:pPr>
            <a:r>
              <a:rPr lang="fr-FR" dirty="0" smtClean="0">
                <a:latin typeface="Calibri" pitchFamily="18"/>
                <a:ea typeface="DejaVu Sans" pitchFamily="2"/>
                <a:cs typeface="DejaVu Sans" pitchFamily="2"/>
              </a:rPr>
              <a:t>Seq2  GCCGAGATGGTCGCTA</a:t>
            </a:r>
            <a:r>
              <a:rPr lang="fr-FR" dirty="0" smtClean="0">
                <a:solidFill>
                  <a:srgbClr val="000000"/>
                </a:solidFill>
                <a:latin typeface="Calibri" pitchFamily="18"/>
                <a:ea typeface="DejaVu Sans" pitchFamily="2"/>
                <a:cs typeface="DejaVu Sans" pitchFamily="2"/>
              </a:rPr>
              <a:t>TGCTCG</a:t>
            </a:r>
            <a:r>
              <a:rPr lang="fr-FR" dirty="0" smtClean="0">
                <a:solidFill>
                  <a:srgbClr val="FF0000"/>
                </a:solidFill>
                <a:latin typeface="Calibri" pitchFamily="18"/>
                <a:ea typeface="DejaVu Sans" pitchFamily="2"/>
                <a:cs typeface="DejaVu Sans" pitchFamily="2"/>
              </a:rPr>
              <a:t> 		</a:t>
            </a:r>
            <a:r>
              <a:rPr lang="fr-FR" dirty="0" smtClean="0">
                <a:latin typeface="Calibri" pitchFamily="18"/>
                <a:ea typeface="DejaVu Sans" pitchFamily="2"/>
                <a:cs typeface="DejaVu Sans" pitchFamily="2"/>
              </a:rPr>
              <a:t>Seq3  AGATGGTCGCTA</a:t>
            </a:r>
            <a:r>
              <a:rPr lang="fr-FR" dirty="0" smtClean="0">
                <a:solidFill>
                  <a:srgbClr val="000000"/>
                </a:solidFill>
                <a:latin typeface="Calibri" pitchFamily="18"/>
                <a:ea typeface="DejaVu Sans" pitchFamily="2"/>
                <a:cs typeface="DejaVu Sans" pitchFamily="2"/>
              </a:rPr>
              <a:t>TGCTCGTGTGC</a:t>
            </a:r>
            <a:endParaRPr lang="fr-FR" b="1" dirty="0">
              <a:solidFill>
                <a:srgbClr val="000000"/>
              </a:solidFill>
              <a:latin typeface="Calibri" pitchFamily="18"/>
              <a:ea typeface="DejaVu Sans" pitchFamily="2"/>
              <a:cs typeface="Calibri" pitchFamily="18"/>
            </a:endParaRPr>
          </a:p>
        </p:txBody>
      </p:sp>
      <p:sp>
        <p:nvSpPr>
          <p:cNvPr id="14" name="Rectangle 13"/>
          <p:cNvSpPr/>
          <p:nvPr/>
        </p:nvSpPr>
        <p:spPr>
          <a:xfrm>
            <a:off x="8208664" y="179437"/>
            <a:ext cx="1325086"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Assemblage</a:t>
            </a:r>
            <a:endParaRPr lang="fr-FR" dirty="0"/>
          </a:p>
        </p:txBody>
      </p:sp>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19" name="Flèche vers le bas 18"/>
          <p:cNvSpPr/>
          <p:nvPr/>
        </p:nvSpPr>
        <p:spPr>
          <a:xfrm>
            <a:off x="4392240" y="1763613"/>
            <a:ext cx="576064" cy="864096"/>
          </a:xfrm>
          <a:prstGeom prst="downArrow">
            <a:avLst>
              <a:gd name="adj1" fmla="val 50000"/>
              <a:gd name="adj2" fmla="val 592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fr-FR"/>
          </a:p>
        </p:txBody>
      </p:sp>
      <p:sp>
        <p:nvSpPr>
          <p:cNvPr id="22" name="Rectangle à coins arrondis 21"/>
          <p:cNvSpPr/>
          <p:nvPr/>
        </p:nvSpPr>
        <p:spPr>
          <a:xfrm>
            <a:off x="5112320" y="1907629"/>
            <a:ext cx="4176463" cy="64807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lvl="0" algn="ctr"/>
            <a:endParaRPr lang="fr-FR" dirty="0" smtClean="0">
              <a:solidFill>
                <a:srgbClr val="000000"/>
              </a:solidFill>
              <a:latin typeface="Calibri" pitchFamily="18"/>
              <a:ea typeface="DejaVu Sans" pitchFamily="2"/>
              <a:cs typeface="DejaVu Sans" pitchFamily="2"/>
            </a:endParaRPr>
          </a:p>
          <a:p>
            <a:pPr lvl="0" algn="ctr"/>
            <a:r>
              <a:rPr lang="fr-FR" dirty="0" smtClean="0">
                <a:solidFill>
                  <a:srgbClr val="000000"/>
                </a:solidFill>
                <a:latin typeface="Calibri" pitchFamily="18"/>
                <a:ea typeface="DejaVu Sans" pitchFamily="2"/>
                <a:cs typeface="DejaVu Sans" pitchFamily="2"/>
              </a:rPr>
              <a:t>Comparaison de </a:t>
            </a:r>
            <a:r>
              <a:rPr lang="fr-FR" b="1" dirty="0" smtClean="0">
                <a:solidFill>
                  <a:srgbClr val="000000"/>
                </a:solidFill>
                <a:latin typeface="Calibri" pitchFamily="18"/>
                <a:ea typeface="DejaVu Sans" pitchFamily="2"/>
                <a:cs typeface="DejaVu Sans" pitchFamily="2"/>
              </a:rPr>
              <a:t>toutes </a:t>
            </a:r>
            <a:r>
              <a:rPr lang="fr-FR" dirty="0" smtClean="0">
                <a:solidFill>
                  <a:srgbClr val="000000"/>
                </a:solidFill>
                <a:latin typeface="Calibri" pitchFamily="18"/>
                <a:ea typeface="DejaVu Sans" pitchFamily="2"/>
                <a:cs typeface="DejaVu Sans" pitchFamily="2"/>
              </a:rPr>
              <a:t>les séquences  </a:t>
            </a:r>
            <a:r>
              <a:rPr lang="fr-FR" b="1" dirty="0" smtClean="0">
                <a:solidFill>
                  <a:srgbClr val="000000"/>
                </a:solidFill>
                <a:latin typeface="Calibri" pitchFamily="18"/>
                <a:ea typeface="DejaVu Sans" pitchFamily="2"/>
                <a:cs typeface="DejaVu Sans" pitchFamily="2"/>
              </a:rPr>
              <a:t>2 à 2</a:t>
            </a:r>
          </a:p>
          <a:p>
            <a:pPr algn="ctr"/>
            <a:endParaRPr lang="fr-FR" dirty="0"/>
          </a:p>
        </p:txBody>
      </p:sp>
      <p:grpSp>
        <p:nvGrpSpPr>
          <p:cNvPr id="21" name="Groupe 20"/>
          <p:cNvGrpSpPr/>
          <p:nvPr/>
        </p:nvGrpSpPr>
        <p:grpSpPr>
          <a:xfrm>
            <a:off x="118516" y="2627710"/>
            <a:ext cx="10331523" cy="2304256"/>
            <a:chOff x="503808" y="2627709"/>
            <a:chExt cx="9072817" cy="2304256"/>
          </a:xfrm>
        </p:grpSpPr>
        <p:sp>
          <p:nvSpPr>
            <p:cNvPr id="23" name="ZoneTexte 40"/>
            <p:cNvSpPr txBox="1"/>
            <p:nvPr/>
          </p:nvSpPr>
          <p:spPr>
            <a:xfrm>
              <a:off x="503808" y="2627709"/>
              <a:ext cx="9072817" cy="1360437"/>
            </a:xfrm>
            <a:prstGeom prst="rect">
              <a:avLst/>
            </a:prstGeom>
            <a:noFill/>
            <a:ln>
              <a:noFill/>
            </a:ln>
          </p:spPr>
          <p:txBody>
            <a:bodyPr vert="horz" wrap="square" lIns="91440" tIns="45720" rIns="91440" bIns="4572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dirty="0" smtClean="0">
                  <a:solidFill>
                    <a:srgbClr val="000000"/>
                  </a:solidFill>
                  <a:latin typeface="Calibri" pitchFamily="18"/>
                  <a:ea typeface="DejaVu Sans" pitchFamily="2"/>
                  <a:cs typeface="DejaVu Sans" pitchFamily="2"/>
                </a:rPr>
                <a:t>Seq1 TGTCAAT</a:t>
              </a:r>
              <a:r>
                <a:rPr lang="fr-FR" dirty="0" smtClean="0">
                  <a:solidFill>
                    <a:srgbClr val="FF0000"/>
                  </a:solidFill>
                  <a:latin typeface="Calibri" pitchFamily="18"/>
                  <a:ea typeface="DejaVu Sans" pitchFamily="2"/>
                  <a:cs typeface="DejaVu Sans" pitchFamily="2"/>
                </a:rPr>
                <a:t>GCCGAGATGGTCGCTA	</a:t>
              </a:r>
              <a:r>
                <a:rPr lang="fr-FR" dirty="0" smtClean="0">
                  <a:solidFill>
                    <a:srgbClr val="000000"/>
                  </a:solidFill>
                  <a:latin typeface="Calibri" pitchFamily="18"/>
                  <a:ea typeface="DejaVu Sans" pitchFamily="2"/>
                  <a:cs typeface="DejaVu Sans" pitchFamily="2"/>
                </a:rPr>
                <a:t> 	</a:t>
              </a:r>
              <a:r>
                <a:rPr lang="fr-FR" dirty="0" err="1" smtClean="0">
                  <a:solidFill>
                    <a:srgbClr val="000000"/>
                  </a:solidFill>
                  <a:latin typeface="Calibri" pitchFamily="18"/>
                  <a:ea typeface="DejaVu Sans" pitchFamily="2"/>
                  <a:cs typeface="DejaVu Sans" pitchFamily="2"/>
                </a:rPr>
                <a:t>TGTCAAT</a:t>
              </a:r>
              <a:r>
                <a:rPr lang="fr-FR" dirty="0" err="1" smtClean="0">
                  <a:latin typeface="Calibri" pitchFamily="18"/>
                  <a:ea typeface="DejaVu Sans" pitchFamily="2"/>
                  <a:cs typeface="DejaVu Sans" pitchFamily="2"/>
                </a:rPr>
                <a:t>GCCG</a:t>
              </a:r>
              <a:r>
                <a:rPr lang="fr-FR" dirty="0" err="1" smtClean="0">
                  <a:solidFill>
                    <a:srgbClr val="FF0000"/>
                  </a:solidFill>
                  <a:latin typeface="Calibri" pitchFamily="18"/>
                  <a:ea typeface="DejaVu Sans" pitchFamily="2"/>
                  <a:cs typeface="DejaVu Sans" pitchFamily="2"/>
                </a:rPr>
                <a:t>AGATGGTCGCTA</a:t>
              </a:r>
              <a:endParaRPr lang="fr-FR" u="sng" dirty="0" smtClean="0">
                <a:solidFill>
                  <a:srgbClr val="000000"/>
                </a:solidFill>
                <a:latin typeface="Calibri" pitchFamily="18"/>
                <a:ea typeface="DejaVu Sans" pitchFamily="2"/>
                <a:cs typeface="DejaVu Sans" pitchFamily="2"/>
              </a:endParaRPr>
            </a:p>
            <a:p>
              <a:pPr>
                <a:buNone/>
                <a:defRPr sz="1800"/>
              </a:pPr>
              <a:r>
                <a:rPr lang="fr-FR" dirty="0" smtClean="0">
                  <a:latin typeface="Calibri" pitchFamily="18"/>
                  <a:ea typeface="DejaVu Sans" pitchFamily="2"/>
                  <a:cs typeface="DejaVu Sans" pitchFamily="2"/>
                </a:rPr>
                <a:t>Seq2                 </a:t>
              </a:r>
              <a:r>
                <a:rPr lang="fr-FR" dirty="0" smtClean="0">
                  <a:solidFill>
                    <a:srgbClr val="FF0000"/>
                  </a:solidFill>
                  <a:latin typeface="Calibri" pitchFamily="18"/>
                  <a:ea typeface="DejaVu Sans" pitchFamily="2"/>
                  <a:cs typeface="DejaVu Sans" pitchFamily="2"/>
                </a:rPr>
                <a:t>GCCGAGATGGTCGCTA</a:t>
              </a:r>
              <a:r>
                <a:rPr lang="fr-FR" dirty="0" smtClean="0">
                  <a:solidFill>
                    <a:srgbClr val="000000"/>
                  </a:solidFill>
                  <a:latin typeface="Calibri" pitchFamily="18"/>
                  <a:ea typeface="DejaVu Sans" pitchFamily="2"/>
                  <a:cs typeface="DejaVu Sans" pitchFamily="2"/>
                </a:rPr>
                <a:t>TGCTCG</a:t>
              </a:r>
              <a:r>
                <a:rPr lang="fr-FR" dirty="0" smtClean="0">
                  <a:solidFill>
                    <a:srgbClr val="FF0000"/>
                  </a:solidFill>
                  <a:latin typeface="Calibri" pitchFamily="18"/>
                  <a:ea typeface="DejaVu Sans" pitchFamily="2"/>
                  <a:cs typeface="DejaVu Sans" pitchFamily="2"/>
                </a:rPr>
                <a:t> </a:t>
              </a:r>
              <a:r>
                <a:rPr lang="fr-FR" dirty="0">
                  <a:solidFill>
                    <a:srgbClr val="FF0000"/>
                  </a:solidFill>
                  <a:latin typeface="Calibri" pitchFamily="18"/>
                  <a:ea typeface="DejaVu Sans" pitchFamily="2"/>
                  <a:cs typeface="DejaVu Sans" pitchFamily="2"/>
                </a:rPr>
                <a:t> </a:t>
              </a:r>
              <a:r>
                <a:rPr lang="fr-FR" dirty="0" smtClean="0">
                  <a:solidFill>
                    <a:srgbClr val="FF0000"/>
                  </a:solidFill>
                  <a:latin typeface="Calibri" pitchFamily="18"/>
                  <a:ea typeface="DejaVu Sans" pitchFamily="2"/>
                  <a:cs typeface="DejaVu Sans" pitchFamily="2"/>
                </a:rPr>
                <a:t>       </a:t>
              </a:r>
              <a:r>
                <a:rPr lang="fr-FR" dirty="0" smtClean="0">
                  <a:latin typeface="Calibri" pitchFamily="18"/>
                  <a:ea typeface="DejaVu Sans" pitchFamily="2"/>
                  <a:cs typeface="DejaVu Sans" pitchFamily="2"/>
                </a:rPr>
                <a:t>Seq3                  </a:t>
              </a:r>
              <a:r>
                <a:rPr lang="fr-FR" dirty="0" smtClean="0">
                  <a:solidFill>
                    <a:srgbClr val="FF0000"/>
                  </a:solidFill>
                  <a:latin typeface="Calibri" pitchFamily="18"/>
                  <a:ea typeface="DejaVu Sans" pitchFamily="2"/>
                  <a:cs typeface="DejaVu Sans" pitchFamily="2"/>
                </a:rPr>
                <a:t>AGATGGTCGCTA</a:t>
              </a:r>
              <a:r>
                <a:rPr lang="fr-FR" dirty="0" smtClean="0">
                  <a:solidFill>
                    <a:srgbClr val="000000"/>
                  </a:solidFill>
                  <a:latin typeface="Calibri" pitchFamily="18"/>
                  <a:ea typeface="DejaVu Sans" pitchFamily="2"/>
                  <a:cs typeface="DejaVu Sans" pitchFamily="2"/>
                </a:rPr>
                <a:t>TGCTCGTGTGC</a:t>
              </a:r>
            </a:p>
            <a:p>
              <a:pPr>
                <a:buNone/>
                <a:defRPr sz="1800"/>
              </a:pPr>
              <a:endParaRPr lang="fr-FR" sz="900" dirty="0">
                <a:solidFill>
                  <a:srgbClr val="000000"/>
                </a:solidFill>
                <a:latin typeface="Calibri" pitchFamily="18"/>
                <a:ea typeface="DejaVu Sans" pitchFamily="2"/>
                <a:cs typeface="DejaVu Sans" pitchFamily="2"/>
              </a:endParaRPr>
            </a:p>
            <a:p>
              <a:pPr>
                <a:buNone/>
                <a:defRPr sz="1800"/>
              </a:pPr>
              <a:r>
                <a:rPr lang="fr-FR" dirty="0" smtClean="0">
                  <a:latin typeface="Calibri" pitchFamily="18"/>
                  <a:ea typeface="DejaVu Sans" pitchFamily="2"/>
                  <a:cs typeface="DejaVu Sans" pitchFamily="2"/>
                </a:rPr>
                <a:t>	Seq2                 GCCG</a:t>
              </a:r>
              <a:r>
                <a:rPr lang="fr-FR" dirty="0" smtClean="0">
                  <a:solidFill>
                    <a:srgbClr val="00B050"/>
                  </a:solidFill>
                  <a:latin typeface="Calibri" pitchFamily="18"/>
                  <a:ea typeface="DejaVu Sans" pitchFamily="2"/>
                  <a:cs typeface="DejaVu Sans" pitchFamily="2"/>
                </a:rPr>
                <a:t>AGATGGTCGCTATGCTCG</a:t>
              </a:r>
              <a:r>
                <a:rPr lang="fr-FR" dirty="0" smtClean="0">
                  <a:solidFill>
                    <a:srgbClr val="FF0000"/>
                  </a:solidFill>
                  <a:latin typeface="Calibri" pitchFamily="18"/>
                  <a:ea typeface="DejaVu Sans" pitchFamily="2"/>
                  <a:cs typeface="DejaVu Sans" pitchFamily="2"/>
                </a:rPr>
                <a:t> 		</a:t>
              </a:r>
            </a:p>
            <a:p>
              <a:pPr>
                <a:buNone/>
                <a:defRPr sz="1800"/>
              </a:pPr>
              <a:r>
                <a:rPr lang="fr-FR" dirty="0" smtClean="0">
                  <a:latin typeface="Calibri" pitchFamily="18"/>
                  <a:ea typeface="DejaVu Sans" pitchFamily="2"/>
                  <a:cs typeface="DejaVu Sans" pitchFamily="2"/>
                </a:rPr>
                <a:t>	Seq3                           </a:t>
              </a:r>
              <a:r>
                <a:rPr lang="fr-FR" dirty="0" smtClean="0">
                  <a:solidFill>
                    <a:srgbClr val="00B050"/>
                  </a:solidFill>
                  <a:latin typeface="Calibri" pitchFamily="18"/>
                  <a:ea typeface="DejaVu Sans" pitchFamily="2"/>
                  <a:cs typeface="DejaVu Sans" pitchFamily="2"/>
                </a:rPr>
                <a:t>AGATGGTCGCTATGCTCG</a:t>
              </a:r>
              <a:r>
                <a:rPr lang="fr-FR" dirty="0" smtClean="0">
                  <a:solidFill>
                    <a:srgbClr val="000000"/>
                  </a:solidFill>
                  <a:latin typeface="Calibri" pitchFamily="18"/>
                  <a:ea typeface="DejaVu Sans" pitchFamily="2"/>
                  <a:cs typeface="DejaVu Sans" pitchFamily="2"/>
                </a:rPr>
                <a:t>TGTGC</a:t>
              </a:r>
              <a:endParaRPr lang="fr-FR" b="1" dirty="0">
                <a:solidFill>
                  <a:srgbClr val="000000"/>
                </a:solidFill>
                <a:latin typeface="Calibri" pitchFamily="18"/>
                <a:ea typeface="DejaVu Sans" pitchFamily="2"/>
                <a:cs typeface="Calibri" pitchFamily="18"/>
              </a:endParaRPr>
            </a:p>
          </p:txBody>
        </p:sp>
        <p:sp>
          <p:nvSpPr>
            <p:cNvPr id="26" name="Flèche vers le bas 25"/>
            <p:cNvSpPr/>
            <p:nvPr/>
          </p:nvSpPr>
          <p:spPr>
            <a:xfrm>
              <a:off x="4392240" y="4067869"/>
              <a:ext cx="576064" cy="864096"/>
            </a:xfrm>
            <a:prstGeom prst="downArrow">
              <a:avLst>
                <a:gd name="adj1" fmla="val 50000"/>
                <a:gd name="adj2" fmla="val 592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à coins arrondis 26"/>
            <p:cNvSpPr/>
            <p:nvPr/>
          </p:nvSpPr>
          <p:spPr>
            <a:xfrm>
              <a:off x="5112320" y="4067869"/>
              <a:ext cx="2520280" cy="64807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smtClean="0">
                <a:solidFill>
                  <a:srgbClr val="000000"/>
                </a:solidFill>
                <a:latin typeface="Calibri" pitchFamily="18"/>
                <a:ea typeface="DejaVu Sans" pitchFamily="2"/>
                <a:cs typeface="DejaVu Sans" pitchFamily="2"/>
              </a:endParaRPr>
            </a:p>
            <a:p>
              <a:pPr lvl="0" algn="ctr"/>
              <a:r>
                <a:rPr lang="fr-FR" dirty="0" smtClean="0">
                  <a:solidFill>
                    <a:srgbClr val="000000"/>
                  </a:solidFill>
                  <a:latin typeface="Calibri" pitchFamily="18"/>
                  <a:ea typeface="DejaVu Sans" pitchFamily="2"/>
                  <a:cs typeface="DejaVu Sans" pitchFamily="2"/>
                </a:rPr>
                <a:t>Conserve les </a:t>
              </a:r>
              <a:r>
                <a:rPr lang="fr-FR" dirty="0" err="1" smtClean="0">
                  <a:solidFill>
                    <a:srgbClr val="000000"/>
                  </a:solidFill>
                  <a:latin typeface="Calibri" pitchFamily="18"/>
                  <a:ea typeface="DejaVu Sans" pitchFamily="2"/>
                  <a:cs typeface="DejaVu Sans" pitchFamily="2"/>
                </a:rPr>
                <a:t>overlaps</a:t>
              </a:r>
              <a:r>
                <a:rPr lang="fr-FR" dirty="0" smtClean="0">
                  <a:solidFill>
                    <a:srgbClr val="000000"/>
                  </a:solidFill>
                  <a:latin typeface="Calibri" pitchFamily="18"/>
                  <a:ea typeface="DejaVu Sans" pitchFamily="2"/>
                  <a:cs typeface="DejaVu Sans" pitchFamily="2"/>
                </a:rPr>
                <a:t> les plus grands</a:t>
              </a:r>
              <a:endParaRPr lang="fr-FR" b="1" dirty="0" smtClean="0">
                <a:solidFill>
                  <a:srgbClr val="000000"/>
                </a:solidFill>
                <a:latin typeface="Calibri" pitchFamily="18"/>
                <a:ea typeface="DejaVu Sans" pitchFamily="2"/>
                <a:cs typeface="DejaVu Sans" pitchFamily="2"/>
              </a:endParaRPr>
            </a:p>
            <a:p>
              <a:pPr algn="ctr"/>
              <a:endParaRPr lang="fr-FR" dirty="0"/>
            </a:p>
          </p:txBody>
        </p:sp>
      </p:grpSp>
      <p:grpSp>
        <p:nvGrpSpPr>
          <p:cNvPr id="24" name="Groupe 23"/>
          <p:cNvGrpSpPr/>
          <p:nvPr/>
        </p:nvGrpSpPr>
        <p:grpSpPr>
          <a:xfrm>
            <a:off x="197899" y="5075981"/>
            <a:ext cx="9836741" cy="1224136"/>
            <a:chOff x="1943968" y="5075981"/>
            <a:chExt cx="7344816" cy="1224136"/>
          </a:xfrm>
        </p:grpSpPr>
        <p:sp>
          <p:nvSpPr>
            <p:cNvPr id="28" name="ZoneTexte 40"/>
            <p:cNvSpPr txBox="1"/>
            <p:nvPr/>
          </p:nvSpPr>
          <p:spPr>
            <a:xfrm>
              <a:off x="1943968" y="5075981"/>
              <a:ext cx="5904656" cy="1219565"/>
            </a:xfrm>
            <a:prstGeom prst="rect">
              <a:avLst/>
            </a:prstGeom>
            <a:noFill/>
            <a:ln>
              <a:noFill/>
            </a:ln>
          </p:spPr>
          <p:txBody>
            <a:bodyPr vert="horz" wrap="square" lIns="91440" tIns="45720" rIns="91440" bIns="4572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dirty="0" smtClean="0">
                  <a:solidFill>
                    <a:srgbClr val="000000"/>
                  </a:solidFill>
                  <a:latin typeface="Calibri" pitchFamily="18"/>
                  <a:ea typeface="DejaVu Sans" pitchFamily="2"/>
                  <a:cs typeface="DejaVu Sans" pitchFamily="2"/>
                </a:rPr>
                <a:t>Seq1 	TGTCAAT</a:t>
              </a:r>
              <a:r>
                <a:rPr lang="fr-FR" dirty="0" smtClean="0">
                  <a:solidFill>
                    <a:srgbClr val="FF0000"/>
                  </a:solidFill>
                  <a:latin typeface="Calibri" pitchFamily="18"/>
                  <a:ea typeface="DejaVu Sans" pitchFamily="2"/>
                  <a:cs typeface="DejaVu Sans" pitchFamily="2"/>
                </a:rPr>
                <a:t>GCCGAGATGGTCGCTA	</a:t>
              </a:r>
              <a:r>
                <a:rPr lang="fr-FR" dirty="0" smtClean="0">
                  <a:solidFill>
                    <a:srgbClr val="000000"/>
                  </a:solidFill>
                  <a:latin typeface="Calibri" pitchFamily="18"/>
                  <a:ea typeface="DejaVu Sans" pitchFamily="2"/>
                  <a:cs typeface="DejaVu Sans" pitchFamily="2"/>
                </a:rPr>
                <a:t> </a:t>
              </a:r>
              <a:endParaRPr lang="fr-FR" u="sng" dirty="0" smtClean="0">
                <a:solidFill>
                  <a:srgbClr val="000000"/>
                </a:solidFill>
                <a:latin typeface="Calibri" pitchFamily="18"/>
                <a:ea typeface="DejaVu Sans" pitchFamily="2"/>
                <a:cs typeface="DejaVu Sans" pitchFamily="2"/>
              </a:endParaRPr>
            </a:p>
            <a:p>
              <a:pPr>
                <a:buNone/>
                <a:defRPr sz="1800"/>
              </a:pPr>
              <a:r>
                <a:rPr lang="fr-FR" dirty="0" smtClean="0">
                  <a:latin typeface="Calibri" pitchFamily="18"/>
                  <a:ea typeface="DejaVu Sans" pitchFamily="2"/>
                  <a:cs typeface="DejaVu Sans" pitchFamily="2"/>
                </a:rPr>
                <a:t>Seq2	                 </a:t>
              </a:r>
              <a:r>
                <a:rPr lang="fr-FR" dirty="0" smtClean="0">
                  <a:solidFill>
                    <a:srgbClr val="FF0000"/>
                  </a:solidFill>
                  <a:latin typeface="Calibri" pitchFamily="18"/>
                  <a:ea typeface="DejaVu Sans" pitchFamily="2"/>
                  <a:cs typeface="DejaVu Sans" pitchFamily="2"/>
                </a:rPr>
                <a:t>GCCGAGATGGTCGCTA</a:t>
              </a:r>
              <a:r>
                <a:rPr lang="fr-FR" dirty="0" smtClean="0">
                  <a:solidFill>
                    <a:srgbClr val="00B050"/>
                  </a:solidFill>
                  <a:latin typeface="Calibri" pitchFamily="18"/>
                  <a:ea typeface="DejaVu Sans" pitchFamily="2"/>
                  <a:cs typeface="DejaVu Sans" pitchFamily="2"/>
                </a:rPr>
                <a:t>TGCTCG</a:t>
              </a:r>
              <a:r>
                <a:rPr lang="fr-FR" dirty="0" smtClean="0">
                  <a:solidFill>
                    <a:srgbClr val="FF0000"/>
                  </a:solidFill>
                  <a:latin typeface="Calibri" pitchFamily="18"/>
                  <a:ea typeface="DejaVu Sans" pitchFamily="2"/>
                  <a:cs typeface="DejaVu Sans" pitchFamily="2"/>
                </a:rPr>
                <a:t>		</a:t>
              </a:r>
            </a:p>
            <a:p>
              <a:pPr>
                <a:buNone/>
                <a:defRPr sz="1800"/>
              </a:pPr>
              <a:r>
                <a:rPr lang="fr-FR" dirty="0" smtClean="0">
                  <a:latin typeface="Calibri" pitchFamily="18"/>
                  <a:ea typeface="DejaVu Sans" pitchFamily="2"/>
                  <a:cs typeface="DejaVu Sans" pitchFamily="2"/>
                </a:rPr>
                <a:t>Seq3	                            </a:t>
              </a:r>
              <a:r>
                <a:rPr lang="fr-FR" dirty="0" smtClean="0">
                  <a:solidFill>
                    <a:srgbClr val="00B050"/>
                  </a:solidFill>
                  <a:latin typeface="Calibri" pitchFamily="18"/>
                  <a:ea typeface="DejaVu Sans" pitchFamily="2"/>
                  <a:cs typeface="DejaVu Sans" pitchFamily="2"/>
                </a:rPr>
                <a:t>AGATGGTCGCTATGCTCG</a:t>
              </a:r>
              <a:r>
                <a:rPr lang="fr-FR" dirty="0" smtClean="0">
                  <a:solidFill>
                    <a:srgbClr val="000000"/>
                  </a:solidFill>
                  <a:latin typeface="Calibri" pitchFamily="18"/>
                  <a:ea typeface="DejaVu Sans" pitchFamily="2"/>
                  <a:cs typeface="DejaVu Sans" pitchFamily="2"/>
                </a:rPr>
                <a:t>TGTGC</a:t>
              </a:r>
            </a:p>
            <a:p>
              <a:pPr>
                <a:buNone/>
                <a:defRPr sz="1800"/>
              </a:pPr>
              <a:r>
                <a:rPr lang="fr-FR" b="1" dirty="0" err="1">
                  <a:solidFill>
                    <a:srgbClr val="000000"/>
                  </a:solidFill>
                  <a:latin typeface="Calibri" pitchFamily="18"/>
                  <a:ea typeface="DejaVu Sans" pitchFamily="2"/>
                  <a:cs typeface="DejaVu Sans" pitchFamily="2"/>
                </a:rPr>
                <a:t>Seq</a:t>
              </a:r>
              <a:r>
                <a:rPr lang="fr-FR" b="1" dirty="0">
                  <a:solidFill>
                    <a:srgbClr val="000000"/>
                  </a:solidFill>
                  <a:latin typeface="Calibri" pitchFamily="18"/>
                  <a:ea typeface="DejaVu Sans" pitchFamily="2"/>
                  <a:cs typeface="DejaVu Sans" pitchFamily="2"/>
                </a:rPr>
                <a:t> 	</a:t>
              </a:r>
              <a:r>
                <a:rPr lang="fr-FR" b="1" dirty="0">
                  <a:latin typeface="Calibri" pitchFamily="18"/>
                  <a:ea typeface="DejaVu Sans" pitchFamily="2"/>
                  <a:cs typeface="DejaVu Sans" pitchFamily="2"/>
                </a:rPr>
                <a:t>  </a:t>
              </a:r>
              <a:r>
                <a:rPr lang="fr-FR" b="1" dirty="0" smtClean="0">
                  <a:latin typeface="Calibri" pitchFamily="18"/>
                  <a:ea typeface="DejaVu Sans" pitchFamily="2"/>
                  <a:cs typeface="DejaVu Sans" pitchFamily="2"/>
                </a:rPr>
                <a:t>TGTCAATGCCGAGATGGTCGCTATGCTCGTGTGC</a:t>
              </a:r>
              <a:endParaRPr lang="fr-FR" b="1" dirty="0">
                <a:latin typeface="Calibri" pitchFamily="18"/>
                <a:ea typeface="DejaVu Sans" pitchFamily="2"/>
                <a:cs typeface="Calibri" pitchFamily="18"/>
              </a:endParaRPr>
            </a:p>
          </p:txBody>
        </p:sp>
        <p:sp>
          <p:nvSpPr>
            <p:cNvPr id="29" name="Rectangle à coins arrondis 28"/>
            <p:cNvSpPr/>
            <p:nvPr/>
          </p:nvSpPr>
          <p:spPr>
            <a:xfrm>
              <a:off x="7920632" y="5940077"/>
              <a:ext cx="1368152" cy="36004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dirty="0" smtClean="0">
                  <a:solidFill>
                    <a:srgbClr val="000000"/>
                  </a:solidFill>
                  <a:latin typeface="Calibri" pitchFamily="18"/>
                  <a:ea typeface="DejaVu Sans" pitchFamily="2"/>
                  <a:cs typeface="DejaVu Sans" pitchFamily="2"/>
                </a:rPr>
                <a:t>Consensus</a:t>
              </a:r>
              <a:endParaRPr lang="fr-FR" dirty="0"/>
            </a:p>
          </p:txBody>
        </p:sp>
      </p:grpSp>
      <p:sp>
        <p:nvSpPr>
          <p:cNvPr id="30" name="Rectangle à coins arrondis 29"/>
          <p:cNvSpPr/>
          <p:nvPr/>
        </p:nvSpPr>
        <p:spPr>
          <a:xfrm>
            <a:off x="2808064" y="6372125"/>
            <a:ext cx="7056784" cy="864096"/>
          </a:xfrm>
          <a:prstGeom prst="roundRect">
            <a:avLst/>
          </a:prstGeom>
          <a:ln/>
        </p:spPr>
        <p:style>
          <a:lnRef idx="1">
            <a:schemeClr val="accent3"/>
          </a:lnRef>
          <a:fillRef idx="2">
            <a:schemeClr val="accent3"/>
          </a:fillRef>
          <a:effectRef idx="1">
            <a:schemeClr val="accent3"/>
          </a:effectRef>
          <a:fontRef idx="minor">
            <a:schemeClr val="dk1"/>
          </a:fontRef>
        </p:style>
        <p:txBody>
          <a:bodyPr lIns="91430" tIns="45716" rIns="91430" bIns="45716" rtlCol="0" anchor="ctr"/>
          <a:lstStyle/>
          <a:p>
            <a:pPr lvl="0" algn="ctr"/>
            <a:r>
              <a:rPr lang="fr-FR" dirty="0" smtClean="0">
                <a:solidFill>
                  <a:srgbClr val="000000"/>
                </a:solidFill>
                <a:latin typeface="Calibri" pitchFamily="18"/>
                <a:ea typeface="DejaVu Sans" pitchFamily="2"/>
                <a:cs typeface="DejaVu Sans" pitchFamily="2"/>
              </a:rPr>
              <a:t>Méthode inapplicable avec les séquences obtenues grâce aux NGS car le nombre de séquences induit un nombre de comparaison 2 à 2 trop élevé pour être réalisé en temps raisonnable. </a:t>
            </a:r>
            <a:endParaRPr lang="fr-FR" dirty="0"/>
          </a:p>
        </p:txBody>
      </p:sp>
    </p:spTree>
    <p:extLst>
      <p:ext uri="{BB962C8B-B14F-4D97-AF65-F5344CB8AC3E}">
        <p14:creationId xmlns:p14="http://schemas.microsoft.com/office/powerpoint/2010/main" val="2976528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bg/>
                                          </p:spTgt>
                                        </p:tgtEl>
                                        <p:attrNameLst>
                                          <p:attrName>style.visibility</p:attrName>
                                        </p:attrNameLst>
                                      </p:cBhvr>
                                      <p:to>
                                        <p:strVal val="visible"/>
                                      </p:to>
                                    </p:set>
                                    <p:anim calcmode="lin" valueType="num">
                                      <p:cBhvr additive="base">
                                        <p:cTn id="19" dur="500" fill="hold"/>
                                        <p:tgtEl>
                                          <p:spTgt spid="30">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30">
                                            <p:bg/>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 calcmode="lin" valueType="num">
                                      <p:cBhvr additive="base">
                                        <p:cTn id="23"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allAtOnce"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PRINCIPES DES METHODES D’ASSEMBLAGE DE SHORT READS</a:t>
            </a: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4" name="Rectangle 13"/>
          <p:cNvSpPr/>
          <p:nvPr/>
        </p:nvSpPr>
        <p:spPr>
          <a:xfrm>
            <a:off x="8208664" y="179437"/>
            <a:ext cx="1325086"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Assemblage</a:t>
            </a:r>
            <a:endParaRPr lang="fr-FR" dirty="0"/>
          </a:p>
        </p:txBody>
      </p:sp>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19" name="ZoneTexte 40"/>
          <p:cNvSpPr txBox="1"/>
          <p:nvPr/>
        </p:nvSpPr>
        <p:spPr>
          <a:xfrm>
            <a:off x="503999" y="611486"/>
            <a:ext cx="9072817" cy="655941"/>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b="1" u="sng" dirty="0" smtClean="0">
                <a:solidFill>
                  <a:srgbClr val="000000"/>
                </a:solidFill>
                <a:latin typeface="Calibri" pitchFamily="18"/>
                <a:ea typeface="DejaVu Sans" pitchFamily="2"/>
                <a:cs typeface="DejaVu Sans" pitchFamily="2"/>
              </a:rPr>
              <a:t>Caractéristique de l’assemblage avec des données issues de séquençage NGS </a:t>
            </a:r>
            <a:r>
              <a:rPr lang="fr-FR" dirty="0" smtClean="0">
                <a:latin typeface="Calibri" pitchFamily="18"/>
                <a:ea typeface="DejaVu Sans" pitchFamily="2"/>
                <a:cs typeface="DejaVu Sans" pitchFamily="2"/>
              </a:rPr>
              <a:t>:  </a:t>
            </a:r>
          </a:p>
          <a:p>
            <a:pPr>
              <a:buNone/>
              <a:defRPr sz="1800"/>
            </a:pPr>
            <a:r>
              <a:rPr lang="fr-FR" dirty="0" smtClean="0">
                <a:latin typeface="Calibri" pitchFamily="18"/>
                <a:ea typeface="DejaVu Sans" pitchFamily="2"/>
                <a:cs typeface="DejaVu Sans" pitchFamily="2"/>
              </a:rPr>
              <a:t>	Le volume !!!!   Plusieurs millions de fragments de séquence de petite taille </a:t>
            </a:r>
          </a:p>
        </p:txBody>
      </p:sp>
      <p:sp>
        <p:nvSpPr>
          <p:cNvPr id="21" name="ZoneTexte 40"/>
          <p:cNvSpPr txBox="1"/>
          <p:nvPr/>
        </p:nvSpPr>
        <p:spPr>
          <a:xfrm>
            <a:off x="431801" y="1403573"/>
            <a:ext cx="9072817"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b="1" u="sng" dirty="0" smtClean="0">
                <a:solidFill>
                  <a:srgbClr val="000000"/>
                </a:solidFill>
                <a:latin typeface="Calibri" pitchFamily="18"/>
                <a:ea typeface="DejaVu Sans" pitchFamily="2"/>
                <a:cs typeface="DejaVu Sans" pitchFamily="2"/>
              </a:rPr>
              <a:t>Stratégie des groupes  pour la résolution d’un Puzzle </a:t>
            </a:r>
            <a:r>
              <a:rPr lang="fr-FR" dirty="0" smtClean="0">
                <a:latin typeface="Calibri" pitchFamily="18"/>
                <a:ea typeface="DejaVu Sans" pitchFamily="2"/>
                <a:cs typeface="DejaVu Sans" pitchFamily="2"/>
              </a:rPr>
              <a:t>: </a:t>
            </a:r>
          </a:p>
        </p:txBody>
      </p:sp>
      <p:grpSp>
        <p:nvGrpSpPr>
          <p:cNvPr id="11" name="Groupe 60"/>
          <p:cNvGrpSpPr/>
          <p:nvPr/>
        </p:nvGrpSpPr>
        <p:grpSpPr>
          <a:xfrm>
            <a:off x="241920" y="1979637"/>
            <a:ext cx="9622681" cy="1764096"/>
            <a:chOff x="647824" y="2123653"/>
            <a:chExt cx="9216776" cy="1764096"/>
          </a:xfrm>
        </p:grpSpPr>
        <p:pic>
          <p:nvPicPr>
            <p:cNvPr id="2050" name="Picture 2"/>
            <p:cNvPicPr>
              <a:picLocks noChangeAspect="1" noChangeArrowheads="1"/>
            </p:cNvPicPr>
            <p:nvPr/>
          </p:nvPicPr>
          <p:blipFill>
            <a:blip r:embed="rId5" cstate="print"/>
            <a:srcRect/>
            <a:stretch>
              <a:fillRect/>
            </a:stretch>
          </p:blipFill>
          <p:spPr bwMode="auto">
            <a:xfrm>
              <a:off x="647824" y="2267669"/>
              <a:ext cx="2162165" cy="14400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6" cstate="print"/>
            <a:srcRect/>
            <a:stretch>
              <a:fillRect/>
            </a:stretch>
          </p:blipFill>
          <p:spPr bwMode="auto">
            <a:xfrm>
              <a:off x="5544368" y="2123653"/>
              <a:ext cx="1271432" cy="9000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7" cstate="print"/>
            <a:srcRect/>
            <a:stretch>
              <a:fillRect/>
            </a:stretch>
          </p:blipFill>
          <p:spPr bwMode="auto">
            <a:xfrm>
              <a:off x="5760392" y="2987749"/>
              <a:ext cx="1467388" cy="900000"/>
            </a:xfrm>
            <a:prstGeom prst="rect">
              <a:avLst/>
            </a:prstGeom>
            <a:noFill/>
            <a:ln w="9525">
              <a:noFill/>
              <a:miter lim="800000"/>
              <a:headEnd/>
              <a:tailEnd/>
            </a:ln>
            <a:effectLst/>
          </p:spPr>
        </p:pic>
        <p:sp>
          <p:nvSpPr>
            <p:cNvPr id="52" name="Flèche droite 51"/>
            <p:cNvSpPr/>
            <p:nvPr/>
          </p:nvSpPr>
          <p:spPr>
            <a:xfrm>
              <a:off x="3384128" y="2699717"/>
              <a:ext cx="1656184" cy="360040"/>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à coins arrondis 53"/>
            <p:cNvSpPr/>
            <p:nvPr/>
          </p:nvSpPr>
          <p:spPr>
            <a:xfrm>
              <a:off x="2952080" y="3203773"/>
              <a:ext cx="2664296" cy="504056"/>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dirty="0" smtClean="0">
                  <a:solidFill>
                    <a:srgbClr val="000000"/>
                  </a:solidFill>
                  <a:latin typeface="Calibri" pitchFamily="18"/>
                  <a:ea typeface="DejaVu Sans" pitchFamily="2"/>
                  <a:cs typeface="DejaVu Sans" pitchFamily="2"/>
                </a:rPr>
                <a:t>Grouper les pièces ayant des points communs</a:t>
              </a:r>
              <a:endParaRPr lang="fr-FR" dirty="0"/>
            </a:p>
          </p:txBody>
        </p:sp>
        <p:sp>
          <p:nvSpPr>
            <p:cNvPr id="55" name="Rectangle à coins arrondis 54"/>
            <p:cNvSpPr/>
            <p:nvPr/>
          </p:nvSpPr>
          <p:spPr>
            <a:xfrm>
              <a:off x="7344568" y="2555701"/>
              <a:ext cx="2520032" cy="108012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dirty="0" smtClean="0">
                  <a:solidFill>
                    <a:srgbClr val="000000"/>
                  </a:solidFill>
                  <a:latin typeface="Calibri" pitchFamily="18"/>
                  <a:ea typeface="DejaVu Sans" pitchFamily="2"/>
                  <a:cs typeface="DejaVu Sans" pitchFamily="2"/>
                </a:rPr>
                <a:t>Fixer des critères :</a:t>
              </a:r>
            </a:p>
            <a:p>
              <a:pPr lvl="0">
                <a:buFontTx/>
                <a:buChar char="-"/>
              </a:pPr>
              <a:r>
                <a:rPr lang="fr-FR" dirty="0" smtClean="0">
                  <a:solidFill>
                    <a:srgbClr val="000000"/>
                  </a:solidFill>
                  <a:latin typeface="Calibri" pitchFamily="18"/>
                  <a:ea typeface="DejaVu Sans" pitchFamily="2"/>
                  <a:cs typeface="DejaVu Sans" pitchFamily="2"/>
                </a:rPr>
                <a:t> Couleurs dominantes </a:t>
              </a:r>
            </a:p>
            <a:p>
              <a:pPr lvl="0">
                <a:buFontTx/>
                <a:buChar char="-"/>
              </a:pPr>
              <a:r>
                <a:rPr lang="fr-FR" dirty="0" smtClean="0">
                  <a:solidFill>
                    <a:srgbClr val="000000"/>
                  </a:solidFill>
                  <a:latin typeface="Calibri" pitchFamily="18"/>
                  <a:ea typeface="DejaVu Sans" pitchFamily="2"/>
                  <a:cs typeface="DejaVu Sans" pitchFamily="2"/>
                </a:rPr>
                <a:t> Bords</a:t>
              </a:r>
              <a:endParaRPr lang="fr-FR" dirty="0"/>
            </a:p>
          </p:txBody>
        </p:sp>
      </p:grpSp>
      <p:sp>
        <p:nvSpPr>
          <p:cNvPr id="56" name="ZoneTexte 40"/>
          <p:cNvSpPr txBox="1"/>
          <p:nvPr/>
        </p:nvSpPr>
        <p:spPr>
          <a:xfrm>
            <a:off x="431801" y="4067869"/>
            <a:ext cx="9072817"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b="1" u="sng" dirty="0" smtClean="0">
                <a:solidFill>
                  <a:srgbClr val="000000"/>
                </a:solidFill>
                <a:latin typeface="Calibri" pitchFamily="18"/>
                <a:ea typeface="DejaVu Sans" pitchFamily="2"/>
                <a:cs typeface="DejaVu Sans" pitchFamily="2"/>
              </a:rPr>
              <a:t>Stratégie des groupes  pour l’assemblage </a:t>
            </a:r>
            <a:r>
              <a:rPr lang="fr-FR" dirty="0" smtClean="0">
                <a:latin typeface="Calibri" pitchFamily="18"/>
                <a:ea typeface="DejaVu Sans" pitchFamily="2"/>
                <a:cs typeface="DejaVu Sans" pitchFamily="2"/>
              </a:rPr>
              <a:t>: </a:t>
            </a:r>
          </a:p>
        </p:txBody>
      </p:sp>
      <p:sp>
        <p:nvSpPr>
          <p:cNvPr id="60" name="ZoneTexte 40"/>
          <p:cNvSpPr txBox="1"/>
          <p:nvPr/>
        </p:nvSpPr>
        <p:spPr>
          <a:xfrm>
            <a:off x="241920" y="4523161"/>
            <a:ext cx="9838704" cy="1783172"/>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Clr>
                <a:schemeClr val="accent3">
                  <a:lumMod val="50000"/>
                </a:schemeClr>
              </a:buClr>
              <a:buSzPct val="50000"/>
              <a:buNone/>
              <a:defRPr sz="1800"/>
            </a:pPr>
            <a:r>
              <a:rPr lang="fr-FR" dirty="0" smtClean="0">
                <a:latin typeface="Calibri" pitchFamily="18"/>
                <a:ea typeface="DejaVu Sans" pitchFamily="2"/>
                <a:cs typeface="DejaVu Sans" pitchFamily="2"/>
              </a:rPr>
              <a:t>Suite de lettres  :</a:t>
            </a:r>
          </a:p>
          <a:p>
            <a:pPr>
              <a:buClr>
                <a:schemeClr val="accent3">
                  <a:lumMod val="50000"/>
                </a:schemeClr>
              </a:buClr>
              <a:buSzPct val="50000"/>
              <a:buFont typeface="DejaVu Sans" pitchFamily="34" charset="0"/>
              <a:buChar char="●"/>
              <a:defRPr sz="1800"/>
            </a:pPr>
            <a:r>
              <a:rPr lang="fr-FR" dirty="0" smtClean="0">
                <a:latin typeface="Calibri" pitchFamily="18"/>
                <a:ea typeface="DejaVu Sans" pitchFamily="2"/>
                <a:cs typeface="DejaVu Sans" pitchFamily="2"/>
              </a:rPr>
              <a:t>  Critère de lien entre deux fragments </a:t>
            </a:r>
            <a:r>
              <a:rPr lang="fr-FR" dirty="0" smtClean="0">
                <a:latin typeface="Calibri" pitchFamily="18"/>
                <a:ea typeface="DejaVu Sans" pitchFamily="2"/>
                <a:cs typeface="DejaVu Sans" pitchFamily="2"/>
                <a:sym typeface="Wingdings" pitchFamily="2" charset="2"/>
              </a:rPr>
              <a:t> retrouve le même mot (même suite de lettres) dans les deux.</a:t>
            </a:r>
          </a:p>
          <a:p>
            <a:pPr lvl="1">
              <a:buClr>
                <a:schemeClr val="accent3">
                  <a:lumMod val="50000"/>
                </a:schemeClr>
              </a:buClr>
              <a:buSzPct val="50000"/>
              <a:buNone/>
              <a:defRPr sz="1800"/>
            </a:pPr>
            <a:r>
              <a:rPr lang="fr-FR" dirty="0" smtClean="0">
                <a:latin typeface="Calibri" pitchFamily="18"/>
                <a:ea typeface="DejaVu Sans" pitchFamily="2"/>
                <a:cs typeface="DejaVu Sans" pitchFamily="2"/>
                <a:sym typeface="Wingdings" pitchFamily="2" charset="2"/>
              </a:rPr>
              <a:t>		</a:t>
            </a:r>
            <a:r>
              <a:rPr lang="fr-FR" dirty="0" smtClean="0">
                <a:solidFill>
                  <a:srgbClr val="FF0000"/>
                </a:solidFill>
                <a:latin typeface="Calibri" pitchFamily="18"/>
                <a:ea typeface="DejaVu Sans" pitchFamily="2"/>
                <a:cs typeface="DejaVu Sans" pitchFamily="2"/>
                <a:sym typeface="Wingdings" pitchFamily="2" charset="2"/>
              </a:rPr>
              <a:t>Obten</a:t>
            </a:r>
            <a:r>
              <a:rPr lang="fr-FR" dirty="0" smtClean="0">
                <a:latin typeface="Calibri" pitchFamily="18"/>
                <a:ea typeface="DejaVu Sans" pitchFamily="2"/>
                <a:cs typeface="DejaVu Sans" pitchFamily="2"/>
                <a:sym typeface="Wingdings" pitchFamily="2" charset="2"/>
              </a:rPr>
              <a:t>ir        </a:t>
            </a:r>
            <a:r>
              <a:rPr lang="fr-FR" dirty="0" smtClean="0">
                <a:solidFill>
                  <a:srgbClr val="FF0000"/>
                </a:solidFill>
                <a:latin typeface="Calibri" pitchFamily="18"/>
                <a:ea typeface="DejaVu Sans" pitchFamily="2"/>
                <a:cs typeface="DejaVu Sans" pitchFamily="2"/>
                <a:sym typeface="Wingdings" pitchFamily="2" charset="2"/>
              </a:rPr>
              <a:t> Obten</a:t>
            </a:r>
            <a:r>
              <a:rPr lang="fr-FR" dirty="0" smtClean="0">
                <a:latin typeface="Calibri" pitchFamily="18"/>
                <a:ea typeface="DejaVu Sans" pitchFamily="2"/>
                <a:cs typeface="DejaVu Sans" pitchFamily="2"/>
                <a:sym typeface="Wingdings" pitchFamily="2" charset="2"/>
              </a:rPr>
              <a:t>tion</a:t>
            </a:r>
          </a:p>
          <a:p>
            <a:pPr>
              <a:buClr>
                <a:schemeClr val="accent3">
                  <a:lumMod val="50000"/>
                </a:schemeClr>
              </a:buClr>
              <a:buSzPct val="50000"/>
              <a:buFont typeface="DejaVu Sans" pitchFamily="34" charset="0"/>
              <a:buChar char="●"/>
              <a:defRPr sz="1800"/>
            </a:pPr>
            <a:r>
              <a:rPr lang="fr-FR" dirty="0" smtClean="0">
                <a:latin typeface="Calibri" pitchFamily="18"/>
                <a:ea typeface="DejaVu Sans" pitchFamily="2"/>
                <a:cs typeface="DejaVu Sans" pitchFamily="2"/>
                <a:sym typeface="Wingdings" pitchFamily="2" charset="2"/>
              </a:rPr>
              <a:t> La taille/le nombre de groupes va dépendre de la taille (k) des mots que l’on recherche.</a:t>
            </a:r>
          </a:p>
          <a:p>
            <a:pPr>
              <a:buClr>
                <a:schemeClr val="accent3">
                  <a:lumMod val="50000"/>
                </a:schemeClr>
              </a:buClr>
              <a:buSzPct val="50000"/>
              <a:buFont typeface="DejaVu Sans" pitchFamily="34" charset="0"/>
              <a:buChar char="●"/>
              <a:defRPr sz="1800"/>
            </a:pPr>
            <a:r>
              <a:rPr lang="fr-FR" dirty="0" smtClean="0">
                <a:latin typeface="Calibri" pitchFamily="18"/>
                <a:ea typeface="DejaVu Sans" pitchFamily="2"/>
                <a:cs typeface="DejaVu Sans" pitchFamily="2"/>
                <a:sym typeface="Wingdings" pitchFamily="2" charset="2"/>
              </a:rPr>
              <a:t> Rechercher tous les mots de taille k présents dans les fragments.</a:t>
            </a:r>
          </a:p>
          <a:p>
            <a:pPr>
              <a:buClr>
                <a:schemeClr val="accent3">
                  <a:lumMod val="50000"/>
                </a:schemeClr>
              </a:buClr>
              <a:buSzPct val="50000"/>
              <a:buFont typeface="DejaVu Sans" pitchFamily="34" charset="0"/>
              <a:buChar char="●"/>
              <a:defRPr sz="1800"/>
            </a:pPr>
            <a:r>
              <a:rPr lang="fr-FR" dirty="0" smtClean="0">
                <a:latin typeface="Calibri" pitchFamily="18"/>
                <a:ea typeface="DejaVu Sans" pitchFamily="2"/>
                <a:cs typeface="DejaVu Sans" pitchFamily="2"/>
                <a:sym typeface="Wingdings" pitchFamily="2" charset="2"/>
              </a:rPr>
              <a:t> Un fragment peut appartenir à plusieurs groupes car il peut contenir différents mots.</a:t>
            </a:r>
          </a:p>
        </p:txBody>
      </p:sp>
      <p:sp>
        <p:nvSpPr>
          <p:cNvPr id="62" name="Rectangle à coins arrondis 61"/>
          <p:cNvSpPr/>
          <p:nvPr/>
        </p:nvSpPr>
        <p:spPr>
          <a:xfrm>
            <a:off x="3096096" y="6847679"/>
            <a:ext cx="6768505" cy="504055"/>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lvl="0" algn="ctr"/>
            <a:endParaRPr lang="fr-FR" dirty="0" smtClean="0">
              <a:solidFill>
                <a:srgbClr val="000000"/>
              </a:solidFill>
              <a:latin typeface="Calibri" pitchFamily="18"/>
              <a:ea typeface="DejaVu Sans" pitchFamily="2"/>
              <a:cs typeface="DejaVu Sans" pitchFamily="2"/>
            </a:endParaRPr>
          </a:p>
          <a:p>
            <a:pPr lvl="0" algn="ctr"/>
            <a:r>
              <a:rPr lang="fr-FR" dirty="0" smtClean="0">
                <a:solidFill>
                  <a:srgbClr val="000000"/>
                </a:solidFill>
                <a:latin typeface="Calibri" pitchFamily="18"/>
                <a:ea typeface="DejaVu Sans" pitchFamily="2"/>
                <a:cs typeface="DejaVu Sans" pitchFamily="2"/>
              </a:rPr>
              <a:t>On retrouve cette philosophie dans l’utilisation des graphes de de </a:t>
            </a:r>
            <a:r>
              <a:rPr lang="fr-FR" dirty="0" err="1" smtClean="0">
                <a:solidFill>
                  <a:srgbClr val="000000"/>
                </a:solidFill>
                <a:latin typeface="Calibri" pitchFamily="18"/>
                <a:ea typeface="DejaVu Sans" pitchFamily="2"/>
                <a:cs typeface="DejaVu Sans" pitchFamily="2"/>
              </a:rPr>
              <a:t>Bruijn</a:t>
            </a:r>
            <a:endParaRPr lang="fr-FR" b="1" dirty="0" smtClean="0">
              <a:solidFill>
                <a:srgbClr val="000000"/>
              </a:solidFill>
              <a:latin typeface="Calibri" pitchFamily="18"/>
              <a:ea typeface="DejaVu Sans" pitchFamily="2"/>
              <a:cs typeface="DejaVu Sans" pitchFamily="2"/>
            </a:endParaRPr>
          </a:p>
          <a:p>
            <a:pPr algn="ctr"/>
            <a:endParaRPr lang="fr-FR" dirty="0"/>
          </a:p>
        </p:txBody>
      </p:sp>
    </p:spTree>
    <p:extLst>
      <p:ext uri="{BB962C8B-B14F-4D97-AF65-F5344CB8AC3E}">
        <p14:creationId xmlns:p14="http://schemas.microsoft.com/office/powerpoint/2010/main" val="1400467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6">
                                            <p:txEl>
                                              <p:pRg st="0" end="0"/>
                                            </p:txEl>
                                          </p:spTgt>
                                        </p:tgtEl>
                                        <p:attrNameLst>
                                          <p:attrName>style.visibility</p:attrName>
                                        </p:attrNameLst>
                                      </p:cBhvr>
                                      <p:to>
                                        <p:strVal val="visible"/>
                                      </p:to>
                                    </p:set>
                                    <p:anim calcmode="lin" valueType="num">
                                      <p:cBhvr additive="base">
                                        <p:cTn id="17"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0">
                                            <p:txEl>
                                              <p:pRg st="0" end="0"/>
                                            </p:txEl>
                                          </p:spTgt>
                                        </p:tgtEl>
                                        <p:attrNameLst>
                                          <p:attrName>style.visibility</p:attrName>
                                        </p:attrNameLst>
                                      </p:cBhvr>
                                      <p:to>
                                        <p:strVal val="visible"/>
                                      </p:to>
                                    </p:set>
                                    <p:anim calcmode="lin" valueType="num">
                                      <p:cBhvr additive="base">
                                        <p:cTn id="21"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0">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0">
                                            <p:txEl>
                                              <p:pRg st="1" end="1"/>
                                            </p:txEl>
                                          </p:spTgt>
                                        </p:tgtEl>
                                        <p:attrNameLst>
                                          <p:attrName>style.visibility</p:attrName>
                                        </p:attrNameLst>
                                      </p:cBhvr>
                                      <p:to>
                                        <p:strVal val="visible"/>
                                      </p:to>
                                    </p:set>
                                    <p:anim calcmode="lin" valueType="num">
                                      <p:cBhvr additive="base">
                                        <p:cTn id="25" dur="5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0">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0">
                                            <p:txEl>
                                              <p:pRg st="2" end="2"/>
                                            </p:txEl>
                                          </p:spTgt>
                                        </p:tgtEl>
                                        <p:attrNameLst>
                                          <p:attrName>style.visibility</p:attrName>
                                        </p:attrNameLst>
                                      </p:cBhvr>
                                      <p:to>
                                        <p:strVal val="visible"/>
                                      </p:to>
                                    </p:set>
                                    <p:anim calcmode="lin" valueType="num">
                                      <p:cBhvr additive="base">
                                        <p:cTn id="29" dur="500" fill="hold"/>
                                        <p:tgtEl>
                                          <p:spTgt spid="60">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0">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0">
                                            <p:txEl>
                                              <p:pRg st="3" end="3"/>
                                            </p:txEl>
                                          </p:spTgt>
                                        </p:tgtEl>
                                        <p:attrNameLst>
                                          <p:attrName>style.visibility</p:attrName>
                                        </p:attrNameLst>
                                      </p:cBhvr>
                                      <p:to>
                                        <p:strVal val="visible"/>
                                      </p:to>
                                    </p:set>
                                    <p:anim calcmode="lin" valueType="num">
                                      <p:cBhvr additive="base">
                                        <p:cTn id="33" dur="500" fill="hold"/>
                                        <p:tgtEl>
                                          <p:spTgt spid="60">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0">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0">
                                            <p:txEl>
                                              <p:pRg st="4" end="4"/>
                                            </p:txEl>
                                          </p:spTgt>
                                        </p:tgtEl>
                                        <p:attrNameLst>
                                          <p:attrName>style.visibility</p:attrName>
                                        </p:attrNameLst>
                                      </p:cBhvr>
                                      <p:to>
                                        <p:strVal val="visible"/>
                                      </p:to>
                                    </p:set>
                                    <p:anim calcmode="lin" valueType="num">
                                      <p:cBhvr additive="base">
                                        <p:cTn id="37" dur="500" fill="hold"/>
                                        <p:tgtEl>
                                          <p:spTgt spid="60">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0">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0">
                                            <p:txEl>
                                              <p:pRg st="5" end="5"/>
                                            </p:txEl>
                                          </p:spTgt>
                                        </p:tgtEl>
                                        <p:attrNameLst>
                                          <p:attrName>style.visibility</p:attrName>
                                        </p:attrNameLst>
                                      </p:cBhvr>
                                      <p:to>
                                        <p:strVal val="visible"/>
                                      </p:to>
                                    </p:set>
                                    <p:anim calcmode="lin" valueType="num">
                                      <p:cBhvr additive="base">
                                        <p:cTn id="41" dur="500" fill="hold"/>
                                        <p:tgtEl>
                                          <p:spTgt spid="60">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0">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2">
                                            <p:bg/>
                                          </p:spTgt>
                                        </p:tgtEl>
                                        <p:attrNameLst>
                                          <p:attrName>style.visibility</p:attrName>
                                        </p:attrNameLst>
                                      </p:cBhvr>
                                      <p:to>
                                        <p:strVal val="visible"/>
                                      </p:to>
                                    </p:set>
                                    <p:anim calcmode="lin" valueType="num">
                                      <p:cBhvr additive="base">
                                        <p:cTn id="45" dur="500" fill="hold"/>
                                        <p:tgtEl>
                                          <p:spTgt spid="62">
                                            <p:bg/>
                                          </p:spTgt>
                                        </p:tgtEl>
                                        <p:attrNameLst>
                                          <p:attrName>ppt_x</p:attrName>
                                        </p:attrNameLst>
                                      </p:cBhvr>
                                      <p:tavLst>
                                        <p:tav tm="0">
                                          <p:val>
                                            <p:strVal val="#ppt_x"/>
                                          </p:val>
                                        </p:tav>
                                        <p:tav tm="100000">
                                          <p:val>
                                            <p:strVal val="#ppt_x"/>
                                          </p:val>
                                        </p:tav>
                                      </p:tavLst>
                                    </p:anim>
                                    <p:anim calcmode="lin" valueType="num">
                                      <p:cBhvr additive="base">
                                        <p:cTn id="46" dur="500" fill="hold"/>
                                        <p:tgtEl>
                                          <p:spTgt spid="62">
                                            <p:bg/>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2">
                                            <p:txEl>
                                              <p:pRg st="1" end="1"/>
                                            </p:txEl>
                                          </p:spTgt>
                                        </p:tgtEl>
                                        <p:attrNameLst>
                                          <p:attrName>style.visibility</p:attrName>
                                        </p:attrNameLst>
                                      </p:cBhvr>
                                      <p:to>
                                        <p:strVal val="visible"/>
                                      </p:to>
                                    </p:set>
                                    <p:anim calcmode="lin" valueType="num">
                                      <p:cBhvr additive="base">
                                        <p:cTn id="49" dur="500" fill="hold"/>
                                        <p:tgtEl>
                                          <p:spTgt spid="62">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6" grpId="0" build="allAtOnce"/>
      <p:bldP spid="60" grpId="0" build="allAtOnce"/>
      <p:bldP spid="62" grpId="0" build="allAtOnce"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rganigramme : Processus 28"/>
          <p:cNvSpPr/>
          <p:nvPr/>
        </p:nvSpPr>
        <p:spPr>
          <a:xfrm>
            <a:off x="107950" y="114288"/>
            <a:ext cx="317500" cy="2381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100794" tIns="50397" rIns="100794" bIns="50397"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sz="2000">
              <a:latin typeface="Liberation Sans" pitchFamily="18"/>
              <a:ea typeface="DejaVu Sans" pitchFamily="2"/>
              <a:cs typeface="DejaVu Sans" pitchFamily="2"/>
            </a:endParaRPr>
          </a:p>
        </p:txBody>
      </p:sp>
      <p:sp>
        <p:nvSpPr>
          <p:cNvPr id="46" name="Rectangle 29"/>
          <p:cNvSpPr/>
          <p:nvPr/>
        </p:nvSpPr>
        <p:spPr>
          <a:xfrm>
            <a:off x="266700" y="233338"/>
            <a:ext cx="238125" cy="277783"/>
          </a:xfrm>
          <a:prstGeom prst="rect">
            <a:avLst/>
          </a:prstGeom>
          <a:solidFill>
            <a:srgbClr val="C3D69B"/>
          </a:solidFill>
          <a:ln w="25560">
            <a:solidFill>
              <a:srgbClr val="EEECE1"/>
            </a:solidFill>
            <a:prstDash val="solid"/>
          </a:ln>
        </p:spPr>
        <p:txBody>
          <a:bodyPr vert="horz" wrap="square" lIns="100794" tIns="50397" rIns="100794" bIns="50397"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sz="2000">
              <a:latin typeface="Liberation Sans" pitchFamily="18"/>
              <a:ea typeface="DejaVu Sans" pitchFamily="2"/>
              <a:cs typeface="DejaVu Sans" pitchFamily="2"/>
            </a:endParaRPr>
          </a:p>
        </p:txBody>
      </p:sp>
      <p:sp>
        <p:nvSpPr>
          <p:cNvPr id="48" name="ZoneTexte 16"/>
          <p:cNvSpPr txBox="1"/>
          <p:nvPr/>
        </p:nvSpPr>
        <p:spPr>
          <a:xfrm>
            <a:off x="555413" y="68384"/>
            <a:ext cx="7671444" cy="446914"/>
          </a:xfrm>
          <a:prstGeom prst="rect">
            <a:avLst/>
          </a:prstGeom>
          <a:noFill/>
          <a:ln>
            <a:noFill/>
          </a:ln>
        </p:spPr>
        <p:txBody>
          <a:bodyPr vert="horz" wrap="square" lIns="100794" tIns="50397" rIns="100794" bIns="50397"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sz="2200" b="1" dirty="0">
                <a:solidFill>
                  <a:srgbClr val="000000"/>
                </a:solidFill>
                <a:latin typeface="Calibri" pitchFamily="18"/>
                <a:ea typeface="DejaVu Sans" pitchFamily="2"/>
                <a:cs typeface="DejaVu Sans" pitchFamily="2"/>
              </a:rPr>
              <a:t>PRINCIPES DES METHODES D’ASSEMBLAGE DE SHORT READS</a:t>
            </a:r>
          </a:p>
        </p:txBody>
      </p:sp>
      <p:sp>
        <p:nvSpPr>
          <p:cNvPr id="64" name="ZoneTexte 40"/>
          <p:cNvSpPr txBox="1"/>
          <p:nvPr/>
        </p:nvSpPr>
        <p:spPr>
          <a:xfrm>
            <a:off x="-80021" y="912176"/>
            <a:ext cx="10002151" cy="383587"/>
          </a:xfrm>
          <a:prstGeom prst="rect">
            <a:avLst/>
          </a:prstGeom>
          <a:noFill/>
          <a:ln>
            <a:noFill/>
          </a:ln>
        </p:spPr>
        <p:txBody>
          <a:bodyPr vert="horz" wrap="square" lIns="100794" tIns="50397" rIns="100794" bIns="50397"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b="1" u="sng" dirty="0" smtClean="0">
                <a:solidFill>
                  <a:srgbClr val="000000"/>
                </a:solidFill>
                <a:latin typeface="Calibri" pitchFamily="18"/>
                <a:ea typeface="DejaVu Sans" pitchFamily="2"/>
                <a:cs typeface="DejaVu Sans" pitchFamily="2"/>
              </a:rPr>
              <a:t>Méthode basée sur les graphes de de </a:t>
            </a:r>
            <a:r>
              <a:rPr lang="fr-FR" b="1" u="sng" dirty="0" err="1" smtClean="0">
                <a:solidFill>
                  <a:srgbClr val="000000"/>
                </a:solidFill>
                <a:latin typeface="Calibri" pitchFamily="18"/>
                <a:ea typeface="DejaVu Sans" pitchFamily="2"/>
                <a:cs typeface="DejaVu Sans" pitchFamily="2"/>
              </a:rPr>
              <a:t>Bruijn</a:t>
            </a:r>
            <a:r>
              <a:rPr lang="fr-FR" dirty="0" smtClean="0">
                <a:latin typeface="Calibri" pitchFamily="18"/>
                <a:ea typeface="DejaVu Sans" pitchFamily="2"/>
                <a:cs typeface="DejaVu Sans" pitchFamily="2"/>
              </a:rPr>
              <a:t>: (Velvet/Soap)</a:t>
            </a:r>
            <a:endParaRPr lang="fr-FR" sz="2000" b="1" dirty="0">
              <a:solidFill>
                <a:srgbClr val="000000"/>
              </a:solidFill>
              <a:latin typeface="Calibri" pitchFamily="18"/>
              <a:ea typeface="DejaVu Sans" pitchFamily="2"/>
              <a:cs typeface="Calibri" pitchFamily="18"/>
            </a:endParaRPr>
          </a:p>
        </p:txBody>
      </p:sp>
      <p:sp>
        <p:nvSpPr>
          <p:cNvPr id="68" name="ZoneTexte 40"/>
          <p:cNvSpPr txBox="1"/>
          <p:nvPr/>
        </p:nvSpPr>
        <p:spPr>
          <a:xfrm>
            <a:off x="1507446" y="2975939"/>
            <a:ext cx="6509473" cy="383587"/>
          </a:xfrm>
          <a:prstGeom prst="rect">
            <a:avLst/>
          </a:prstGeom>
          <a:noFill/>
          <a:ln>
            <a:noFill/>
          </a:ln>
        </p:spPr>
        <p:txBody>
          <a:bodyPr vert="horz" wrap="square" lIns="100794" tIns="50397" rIns="100794" bIns="50397"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dirty="0" smtClean="0">
                <a:solidFill>
                  <a:srgbClr val="000000"/>
                </a:solidFill>
                <a:latin typeface="Calibri" pitchFamily="18"/>
                <a:ea typeface="DejaVu Sans" pitchFamily="2"/>
                <a:cs typeface="DejaVu Sans" pitchFamily="2"/>
              </a:rPr>
              <a:t>Seq1: 	AAT</a:t>
            </a:r>
            <a:r>
              <a:rPr lang="fr-FR" dirty="0" smtClean="0">
                <a:latin typeface="Calibri" pitchFamily="18"/>
                <a:ea typeface="DejaVu Sans" pitchFamily="2"/>
                <a:cs typeface="DejaVu Sans" pitchFamily="2"/>
              </a:rPr>
              <a:t>GCCGA 	Seq2:	       TGCCGAGA</a:t>
            </a:r>
            <a:endParaRPr lang="fr-FR" sz="2000" b="1" dirty="0">
              <a:latin typeface="Calibri" pitchFamily="18"/>
              <a:ea typeface="DejaVu Sans" pitchFamily="2"/>
              <a:cs typeface="Calibri" pitchFamily="18"/>
            </a:endParaRPr>
          </a:p>
        </p:txBody>
      </p:sp>
      <p:sp>
        <p:nvSpPr>
          <p:cNvPr id="69" name="ZoneTexte 40"/>
          <p:cNvSpPr txBox="1"/>
          <p:nvPr/>
        </p:nvSpPr>
        <p:spPr>
          <a:xfrm>
            <a:off x="237305" y="1467804"/>
            <a:ext cx="10002151" cy="1229010"/>
          </a:xfrm>
          <a:prstGeom prst="rect">
            <a:avLst/>
          </a:prstGeom>
          <a:noFill/>
          <a:ln>
            <a:noFill/>
          </a:ln>
        </p:spPr>
        <p:txBody>
          <a:bodyPr vert="horz" wrap="square" lIns="100794" tIns="50397" rIns="100794" bIns="50397"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Clr>
                <a:schemeClr val="accent3">
                  <a:lumMod val="50000"/>
                </a:schemeClr>
              </a:buClr>
              <a:buSzPct val="50000"/>
              <a:buFont typeface="DejaVu Sans" pitchFamily="34" charset="0"/>
              <a:buChar char="●"/>
              <a:defRPr sz="1800"/>
            </a:pPr>
            <a:r>
              <a:rPr lang="fr-FR" dirty="0" smtClean="0">
                <a:latin typeface="Calibri" pitchFamily="18"/>
                <a:ea typeface="DejaVu Sans" pitchFamily="2"/>
                <a:cs typeface="DejaVu Sans" pitchFamily="2"/>
              </a:rPr>
              <a:t> Découpage de toutes les lectures  en sous séquences de même taille (</a:t>
            </a:r>
            <a:r>
              <a:rPr lang="fr-FR" b="1" dirty="0" smtClean="0">
                <a:latin typeface="Calibri" pitchFamily="18"/>
                <a:ea typeface="DejaVu Sans" pitchFamily="2"/>
                <a:cs typeface="DejaVu Sans" pitchFamily="2"/>
              </a:rPr>
              <a:t>k</a:t>
            </a:r>
            <a:r>
              <a:rPr lang="fr-FR" dirty="0" smtClean="0">
                <a:latin typeface="Calibri" pitchFamily="18"/>
                <a:ea typeface="DejaVu Sans" pitchFamily="2"/>
                <a:cs typeface="DejaVu Sans" pitchFamily="2"/>
              </a:rPr>
              <a:t>), appelées </a:t>
            </a:r>
            <a:r>
              <a:rPr lang="fr-FR" b="1" dirty="0">
                <a:latin typeface="Calibri" pitchFamily="18"/>
                <a:ea typeface="DejaVu Sans" pitchFamily="2"/>
                <a:cs typeface="DejaVu Sans" pitchFamily="2"/>
              </a:rPr>
              <a:t>K</a:t>
            </a:r>
            <a:r>
              <a:rPr lang="fr-FR" b="1" dirty="0" smtClean="0">
                <a:latin typeface="Calibri" pitchFamily="18"/>
                <a:ea typeface="DejaVu Sans" pitchFamily="2"/>
                <a:cs typeface="DejaVu Sans" pitchFamily="2"/>
              </a:rPr>
              <a:t>-mer</a:t>
            </a:r>
          </a:p>
          <a:p>
            <a:pPr>
              <a:buClr>
                <a:schemeClr val="accent3">
                  <a:lumMod val="50000"/>
                </a:schemeClr>
              </a:buClr>
              <a:buSzPct val="50000"/>
              <a:buNone/>
              <a:defRPr sz="1800"/>
            </a:pPr>
            <a:endParaRPr lang="fr-FR" dirty="0" smtClean="0">
              <a:latin typeface="Calibri" pitchFamily="18"/>
              <a:ea typeface="DejaVu Sans" pitchFamily="2"/>
              <a:cs typeface="DejaVu Sans" pitchFamily="2"/>
            </a:endParaRPr>
          </a:p>
          <a:p>
            <a:pPr>
              <a:buClr>
                <a:schemeClr val="accent3">
                  <a:lumMod val="50000"/>
                </a:schemeClr>
              </a:buClr>
              <a:buSzPct val="50000"/>
              <a:buFont typeface="DejaVu Sans" pitchFamily="34" charset="0"/>
              <a:buChar char="●"/>
              <a:defRPr sz="1800"/>
            </a:pPr>
            <a:r>
              <a:rPr lang="fr-FR" dirty="0" smtClean="0">
                <a:latin typeface="Calibri" pitchFamily="18"/>
                <a:ea typeface="DejaVu Sans" pitchFamily="2"/>
                <a:cs typeface="DejaVu Sans" pitchFamily="2"/>
              </a:rPr>
              <a:t> Deux K-mer vont être liés si leurs séquences ne divergent que par le premier nucléotide pour l’un et par le dernier pour l’autre </a:t>
            </a:r>
          </a:p>
        </p:txBody>
      </p:sp>
      <p:grpSp>
        <p:nvGrpSpPr>
          <p:cNvPr id="70" name="Groupe 64"/>
          <p:cNvGrpSpPr/>
          <p:nvPr/>
        </p:nvGrpSpPr>
        <p:grpSpPr>
          <a:xfrm>
            <a:off x="78539" y="3610944"/>
            <a:ext cx="5438078" cy="947467"/>
            <a:chOff x="647825" y="3280352"/>
            <a:chExt cx="5472608" cy="859525"/>
          </a:xfrm>
        </p:grpSpPr>
        <p:sp>
          <p:nvSpPr>
            <p:cNvPr id="71" name="ZoneTexte 40"/>
            <p:cNvSpPr txBox="1"/>
            <p:nvPr/>
          </p:nvSpPr>
          <p:spPr>
            <a:xfrm>
              <a:off x="647825" y="3280352"/>
              <a:ext cx="5472608" cy="850716"/>
            </a:xfrm>
            <a:prstGeom prst="rect">
              <a:avLst/>
            </a:prstGeom>
            <a:noFill/>
            <a:ln>
              <a:noFill/>
            </a:ln>
          </p:spPr>
          <p:txBody>
            <a:bodyPr vert="horz" wrap="square" lIns="91440" tIns="45720" rIns="91440" bIns="4572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Clr>
                  <a:schemeClr val="accent3">
                    <a:lumMod val="50000"/>
                  </a:schemeClr>
                </a:buClr>
                <a:buSzPct val="50000"/>
                <a:buFont typeface="DejaVu Sans" pitchFamily="34" charset="0"/>
                <a:buChar char="●"/>
                <a:defRPr sz="1800"/>
              </a:pPr>
              <a:r>
                <a:rPr lang="fr-FR" dirty="0" smtClean="0">
                  <a:latin typeface="Calibri" pitchFamily="18"/>
                  <a:ea typeface="DejaVu Sans" pitchFamily="2"/>
                  <a:cs typeface="DejaVu Sans" pitchFamily="2"/>
                </a:rPr>
                <a:t> Découpage des séquences en  K-mer avec k=4 </a:t>
              </a:r>
            </a:p>
            <a:p>
              <a:pPr>
                <a:buClr>
                  <a:schemeClr val="accent3">
                    <a:lumMod val="50000"/>
                  </a:schemeClr>
                </a:buClr>
                <a:buSzPct val="50000"/>
                <a:buNone/>
                <a:defRPr sz="1800"/>
              </a:pPr>
              <a:r>
                <a:rPr lang="fr-FR" dirty="0" smtClean="0">
                  <a:solidFill>
                    <a:srgbClr val="000000"/>
                  </a:solidFill>
                  <a:latin typeface="Calibri" pitchFamily="18"/>
                  <a:ea typeface="DejaVu Sans" pitchFamily="2"/>
                  <a:cs typeface="DejaVu Sans" pitchFamily="2"/>
                </a:rPr>
                <a:t>Seq1: 	</a:t>
              </a:r>
              <a:r>
                <a:rPr lang="fr-FR" dirty="0" smtClean="0">
                  <a:latin typeface="Calibri" pitchFamily="18"/>
                  <a:ea typeface="DejaVu Sans" pitchFamily="2"/>
                  <a:cs typeface="DejaVu Sans" pitchFamily="2"/>
                </a:rPr>
                <a:t>AATG	</a:t>
              </a:r>
              <a:r>
                <a:rPr lang="fr-FR" dirty="0" smtClean="0">
                  <a:solidFill>
                    <a:srgbClr val="000000"/>
                  </a:solidFill>
                  <a:latin typeface="Calibri" pitchFamily="18"/>
                  <a:ea typeface="DejaVu Sans" pitchFamily="2"/>
                  <a:cs typeface="DejaVu Sans" pitchFamily="2"/>
                </a:rPr>
                <a:t>AT</a:t>
              </a:r>
              <a:r>
                <a:rPr lang="fr-FR" dirty="0" smtClean="0">
                  <a:latin typeface="Calibri" pitchFamily="18"/>
                  <a:ea typeface="DejaVu Sans" pitchFamily="2"/>
                  <a:cs typeface="DejaVu Sans" pitchFamily="2"/>
                </a:rPr>
                <a:t>GC	</a:t>
              </a:r>
              <a:r>
                <a:rPr lang="fr-FR" dirty="0" smtClean="0">
                  <a:solidFill>
                    <a:srgbClr val="000000"/>
                  </a:solidFill>
                  <a:latin typeface="Calibri" pitchFamily="18"/>
                  <a:ea typeface="DejaVu Sans" pitchFamily="2"/>
                  <a:cs typeface="DejaVu Sans" pitchFamily="2"/>
                </a:rPr>
                <a:t> T</a:t>
              </a:r>
              <a:r>
                <a:rPr lang="fr-FR" dirty="0" smtClean="0">
                  <a:latin typeface="Calibri" pitchFamily="18"/>
                  <a:ea typeface="DejaVu Sans" pitchFamily="2"/>
                  <a:cs typeface="DejaVu Sans" pitchFamily="2"/>
                </a:rPr>
                <a:t>GCC	</a:t>
              </a:r>
              <a:r>
                <a:rPr lang="fr-FR" dirty="0" smtClean="0">
                  <a:solidFill>
                    <a:srgbClr val="000000"/>
                  </a:solidFill>
                  <a:latin typeface="Calibri" pitchFamily="18"/>
                  <a:ea typeface="DejaVu Sans" pitchFamily="2"/>
                  <a:cs typeface="DejaVu Sans" pitchFamily="2"/>
                </a:rPr>
                <a:t> </a:t>
              </a:r>
              <a:r>
                <a:rPr lang="fr-FR" dirty="0" smtClean="0">
                  <a:latin typeface="Calibri" pitchFamily="18"/>
                  <a:ea typeface="DejaVu Sans" pitchFamily="2"/>
                  <a:cs typeface="DejaVu Sans" pitchFamily="2"/>
                </a:rPr>
                <a:t>GCCG	</a:t>
              </a:r>
              <a:r>
                <a:rPr lang="fr-FR" dirty="0" smtClean="0">
                  <a:solidFill>
                    <a:srgbClr val="000000"/>
                  </a:solidFill>
                  <a:latin typeface="Calibri" pitchFamily="18"/>
                  <a:ea typeface="DejaVu Sans" pitchFamily="2"/>
                  <a:cs typeface="DejaVu Sans" pitchFamily="2"/>
                </a:rPr>
                <a:t> </a:t>
              </a:r>
              <a:r>
                <a:rPr lang="fr-FR" dirty="0" smtClean="0">
                  <a:latin typeface="Calibri" pitchFamily="18"/>
                  <a:ea typeface="DejaVu Sans" pitchFamily="2"/>
                  <a:cs typeface="DejaVu Sans" pitchFamily="2"/>
                </a:rPr>
                <a:t>CCGA </a:t>
              </a:r>
            </a:p>
            <a:p>
              <a:pPr>
                <a:buClr>
                  <a:schemeClr val="accent3">
                    <a:lumMod val="50000"/>
                  </a:schemeClr>
                </a:buClr>
                <a:buSzPct val="50000"/>
                <a:buNone/>
                <a:defRPr sz="1800"/>
              </a:pPr>
              <a:r>
                <a:rPr lang="fr-FR" dirty="0" smtClean="0">
                  <a:latin typeface="Calibri" pitchFamily="18"/>
                  <a:ea typeface="DejaVu Sans" pitchFamily="2"/>
                  <a:cs typeface="DejaVu Sans" pitchFamily="2"/>
                </a:rPr>
                <a:t>Seq2:	TGCC	GCCG	 CCGA	 CGAG	 GAGA</a:t>
              </a:r>
            </a:p>
          </p:txBody>
        </p:sp>
        <p:cxnSp>
          <p:nvCxnSpPr>
            <p:cNvPr id="73" name="Connecteur droit 72"/>
            <p:cNvCxnSpPr/>
            <p:nvPr/>
          </p:nvCxnSpPr>
          <p:spPr>
            <a:xfrm>
              <a:off x="1583928" y="4139877"/>
              <a:ext cx="64807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3456136" y="3851845"/>
              <a:ext cx="64807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Connecteur droit 74"/>
            <p:cNvCxnSpPr/>
            <p:nvPr/>
          </p:nvCxnSpPr>
          <p:spPr>
            <a:xfrm>
              <a:off x="2520032" y="4139877"/>
              <a:ext cx="648072" cy="0"/>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6" name="Connecteur droit 75"/>
            <p:cNvCxnSpPr/>
            <p:nvPr/>
          </p:nvCxnSpPr>
          <p:spPr>
            <a:xfrm>
              <a:off x="4392240" y="3851845"/>
              <a:ext cx="648072" cy="0"/>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7" name="Connecteur droit 76"/>
            <p:cNvCxnSpPr/>
            <p:nvPr/>
          </p:nvCxnSpPr>
          <p:spPr>
            <a:xfrm>
              <a:off x="5328344" y="3851845"/>
              <a:ext cx="648072"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8" name="Connecteur droit 77"/>
            <p:cNvCxnSpPr/>
            <p:nvPr/>
          </p:nvCxnSpPr>
          <p:spPr>
            <a:xfrm>
              <a:off x="3456136" y="4139877"/>
              <a:ext cx="648072"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79" name="Rectangle à coins arrondis 78"/>
          <p:cNvSpPr/>
          <p:nvPr/>
        </p:nvSpPr>
        <p:spPr>
          <a:xfrm>
            <a:off x="6508626" y="3849069"/>
            <a:ext cx="3212206" cy="714379"/>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lvl="0" algn="ctr"/>
            <a:endParaRPr lang="fr-FR" dirty="0" smtClean="0">
              <a:solidFill>
                <a:srgbClr val="000000"/>
              </a:solidFill>
              <a:latin typeface="Calibri" pitchFamily="18"/>
              <a:ea typeface="DejaVu Sans" pitchFamily="2"/>
              <a:cs typeface="DejaVu Sans" pitchFamily="2"/>
            </a:endParaRPr>
          </a:p>
          <a:p>
            <a:pPr lvl="0" algn="ctr"/>
            <a:r>
              <a:rPr lang="fr-FR" dirty="0" smtClean="0">
                <a:solidFill>
                  <a:srgbClr val="000000"/>
                </a:solidFill>
                <a:latin typeface="Calibri" pitchFamily="18"/>
                <a:ea typeface="DejaVu Sans" pitchFamily="2"/>
                <a:cs typeface="DejaVu Sans" pitchFamily="2"/>
              </a:rPr>
              <a:t>Les séquences ont des </a:t>
            </a:r>
            <a:r>
              <a:rPr lang="fr-FR" dirty="0" err="1" smtClean="0">
                <a:solidFill>
                  <a:srgbClr val="000000"/>
                </a:solidFill>
                <a:latin typeface="Calibri" pitchFamily="18"/>
                <a:ea typeface="DejaVu Sans" pitchFamily="2"/>
                <a:cs typeface="DejaVu Sans" pitchFamily="2"/>
              </a:rPr>
              <a:t>K-mer</a:t>
            </a:r>
            <a:r>
              <a:rPr lang="fr-FR" dirty="0" smtClean="0">
                <a:solidFill>
                  <a:srgbClr val="000000"/>
                </a:solidFill>
                <a:latin typeface="Calibri" pitchFamily="18"/>
                <a:ea typeface="DejaVu Sans" pitchFamily="2"/>
                <a:cs typeface="DejaVu Sans" pitchFamily="2"/>
              </a:rPr>
              <a:t> communs</a:t>
            </a:r>
            <a:endParaRPr lang="fr-FR" b="1" dirty="0" smtClean="0">
              <a:solidFill>
                <a:srgbClr val="000000"/>
              </a:solidFill>
              <a:latin typeface="Calibri" pitchFamily="18"/>
              <a:ea typeface="DejaVu Sans" pitchFamily="2"/>
              <a:cs typeface="DejaVu Sans" pitchFamily="2"/>
            </a:endParaRPr>
          </a:p>
          <a:p>
            <a:pPr algn="ctr"/>
            <a:endParaRPr lang="fr-FR" dirty="0"/>
          </a:p>
        </p:txBody>
      </p:sp>
      <p:sp>
        <p:nvSpPr>
          <p:cNvPr id="80" name="ZoneTexte 40"/>
          <p:cNvSpPr txBox="1"/>
          <p:nvPr/>
        </p:nvSpPr>
        <p:spPr>
          <a:xfrm>
            <a:off x="-847" y="4879128"/>
            <a:ext cx="10002361" cy="383587"/>
          </a:xfrm>
          <a:prstGeom prst="rect">
            <a:avLst/>
          </a:prstGeom>
          <a:noFill/>
          <a:ln>
            <a:noFill/>
          </a:ln>
        </p:spPr>
        <p:txBody>
          <a:bodyPr vert="horz" wrap="square" lIns="100794" tIns="50397" rIns="100794" bIns="50397"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Clr>
                <a:schemeClr val="accent3">
                  <a:lumMod val="50000"/>
                </a:schemeClr>
              </a:buClr>
              <a:buSzPct val="50000"/>
              <a:buFont typeface="DejaVu Sans" pitchFamily="34" charset="0"/>
              <a:buChar char="●"/>
              <a:defRPr sz="1800"/>
            </a:pPr>
            <a:r>
              <a:rPr lang="fr-FR" dirty="0" smtClean="0">
                <a:latin typeface="Calibri" pitchFamily="18"/>
                <a:ea typeface="DejaVu Sans" pitchFamily="2"/>
                <a:cs typeface="DejaVu Sans" pitchFamily="2"/>
              </a:rPr>
              <a:t>  Création du graphe de de </a:t>
            </a:r>
            <a:r>
              <a:rPr lang="fr-FR" dirty="0" err="1" smtClean="0">
                <a:solidFill>
                  <a:srgbClr val="000000"/>
                </a:solidFill>
                <a:latin typeface="Calibri" pitchFamily="18"/>
                <a:ea typeface="DejaVu Sans" pitchFamily="2"/>
                <a:cs typeface="DejaVu Sans" pitchFamily="2"/>
              </a:rPr>
              <a:t>Bruijn</a:t>
            </a:r>
            <a:r>
              <a:rPr lang="fr-FR" dirty="0" smtClean="0">
                <a:latin typeface="Calibri" pitchFamily="18"/>
                <a:ea typeface="DejaVu Sans" pitchFamily="2"/>
                <a:cs typeface="DejaVu Sans" pitchFamily="2"/>
              </a:rPr>
              <a:t> </a:t>
            </a:r>
          </a:p>
        </p:txBody>
      </p:sp>
      <p:grpSp>
        <p:nvGrpSpPr>
          <p:cNvPr id="81" name="Groupe 63"/>
          <p:cNvGrpSpPr/>
          <p:nvPr/>
        </p:nvGrpSpPr>
        <p:grpSpPr>
          <a:xfrm>
            <a:off x="-1548544" y="5436579"/>
            <a:ext cx="9663273" cy="914226"/>
            <a:chOff x="503808" y="4787949"/>
            <a:chExt cx="9073008" cy="829369"/>
          </a:xfrm>
        </p:grpSpPr>
        <p:grpSp>
          <p:nvGrpSpPr>
            <p:cNvPr id="82" name="Groupe 55"/>
            <p:cNvGrpSpPr/>
            <p:nvPr/>
          </p:nvGrpSpPr>
          <p:grpSpPr>
            <a:xfrm>
              <a:off x="503808" y="5147989"/>
              <a:ext cx="9073008" cy="469329"/>
              <a:chOff x="503808" y="5364013"/>
              <a:chExt cx="9073008" cy="469329"/>
            </a:xfrm>
          </p:grpSpPr>
          <p:sp>
            <p:nvSpPr>
              <p:cNvPr id="89" name="ZoneTexte 40"/>
              <p:cNvSpPr txBox="1"/>
              <p:nvPr/>
            </p:nvSpPr>
            <p:spPr>
              <a:xfrm>
                <a:off x="503808" y="5493928"/>
                <a:ext cx="9073008" cy="339414"/>
              </a:xfrm>
              <a:prstGeom prst="rect">
                <a:avLst/>
              </a:prstGeom>
              <a:noFill/>
              <a:ln>
                <a:noFill/>
              </a:ln>
            </p:spPr>
            <p:txBody>
              <a:bodyPr vert="horz" wrap="square" lIns="91440" tIns="45720" rIns="91440" bIns="4572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a:buClr>
                    <a:schemeClr val="accent3">
                      <a:lumMod val="50000"/>
                    </a:schemeClr>
                  </a:buClr>
                  <a:buSzPct val="50000"/>
                  <a:buNone/>
                  <a:defRPr sz="1800"/>
                </a:pPr>
                <a:r>
                  <a:rPr lang="fr-FR" dirty="0" smtClean="0">
                    <a:latin typeface="Calibri" pitchFamily="18"/>
                    <a:ea typeface="DejaVu Sans" pitchFamily="2"/>
                    <a:cs typeface="DejaVu Sans" pitchFamily="2"/>
                  </a:rPr>
                  <a:t>AATG	ATGC	</a:t>
                </a:r>
                <a:r>
                  <a:rPr lang="fr-FR" dirty="0" smtClean="0">
                    <a:solidFill>
                      <a:srgbClr val="000000"/>
                    </a:solidFill>
                    <a:latin typeface="Calibri" pitchFamily="18"/>
                    <a:ea typeface="DejaVu Sans" pitchFamily="2"/>
                    <a:cs typeface="DejaVu Sans" pitchFamily="2"/>
                  </a:rPr>
                  <a:t>T</a:t>
                </a:r>
                <a:r>
                  <a:rPr lang="fr-FR" dirty="0" smtClean="0">
                    <a:latin typeface="Calibri" pitchFamily="18"/>
                    <a:ea typeface="DejaVu Sans" pitchFamily="2"/>
                    <a:cs typeface="DejaVu Sans" pitchFamily="2"/>
                  </a:rPr>
                  <a:t>GCC	GCCG	</a:t>
                </a:r>
                <a:r>
                  <a:rPr lang="fr-FR" dirty="0" smtClean="0">
                    <a:solidFill>
                      <a:srgbClr val="000000"/>
                    </a:solidFill>
                    <a:latin typeface="Calibri" pitchFamily="18"/>
                    <a:ea typeface="DejaVu Sans" pitchFamily="2"/>
                    <a:cs typeface="DejaVu Sans" pitchFamily="2"/>
                  </a:rPr>
                  <a:t> </a:t>
                </a:r>
                <a:r>
                  <a:rPr lang="fr-FR" dirty="0" smtClean="0">
                    <a:latin typeface="Calibri" pitchFamily="18"/>
                    <a:ea typeface="DejaVu Sans" pitchFamily="2"/>
                    <a:cs typeface="DejaVu Sans" pitchFamily="2"/>
                  </a:rPr>
                  <a:t>CCGA	CGAG	 GAGA</a:t>
                </a:r>
              </a:p>
            </p:txBody>
          </p:sp>
          <p:sp>
            <p:nvSpPr>
              <p:cNvPr id="90" name="Arc 89"/>
              <p:cNvSpPr/>
              <p:nvPr/>
            </p:nvSpPr>
            <p:spPr>
              <a:xfrm>
                <a:off x="2232000" y="5364013"/>
                <a:ext cx="864096" cy="360040"/>
              </a:xfrm>
              <a:prstGeom prst="arc">
                <a:avLst>
                  <a:gd name="adj1" fmla="val 10792166"/>
                  <a:gd name="adj2" fmla="val 0"/>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1" name="Arc 90"/>
              <p:cNvSpPr/>
              <p:nvPr/>
            </p:nvSpPr>
            <p:spPr>
              <a:xfrm>
                <a:off x="3240112" y="5364013"/>
                <a:ext cx="864096" cy="360040"/>
              </a:xfrm>
              <a:prstGeom prst="arc">
                <a:avLst>
                  <a:gd name="adj1" fmla="val 10792166"/>
                  <a:gd name="adj2" fmla="val 0"/>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2" name="Arc 91"/>
              <p:cNvSpPr/>
              <p:nvPr/>
            </p:nvSpPr>
            <p:spPr>
              <a:xfrm>
                <a:off x="4176216" y="5364013"/>
                <a:ext cx="864096" cy="360040"/>
              </a:xfrm>
              <a:prstGeom prst="arc">
                <a:avLst>
                  <a:gd name="adj1" fmla="val 10792166"/>
                  <a:gd name="adj2" fmla="val 0"/>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3" name="Arc 92"/>
              <p:cNvSpPr/>
              <p:nvPr/>
            </p:nvSpPr>
            <p:spPr>
              <a:xfrm>
                <a:off x="5112320" y="5364013"/>
                <a:ext cx="864096" cy="360040"/>
              </a:xfrm>
              <a:prstGeom prst="arc">
                <a:avLst>
                  <a:gd name="adj1" fmla="val 10792166"/>
                  <a:gd name="adj2" fmla="val 0"/>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4" name="Arc 93"/>
              <p:cNvSpPr/>
              <p:nvPr/>
            </p:nvSpPr>
            <p:spPr>
              <a:xfrm>
                <a:off x="6048424" y="5364013"/>
                <a:ext cx="864096" cy="360040"/>
              </a:xfrm>
              <a:prstGeom prst="arc">
                <a:avLst>
                  <a:gd name="adj1" fmla="val 10792166"/>
                  <a:gd name="adj2" fmla="val 0"/>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5" name="Arc 94"/>
              <p:cNvSpPr/>
              <p:nvPr/>
            </p:nvSpPr>
            <p:spPr>
              <a:xfrm>
                <a:off x="6984528" y="5364013"/>
                <a:ext cx="864096" cy="360040"/>
              </a:xfrm>
              <a:prstGeom prst="arc">
                <a:avLst>
                  <a:gd name="adj1" fmla="val 10792166"/>
                  <a:gd name="adj2" fmla="val 0"/>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83" name="Hexagone 82"/>
            <p:cNvSpPr/>
            <p:nvPr/>
          </p:nvSpPr>
          <p:spPr>
            <a:xfrm>
              <a:off x="2304008" y="4787949"/>
              <a:ext cx="720080" cy="288032"/>
            </a:xfrm>
            <a:prstGeom prst="hex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solidFill>
                    <a:schemeClr val="tx1"/>
                  </a:solidFill>
                </a:rPr>
                <a:t>ATG</a:t>
              </a:r>
              <a:endParaRPr lang="fr-FR" dirty="0">
                <a:solidFill>
                  <a:schemeClr val="tx1"/>
                </a:solidFill>
              </a:endParaRPr>
            </a:p>
          </p:txBody>
        </p:sp>
        <p:sp>
          <p:nvSpPr>
            <p:cNvPr id="84" name="Hexagone 83"/>
            <p:cNvSpPr/>
            <p:nvPr/>
          </p:nvSpPr>
          <p:spPr>
            <a:xfrm>
              <a:off x="3312120" y="4787949"/>
              <a:ext cx="792088" cy="288032"/>
            </a:xfrm>
            <a:prstGeom prst="hex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solidFill>
                    <a:schemeClr val="tx1"/>
                  </a:solidFill>
                </a:rPr>
                <a:t>TGC</a:t>
              </a:r>
              <a:endParaRPr lang="fr-FR" dirty="0">
                <a:solidFill>
                  <a:schemeClr val="tx1"/>
                </a:solidFill>
              </a:endParaRPr>
            </a:p>
          </p:txBody>
        </p:sp>
        <p:sp>
          <p:nvSpPr>
            <p:cNvPr id="85" name="Hexagone 84"/>
            <p:cNvSpPr/>
            <p:nvPr/>
          </p:nvSpPr>
          <p:spPr>
            <a:xfrm>
              <a:off x="4248224" y="4787949"/>
              <a:ext cx="792088" cy="288032"/>
            </a:xfrm>
            <a:prstGeom prst="hex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solidFill>
                    <a:schemeClr val="tx1"/>
                  </a:solidFill>
                </a:rPr>
                <a:t>GCC</a:t>
              </a:r>
              <a:endParaRPr lang="fr-FR" dirty="0">
                <a:solidFill>
                  <a:schemeClr val="tx1"/>
                </a:solidFill>
              </a:endParaRPr>
            </a:p>
          </p:txBody>
        </p:sp>
        <p:sp>
          <p:nvSpPr>
            <p:cNvPr id="86" name="Hexagone 85"/>
            <p:cNvSpPr/>
            <p:nvPr/>
          </p:nvSpPr>
          <p:spPr>
            <a:xfrm>
              <a:off x="5184328" y="4787949"/>
              <a:ext cx="792088" cy="288032"/>
            </a:xfrm>
            <a:prstGeom prst="hex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solidFill>
                    <a:schemeClr val="tx1"/>
                  </a:solidFill>
                </a:rPr>
                <a:t>CCG</a:t>
              </a:r>
              <a:endParaRPr lang="fr-FR" dirty="0">
                <a:solidFill>
                  <a:schemeClr val="tx1"/>
                </a:solidFill>
              </a:endParaRPr>
            </a:p>
          </p:txBody>
        </p:sp>
        <p:sp>
          <p:nvSpPr>
            <p:cNvPr id="87" name="Hexagone 86"/>
            <p:cNvSpPr/>
            <p:nvPr/>
          </p:nvSpPr>
          <p:spPr>
            <a:xfrm>
              <a:off x="6120432" y="4787949"/>
              <a:ext cx="792088" cy="288032"/>
            </a:xfrm>
            <a:prstGeom prst="hex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solidFill>
                    <a:schemeClr val="tx1"/>
                  </a:solidFill>
                </a:rPr>
                <a:t>CGA</a:t>
              </a:r>
              <a:endParaRPr lang="fr-FR" dirty="0">
                <a:solidFill>
                  <a:schemeClr val="tx1"/>
                </a:solidFill>
              </a:endParaRPr>
            </a:p>
          </p:txBody>
        </p:sp>
        <p:sp>
          <p:nvSpPr>
            <p:cNvPr id="88" name="Hexagone 87"/>
            <p:cNvSpPr/>
            <p:nvPr/>
          </p:nvSpPr>
          <p:spPr>
            <a:xfrm>
              <a:off x="7056536" y="4787949"/>
              <a:ext cx="792088" cy="288032"/>
            </a:xfrm>
            <a:prstGeom prst="hex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solidFill>
                    <a:schemeClr val="tx1"/>
                  </a:solidFill>
                </a:rPr>
                <a:t>GAG</a:t>
              </a:r>
              <a:endParaRPr lang="fr-FR" dirty="0">
                <a:solidFill>
                  <a:schemeClr val="tx1"/>
                </a:solidFill>
              </a:endParaRPr>
            </a:p>
          </p:txBody>
        </p:sp>
      </p:grpSp>
      <p:sp>
        <p:nvSpPr>
          <p:cNvPr id="96" name="Rectangle à coins arrondis 95"/>
          <p:cNvSpPr/>
          <p:nvPr/>
        </p:nvSpPr>
        <p:spPr>
          <a:xfrm>
            <a:off x="6840512" y="5436578"/>
            <a:ext cx="3095969" cy="714379"/>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lvl="0" algn="ctr"/>
            <a:endParaRPr lang="fr-FR" dirty="0" smtClean="0">
              <a:solidFill>
                <a:srgbClr val="000000"/>
              </a:solidFill>
              <a:latin typeface="Calibri" pitchFamily="18"/>
              <a:ea typeface="DejaVu Sans" pitchFamily="2"/>
              <a:cs typeface="DejaVu Sans" pitchFamily="2"/>
            </a:endParaRPr>
          </a:p>
          <a:p>
            <a:pPr lvl="0" algn="ctr"/>
            <a:r>
              <a:rPr lang="fr-FR" dirty="0" smtClean="0">
                <a:solidFill>
                  <a:srgbClr val="000000"/>
                </a:solidFill>
                <a:latin typeface="Calibri" pitchFamily="18"/>
                <a:ea typeface="DejaVu Sans" pitchFamily="2"/>
                <a:cs typeface="DejaVu Sans" pitchFamily="2"/>
              </a:rPr>
              <a:t>Un K-mer est présent </a:t>
            </a:r>
          </a:p>
          <a:p>
            <a:pPr lvl="0" algn="ctr"/>
            <a:r>
              <a:rPr lang="fr-FR" dirty="0" smtClean="0">
                <a:solidFill>
                  <a:srgbClr val="000000"/>
                </a:solidFill>
                <a:latin typeface="Calibri" pitchFamily="18"/>
                <a:ea typeface="DejaVu Sans" pitchFamily="2"/>
                <a:cs typeface="DejaVu Sans" pitchFamily="2"/>
              </a:rPr>
              <a:t>qu’une fois dans le graphe</a:t>
            </a:r>
            <a:endParaRPr lang="fr-FR" b="1" dirty="0" smtClean="0">
              <a:solidFill>
                <a:srgbClr val="000000"/>
              </a:solidFill>
              <a:latin typeface="Calibri" pitchFamily="18"/>
              <a:ea typeface="DejaVu Sans" pitchFamily="2"/>
              <a:cs typeface="DejaVu Sans" pitchFamily="2"/>
            </a:endParaRPr>
          </a:p>
          <a:p>
            <a:pPr algn="ctr"/>
            <a:endParaRPr lang="fr-FR" dirty="0"/>
          </a:p>
        </p:txBody>
      </p:sp>
      <p:sp>
        <p:nvSpPr>
          <p:cNvPr id="97" name="ZoneTexte 40"/>
          <p:cNvSpPr txBox="1"/>
          <p:nvPr/>
        </p:nvSpPr>
        <p:spPr>
          <a:xfrm>
            <a:off x="-847" y="6785962"/>
            <a:ext cx="10002361" cy="665394"/>
          </a:xfrm>
          <a:prstGeom prst="rect">
            <a:avLst/>
          </a:prstGeom>
          <a:noFill/>
          <a:ln>
            <a:noFill/>
          </a:ln>
        </p:spPr>
        <p:txBody>
          <a:bodyPr vert="horz" wrap="square" lIns="100794" tIns="50397" rIns="100794" bIns="50397"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Clr>
                <a:schemeClr val="accent3">
                  <a:lumMod val="50000"/>
                </a:schemeClr>
              </a:buClr>
              <a:buSzPct val="50000"/>
              <a:buFont typeface="DejaVu Sans" pitchFamily="34" charset="0"/>
              <a:buChar char="●"/>
              <a:defRPr sz="1800"/>
            </a:pPr>
            <a:r>
              <a:rPr lang="fr-FR" dirty="0" smtClean="0">
                <a:latin typeface="Calibri" pitchFamily="18"/>
                <a:ea typeface="DejaVu Sans" pitchFamily="2"/>
                <a:cs typeface="DejaVu Sans" pitchFamily="2"/>
              </a:rPr>
              <a:t>  Lecture du graphe de de </a:t>
            </a:r>
            <a:r>
              <a:rPr lang="fr-FR" dirty="0" err="1" smtClean="0">
                <a:solidFill>
                  <a:srgbClr val="000000"/>
                </a:solidFill>
                <a:latin typeface="Calibri" pitchFamily="18"/>
                <a:ea typeface="DejaVu Sans" pitchFamily="2"/>
                <a:cs typeface="DejaVu Sans" pitchFamily="2"/>
              </a:rPr>
              <a:t>Bruijn</a:t>
            </a:r>
            <a:endParaRPr lang="fr-FR" dirty="0" smtClean="0">
              <a:solidFill>
                <a:srgbClr val="000000"/>
              </a:solidFill>
              <a:latin typeface="Calibri" pitchFamily="18"/>
              <a:ea typeface="DejaVu Sans" pitchFamily="2"/>
              <a:cs typeface="DejaVu Sans" pitchFamily="2"/>
            </a:endParaRPr>
          </a:p>
          <a:p>
            <a:pPr lvl="1">
              <a:buClr>
                <a:schemeClr val="accent3">
                  <a:lumMod val="50000"/>
                </a:schemeClr>
              </a:buClr>
              <a:buSzPct val="50000"/>
              <a:buNone/>
              <a:defRPr sz="1800"/>
            </a:pPr>
            <a:r>
              <a:rPr lang="fr-FR" dirty="0" smtClean="0">
                <a:solidFill>
                  <a:srgbClr val="000000"/>
                </a:solidFill>
                <a:latin typeface="Calibri" pitchFamily="18"/>
                <a:ea typeface="DejaVu Sans" pitchFamily="2"/>
                <a:cs typeface="DejaVu Sans" pitchFamily="2"/>
              </a:rPr>
              <a:t>				AA</a:t>
            </a:r>
            <a:r>
              <a:rPr lang="fr-FR" dirty="0" smtClean="0">
                <a:solidFill>
                  <a:schemeClr val="accent3">
                    <a:lumMod val="50000"/>
                  </a:schemeClr>
                </a:solidFill>
                <a:latin typeface="Calibri" pitchFamily="18"/>
                <a:ea typeface="DejaVu Sans" pitchFamily="2"/>
                <a:cs typeface="DejaVu Sans" pitchFamily="2"/>
              </a:rPr>
              <a:t>TGCCGA</a:t>
            </a:r>
            <a:r>
              <a:rPr lang="fr-FR" dirty="0" smtClean="0">
                <a:solidFill>
                  <a:srgbClr val="000000"/>
                </a:solidFill>
                <a:latin typeface="Calibri" pitchFamily="18"/>
                <a:ea typeface="DejaVu Sans" pitchFamily="2"/>
                <a:cs typeface="DejaVu Sans" pitchFamily="2"/>
              </a:rPr>
              <a:t>GA</a:t>
            </a:r>
            <a:r>
              <a:rPr lang="fr-FR" dirty="0" smtClean="0">
                <a:latin typeface="Calibri" pitchFamily="18"/>
                <a:ea typeface="DejaVu Sans" pitchFamily="2"/>
                <a:cs typeface="DejaVu Sans" pitchFamily="2"/>
              </a:rPr>
              <a:t> </a:t>
            </a:r>
          </a:p>
        </p:txBody>
      </p:sp>
    </p:spTree>
    <p:extLst>
      <p:ext uri="{BB962C8B-B14F-4D97-AF65-F5344CB8AC3E}">
        <p14:creationId xmlns:p14="http://schemas.microsoft.com/office/powerpoint/2010/main" val="7987242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fill="hold"/>
                                        <p:tgtEl>
                                          <p:spTgt spid="70"/>
                                        </p:tgtEl>
                                        <p:attrNameLst>
                                          <p:attrName>ppt_x</p:attrName>
                                        </p:attrNameLst>
                                      </p:cBhvr>
                                      <p:tavLst>
                                        <p:tav tm="0">
                                          <p:val>
                                            <p:strVal val="#ppt_x"/>
                                          </p:val>
                                        </p:tav>
                                        <p:tav tm="100000">
                                          <p:val>
                                            <p:strVal val="#ppt_x"/>
                                          </p:val>
                                        </p:tav>
                                      </p:tavLst>
                                    </p:anim>
                                    <p:anim calcmode="lin" valueType="num">
                                      <p:cBhvr additive="base">
                                        <p:cTn id="12" dur="500" fill="hold"/>
                                        <p:tgtEl>
                                          <p:spTgt spid="7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anim calcmode="lin" valueType="num">
                                      <p:cBhvr additive="base">
                                        <p:cTn id="15" dur="500" fill="hold"/>
                                        <p:tgtEl>
                                          <p:spTgt spid="79"/>
                                        </p:tgtEl>
                                        <p:attrNameLst>
                                          <p:attrName>ppt_x</p:attrName>
                                        </p:attrNameLst>
                                      </p:cBhvr>
                                      <p:tavLst>
                                        <p:tav tm="0">
                                          <p:val>
                                            <p:strVal val="#ppt_x"/>
                                          </p:val>
                                        </p:tav>
                                        <p:tav tm="100000">
                                          <p:val>
                                            <p:strVal val="#ppt_x"/>
                                          </p:val>
                                        </p:tav>
                                      </p:tavLst>
                                    </p:anim>
                                    <p:anim calcmode="lin" valueType="num">
                                      <p:cBhvr additive="base">
                                        <p:cTn id="1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0"/>
                                        </p:tgtEl>
                                        <p:attrNameLst>
                                          <p:attrName>style.visibility</p:attrName>
                                        </p:attrNameLst>
                                      </p:cBhvr>
                                      <p:to>
                                        <p:strVal val="visible"/>
                                      </p:to>
                                    </p:set>
                                    <p:anim calcmode="lin" valueType="num">
                                      <p:cBhvr additive="base">
                                        <p:cTn id="21" dur="500" fill="hold"/>
                                        <p:tgtEl>
                                          <p:spTgt spid="80"/>
                                        </p:tgtEl>
                                        <p:attrNameLst>
                                          <p:attrName>ppt_x</p:attrName>
                                        </p:attrNameLst>
                                      </p:cBhvr>
                                      <p:tavLst>
                                        <p:tav tm="0">
                                          <p:val>
                                            <p:strVal val="#ppt_x"/>
                                          </p:val>
                                        </p:tav>
                                        <p:tav tm="100000">
                                          <p:val>
                                            <p:strVal val="#ppt_x"/>
                                          </p:val>
                                        </p:tav>
                                      </p:tavLst>
                                    </p:anim>
                                    <p:anim calcmode="lin" valueType="num">
                                      <p:cBhvr additive="base">
                                        <p:cTn id="22" dur="500" fill="hold"/>
                                        <p:tgtEl>
                                          <p:spTgt spid="8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 calcmode="lin" valueType="num">
                                      <p:cBhvr additive="base">
                                        <p:cTn id="25" dur="500" fill="hold"/>
                                        <p:tgtEl>
                                          <p:spTgt spid="96"/>
                                        </p:tgtEl>
                                        <p:attrNameLst>
                                          <p:attrName>ppt_x</p:attrName>
                                        </p:attrNameLst>
                                      </p:cBhvr>
                                      <p:tavLst>
                                        <p:tav tm="0">
                                          <p:val>
                                            <p:strVal val="#ppt_x"/>
                                          </p:val>
                                        </p:tav>
                                        <p:tav tm="100000">
                                          <p:val>
                                            <p:strVal val="#ppt_x"/>
                                          </p:val>
                                        </p:tav>
                                      </p:tavLst>
                                    </p:anim>
                                    <p:anim calcmode="lin" valueType="num">
                                      <p:cBhvr additive="base">
                                        <p:cTn id="26" dur="500" fill="hold"/>
                                        <p:tgtEl>
                                          <p:spTgt spid="9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additive="base">
                                        <p:cTn id="29" dur="500" fill="hold"/>
                                        <p:tgtEl>
                                          <p:spTgt spid="81"/>
                                        </p:tgtEl>
                                        <p:attrNameLst>
                                          <p:attrName>ppt_x</p:attrName>
                                        </p:attrNameLst>
                                      </p:cBhvr>
                                      <p:tavLst>
                                        <p:tav tm="0">
                                          <p:val>
                                            <p:strVal val="#ppt_x"/>
                                          </p:val>
                                        </p:tav>
                                        <p:tav tm="100000">
                                          <p:val>
                                            <p:strVal val="#ppt_x"/>
                                          </p:val>
                                        </p:tav>
                                      </p:tavLst>
                                    </p:anim>
                                    <p:anim calcmode="lin" valueType="num">
                                      <p:cBhvr additive="base">
                                        <p:cTn id="30" dur="500" fill="hold"/>
                                        <p:tgtEl>
                                          <p:spTgt spid="8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anim calcmode="lin" valueType="num">
                                      <p:cBhvr additive="base">
                                        <p:cTn id="33" dur="500" fill="hold"/>
                                        <p:tgtEl>
                                          <p:spTgt spid="97"/>
                                        </p:tgtEl>
                                        <p:attrNameLst>
                                          <p:attrName>ppt_x</p:attrName>
                                        </p:attrNameLst>
                                      </p:cBhvr>
                                      <p:tavLst>
                                        <p:tav tm="0">
                                          <p:val>
                                            <p:strVal val="#ppt_x"/>
                                          </p:val>
                                        </p:tav>
                                        <p:tav tm="100000">
                                          <p:val>
                                            <p:strVal val="#ppt_x"/>
                                          </p:val>
                                        </p:tav>
                                      </p:tavLst>
                                    </p:anim>
                                    <p:anim calcmode="lin" valueType="num">
                                      <p:cBhvr additive="base">
                                        <p:cTn id="34"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9" grpId="0" animBg="1"/>
      <p:bldP spid="80" grpId="0"/>
      <p:bldP spid="96" grpId="0" animBg="1"/>
      <p:bldP spid="9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srcRect t="10112" b="7865"/>
          <a:stretch>
            <a:fillRect/>
          </a:stretch>
        </p:blipFill>
        <p:spPr>
          <a:xfrm>
            <a:off x="767838" y="1259557"/>
            <a:ext cx="8544950" cy="5256584"/>
          </a:xfrm>
          <a:prstGeom prst="rect">
            <a:avLst/>
          </a:prstGeom>
        </p:spPr>
      </p:pic>
      <p:sp>
        <p:nvSpPr>
          <p:cNvPr id="4"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Assemblage de novo: approche générale</a:t>
            </a:r>
          </a:p>
        </p:txBody>
      </p:sp>
    </p:spTree>
    <p:extLst>
      <p:ext uri="{BB962C8B-B14F-4D97-AF65-F5344CB8AC3E}">
        <p14:creationId xmlns:p14="http://schemas.microsoft.com/office/powerpoint/2010/main" val="155544474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6"/>
          <p:cNvSpPr txBox="1"/>
          <p:nvPr/>
        </p:nvSpPr>
        <p:spPr>
          <a:xfrm>
            <a:off x="503808" y="62037"/>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b="1" dirty="0">
                <a:solidFill>
                  <a:srgbClr val="000000"/>
                </a:solidFill>
                <a:latin typeface="Calibri" pitchFamily="18"/>
                <a:ea typeface="DejaVu Sans" pitchFamily="2"/>
                <a:cs typeface="DejaVu Sans" pitchFamily="2"/>
              </a:rPr>
              <a:t>Assemblage de novo: approche générale</a:t>
            </a:r>
          </a:p>
        </p:txBody>
      </p:sp>
      <p:pic>
        <p:nvPicPr>
          <p:cNvPr id="2" name="Image 1"/>
          <p:cNvPicPr>
            <a:picLocks noChangeAspect="1"/>
          </p:cNvPicPr>
          <p:nvPr/>
        </p:nvPicPr>
        <p:blipFill rotWithShape="1">
          <a:blip r:embed="rId3" cstate="print"/>
          <a:srcRect t="8168" b="8650"/>
          <a:stretch/>
        </p:blipFill>
        <p:spPr>
          <a:xfrm>
            <a:off x="600314" y="760141"/>
            <a:ext cx="8879998" cy="5539977"/>
          </a:xfrm>
          <a:prstGeom prst="rect">
            <a:avLst/>
          </a:prstGeom>
        </p:spPr>
      </p:pic>
      <p:sp>
        <p:nvSpPr>
          <p:cNvPr id="5" name="ZoneTexte 4"/>
          <p:cNvSpPr txBox="1"/>
          <p:nvPr/>
        </p:nvSpPr>
        <p:spPr>
          <a:xfrm>
            <a:off x="575816" y="3995862"/>
            <a:ext cx="2034063" cy="369324"/>
          </a:xfrm>
          <a:prstGeom prst="rect">
            <a:avLst/>
          </a:prstGeom>
          <a:solidFill>
            <a:srgbClr val="9BBB59"/>
          </a:solidFill>
        </p:spPr>
        <p:txBody>
          <a:bodyPr wrap="none" lIns="91430" tIns="45716" rIns="91430" bIns="45716" rtlCol="0">
            <a:spAutoFit/>
          </a:bodyPr>
          <a:lstStyle/>
          <a:p>
            <a:r>
              <a:rPr lang="fr-FR" dirty="0" smtClean="0"/>
              <a:t>Composante/locus</a:t>
            </a:r>
            <a:endParaRPr lang="fr-FR" dirty="0"/>
          </a:p>
        </p:txBody>
      </p:sp>
      <p:sp>
        <p:nvSpPr>
          <p:cNvPr id="6" name="ZoneTexte 5"/>
          <p:cNvSpPr txBox="1"/>
          <p:nvPr/>
        </p:nvSpPr>
        <p:spPr>
          <a:xfrm>
            <a:off x="1079873" y="5508029"/>
            <a:ext cx="2327733" cy="923322"/>
          </a:xfrm>
          <a:prstGeom prst="rect">
            <a:avLst/>
          </a:prstGeom>
          <a:solidFill>
            <a:srgbClr val="9BBB59"/>
          </a:solidFill>
        </p:spPr>
        <p:txBody>
          <a:bodyPr wrap="none" lIns="91430" tIns="45716" rIns="91430" bIns="45716" rtlCol="0">
            <a:spAutoFit/>
          </a:bodyPr>
          <a:lstStyle/>
          <a:p>
            <a:pPr marL="342865" indent="-342865">
              <a:buFont typeface="+mj-ea"/>
              <a:buAutoNum type="circleNumDbPlain"/>
            </a:pPr>
            <a:r>
              <a:rPr lang="fr-FR" dirty="0" err="1" smtClean="0"/>
              <a:t>Isoformes</a:t>
            </a:r>
            <a:endParaRPr lang="fr-FR" dirty="0"/>
          </a:p>
          <a:p>
            <a:pPr marL="342865" indent="-342865">
              <a:buFont typeface="+mj-ea"/>
              <a:buAutoNum type="circleNumDbPlain"/>
            </a:pPr>
            <a:r>
              <a:rPr lang="fr-FR" dirty="0" err="1" smtClean="0"/>
              <a:t>Paralogues</a:t>
            </a:r>
            <a:endParaRPr lang="fr-FR" dirty="0"/>
          </a:p>
          <a:p>
            <a:pPr marL="342865" indent="-342865">
              <a:buFont typeface="+mj-ea"/>
              <a:buAutoNum type="circleNumDbPlain"/>
            </a:pPr>
            <a:r>
              <a:rPr lang="fr-FR" dirty="0" err="1" smtClean="0"/>
              <a:t>variants</a:t>
            </a:r>
            <a:r>
              <a:rPr lang="fr-FR" dirty="0" smtClean="0"/>
              <a:t> alléliques</a:t>
            </a:r>
            <a:endParaRPr lang="fr-FR" dirty="0"/>
          </a:p>
        </p:txBody>
      </p:sp>
    </p:spTree>
    <p:extLst>
      <p:ext uri="{BB962C8B-B14F-4D97-AF65-F5344CB8AC3E}">
        <p14:creationId xmlns:p14="http://schemas.microsoft.com/office/powerpoint/2010/main" val="87852632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49213"/>
            <a:ext cx="9882726" cy="1579562"/>
          </a:xfrm>
        </p:spPr>
        <p:txBody>
          <a:bodyPr/>
          <a:lstStyle/>
          <a:p>
            <a:pPr>
              <a:buNone/>
            </a:pPr>
            <a:r>
              <a:rPr lang="fr-FR" sz="2400" dirty="0" smtClean="0">
                <a:latin typeface="+mn-lt"/>
              </a:rPr>
              <a:t>BBRIC Archive : 192 espèces ; 3744 échantillons  (quelques centaines de publiés!) ; 86 projets ; 10 Tb compressées  (avril 2016)</a:t>
            </a:r>
            <a:r>
              <a:rPr lang="fr-FR" sz="3100" dirty="0" smtClean="0"/>
              <a:t/>
            </a:r>
            <a:br>
              <a:rPr lang="fr-FR" sz="3100" dirty="0" smtClean="0"/>
            </a:br>
            <a:endParaRPr lang="fr-FR" sz="3100" dirty="0"/>
          </a:p>
        </p:txBody>
      </p:sp>
      <p:pic>
        <p:nvPicPr>
          <p:cNvPr id="1026" name="Picture 2"/>
          <p:cNvPicPr>
            <a:picLocks noChangeAspect="1" noChangeArrowheads="1"/>
          </p:cNvPicPr>
          <p:nvPr/>
        </p:nvPicPr>
        <p:blipFill>
          <a:blip r:embed="rId2" cstate="print"/>
          <a:srcRect t="11532" r="14069" b="16118"/>
          <a:stretch>
            <a:fillRect/>
          </a:stretch>
        </p:blipFill>
        <p:spPr bwMode="auto">
          <a:xfrm>
            <a:off x="118516" y="1081071"/>
            <a:ext cx="9764210" cy="6350039"/>
          </a:xfrm>
          <a:prstGeom prst="rect">
            <a:avLst/>
          </a:prstGeom>
          <a:noFill/>
          <a:ln w="9525">
            <a:noFill/>
            <a:miter lim="800000"/>
            <a:headEnd/>
            <a:tailEnd/>
          </a:ln>
        </p:spPr>
      </p:pic>
    </p:spTree>
    <p:extLst>
      <p:ext uri="{BB962C8B-B14F-4D97-AF65-F5344CB8AC3E}">
        <p14:creationId xmlns:p14="http://schemas.microsoft.com/office/powerpoint/2010/main" val="2482710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60"/>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PRINCIPES DES METHODES D’ASSEMBLAGE DE SHORT READS</a:t>
            </a: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1" name="ZoneTexte 40"/>
          <p:cNvSpPr txBox="1"/>
          <p:nvPr/>
        </p:nvSpPr>
        <p:spPr>
          <a:xfrm>
            <a:off x="431801" y="683493"/>
            <a:ext cx="9072817"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b="1" u="sng" dirty="0" smtClean="0">
                <a:solidFill>
                  <a:srgbClr val="000000"/>
                </a:solidFill>
                <a:latin typeface="Calibri" pitchFamily="18"/>
                <a:ea typeface="DejaVu Sans" pitchFamily="2"/>
                <a:cs typeface="DejaVu Sans" pitchFamily="2"/>
              </a:rPr>
              <a:t>Structure du graphe de de </a:t>
            </a:r>
            <a:r>
              <a:rPr lang="fr-FR" b="1" u="sng" dirty="0" err="1" smtClean="0">
                <a:solidFill>
                  <a:srgbClr val="000000"/>
                </a:solidFill>
                <a:latin typeface="Calibri" pitchFamily="18"/>
                <a:ea typeface="DejaVu Sans" pitchFamily="2"/>
                <a:cs typeface="DejaVu Sans" pitchFamily="2"/>
              </a:rPr>
              <a:t>Bruijn</a:t>
            </a:r>
            <a:r>
              <a:rPr lang="fr-FR" b="1" u="sng" dirty="0" smtClean="0">
                <a:solidFill>
                  <a:srgbClr val="000000"/>
                </a:solidFill>
                <a:latin typeface="Calibri" pitchFamily="18"/>
                <a:ea typeface="DejaVu Sans" pitchFamily="2"/>
                <a:cs typeface="DejaVu Sans" pitchFamily="2"/>
              </a:rPr>
              <a:t> en fonction de  la valeur de k</a:t>
            </a:r>
            <a:r>
              <a:rPr lang="fr-FR" dirty="0" smtClean="0">
                <a:latin typeface="Calibri" pitchFamily="18"/>
                <a:ea typeface="DejaVu Sans" pitchFamily="2"/>
                <a:cs typeface="DejaVu Sans" pitchFamily="2"/>
              </a:rPr>
              <a:t>:</a:t>
            </a:r>
            <a:endParaRPr lang="fr-FR" b="1" dirty="0">
              <a:solidFill>
                <a:srgbClr val="000000"/>
              </a:solidFill>
              <a:latin typeface="Calibri" pitchFamily="18"/>
              <a:ea typeface="DejaVu Sans" pitchFamily="2"/>
              <a:cs typeface="Calibri" pitchFamily="18"/>
            </a:endParaRPr>
          </a:p>
        </p:txBody>
      </p:sp>
      <p:sp>
        <p:nvSpPr>
          <p:cNvPr id="14" name="Rectangle 13"/>
          <p:cNvSpPr/>
          <p:nvPr/>
        </p:nvSpPr>
        <p:spPr>
          <a:xfrm>
            <a:off x="8208664" y="179437"/>
            <a:ext cx="1325086"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Assemblage</a:t>
            </a:r>
            <a:endParaRPr lang="fr-FR" dirty="0"/>
          </a:p>
        </p:txBody>
      </p:sp>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31" name="ZoneTexte 40"/>
          <p:cNvSpPr txBox="1"/>
          <p:nvPr/>
        </p:nvSpPr>
        <p:spPr>
          <a:xfrm>
            <a:off x="97920" y="1577057"/>
            <a:ext cx="4366328" cy="2346788"/>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Clr>
                <a:schemeClr val="accent3">
                  <a:lumMod val="50000"/>
                </a:schemeClr>
              </a:buClr>
              <a:buSzPct val="50000"/>
              <a:buFont typeface="DejaVu Sans" pitchFamily="34" charset="0"/>
              <a:buChar char="●"/>
              <a:defRPr sz="1800"/>
            </a:pPr>
            <a:r>
              <a:rPr lang="fr-FR" dirty="0" smtClean="0">
                <a:latin typeface="Calibri" pitchFamily="18"/>
                <a:ea typeface="DejaVu Sans" pitchFamily="2"/>
                <a:cs typeface="DejaVu Sans" pitchFamily="2"/>
              </a:rPr>
              <a:t> Découpage des  K-mer avec k=4 </a:t>
            </a:r>
          </a:p>
          <a:p>
            <a:pPr>
              <a:buClr>
                <a:schemeClr val="accent3">
                  <a:lumMod val="50000"/>
                </a:schemeClr>
              </a:buClr>
              <a:buSzPct val="50000"/>
              <a:buNone/>
              <a:defRPr sz="1800"/>
            </a:pPr>
            <a:r>
              <a:rPr lang="fr-FR" dirty="0" smtClean="0">
                <a:solidFill>
                  <a:srgbClr val="000000"/>
                </a:solidFill>
                <a:latin typeface="Calibri" pitchFamily="18"/>
                <a:ea typeface="DejaVu Sans" pitchFamily="2"/>
                <a:cs typeface="DejaVu Sans" pitchFamily="2"/>
              </a:rPr>
              <a:t>Seq1: 	</a:t>
            </a:r>
            <a:r>
              <a:rPr lang="fr-FR" dirty="0" smtClean="0">
                <a:latin typeface="Calibri" pitchFamily="18"/>
                <a:ea typeface="DejaVu Sans" pitchFamily="2"/>
                <a:cs typeface="DejaVu Sans" pitchFamily="2"/>
              </a:rPr>
              <a:t>AATG	</a:t>
            </a:r>
            <a:r>
              <a:rPr lang="fr-FR" dirty="0" smtClean="0">
                <a:solidFill>
                  <a:srgbClr val="000000"/>
                </a:solidFill>
                <a:latin typeface="Calibri" pitchFamily="18"/>
                <a:ea typeface="DejaVu Sans" pitchFamily="2"/>
                <a:cs typeface="DejaVu Sans" pitchFamily="2"/>
              </a:rPr>
              <a:t>AT</a:t>
            </a:r>
            <a:r>
              <a:rPr lang="fr-FR" dirty="0" smtClean="0">
                <a:latin typeface="Calibri" pitchFamily="18"/>
                <a:ea typeface="DejaVu Sans" pitchFamily="2"/>
                <a:cs typeface="DejaVu Sans" pitchFamily="2"/>
              </a:rPr>
              <a:t>GC	</a:t>
            </a:r>
            <a:r>
              <a:rPr lang="fr-FR" dirty="0" smtClean="0">
                <a:solidFill>
                  <a:srgbClr val="000000"/>
                </a:solidFill>
                <a:latin typeface="Calibri" pitchFamily="18"/>
                <a:ea typeface="DejaVu Sans" pitchFamily="2"/>
                <a:cs typeface="DejaVu Sans" pitchFamily="2"/>
              </a:rPr>
              <a:t>T</a:t>
            </a:r>
            <a:r>
              <a:rPr lang="fr-FR" dirty="0" smtClean="0">
                <a:latin typeface="Calibri" pitchFamily="18"/>
                <a:ea typeface="DejaVu Sans" pitchFamily="2"/>
                <a:cs typeface="DejaVu Sans" pitchFamily="2"/>
              </a:rPr>
              <a:t>GCC	</a:t>
            </a:r>
          </a:p>
          <a:p>
            <a:pPr>
              <a:buClr>
                <a:schemeClr val="accent3">
                  <a:lumMod val="50000"/>
                </a:schemeClr>
              </a:buClr>
              <a:buSzPct val="50000"/>
              <a:buNone/>
              <a:defRPr sz="1800"/>
            </a:pPr>
            <a:r>
              <a:rPr lang="fr-FR" dirty="0" smtClean="0">
                <a:latin typeface="Calibri" pitchFamily="18"/>
                <a:ea typeface="DejaVu Sans" pitchFamily="2"/>
                <a:cs typeface="DejaVu Sans" pitchFamily="2"/>
              </a:rPr>
              <a:t>	GCCG	CCGA		 </a:t>
            </a:r>
          </a:p>
          <a:p>
            <a:pPr>
              <a:buClr>
                <a:schemeClr val="accent3">
                  <a:lumMod val="50000"/>
                </a:schemeClr>
              </a:buClr>
              <a:buSzPct val="50000"/>
              <a:buNone/>
              <a:defRPr sz="1800"/>
            </a:pPr>
            <a:r>
              <a:rPr lang="fr-FR" dirty="0" smtClean="0">
                <a:latin typeface="Calibri" pitchFamily="18"/>
                <a:ea typeface="DejaVu Sans" pitchFamily="2"/>
                <a:cs typeface="DejaVu Sans" pitchFamily="2"/>
              </a:rPr>
              <a:t>Seq2:	TGCC	GCCG	CCGA	</a:t>
            </a:r>
          </a:p>
          <a:p>
            <a:pPr>
              <a:buClr>
                <a:schemeClr val="accent3">
                  <a:lumMod val="50000"/>
                </a:schemeClr>
              </a:buClr>
              <a:buSzPct val="50000"/>
              <a:buNone/>
              <a:defRPr sz="1800"/>
            </a:pPr>
            <a:r>
              <a:rPr lang="fr-FR" dirty="0" smtClean="0">
                <a:latin typeface="Calibri" pitchFamily="18"/>
                <a:ea typeface="DejaVu Sans" pitchFamily="2"/>
                <a:cs typeface="DejaVu Sans" pitchFamily="2"/>
              </a:rPr>
              <a:t>	CGAG	GAGA</a:t>
            </a:r>
          </a:p>
          <a:p>
            <a:pPr>
              <a:buClr>
                <a:schemeClr val="accent3">
                  <a:lumMod val="50000"/>
                </a:schemeClr>
              </a:buClr>
              <a:buSzPct val="50000"/>
              <a:buNone/>
              <a:defRPr sz="1800"/>
            </a:pPr>
            <a:r>
              <a:rPr lang="fr-FR" dirty="0" smtClean="0">
                <a:latin typeface="Calibri" pitchFamily="18"/>
                <a:ea typeface="DejaVu Sans" pitchFamily="2"/>
                <a:cs typeface="DejaVu Sans" pitchFamily="2"/>
              </a:rPr>
              <a:t>Seq3 : 	TGCG	GCGA	CGAA	</a:t>
            </a:r>
          </a:p>
          <a:p>
            <a:pPr>
              <a:buClr>
                <a:schemeClr val="accent3">
                  <a:lumMod val="50000"/>
                </a:schemeClr>
              </a:buClr>
              <a:buSzPct val="50000"/>
              <a:buNone/>
              <a:defRPr sz="1800"/>
            </a:pPr>
            <a:r>
              <a:rPr lang="fr-FR" dirty="0" smtClean="0">
                <a:latin typeface="Calibri" pitchFamily="18"/>
                <a:ea typeface="DejaVu Sans" pitchFamily="2"/>
                <a:cs typeface="DejaVu Sans" pitchFamily="2"/>
              </a:rPr>
              <a:t>	GAAG	AAGA</a:t>
            </a:r>
          </a:p>
          <a:p>
            <a:pPr>
              <a:buClr>
                <a:schemeClr val="accent3">
                  <a:lumMod val="50000"/>
                </a:schemeClr>
              </a:buClr>
              <a:buSzPct val="50000"/>
              <a:buNone/>
              <a:defRPr sz="1800"/>
            </a:pPr>
            <a:endParaRPr lang="fr-FR" dirty="0" smtClean="0">
              <a:latin typeface="Calibri" pitchFamily="18"/>
              <a:ea typeface="DejaVu Sans" pitchFamily="2"/>
              <a:cs typeface="DejaVu Sans" pitchFamily="2"/>
            </a:endParaRPr>
          </a:p>
        </p:txBody>
      </p:sp>
      <p:sp>
        <p:nvSpPr>
          <p:cNvPr id="44" name="ZoneTexte 40"/>
          <p:cNvSpPr txBox="1"/>
          <p:nvPr/>
        </p:nvSpPr>
        <p:spPr>
          <a:xfrm>
            <a:off x="457920" y="1187549"/>
            <a:ext cx="8902872"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dirty="0" smtClean="0">
                <a:solidFill>
                  <a:srgbClr val="000000"/>
                </a:solidFill>
                <a:latin typeface="Calibri" pitchFamily="18"/>
                <a:ea typeface="DejaVu Sans" pitchFamily="2"/>
                <a:cs typeface="DejaVu Sans" pitchFamily="2"/>
              </a:rPr>
              <a:t>Seq1: 	AAT</a:t>
            </a:r>
            <a:r>
              <a:rPr lang="fr-FR" dirty="0" smtClean="0">
                <a:latin typeface="Calibri" pitchFamily="18"/>
                <a:ea typeface="DejaVu Sans" pitchFamily="2"/>
                <a:cs typeface="DejaVu Sans" pitchFamily="2"/>
              </a:rPr>
              <a:t>GCCGA 	Seq2:	       TGCCGAGA	Seq3 : 	TGCGAAGA</a:t>
            </a:r>
            <a:endParaRPr lang="fr-FR" b="1" dirty="0">
              <a:latin typeface="Calibri" pitchFamily="18"/>
              <a:ea typeface="DejaVu Sans" pitchFamily="2"/>
              <a:cs typeface="Calibri" pitchFamily="18"/>
            </a:endParaRPr>
          </a:p>
        </p:txBody>
      </p:sp>
      <p:sp>
        <p:nvSpPr>
          <p:cNvPr id="56" name="ZoneTexte 40"/>
          <p:cNvSpPr txBox="1"/>
          <p:nvPr/>
        </p:nvSpPr>
        <p:spPr>
          <a:xfrm>
            <a:off x="4531805" y="1583281"/>
            <a:ext cx="5261035" cy="2346788"/>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Clr>
                <a:schemeClr val="accent3">
                  <a:lumMod val="50000"/>
                </a:schemeClr>
              </a:buClr>
              <a:buSzPct val="50000"/>
              <a:buFont typeface="DejaVu Sans" pitchFamily="34" charset="0"/>
              <a:buChar char="●"/>
              <a:defRPr sz="1800"/>
            </a:pPr>
            <a:r>
              <a:rPr lang="fr-FR" dirty="0" smtClean="0">
                <a:latin typeface="Calibri" pitchFamily="18"/>
                <a:ea typeface="DejaVu Sans" pitchFamily="2"/>
                <a:cs typeface="DejaVu Sans" pitchFamily="2"/>
              </a:rPr>
              <a:t> Découpage des  K-mer avec k=3 </a:t>
            </a:r>
          </a:p>
          <a:p>
            <a:pPr>
              <a:buClr>
                <a:schemeClr val="accent3">
                  <a:lumMod val="50000"/>
                </a:schemeClr>
              </a:buClr>
              <a:buSzPct val="50000"/>
              <a:buNone/>
              <a:defRPr sz="1800"/>
            </a:pPr>
            <a:r>
              <a:rPr lang="fr-FR" dirty="0" smtClean="0">
                <a:solidFill>
                  <a:srgbClr val="000000"/>
                </a:solidFill>
                <a:latin typeface="Calibri" pitchFamily="18"/>
                <a:ea typeface="DejaVu Sans" pitchFamily="2"/>
                <a:cs typeface="DejaVu Sans" pitchFamily="2"/>
              </a:rPr>
              <a:t>Seq1: 	</a:t>
            </a:r>
            <a:r>
              <a:rPr lang="fr-FR" dirty="0" smtClean="0">
                <a:latin typeface="Calibri" pitchFamily="18"/>
                <a:ea typeface="DejaVu Sans" pitchFamily="2"/>
                <a:cs typeface="DejaVu Sans" pitchFamily="2"/>
              </a:rPr>
              <a:t>AAT	</a:t>
            </a:r>
            <a:r>
              <a:rPr lang="fr-FR" dirty="0" smtClean="0">
                <a:solidFill>
                  <a:srgbClr val="000000"/>
                </a:solidFill>
                <a:latin typeface="Calibri" pitchFamily="18"/>
                <a:ea typeface="DejaVu Sans" pitchFamily="2"/>
                <a:cs typeface="DejaVu Sans" pitchFamily="2"/>
              </a:rPr>
              <a:t> AT</a:t>
            </a:r>
            <a:r>
              <a:rPr lang="fr-FR" dirty="0" smtClean="0">
                <a:latin typeface="Calibri" pitchFamily="18"/>
                <a:ea typeface="DejaVu Sans" pitchFamily="2"/>
                <a:cs typeface="DejaVu Sans" pitchFamily="2"/>
              </a:rPr>
              <a:t>G	</a:t>
            </a:r>
            <a:r>
              <a:rPr lang="fr-FR" dirty="0" smtClean="0">
                <a:solidFill>
                  <a:srgbClr val="000000"/>
                </a:solidFill>
                <a:latin typeface="Calibri" pitchFamily="18"/>
                <a:ea typeface="DejaVu Sans" pitchFamily="2"/>
                <a:cs typeface="DejaVu Sans" pitchFamily="2"/>
              </a:rPr>
              <a:t>T</a:t>
            </a:r>
            <a:r>
              <a:rPr lang="fr-FR" dirty="0" smtClean="0">
                <a:latin typeface="Calibri" pitchFamily="18"/>
                <a:ea typeface="DejaVu Sans" pitchFamily="2"/>
                <a:cs typeface="DejaVu Sans" pitchFamily="2"/>
              </a:rPr>
              <a:t>GC	</a:t>
            </a:r>
          </a:p>
          <a:p>
            <a:pPr>
              <a:buClr>
                <a:schemeClr val="accent3">
                  <a:lumMod val="50000"/>
                </a:schemeClr>
              </a:buClr>
              <a:buSzPct val="50000"/>
              <a:buNone/>
              <a:defRPr sz="1800"/>
            </a:pPr>
            <a:r>
              <a:rPr lang="fr-FR" dirty="0" smtClean="0">
                <a:latin typeface="Calibri" pitchFamily="18"/>
                <a:ea typeface="DejaVu Sans" pitchFamily="2"/>
                <a:cs typeface="DejaVu Sans" pitchFamily="2"/>
              </a:rPr>
              <a:t>	GCC	CCG	CGA 	 </a:t>
            </a:r>
          </a:p>
          <a:p>
            <a:pPr>
              <a:buClr>
                <a:schemeClr val="accent3">
                  <a:lumMod val="50000"/>
                </a:schemeClr>
              </a:buClr>
              <a:buSzPct val="50000"/>
              <a:buNone/>
              <a:defRPr sz="1800"/>
            </a:pPr>
            <a:r>
              <a:rPr lang="fr-FR" dirty="0" smtClean="0">
                <a:latin typeface="Calibri" pitchFamily="18"/>
                <a:ea typeface="DejaVu Sans" pitchFamily="2"/>
                <a:cs typeface="DejaVu Sans" pitchFamily="2"/>
              </a:rPr>
              <a:t>Seq2:	TGC	GCC	CCG	</a:t>
            </a:r>
          </a:p>
          <a:p>
            <a:pPr>
              <a:buClr>
                <a:schemeClr val="accent3">
                  <a:lumMod val="50000"/>
                </a:schemeClr>
              </a:buClr>
              <a:buSzPct val="50000"/>
              <a:buNone/>
              <a:defRPr sz="1800"/>
            </a:pPr>
            <a:r>
              <a:rPr lang="fr-FR" dirty="0" smtClean="0">
                <a:latin typeface="Calibri" pitchFamily="18"/>
                <a:ea typeface="DejaVu Sans" pitchFamily="2"/>
                <a:cs typeface="DejaVu Sans" pitchFamily="2"/>
              </a:rPr>
              <a:t>	CGA	GAG	AGA</a:t>
            </a:r>
          </a:p>
          <a:p>
            <a:pPr>
              <a:buClr>
                <a:schemeClr val="accent3">
                  <a:lumMod val="50000"/>
                </a:schemeClr>
              </a:buClr>
              <a:buSzPct val="50000"/>
              <a:buNone/>
              <a:defRPr sz="1800"/>
            </a:pPr>
            <a:r>
              <a:rPr lang="fr-FR" dirty="0" smtClean="0">
                <a:latin typeface="Calibri" pitchFamily="18"/>
                <a:ea typeface="DejaVu Sans" pitchFamily="2"/>
                <a:cs typeface="DejaVu Sans" pitchFamily="2"/>
              </a:rPr>
              <a:t>Seq3 : 	TGC	GCG	CGA	</a:t>
            </a:r>
          </a:p>
          <a:p>
            <a:pPr>
              <a:buClr>
                <a:schemeClr val="accent3">
                  <a:lumMod val="50000"/>
                </a:schemeClr>
              </a:buClr>
              <a:buSzPct val="50000"/>
              <a:buNone/>
              <a:defRPr sz="1800"/>
            </a:pPr>
            <a:r>
              <a:rPr lang="fr-FR" dirty="0" smtClean="0">
                <a:latin typeface="Calibri" pitchFamily="18"/>
                <a:ea typeface="DejaVu Sans" pitchFamily="2"/>
                <a:cs typeface="DejaVu Sans" pitchFamily="2"/>
              </a:rPr>
              <a:t>	GAA	AAG	AGA</a:t>
            </a:r>
          </a:p>
          <a:p>
            <a:pPr>
              <a:buClr>
                <a:schemeClr val="accent3">
                  <a:lumMod val="50000"/>
                </a:schemeClr>
              </a:buClr>
              <a:buSzPct val="50000"/>
              <a:buNone/>
              <a:defRPr sz="1800"/>
            </a:pPr>
            <a:endParaRPr lang="fr-FR" dirty="0" smtClean="0">
              <a:latin typeface="Calibri" pitchFamily="18"/>
              <a:ea typeface="DejaVu Sans" pitchFamily="2"/>
              <a:cs typeface="DejaVu Sans" pitchFamily="2"/>
            </a:endParaRPr>
          </a:p>
        </p:txBody>
      </p:sp>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2604" t="46250" r="16563" b="24822"/>
          <a:stretch/>
        </p:blipFill>
        <p:spPr bwMode="auto">
          <a:xfrm>
            <a:off x="39132" y="3800837"/>
            <a:ext cx="9804391" cy="3254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661805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1"/>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0" y="526157"/>
            <a:ext cx="9801000" cy="13321"/>
          </a:xfrm>
          <a:prstGeom prst="straightConnector1">
            <a:avLst/>
          </a:prstGeom>
          <a:noFill/>
          <a:ln w="19080">
            <a:solidFill>
              <a:srgbClr val="DDD9C3"/>
            </a:solidFill>
            <a:prstDash val="solid"/>
          </a:ln>
        </p:spPr>
      </p:cxnSp>
      <p:sp>
        <p:nvSpPr>
          <p:cNvPr id="4" name="Organigramme : Processus 28"/>
          <p:cNvSpPr/>
          <p:nvPr/>
        </p:nvSpPr>
        <p:spPr>
          <a:xfrm>
            <a:off x="97921" y="103681"/>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30" tIns="45716" rIns="91430" bIns="45716"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6" name="ZoneTexte 15"/>
          <p:cNvSpPr txBox="1"/>
          <p:nvPr/>
        </p:nvSpPr>
        <p:spPr>
          <a:xfrm>
            <a:off x="7812001" y="144000"/>
            <a:ext cx="2160000" cy="357782"/>
          </a:xfrm>
          <a:prstGeom prst="rect">
            <a:avLst/>
          </a:prstGeom>
          <a:noFill/>
          <a:ln w="9360">
            <a:solidFill>
              <a:srgbClr val="C3D69B"/>
            </a:solidFill>
            <a:prstDash val="solid"/>
          </a:ln>
        </p:spPr>
        <p:txBody>
          <a:bodyPr vert="horz" wrap="square" lIns="91430" tIns="45716" rIns="91430" bIns="45716"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fr-FR">
              <a:latin typeface="Liberation Sans" pitchFamily="18"/>
              <a:ea typeface="DejaVu Sans" pitchFamily="2"/>
              <a:cs typeface="DejaVu Sans" pitchFamily="2"/>
            </a:endParaRPr>
          </a:p>
        </p:txBody>
      </p:sp>
      <p:sp>
        <p:nvSpPr>
          <p:cNvPr id="7"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a:solidFill>
                  <a:srgbClr val="000000"/>
                </a:solidFill>
                <a:latin typeface="Calibri" pitchFamily="18"/>
                <a:ea typeface="DejaVu Sans" pitchFamily="2"/>
                <a:cs typeface="DejaVu Sans" pitchFamily="2"/>
              </a:rPr>
              <a:t>PRINCIPES DES METHODES D’ASSEMBLAGE DE </a:t>
            </a:r>
            <a:r>
              <a:rPr lang="fr-FR" b="1" dirty="0" smtClean="0">
                <a:solidFill>
                  <a:srgbClr val="000000"/>
                </a:solidFill>
                <a:latin typeface="Calibri" pitchFamily="18"/>
                <a:ea typeface="DejaVu Sans" pitchFamily="2"/>
                <a:cs typeface="DejaVu Sans" pitchFamily="2"/>
              </a:rPr>
              <a:t>SHORT READS</a:t>
            </a:r>
            <a:endParaRPr lang="fr-FR" b="1" dirty="0">
              <a:solidFill>
                <a:srgbClr val="000000"/>
              </a:solidFill>
              <a:latin typeface="Calibri" pitchFamily="18"/>
              <a:ea typeface="DejaVu Sans" pitchFamily="2"/>
              <a:cs typeface="DejaVu Sans" pitchFamily="2"/>
            </a:endParaRPr>
          </a:p>
        </p:txBody>
      </p:sp>
      <p:cxnSp>
        <p:nvCxnSpPr>
          <p:cNvPr id="9" name="Connecteur droit 30"/>
          <p:cNvCxnSpPr/>
          <p:nvPr/>
        </p:nvCxnSpPr>
        <p:spPr>
          <a:xfrm flipV="1">
            <a:off x="-10440" y="7272001"/>
            <a:ext cx="10045080" cy="10078"/>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sp>
        <p:nvSpPr>
          <p:cNvPr id="11" name="ZoneTexte 40"/>
          <p:cNvSpPr txBox="1"/>
          <p:nvPr/>
        </p:nvSpPr>
        <p:spPr>
          <a:xfrm>
            <a:off x="431801" y="957424"/>
            <a:ext cx="9072817"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b="1" u="sng" dirty="0" smtClean="0">
                <a:solidFill>
                  <a:srgbClr val="000000"/>
                </a:solidFill>
                <a:latin typeface="Calibri" pitchFamily="18"/>
                <a:ea typeface="DejaVu Sans" pitchFamily="2"/>
                <a:cs typeface="DejaVu Sans" pitchFamily="2"/>
              </a:rPr>
              <a:t>Méthode basée sur les graphes de de </a:t>
            </a:r>
            <a:r>
              <a:rPr lang="fr-FR" b="1" u="sng" dirty="0" err="1" smtClean="0">
                <a:solidFill>
                  <a:srgbClr val="000000"/>
                </a:solidFill>
                <a:latin typeface="Calibri" pitchFamily="18"/>
                <a:ea typeface="DejaVu Sans" pitchFamily="2"/>
                <a:cs typeface="DejaVu Sans" pitchFamily="2"/>
              </a:rPr>
              <a:t>Bruijn</a:t>
            </a:r>
            <a:r>
              <a:rPr lang="fr-FR" b="1" u="sng" dirty="0" smtClean="0">
                <a:solidFill>
                  <a:srgbClr val="000000"/>
                </a:solidFill>
                <a:latin typeface="Calibri" pitchFamily="18"/>
                <a:ea typeface="DejaVu Sans" pitchFamily="2"/>
                <a:cs typeface="DejaVu Sans" pitchFamily="2"/>
              </a:rPr>
              <a:t> </a:t>
            </a:r>
            <a:r>
              <a:rPr lang="fr-FR" b="1" dirty="0" smtClean="0">
                <a:solidFill>
                  <a:srgbClr val="000000"/>
                </a:solidFill>
                <a:latin typeface="Calibri" pitchFamily="18"/>
                <a:ea typeface="DejaVu Sans" pitchFamily="2"/>
                <a:cs typeface="DejaVu Sans" pitchFamily="2"/>
              </a:rPr>
              <a:t>: Le K-mer idéal ?</a:t>
            </a:r>
            <a:endParaRPr lang="fr-FR" dirty="0" smtClean="0">
              <a:latin typeface="Calibri" pitchFamily="18"/>
              <a:ea typeface="DejaVu Sans" pitchFamily="2"/>
              <a:cs typeface="DejaVu Sans" pitchFamily="2"/>
            </a:endParaRPr>
          </a:p>
        </p:txBody>
      </p:sp>
      <p:sp>
        <p:nvSpPr>
          <p:cNvPr id="14" name="Rectangle 13"/>
          <p:cNvSpPr/>
          <p:nvPr/>
        </p:nvSpPr>
        <p:spPr>
          <a:xfrm>
            <a:off x="8208664" y="179437"/>
            <a:ext cx="1325086" cy="369324"/>
          </a:xfrm>
          <a:prstGeom prst="rect">
            <a:avLst/>
          </a:prstGeom>
        </p:spPr>
        <p:txBody>
          <a:bodyPr wrap="none" lIns="91430" tIns="45716" rIns="91430" bIns="45716">
            <a:spAutoFit/>
          </a:bodyPr>
          <a:lstStyle/>
          <a:p>
            <a:r>
              <a:rPr lang="fr-FR" b="1" dirty="0" smtClean="0">
                <a:solidFill>
                  <a:srgbClr val="000000"/>
                </a:solidFill>
                <a:latin typeface="Calibri" pitchFamily="18"/>
                <a:ea typeface="DejaVu Sans" pitchFamily="2"/>
                <a:cs typeface="DejaVu Sans" pitchFamily="2"/>
              </a:rPr>
              <a:t>Assemblage</a:t>
            </a:r>
            <a:endParaRPr lang="fr-FR" dirty="0"/>
          </a:p>
        </p:txBody>
      </p:sp>
      <p:pic>
        <p:nvPicPr>
          <p:cNvPr id="1026" name="Picture 2"/>
          <p:cNvPicPr>
            <a:picLocks noChangeAspect="1" noChangeArrowheads="1"/>
          </p:cNvPicPr>
          <p:nvPr/>
        </p:nvPicPr>
        <p:blipFill>
          <a:blip r:embed="rId4" cstate="print"/>
          <a:srcRect/>
          <a:stretch>
            <a:fillRect/>
          </a:stretch>
        </p:blipFill>
        <p:spPr bwMode="auto">
          <a:xfrm>
            <a:off x="1367904" y="7009159"/>
            <a:ext cx="1341884" cy="550517"/>
          </a:xfrm>
          <a:prstGeom prst="rect">
            <a:avLst/>
          </a:prstGeom>
          <a:noFill/>
          <a:ln w="9525">
            <a:noFill/>
            <a:miter lim="800000"/>
            <a:headEnd/>
            <a:tailEnd/>
          </a:ln>
          <a:effectLst/>
        </p:spPr>
      </p:pic>
      <p:sp>
        <p:nvSpPr>
          <p:cNvPr id="71" name="ZoneTexte 40"/>
          <p:cNvSpPr txBox="1"/>
          <p:nvPr/>
        </p:nvSpPr>
        <p:spPr>
          <a:xfrm>
            <a:off x="431800" y="1547589"/>
            <a:ext cx="9369200" cy="362976"/>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sz="1800"/>
            </a:pPr>
            <a:r>
              <a:rPr lang="fr-FR" dirty="0" smtClean="0"/>
              <a:t>L’expérience montre que le K-mer optimal va varier en fonction de plusieurs éléments :</a:t>
            </a:r>
          </a:p>
        </p:txBody>
      </p:sp>
      <p:sp>
        <p:nvSpPr>
          <p:cNvPr id="72" name="ZoneTexte 40"/>
          <p:cNvSpPr txBox="1"/>
          <p:nvPr/>
        </p:nvSpPr>
        <p:spPr>
          <a:xfrm>
            <a:off x="719833" y="2033577"/>
            <a:ext cx="8424936" cy="1219557"/>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1">
              <a:buClr>
                <a:schemeClr val="accent3">
                  <a:lumMod val="50000"/>
                </a:schemeClr>
              </a:buClr>
              <a:buSzPct val="50000"/>
              <a:buFont typeface="DejaVu Sans" pitchFamily="34" charset="0"/>
              <a:buChar char="●"/>
              <a:defRPr sz="1800"/>
            </a:pPr>
            <a:r>
              <a:rPr lang="fr-FR" dirty="0">
                <a:latin typeface="Calibri" pitchFamily="18"/>
                <a:ea typeface="DejaVu Sans" pitchFamily="2"/>
                <a:cs typeface="DejaVu Sans" pitchFamily="2"/>
              </a:rPr>
              <a:t>L’expression du transcrit : + il est exprimé, + le nombre de </a:t>
            </a:r>
            <a:r>
              <a:rPr lang="fr-FR" dirty="0" err="1">
                <a:latin typeface="Calibri" pitchFamily="18"/>
                <a:ea typeface="DejaVu Sans" pitchFamily="2"/>
                <a:cs typeface="DejaVu Sans" pitchFamily="2"/>
              </a:rPr>
              <a:t>reads</a:t>
            </a:r>
            <a:r>
              <a:rPr lang="fr-FR" dirty="0">
                <a:latin typeface="Calibri" pitchFamily="18"/>
                <a:ea typeface="DejaVu Sans" pitchFamily="2"/>
                <a:cs typeface="DejaVu Sans" pitchFamily="2"/>
              </a:rPr>
              <a:t> sera important </a:t>
            </a:r>
            <a:br>
              <a:rPr lang="fr-FR" dirty="0">
                <a:latin typeface="Calibri" pitchFamily="18"/>
                <a:ea typeface="DejaVu Sans" pitchFamily="2"/>
                <a:cs typeface="DejaVu Sans" pitchFamily="2"/>
              </a:rPr>
            </a:br>
            <a:r>
              <a:rPr lang="fr-FR" dirty="0">
                <a:latin typeface="Calibri" pitchFamily="18"/>
                <a:ea typeface="DejaVu Sans" pitchFamily="2"/>
                <a:cs typeface="DejaVu Sans" pitchFamily="2"/>
                <a:sym typeface="Wingdings" panose="05000000000000000000" pitchFamily="2" charset="2"/>
              </a:rPr>
              <a:t> plus facile de retrouver un chemin  grand </a:t>
            </a:r>
            <a:r>
              <a:rPr lang="fr-FR" dirty="0" err="1">
                <a:latin typeface="Calibri" pitchFamily="18"/>
                <a:ea typeface="DejaVu Sans" pitchFamily="2"/>
                <a:cs typeface="DejaVu Sans" pitchFamily="2"/>
                <a:sym typeface="Wingdings" panose="05000000000000000000" pitchFamily="2" charset="2"/>
              </a:rPr>
              <a:t>K-mer</a:t>
            </a:r>
            <a:r>
              <a:rPr lang="fr-FR" dirty="0">
                <a:latin typeface="Calibri" pitchFamily="18"/>
                <a:ea typeface="DejaVu Sans" pitchFamily="2"/>
                <a:cs typeface="DejaVu Sans" pitchFamily="2"/>
                <a:sym typeface="Wingdings" panose="05000000000000000000" pitchFamily="2" charset="2"/>
              </a:rPr>
              <a:t> OK</a:t>
            </a:r>
          </a:p>
          <a:p>
            <a:pPr lvl="1">
              <a:buClr>
                <a:schemeClr val="accent3">
                  <a:lumMod val="50000"/>
                </a:schemeClr>
              </a:buClr>
              <a:buSzPct val="50000"/>
              <a:buFont typeface="DejaVu Sans" pitchFamily="34" charset="0"/>
              <a:buChar char="●"/>
              <a:defRPr sz="1800"/>
            </a:pPr>
            <a:r>
              <a:rPr lang="fr-FR" dirty="0">
                <a:latin typeface="Calibri" pitchFamily="18"/>
                <a:ea typeface="DejaVu Sans" pitchFamily="2"/>
                <a:cs typeface="DejaVu Sans" pitchFamily="2"/>
              </a:rPr>
              <a:t> La taille du transcrit à assembler et l’hétérogénéité de couverture</a:t>
            </a:r>
          </a:p>
          <a:p>
            <a:pPr lvl="1">
              <a:buClr>
                <a:schemeClr val="accent3">
                  <a:lumMod val="50000"/>
                </a:schemeClr>
              </a:buClr>
              <a:buSzPct val="50000"/>
              <a:buFont typeface="DejaVu Sans" pitchFamily="34" charset="0"/>
              <a:buChar char="●"/>
              <a:defRPr sz="1800"/>
            </a:pPr>
            <a:r>
              <a:rPr lang="fr-FR" dirty="0">
                <a:latin typeface="Calibri" pitchFamily="18"/>
                <a:ea typeface="DejaVu Sans" pitchFamily="2"/>
                <a:cs typeface="DejaVu Sans" pitchFamily="2"/>
              </a:rPr>
              <a:t> La complexité du </a:t>
            </a:r>
            <a:r>
              <a:rPr lang="fr-FR" dirty="0" err="1">
                <a:latin typeface="Calibri" pitchFamily="18"/>
                <a:ea typeface="DejaVu Sans" pitchFamily="2"/>
                <a:cs typeface="DejaVu Sans" pitchFamily="2"/>
              </a:rPr>
              <a:t>transcriptome</a:t>
            </a:r>
            <a:r>
              <a:rPr lang="fr-FR" dirty="0">
                <a:latin typeface="Calibri" pitchFamily="18"/>
                <a:ea typeface="DejaVu Sans" pitchFamily="2"/>
                <a:cs typeface="DejaVu Sans" pitchFamily="2"/>
              </a:rPr>
              <a:t> : niveau d’hétérozygotie, familles de gènes</a:t>
            </a:r>
          </a:p>
        </p:txBody>
      </p:sp>
      <p:sp>
        <p:nvSpPr>
          <p:cNvPr id="74" name="Rectangle à coins arrondis 73"/>
          <p:cNvSpPr/>
          <p:nvPr/>
        </p:nvSpPr>
        <p:spPr>
          <a:xfrm>
            <a:off x="2083734" y="3382960"/>
            <a:ext cx="7560840" cy="476253"/>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lvl="0" algn="ctr"/>
            <a:r>
              <a:rPr lang="fr-FR" dirty="0" smtClean="0">
                <a:solidFill>
                  <a:srgbClr val="000000"/>
                </a:solidFill>
                <a:latin typeface="Calibri" pitchFamily="18"/>
                <a:ea typeface="DejaVu Sans" pitchFamily="2"/>
                <a:cs typeface="DejaVu Sans" pitchFamily="2"/>
              </a:rPr>
              <a:t>Le K-mer a priori idéal n’existe pas.</a:t>
            </a:r>
          </a:p>
        </p:txBody>
      </p:sp>
      <p:pic>
        <p:nvPicPr>
          <p:cNvPr id="16" name="Espace réservé du contenu 3"/>
          <p:cNvPicPr>
            <a:picLocks noChangeAspect="1"/>
          </p:cNvPicPr>
          <p:nvPr/>
        </p:nvPicPr>
        <p:blipFill rotWithShape="1">
          <a:blip r:embed="rId5">
            <a:extLst>
              <a:ext uri="{28A0092B-C50C-407E-A947-70E740481C1C}">
                <a14:useLocalDpi xmlns:a14="http://schemas.microsoft.com/office/drawing/2010/main" val="0"/>
              </a:ext>
            </a:extLst>
          </a:blip>
          <a:srcRect l="27786" t="22962" r="-3374" b="32628"/>
          <a:stretch/>
        </p:blipFill>
        <p:spPr>
          <a:xfrm>
            <a:off x="197900" y="3938589"/>
            <a:ext cx="3360209" cy="3013370"/>
          </a:xfrm>
          <a:prstGeom prst="rect">
            <a:avLst/>
          </a:prstGeom>
        </p:spPr>
      </p:pic>
      <p:sp>
        <p:nvSpPr>
          <p:cNvPr id="17" name="ZoneTexte 16"/>
          <p:cNvSpPr txBox="1"/>
          <p:nvPr/>
        </p:nvSpPr>
        <p:spPr>
          <a:xfrm>
            <a:off x="3693096" y="4414841"/>
            <a:ext cx="6269013" cy="2317770"/>
          </a:xfrm>
          <a:prstGeom prst="rect">
            <a:avLst/>
          </a:prstGeom>
          <a:noFill/>
        </p:spPr>
        <p:txBody>
          <a:bodyPr wrap="square" lIns="100794" tIns="50397" rIns="100794" bIns="50397" rtlCol="0">
            <a:spAutoFit/>
          </a:bodyPr>
          <a:lstStyle/>
          <a:p>
            <a:r>
              <a:rPr lang="fr-FR" b="1" dirty="0"/>
              <a:t>Assemblage de novo + utilisation de l’assemblage précédent</a:t>
            </a:r>
          </a:p>
          <a:p>
            <a:pPr marL="314982" indent="-314982">
              <a:buFont typeface="Wingdings"/>
              <a:buChar char="à"/>
            </a:pPr>
            <a:r>
              <a:rPr lang="fr-FR" dirty="0">
                <a:sym typeface="Wingdings" panose="05000000000000000000" pitchFamily="2" charset="2"/>
              </a:rPr>
              <a:t>On enrichit notre assemblage de façon incrémentale</a:t>
            </a:r>
          </a:p>
          <a:p>
            <a:pPr marL="314982" indent="-314982">
              <a:buFont typeface="Wingdings"/>
              <a:buChar char="à"/>
            </a:pPr>
            <a:endParaRPr lang="fr-FR" dirty="0">
              <a:sym typeface="Wingdings" panose="05000000000000000000" pitchFamily="2" charset="2"/>
            </a:endParaRPr>
          </a:p>
          <a:p>
            <a:pPr marL="944947" lvl="1" indent="-440975">
              <a:buAutoNum type="romanLcParenR"/>
            </a:pPr>
            <a:r>
              <a:rPr lang="fr-FR" dirty="0">
                <a:sym typeface="Wingdings" panose="05000000000000000000" pitchFamily="2" charset="2"/>
              </a:rPr>
              <a:t>On ne perd pas les transcrits les « plus sûrs » </a:t>
            </a:r>
            <a:r>
              <a:rPr lang="fr-FR" dirty="0" err="1">
                <a:sym typeface="Wingdings" panose="05000000000000000000" pitchFamily="2" charset="2"/>
              </a:rPr>
              <a:t>ie</a:t>
            </a:r>
            <a:r>
              <a:rPr lang="fr-FR" dirty="0">
                <a:sym typeface="Wingdings" panose="05000000000000000000" pitchFamily="2" charset="2"/>
              </a:rPr>
              <a:t> prédits avec les plus grand </a:t>
            </a:r>
            <a:r>
              <a:rPr lang="fr-FR" dirty="0" err="1">
                <a:sym typeface="Wingdings" panose="05000000000000000000" pitchFamily="2" charset="2"/>
              </a:rPr>
              <a:t>K-mer</a:t>
            </a:r>
            <a:endParaRPr lang="fr-FR" dirty="0">
              <a:sym typeface="Wingdings" panose="05000000000000000000" pitchFamily="2" charset="2"/>
            </a:endParaRPr>
          </a:p>
          <a:p>
            <a:pPr marL="944947" lvl="1" indent="-440975">
              <a:buAutoNum type="romanLcParenR"/>
            </a:pPr>
            <a:r>
              <a:rPr lang="fr-FR" dirty="0">
                <a:sym typeface="Wingdings" panose="05000000000000000000" pitchFamily="2" charset="2"/>
              </a:rPr>
              <a:t>On étend les transcrits prédits précédemment</a:t>
            </a:r>
          </a:p>
          <a:p>
            <a:pPr marL="944947" lvl="1" indent="-440975">
              <a:buAutoNum type="romanLcParenR"/>
            </a:pPr>
            <a:r>
              <a:rPr lang="fr-FR" dirty="0">
                <a:sym typeface="Wingdings" panose="05000000000000000000" pitchFamily="2" charset="2"/>
              </a:rPr>
              <a:t>On construit de nouveaux transcrits</a:t>
            </a:r>
          </a:p>
        </p:txBody>
      </p:sp>
    </p:spTree>
    <p:extLst>
      <p:ext uri="{BB962C8B-B14F-4D97-AF65-F5344CB8AC3E}">
        <p14:creationId xmlns:p14="http://schemas.microsoft.com/office/powerpoint/2010/main" val="443705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
                                            <p:bg/>
                                          </p:spTgt>
                                        </p:tgtEl>
                                        <p:attrNameLst>
                                          <p:attrName>style.visibility</p:attrName>
                                        </p:attrNameLst>
                                      </p:cBhvr>
                                      <p:to>
                                        <p:strVal val="visible"/>
                                      </p:to>
                                    </p:set>
                                    <p:anim calcmode="lin" valueType="num">
                                      <p:cBhvr additive="base">
                                        <p:cTn id="7" dur="500" fill="hold"/>
                                        <p:tgtEl>
                                          <p:spTgt spid="7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
                                            <p:txEl>
                                              <p:pRg st="0" end="0"/>
                                            </p:txEl>
                                          </p:spTgt>
                                        </p:tgtEl>
                                        <p:attrNameLst>
                                          <p:attrName>style.visibility</p:attrName>
                                        </p:attrNameLst>
                                      </p:cBhvr>
                                      <p:to>
                                        <p:strVal val="visible"/>
                                      </p:to>
                                    </p:set>
                                    <p:anim calcmode="lin" valueType="num">
                                      <p:cBhvr additive="base">
                                        <p:cTn id="11" dur="500" fill="hold"/>
                                        <p:tgtEl>
                                          <p:spTgt spid="7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build="allAtOnce"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283" y="2192327"/>
            <a:ext cx="2340160" cy="3571898"/>
          </a:xfrm>
          <a:prstGeom prst="rect">
            <a:avLst/>
          </a:prstGeom>
        </p:spPr>
      </p:pic>
      <p:sp>
        <p:nvSpPr>
          <p:cNvPr id="5" name="Rectangle 4"/>
          <p:cNvSpPr/>
          <p:nvPr/>
        </p:nvSpPr>
        <p:spPr>
          <a:xfrm>
            <a:off x="674202" y="4603778"/>
            <a:ext cx="2143363" cy="12398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spcCol="0" rtlCol="0" anchor="ctr"/>
          <a:lstStyle/>
          <a:p>
            <a:pPr algn="ctr"/>
            <a:endParaRPr lang="en-GB"/>
          </a:p>
        </p:txBody>
      </p:sp>
      <p:sp>
        <p:nvSpPr>
          <p:cNvPr id="6"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FINALISATION</a:t>
            </a:r>
            <a:endParaRPr lang="fr-FR" b="1" dirty="0">
              <a:solidFill>
                <a:srgbClr val="000000"/>
              </a:solidFill>
              <a:latin typeface="Calibri" pitchFamily="18"/>
              <a:ea typeface="DejaVu Sans" pitchFamily="2"/>
              <a:cs typeface="DejaVu Sans" pitchFamily="2"/>
            </a:endParaRPr>
          </a:p>
        </p:txBody>
      </p:sp>
      <p:sp>
        <p:nvSpPr>
          <p:cNvPr id="7" name="ZoneTexte 6"/>
          <p:cNvSpPr txBox="1"/>
          <p:nvPr/>
        </p:nvSpPr>
        <p:spPr>
          <a:xfrm>
            <a:off x="3293868" y="1795451"/>
            <a:ext cx="6588857" cy="3979763"/>
          </a:xfrm>
          <a:prstGeom prst="rect">
            <a:avLst/>
          </a:prstGeom>
          <a:noFill/>
        </p:spPr>
        <p:txBody>
          <a:bodyPr wrap="square" lIns="100794" tIns="50397" rIns="100794" bIns="50397" rtlCol="0">
            <a:spAutoFit/>
          </a:bodyPr>
          <a:lstStyle/>
          <a:p>
            <a:r>
              <a:rPr lang="fr-FR" dirty="0" smtClean="0"/>
              <a:t>La présence de N gène la suite des traitements:</a:t>
            </a:r>
          </a:p>
          <a:p>
            <a:r>
              <a:rPr lang="fr-FR" dirty="0" smtClean="0"/>
              <a:t> </a:t>
            </a:r>
            <a:r>
              <a:rPr lang="fr-FR" dirty="0" smtClean="0">
                <a:sym typeface="Wingdings" panose="05000000000000000000" pitchFamily="2" charset="2"/>
              </a:rPr>
              <a:t> </a:t>
            </a:r>
            <a:r>
              <a:rPr lang="fr-FR" dirty="0" smtClean="0"/>
              <a:t>split des contigs</a:t>
            </a:r>
          </a:p>
          <a:p>
            <a:endParaRPr lang="fr-FR" dirty="0"/>
          </a:p>
          <a:p>
            <a:r>
              <a:rPr lang="fr-FR" dirty="0" smtClean="0"/>
              <a:t>Le programme d’assemblage peut </a:t>
            </a:r>
            <a:r>
              <a:rPr lang="fr-FR" dirty="0" err="1" smtClean="0"/>
              <a:t>génèrer</a:t>
            </a:r>
            <a:r>
              <a:rPr lang="fr-FR" dirty="0" smtClean="0"/>
              <a:t> des séquence palindromiques:</a:t>
            </a:r>
          </a:p>
          <a:p>
            <a:r>
              <a:rPr lang="fr-FR" dirty="0" smtClean="0">
                <a:sym typeface="Wingdings" panose="05000000000000000000" pitchFamily="2" charset="2"/>
              </a:rPr>
              <a:t> </a:t>
            </a:r>
            <a:r>
              <a:rPr lang="fr-FR" dirty="0" smtClean="0"/>
              <a:t>split et on ne garde qu’une copie</a:t>
            </a:r>
          </a:p>
          <a:p>
            <a:endParaRPr lang="fr-FR" dirty="0"/>
          </a:p>
          <a:p>
            <a:r>
              <a:rPr lang="fr-FR" dirty="0" smtClean="0"/>
              <a:t>En fonction des paramètres utilisés (</a:t>
            </a:r>
            <a:r>
              <a:rPr lang="fr-FR" dirty="0" err="1" smtClean="0"/>
              <a:t>stringence</a:t>
            </a:r>
            <a:r>
              <a:rPr lang="fr-FR" dirty="0" smtClean="0"/>
              <a:t>) il peut rester de la redondance: </a:t>
            </a:r>
          </a:p>
          <a:p>
            <a:r>
              <a:rPr lang="fr-FR" dirty="0" smtClean="0">
                <a:sym typeface="Wingdings" panose="05000000000000000000" pitchFamily="2" charset="2"/>
              </a:rPr>
              <a:t> </a:t>
            </a:r>
            <a:r>
              <a:rPr lang="fr-FR" dirty="0" smtClean="0"/>
              <a:t>on assemble « à l’ancienne » les transcrits</a:t>
            </a:r>
          </a:p>
          <a:p>
            <a:r>
              <a:rPr lang="fr-FR" dirty="0"/>
              <a:t>	</a:t>
            </a:r>
            <a:r>
              <a:rPr lang="fr-FR" b="1" dirty="0" smtClean="0">
                <a:solidFill>
                  <a:srgbClr val="FF0000"/>
                </a:solidFill>
                <a:sym typeface="Wingdings" panose="05000000000000000000" pitchFamily="2" charset="2"/>
              </a:rPr>
              <a:t>!</a:t>
            </a:r>
            <a:r>
              <a:rPr lang="fr-FR" dirty="0" smtClean="0">
                <a:sym typeface="Wingdings" panose="05000000000000000000" pitchFamily="2" charset="2"/>
              </a:rPr>
              <a:t> si les paramètres ne sont pas </a:t>
            </a:r>
            <a:r>
              <a:rPr lang="fr-FR" dirty="0" err="1" smtClean="0">
                <a:sym typeface="Wingdings" panose="05000000000000000000" pitchFamily="2" charset="2"/>
              </a:rPr>
              <a:t>stringents</a:t>
            </a:r>
            <a:r>
              <a:rPr lang="fr-FR" dirty="0" smtClean="0">
                <a:sym typeface="Wingdings" panose="05000000000000000000" pitchFamily="2" charset="2"/>
              </a:rPr>
              <a:t>, on perdra les transcrits alternatifs (collapse)</a:t>
            </a:r>
          </a:p>
          <a:p>
            <a:pPr marL="314982" indent="-314982">
              <a:buFont typeface="Wingdings"/>
              <a:buChar char="à"/>
            </a:pPr>
            <a:r>
              <a:rPr lang="fr-FR" dirty="0" smtClean="0">
                <a:sym typeface="Wingdings" panose="05000000000000000000" pitchFamily="2" charset="2"/>
              </a:rPr>
              <a:t>On peut le faire de façon itérative:</a:t>
            </a:r>
          </a:p>
          <a:p>
            <a:pPr marL="818954" lvl="1" indent="-314982">
              <a:buFont typeface="Wingdings"/>
              <a:buChar char="à"/>
            </a:pPr>
            <a:r>
              <a:rPr lang="fr-FR" dirty="0" smtClean="0">
                <a:sym typeface="Wingdings" panose="05000000000000000000" pitchFamily="2" charset="2"/>
              </a:rPr>
              <a:t>Du plus </a:t>
            </a:r>
            <a:r>
              <a:rPr lang="fr-FR" dirty="0" err="1" smtClean="0">
                <a:sym typeface="Wingdings" panose="05000000000000000000" pitchFamily="2" charset="2"/>
              </a:rPr>
              <a:t>stringent</a:t>
            </a:r>
            <a:r>
              <a:rPr lang="fr-FR" dirty="0" smtClean="0">
                <a:sym typeface="Wingdings" panose="05000000000000000000" pitchFamily="2" charset="2"/>
              </a:rPr>
              <a:t> au moins</a:t>
            </a:r>
            <a:endParaRPr lang="en-GB" dirty="0"/>
          </a:p>
        </p:txBody>
      </p:sp>
    </p:spTree>
    <p:extLst>
      <p:ext uri="{BB962C8B-B14F-4D97-AF65-F5344CB8AC3E}">
        <p14:creationId xmlns:p14="http://schemas.microsoft.com/office/powerpoint/2010/main" val="388538917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25" t="10001" r="38542" b="14643"/>
          <a:stretch/>
        </p:blipFill>
        <p:spPr bwMode="auto">
          <a:xfrm>
            <a:off x="106594" y="922320"/>
            <a:ext cx="6442011" cy="585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IMPLEMENTATION GALAXY - FORMULAIRE</a:t>
            </a:r>
            <a:endParaRPr lang="fr-FR" b="1" dirty="0">
              <a:solidFill>
                <a:srgbClr val="000000"/>
              </a:solidFill>
              <a:latin typeface="Calibri" pitchFamily="18"/>
              <a:ea typeface="DejaVu Sans" pitchFamily="2"/>
              <a:cs typeface="DejaVu Sans" pitchFamily="2"/>
            </a:endParaRPr>
          </a:p>
        </p:txBody>
      </p:sp>
      <p:pic>
        <p:nvPicPr>
          <p:cNvPr id="5" name="Espace réservé du conten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5525" y="1668636"/>
            <a:ext cx="2860195" cy="4365652"/>
          </a:xfrm>
          <a:prstGeom prst="rect">
            <a:avLst/>
          </a:prstGeom>
        </p:spPr>
      </p:pic>
      <p:cxnSp>
        <p:nvCxnSpPr>
          <p:cNvPr id="6" name="Connecteur droit avec flèche 5"/>
          <p:cNvCxnSpPr/>
          <p:nvPr/>
        </p:nvCxnSpPr>
        <p:spPr>
          <a:xfrm flipH="1" flipV="1">
            <a:off x="6072302" y="1477948"/>
            <a:ext cx="952606" cy="317502"/>
          </a:xfrm>
          <a:prstGeom prst="straightConnector1">
            <a:avLst/>
          </a:prstGeom>
          <a:ln w="38100">
            <a:solidFill>
              <a:srgbClr val="FF000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a:off x="6072302" y="1795451"/>
            <a:ext cx="952606" cy="555628"/>
          </a:xfrm>
          <a:prstGeom prst="straightConnector1">
            <a:avLst/>
          </a:prstGeom>
          <a:ln w="38100">
            <a:solidFill>
              <a:srgbClr val="FF000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Accolade fermante 10"/>
          <p:cNvSpPr/>
          <p:nvPr/>
        </p:nvSpPr>
        <p:spPr>
          <a:xfrm>
            <a:off x="6231070" y="3382960"/>
            <a:ext cx="396919" cy="1905012"/>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100794" tIns="50397" rIns="100794" bIns="50397" spcCol="0" rtlCol="0" anchor="ctr"/>
          <a:lstStyle/>
          <a:p>
            <a:pPr algn="ctr"/>
            <a:endParaRPr lang="en-GB"/>
          </a:p>
        </p:txBody>
      </p:sp>
      <p:cxnSp>
        <p:nvCxnSpPr>
          <p:cNvPr id="13" name="Connecteur droit avec flèche 12"/>
          <p:cNvCxnSpPr/>
          <p:nvPr/>
        </p:nvCxnSpPr>
        <p:spPr>
          <a:xfrm flipH="1">
            <a:off x="6702946" y="3382960"/>
            <a:ext cx="1274568" cy="938255"/>
          </a:xfrm>
          <a:prstGeom prst="straightConnector1">
            <a:avLst/>
          </a:prstGeom>
          <a:ln w="38100">
            <a:solidFill>
              <a:srgbClr val="FF000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70683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93" t="14197" r="39375" b="22589"/>
          <a:stretch/>
        </p:blipFill>
        <p:spPr bwMode="auto">
          <a:xfrm>
            <a:off x="277284" y="1160447"/>
            <a:ext cx="6479872" cy="5080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IMPLEMENTATION GALAXY </a:t>
            </a:r>
            <a:r>
              <a:rPr lang="fr-FR" b="1" dirty="0">
                <a:solidFill>
                  <a:srgbClr val="000000"/>
                </a:solidFill>
                <a:latin typeface="Calibri" pitchFamily="18"/>
                <a:ea typeface="DejaVu Sans" pitchFamily="2"/>
                <a:cs typeface="DejaVu Sans" pitchFamily="2"/>
              </a:rPr>
              <a:t>- FORMULAIRE</a:t>
            </a:r>
          </a:p>
        </p:txBody>
      </p:sp>
      <p:pic>
        <p:nvPicPr>
          <p:cNvPr id="4" name="Espace réservé du conten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443" y="1160446"/>
            <a:ext cx="2860195" cy="4365652"/>
          </a:xfrm>
          <a:prstGeom prst="rect">
            <a:avLst/>
          </a:prstGeom>
        </p:spPr>
      </p:pic>
      <p:sp>
        <p:nvSpPr>
          <p:cNvPr id="2" name="Accolade fermante 1"/>
          <p:cNvSpPr/>
          <p:nvPr/>
        </p:nvSpPr>
        <p:spPr>
          <a:xfrm>
            <a:off x="6866140" y="2033577"/>
            <a:ext cx="158768" cy="1428759"/>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100794" tIns="50397" rIns="100794" bIns="50397" spcCol="0" rtlCol="0" anchor="ctr"/>
          <a:lstStyle/>
          <a:p>
            <a:pPr algn="ctr"/>
            <a:endParaRPr lang="en-GB"/>
          </a:p>
        </p:txBody>
      </p:sp>
      <p:cxnSp>
        <p:nvCxnSpPr>
          <p:cNvPr id="6" name="Connecteur droit avec flèche 5"/>
          <p:cNvCxnSpPr/>
          <p:nvPr/>
        </p:nvCxnSpPr>
        <p:spPr>
          <a:xfrm flipH="1">
            <a:off x="7104292" y="2747956"/>
            <a:ext cx="873222" cy="0"/>
          </a:xfrm>
          <a:prstGeom prst="straightConnector1">
            <a:avLst/>
          </a:prstGeom>
          <a:ln w="38100">
            <a:solidFill>
              <a:srgbClr val="FF000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3517220" y="1636699"/>
            <a:ext cx="3239935" cy="378777"/>
          </a:xfrm>
          <a:prstGeom prst="rect">
            <a:avLst/>
          </a:prstGeom>
          <a:noFill/>
        </p:spPr>
        <p:txBody>
          <a:bodyPr wrap="square" lIns="100794" tIns="50397" rIns="100794" bIns="50397" rtlCol="0">
            <a:spAutoFit/>
          </a:bodyPr>
          <a:lstStyle/>
          <a:p>
            <a:r>
              <a:rPr lang="fr-FR" dirty="0" smtClean="0">
                <a:solidFill>
                  <a:srgbClr val="FF0000"/>
                </a:solidFill>
              </a:rPr>
              <a:t>Construction du graphe</a:t>
            </a:r>
            <a:endParaRPr lang="en-GB" dirty="0">
              <a:solidFill>
                <a:srgbClr val="FF0000"/>
              </a:solidFill>
            </a:endParaRPr>
          </a:p>
        </p:txBody>
      </p:sp>
      <p:cxnSp>
        <p:nvCxnSpPr>
          <p:cNvPr id="9" name="Connecteur droit avec flèche 8"/>
          <p:cNvCxnSpPr/>
          <p:nvPr/>
        </p:nvCxnSpPr>
        <p:spPr>
          <a:xfrm flipH="1" flipV="1">
            <a:off x="7104292" y="4811719"/>
            <a:ext cx="1041232" cy="555628"/>
          </a:xfrm>
          <a:prstGeom prst="straightConnector1">
            <a:avLst/>
          </a:prstGeom>
          <a:ln w="38100">
            <a:solidFill>
              <a:srgbClr val="FF000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Accolade fermante 9"/>
          <p:cNvSpPr/>
          <p:nvPr/>
        </p:nvSpPr>
        <p:spPr>
          <a:xfrm>
            <a:off x="6866140" y="3859213"/>
            <a:ext cx="158768" cy="1905012"/>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100794" tIns="50397" rIns="100794" bIns="50397" spcCol="0" rtlCol="0" anchor="ctr"/>
          <a:lstStyle/>
          <a:p>
            <a:pPr algn="ctr"/>
            <a:endParaRPr lang="en-GB"/>
          </a:p>
        </p:txBody>
      </p:sp>
      <p:sp>
        <p:nvSpPr>
          <p:cNvPr id="13" name="Rectangle 12"/>
          <p:cNvSpPr/>
          <p:nvPr/>
        </p:nvSpPr>
        <p:spPr>
          <a:xfrm>
            <a:off x="436051" y="4435203"/>
            <a:ext cx="555687" cy="1587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spcCol="0" rtlCol="0" anchor="ctr"/>
          <a:lstStyle/>
          <a:p>
            <a:pPr algn="ctr"/>
            <a:endParaRPr lang="en-GB"/>
          </a:p>
        </p:txBody>
      </p:sp>
      <p:sp>
        <p:nvSpPr>
          <p:cNvPr id="15" name="ZoneTexte 14"/>
          <p:cNvSpPr txBox="1"/>
          <p:nvPr/>
        </p:nvSpPr>
        <p:spPr>
          <a:xfrm>
            <a:off x="2817565" y="5764225"/>
            <a:ext cx="4048575" cy="378777"/>
          </a:xfrm>
          <a:prstGeom prst="rect">
            <a:avLst/>
          </a:prstGeom>
          <a:noFill/>
        </p:spPr>
        <p:txBody>
          <a:bodyPr wrap="square" lIns="100794" tIns="50397" rIns="100794" bIns="50397" rtlCol="0">
            <a:spAutoFit/>
          </a:bodyPr>
          <a:lstStyle/>
          <a:p>
            <a:r>
              <a:rPr lang="fr-FR" dirty="0" smtClean="0">
                <a:solidFill>
                  <a:srgbClr val="FF0000"/>
                </a:solidFill>
              </a:rPr>
              <a:t>Réduction de la redondance itérative</a:t>
            </a:r>
            <a:endParaRPr lang="en-GB" dirty="0">
              <a:solidFill>
                <a:srgbClr val="FF0000"/>
              </a:solidFill>
            </a:endParaRPr>
          </a:p>
        </p:txBody>
      </p:sp>
    </p:spTree>
    <p:extLst>
      <p:ext uri="{BB962C8B-B14F-4D97-AF65-F5344CB8AC3E}">
        <p14:creationId xmlns:p14="http://schemas.microsoft.com/office/powerpoint/2010/main" val="1955623922"/>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IMPLEMENTATION GALAXY </a:t>
            </a:r>
            <a:r>
              <a:rPr lang="fr-FR" b="1" dirty="0">
                <a:solidFill>
                  <a:srgbClr val="000000"/>
                </a:solidFill>
                <a:latin typeface="Calibri" pitchFamily="18"/>
                <a:ea typeface="DejaVu Sans" pitchFamily="2"/>
                <a:cs typeface="DejaVu Sans" pitchFamily="2"/>
              </a:rPr>
              <a:t>- </a:t>
            </a:r>
            <a:r>
              <a:rPr lang="fr-FR" b="1" dirty="0" smtClean="0">
                <a:solidFill>
                  <a:srgbClr val="000000"/>
                </a:solidFill>
                <a:latin typeface="Calibri" pitchFamily="18"/>
                <a:ea typeface="DejaVu Sans" pitchFamily="2"/>
                <a:cs typeface="DejaVu Sans" pitchFamily="2"/>
              </a:rPr>
              <a:t>RESULTATS</a:t>
            </a:r>
            <a:endParaRPr lang="fr-FR" b="1" dirty="0">
              <a:solidFill>
                <a:srgbClr val="000000"/>
              </a:solidFill>
              <a:latin typeface="Calibri" pitchFamily="18"/>
              <a:ea typeface="DejaVu Sans" pitchFamily="2"/>
              <a:cs typeface="DejaVu Sans" pitchFamily="2"/>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746" t="9251" r="24445" b="56871"/>
          <a:stretch/>
        </p:blipFill>
        <p:spPr bwMode="auto">
          <a:xfrm>
            <a:off x="1240475" y="1462892"/>
            <a:ext cx="6816423" cy="3983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cteur droit avec flèche 3"/>
          <p:cNvCxnSpPr/>
          <p:nvPr/>
        </p:nvCxnSpPr>
        <p:spPr>
          <a:xfrm flipV="1">
            <a:off x="5437232" y="4017964"/>
            <a:ext cx="0" cy="21431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4350405" y="6368680"/>
            <a:ext cx="2258927" cy="378777"/>
          </a:xfrm>
          <a:prstGeom prst="rect">
            <a:avLst/>
          </a:prstGeom>
          <a:noFill/>
        </p:spPr>
        <p:txBody>
          <a:bodyPr wrap="none" lIns="100794" tIns="50397" rIns="100794" bIns="50397" rtlCol="0">
            <a:spAutoFit/>
          </a:bodyPr>
          <a:lstStyle/>
          <a:p>
            <a:r>
              <a:rPr lang="fr-FR" b="1" dirty="0" err="1" smtClean="0">
                <a:solidFill>
                  <a:srgbClr val="FF0000"/>
                </a:solidFill>
              </a:rPr>
              <a:t>Fasta</a:t>
            </a:r>
            <a:r>
              <a:rPr lang="fr-FR" b="1" dirty="0" smtClean="0">
                <a:solidFill>
                  <a:srgbClr val="FF0000"/>
                </a:solidFill>
              </a:rPr>
              <a:t> des transcrits</a:t>
            </a:r>
            <a:endParaRPr lang="en-GB" b="1" dirty="0">
              <a:solidFill>
                <a:srgbClr val="FF0000"/>
              </a:solidFill>
            </a:endParaRPr>
          </a:p>
        </p:txBody>
      </p:sp>
      <p:cxnSp>
        <p:nvCxnSpPr>
          <p:cNvPr id="9" name="Connecteur droit avec flèche 8"/>
          <p:cNvCxnSpPr/>
          <p:nvPr/>
        </p:nvCxnSpPr>
        <p:spPr>
          <a:xfrm flipH="1">
            <a:off x="6231070" y="3541711"/>
            <a:ext cx="165781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8056898" y="3224209"/>
            <a:ext cx="1972529" cy="932775"/>
          </a:xfrm>
          <a:prstGeom prst="rect">
            <a:avLst/>
          </a:prstGeom>
          <a:noFill/>
        </p:spPr>
        <p:txBody>
          <a:bodyPr wrap="square" lIns="100794" tIns="50397" rIns="100794" bIns="50397" rtlCol="0">
            <a:spAutoFit/>
          </a:bodyPr>
          <a:lstStyle/>
          <a:p>
            <a:r>
              <a:rPr lang="fr-FR" b="1" dirty="0" smtClean="0">
                <a:solidFill>
                  <a:srgbClr val="FF0000"/>
                </a:solidFill>
              </a:rPr>
              <a:t>Utile pour mesure d’expression</a:t>
            </a:r>
            <a:endParaRPr lang="en-GB" b="1" dirty="0">
              <a:solidFill>
                <a:srgbClr val="FF0000"/>
              </a:solidFill>
            </a:endParaRPr>
          </a:p>
        </p:txBody>
      </p:sp>
      <p:cxnSp>
        <p:nvCxnSpPr>
          <p:cNvPr id="12" name="Connecteur droit avec flèche 11"/>
          <p:cNvCxnSpPr/>
          <p:nvPr/>
        </p:nvCxnSpPr>
        <p:spPr>
          <a:xfrm flipH="1">
            <a:off x="2990869" y="3206073"/>
            <a:ext cx="165781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240475" y="1716075"/>
            <a:ext cx="1750394" cy="3175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spcCol="0" rtlCol="0" anchor="ctr"/>
          <a:lstStyle/>
          <a:p>
            <a:pPr algn="ctr"/>
            <a:endParaRPr lang="en-GB"/>
          </a:p>
        </p:txBody>
      </p:sp>
      <p:sp>
        <p:nvSpPr>
          <p:cNvPr id="15" name="Rectangle 14"/>
          <p:cNvSpPr/>
          <p:nvPr/>
        </p:nvSpPr>
        <p:spPr>
          <a:xfrm>
            <a:off x="1225865" y="3296056"/>
            <a:ext cx="1750394" cy="3175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spcCol="0" rtlCol="0" anchor="ctr"/>
          <a:lstStyle/>
          <a:p>
            <a:pPr algn="ctr"/>
            <a:endParaRPr lang="en-GB"/>
          </a:p>
        </p:txBody>
      </p:sp>
      <p:sp>
        <p:nvSpPr>
          <p:cNvPr id="16" name="Rectangle 15"/>
          <p:cNvSpPr/>
          <p:nvPr/>
        </p:nvSpPr>
        <p:spPr>
          <a:xfrm>
            <a:off x="1212497" y="3722174"/>
            <a:ext cx="1750394" cy="3175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spcCol="0" rtlCol="0" anchor="ctr"/>
          <a:lstStyle/>
          <a:p>
            <a:pPr algn="ctr"/>
            <a:endParaRPr lang="en-GB"/>
          </a:p>
        </p:txBody>
      </p:sp>
    </p:spTree>
    <p:extLst>
      <p:ext uri="{BB962C8B-B14F-4D97-AF65-F5344CB8AC3E}">
        <p14:creationId xmlns:p14="http://schemas.microsoft.com/office/powerpoint/2010/main" val="369377469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6"/>
          <p:cNvSpPr txBox="1"/>
          <p:nvPr/>
        </p:nvSpPr>
        <p:spPr>
          <a:xfrm>
            <a:off x="503808" y="62038"/>
            <a:ext cx="6958664" cy="374133"/>
          </a:xfrm>
          <a:prstGeom prst="rect">
            <a:avLst/>
          </a:prstGeom>
          <a:noFill/>
          <a:ln>
            <a:noFill/>
          </a:ln>
        </p:spPr>
        <p:txBody>
          <a:bodyPr vert="horz" wrap="square" lIns="91430" tIns="45716" rIns="91430" bIns="45716"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defRPr sz="1800"/>
            </a:pPr>
            <a:r>
              <a:rPr lang="fr-FR" b="1" dirty="0" smtClean="0">
                <a:solidFill>
                  <a:srgbClr val="000000"/>
                </a:solidFill>
                <a:latin typeface="Calibri" pitchFamily="18"/>
                <a:ea typeface="DejaVu Sans" pitchFamily="2"/>
                <a:cs typeface="DejaVu Sans" pitchFamily="2"/>
              </a:rPr>
              <a:t>ANALYSE QUALITE</a:t>
            </a:r>
            <a:endParaRPr lang="fr-FR" b="1" dirty="0">
              <a:solidFill>
                <a:srgbClr val="000000"/>
              </a:solidFill>
              <a:latin typeface="Calibri" pitchFamily="18"/>
              <a:ea typeface="DejaVu Sans" pitchFamily="2"/>
              <a:cs typeface="DejaVu Sans" pitchFamily="2"/>
            </a:endParaRPr>
          </a:p>
        </p:txBody>
      </p:sp>
      <p:sp>
        <p:nvSpPr>
          <p:cNvPr id="3" name="ZoneTexte 2"/>
          <p:cNvSpPr txBox="1"/>
          <p:nvPr/>
        </p:nvSpPr>
        <p:spPr>
          <a:xfrm>
            <a:off x="912355" y="1874826"/>
            <a:ext cx="4201639" cy="3148766"/>
          </a:xfrm>
          <a:prstGeom prst="rect">
            <a:avLst/>
          </a:prstGeom>
          <a:noFill/>
        </p:spPr>
        <p:txBody>
          <a:bodyPr wrap="none" lIns="100794" tIns="50397" rIns="100794" bIns="50397" rtlCol="0">
            <a:spAutoFit/>
          </a:bodyPr>
          <a:lstStyle/>
          <a:p>
            <a:r>
              <a:rPr lang="fr-FR" dirty="0" smtClean="0"/>
              <a:t>Mesure de l’expression</a:t>
            </a:r>
          </a:p>
          <a:p>
            <a:endParaRPr lang="fr-FR" dirty="0"/>
          </a:p>
          <a:p>
            <a:r>
              <a:rPr lang="fr-FR" dirty="0" smtClean="0"/>
              <a:t>Distribution des tailles des transcrits</a:t>
            </a:r>
          </a:p>
          <a:p>
            <a:endParaRPr lang="fr-FR" dirty="0"/>
          </a:p>
          <a:p>
            <a:r>
              <a:rPr lang="fr-FR" dirty="0" smtClean="0"/>
              <a:t>Mesure contamination </a:t>
            </a:r>
            <a:r>
              <a:rPr lang="fr-FR" dirty="0" err="1" smtClean="0"/>
              <a:t>rRNA</a:t>
            </a:r>
            <a:endParaRPr lang="fr-FR" dirty="0" smtClean="0"/>
          </a:p>
          <a:p>
            <a:endParaRPr lang="fr-FR" b="1" dirty="0"/>
          </a:p>
          <a:p>
            <a:r>
              <a:rPr lang="fr-FR" b="1" dirty="0" smtClean="0"/>
              <a:t>QC Tools: </a:t>
            </a:r>
            <a:r>
              <a:rPr lang="fr-FR" b="1" dirty="0" err="1" smtClean="0"/>
              <a:t>Transcriptome</a:t>
            </a:r>
            <a:r>
              <a:rPr lang="fr-FR" b="1" dirty="0" smtClean="0"/>
              <a:t> </a:t>
            </a:r>
            <a:r>
              <a:rPr lang="fr-FR" b="1" dirty="0" err="1" smtClean="0"/>
              <a:t>assembly</a:t>
            </a:r>
            <a:endParaRPr lang="fr-FR" b="1" dirty="0" smtClean="0"/>
          </a:p>
          <a:p>
            <a:r>
              <a:rPr lang="fr-FR" b="1" dirty="0"/>
              <a:t>QC Tools: </a:t>
            </a:r>
            <a:r>
              <a:rPr lang="fr-FR" b="1" dirty="0" err="1" smtClean="0"/>
              <a:t>Transciptome</a:t>
            </a:r>
            <a:r>
              <a:rPr lang="fr-FR" b="1" dirty="0" smtClean="0"/>
              <a:t> </a:t>
            </a:r>
            <a:r>
              <a:rPr lang="fr-FR" b="1" dirty="0" err="1" smtClean="0"/>
              <a:t>completeness</a:t>
            </a:r>
            <a:endParaRPr lang="fr-FR" b="1" dirty="0"/>
          </a:p>
          <a:p>
            <a:endParaRPr lang="fr-FR" b="1" dirty="0" smtClean="0"/>
          </a:p>
          <a:p>
            <a:endParaRPr lang="fr-FR" dirty="0"/>
          </a:p>
          <a:p>
            <a:endParaRPr lang="en-GB" dirty="0"/>
          </a:p>
        </p:txBody>
      </p:sp>
    </p:spTree>
    <p:extLst>
      <p:ext uri="{BB962C8B-B14F-4D97-AF65-F5344CB8AC3E}">
        <p14:creationId xmlns:p14="http://schemas.microsoft.com/office/powerpoint/2010/main" val="338874021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610651" y="1595806"/>
            <a:ext cx="2889030" cy="2500526"/>
            <a:chOff x="514853" y="1639351"/>
            <a:chExt cx="2889029" cy="2500526"/>
          </a:xfrm>
        </p:grpSpPr>
        <p:sp>
          <p:nvSpPr>
            <p:cNvPr id="3" name="Text Box 2"/>
            <p:cNvSpPr txBox="1">
              <a:spLocks noChangeArrowheads="1"/>
            </p:cNvSpPr>
            <p:nvPr/>
          </p:nvSpPr>
          <p:spPr bwMode="auto">
            <a:xfrm>
              <a:off x="522992" y="2051645"/>
              <a:ext cx="2880890" cy="2088232"/>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4" name="ZoneTexte 3"/>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Je vais sur</a:t>
              </a:r>
              <a:endParaRPr lang="fr-FR" dirty="0"/>
            </a:p>
          </p:txBody>
        </p:sp>
      </p:grpSp>
      <p:grpSp>
        <p:nvGrpSpPr>
          <p:cNvPr id="5" name="Groupe 4"/>
          <p:cNvGrpSpPr/>
          <p:nvPr/>
        </p:nvGrpSpPr>
        <p:grpSpPr>
          <a:xfrm>
            <a:off x="3615234" y="1602179"/>
            <a:ext cx="2889030" cy="2500526"/>
            <a:chOff x="514853" y="1639351"/>
            <a:chExt cx="2889029" cy="2500526"/>
          </a:xfrm>
        </p:grpSpPr>
        <p:sp>
          <p:nvSpPr>
            <p:cNvPr id="6" name="Text Box 2"/>
            <p:cNvSpPr txBox="1">
              <a:spLocks noChangeArrowheads="1"/>
            </p:cNvSpPr>
            <p:nvPr/>
          </p:nvSpPr>
          <p:spPr bwMode="auto">
            <a:xfrm>
              <a:off x="522992" y="2062690"/>
              <a:ext cx="2880890" cy="2077187"/>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7" name="ZoneTexte 6"/>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L’outil permet</a:t>
              </a:r>
              <a:endParaRPr lang="fr-FR" dirty="0"/>
            </a:p>
          </p:txBody>
        </p:sp>
      </p:grpSp>
      <p:grpSp>
        <p:nvGrpSpPr>
          <p:cNvPr id="8" name="Groupe 7"/>
          <p:cNvGrpSpPr/>
          <p:nvPr/>
        </p:nvGrpSpPr>
        <p:grpSpPr>
          <a:xfrm>
            <a:off x="6567562" y="1602179"/>
            <a:ext cx="2889030" cy="2500526"/>
            <a:chOff x="514853" y="1639351"/>
            <a:chExt cx="2889029" cy="2500526"/>
          </a:xfrm>
        </p:grpSpPr>
        <p:sp>
          <p:nvSpPr>
            <p:cNvPr id="9" name="Text Box 2"/>
            <p:cNvSpPr txBox="1">
              <a:spLocks noChangeArrowheads="1"/>
            </p:cNvSpPr>
            <p:nvPr/>
          </p:nvSpPr>
          <p:spPr bwMode="auto">
            <a:xfrm>
              <a:off x="522992" y="2071399"/>
              <a:ext cx="2880890" cy="2068478"/>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0" name="ZoneTexte 9"/>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L’outil ne permet pas</a:t>
              </a:r>
              <a:endParaRPr lang="fr-FR" dirty="0"/>
            </a:p>
          </p:txBody>
        </p:sp>
      </p:grpSp>
      <p:grpSp>
        <p:nvGrpSpPr>
          <p:cNvPr id="11" name="Groupe 10"/>
          <p:cNvGrpSpPr/>
          <p:nvPr/>
        </p:nvGrpSpPr>
        <p:grpSpPr>
          <a:xfrm>
            <a:off x="610651" y="4297274"/>
            <a:ext cx="2889030" cy="2500526"/>
            <a:chOff x="514853" y="1639351"/>
            <a:chExt cx="2889029" cy="2500526"/>
          </a:xfrm>
        </p:grpSpPr>
        <p:sp>
          <p:nvSpPr>
            <p:cNvPr id="12" name="Text Box 2"/>
            <p:cNvSpPr txBox="1">
              <a:spLocks noChangeArrowheads="1"/>
            </p:cNvSpPr>
            <p:nvPr/>
          </p:nvSpPr>
          <p:spPr bwMode="auto">
            <a:xfrm>
              <a:off x="522992" y="2051645"/>
              <a:ext cx="2880890" cy="2088232"/>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3" name="ZoneTexte 12"/>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Paramètres clés</a:t>
              </a:r>
              <a:endParaRPr lang="fr-FR" dirty="0"/>
            </a:p>
          </p:txBody>
        </p:sp>
      </p:grpSp>
      <p:grpSp>
        <p:nvGrpSpPr>
          <p:cNvPr id="14" name="Groupe 13"/>
          <p:cNvGrpSpPr/>
          <p:nvPr/>
        </p:nvGrpSpPr>
        <p:grpSpPr>
          <a:xfrm>
            <a:off x="3615234" y="4303647"/>
            <a:ext cx="2889030" cy="2500526"/>
            <a:chOff x="514853" y="1639351"/>
            <a:chExt cx="2889029" cy="2500526"/>
          </a:xfrm>
        </p:grpSpPr>
        <p:sp>
          <p:nvSpPr>
            <p:cNvPr id="15" name="Text Box 2"/>
            <p:cNvSpPr txBox="1">
              <a:spLocks noChangeArrowheads="1"/>
            </p:cNvSpPr>
            <p:nvPr/>
          </p:nvSpPr>
          <p:spPr bwMode="auto">
            <a:xfrm>
              <a:off x="522992" y="2062690"/>
              <a:ext cx="2880890" cy="2077187"/>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6" name="ZoneTexte 15"/>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Pièges</a:t>
              </a:r>
              <a:endParaRPr lang="fr-FR" dirty="0"/>
            </a:p>
          </p:txBody>
        </p:sp>
      </p:grpSp>
      <p:grpSp>
        <p:nvGrpSpPr>
          <p:cNvPr id="17" name="Groupe 16"/>
          <p:cNvGrpSpPr/>
          <p:nvPr/>
        </p:nvGrpSpPr>
        <p:grpSpPr>
          <a:xfrm>
            <a:off x="6567562" y="4303647"/>
            <a:ext cx="2889030" cy="2500526"/>
            <a:chOff x="514853" y="1639351"/>
            <a:chExt cx="2889029" cy="2500526"/>
          </a:xfrm>
        </p:grpSpPr>
        <p:sp>
          <p:nvSpPr>
            <p:cNvPr id="18" name="Text Box 2"/>
            <p:cNvSpPr txBox="1">
              <a:spLocks noChangeArrowheads="1"/>
            </p:cNvSpPr>
            <p:nvPr/>
          </p:nvSpPr>
          <p:spPr bwMode="auto">
            <a:xfrm>
              <a:off x="522992" y="2071399"/>
              <a:ext cx="2880890" cy="2068478"/>
            </a:xfrm>
            <a:prstGeom prst="rect">
              <a:avLst/>
            </a:prstGeom>
            <a:noFill/>
            <a:ln w="9525" cap="flat">
              <a:solidFill>
                <a:srgbClr val="3465A4"/>
              </a:solidFill>
              <a:round/>
              <a:headEnd/>
              <a:tailEnd/>
            </a:ln>
            <a:effectLst/>
          </p:spPr>
          <p:txBody>
            <a:bodyPr lIns="0" tIns="24192" rIns="0" bIns="0"/>
            <a:lstStyle/>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a:p>
              <a:pPr marL="431755" indent="-323816">
                <a:spcAft>
                  <a:spcPts val="1425"/>
                </a:spcAft>
                <a:buSzPct val="45000"/>
                <a:tabLst>
                  <a:tab pos="449216" algn="l"/>
                  <a:tab pos="898432" algn="l"/>
                  <a:tab pos="1347648" algn="l"/>
                  <a:tab pos="1796864" algn="l"/>
                  <a:tab pos="2246081" algn="l"/>
                  <a:tab pos="2695295" algn="l"/>
                </a:tabLst>
              </a:pPr>
              <a:endParaRPr lang="fr-FR" sz="1400" dirty="0">
                <a:solidFill>
                  <a:srgbClr val="000000"/>
                </a:solidFill>
                <a:ea typeface="Droid Sans Fallback" charset="0"/>
                <a:cs typeface="Droid Sans Fallback" charset="0"/>
              </a:endParaRPr>
            </a:p>
          </p:txBody>
        </p:sp>
        <p:sp>
          <p:nvSpPr>
            <p:cNvPr id="19" name="ZoneTexte 18"/>
            <p:cNvSpPr txBox="1"/>
            <p:nvPr/>
          </p:nvSpPr>
          <p:spPr>
            <a:xfrm>
              <a:off x="514853" y="1639351"/>
              <a:ext cx="288032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Formats et fichiers</a:t>
              </a:r>
              <a:endParaRPr lang="fr-FR" dirty="0"/>
            </a:p>
          </p:txBody>
        </p:sp>
      </p:grpSp>
      <p:sp>
        <p:nvSpPr>
          <p:cNvPr id="23" name="Text Box 1"/>
          <p:cNvSpPr txBox="1">
            <a:spLocks noChangeArrowheads="1"/>
          </p:cNvSpPr>
          <p:nvPr/>
        </p:nvSpPr>
        <p:spPr bwMode="auto">
          <a:xfrm>
            <a:off x="505841" y="539477"/>
            <a:ext cx="9070975" cy="73441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0" tIns="27212" rIns="0" bIns="0" anchor="ctr"/>
          <a:lstStyle/>
          <a:p>
            <a:pPr algn="ctr">
              <a:tabLst>
                <a:tab pos="449216" algn="l"/>
                <a:tab pos="898432" algn="l"/>
                <a:tab pos="1347648" algn="l"/>
                <a:tab pos="1796864" algn="l"/>
                <a:tab pos="2246081" algn="l"/>
                <a:tab pos="2695295" algn="l"/>
                <a:tab pos="3144512" algn="l"/>
                <a:tab pos="3593727" algn="l"/>
                <a:tab pos="4042944" algn="l"/>
                <a:tab pos="4492159" algn="l"/>
                <a:tab pos="4941376" algn="l"/>
                <a:tab pos="5390591" algn="l"/>
                <a:tab pos="5839808" algn="l"/>
                <a:tab pos="6289023" algn="l"/>
                <a:tab pos="6738240" algn="l"/>
                <a:tab pos="7187455" algn="l"/>
                <a:tab pos="7636672" algn="l"/>
                <a:tab pos="8085886" algn="l"/>
                <a:tab pos="8535103" algn="l"/>
                <a:tab pos="8984318" algn="l"/>
              </a:tabLst>
            </a:pPr>
            <a:r>
              <a:rPr lang="fr-FR" b="1" dirty="0">
                <a:solidFill>
                  <a:srgbClr val="000000"/>
                </a:solidFill>
                <a:ea typeface="Droid Sans Fallback" charset="0"/>
                <a:cs typeface="Droid Sans Fallback" charset="0"/>
              </a:rPr>
              <a:t>Je veux mesurer construire un </a:t>
            </a:r>
            <a:r>
              <a:rPr lang="fr-FR" b="1" dirty="0" err="1">
                <a:solidFill>
                  <a:srgbClr val="000000"/>
                </a:solidFill>
                <a:ea typeface="Droid Sans Fallback" charset="0"/>
                <a:cs typeface="Droid Sans Fallback" charset="0"/>
              </a:rPr>
              <a:t>transcriptome</a:t>
            </a:r>
            <a:r>
              <a:rPr lang="fr-FR" b="1" dirty="0">
                <a:solidFill>
                  <a:srgbClr val="000000"/>
                </a:solidFill>
                <a:ea typeface="Droid Sans Fallback" charset="0"/>
                <a:cs typeface="Droid Sans Fallback" charset="0"/>
              </a:rPr>
              <a:t> de référence à partir de données de séquençage</a:t>
            </a:r>
          </a:p>
        </p:txBody>
      </p:sp>
      <p:sp>
        <p:nvSpPr>
          <p:cNvPr id="25" name="ZoneTexte 24"/>
          <p:cNvSpPr txBox="1"/>
          <p:nvPr/>
        </p:nvSpPr>
        <p:spPr>
          <a:xfrm>
            <a:off x="2159993" y="7099521"/>
            <a:ext cx="5760640" cy="369324"/>
          </a:xfrm>
          <a:prstGeom prst="rect">
            <a:avLst/>
          </a:prstGeom>
        </p:spPr>
        <p:style>
          <a:lnRef idx="1">
            <a:schemeClr val="accent2"/>
          </a:lnRef>
          <a:fillRef idx="2">
            <a:schemeClr val="accent2"/>
          </a:fillRef>
          <a:effectRef idx="1">
            <a:schemeClr val="accent2"/>
          </a:effectRef>
          <a:fontRef idx="minor">
            <a:schemeClr val="dk1"/>
          </a:fontRef>
        </p:style>
        <p:txBody>
          <a:bodyPr wrap="square" lIns="91430" tIns="45716" rIns="91430" bIns="45716" rtlCol="0">
            <a:spAutoFit/>
          </a:bodyPr>
          <a:lstStyle/>
          <a:p>
            <a:pPr algn="ctr"/>
            <a:r>
              <a:rPr lang="fr-FR" dirty="0" smtClean="0"/>
              <a:t>BBRIC Portal - https://bbric.toulouse.inra.fr</a:t>
            </a:r>
            <a:endParaRPr lang="fr-FR" dirty="0"/>
          </a:p>
        </p:txBody>
      </p:sp>
    </p:spTree>
    <p:extLst>
      <p:ext uri="{BB962C8B-B14F-4D97-AF65-F5344CB8AC3E}">
        <p14:creationId xmlns:p14="http://schemas.microsoft.com/office/powerpoint/2010/main" val="345066917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22"/>
          <p:cNvCxnSpPr/>
          <p:nvPr/>
        </p:nvCxnSpPr>
        <p:spPr>
          <a:xfrm flipV="1">
            <a:off x="457920" y="450720"/>
            <a:ext cx="9609840" cy="12960"/>
          </a:xfrm>
          <a:prstGeom prst="straightConnector1">
            <a:avLst/>
          </a:prstGeom>
          <a:noFill/>
          <a:ln w="19080">
            <a:solidFill>
              <a:srgbClr val="DDD9C3"/>
            </a:solidFill>
            <a:prstDash val="solid"/>
          </a:ln>
        </p:spPr>
      </p:cxnSp>
      <p:cxnSp>
        <p:nvCxnSpPr>
          <p:cNvPr id="3" name="Connecteur droit 24"/>
          <p:cNvCxnSpPr/>
          <p:nvPr/>
        </p:nvCxnSpPr>
        <p:spPr>
          <a:xfrm flipV="1">
            <a:off x="-9720" y="522359"/>
            <a:ext cx="9801000" cy="13321"/>
          </a:xfrm>
          <a:prstGeom prst="straightConnector1">
            <a:avLst/>
          </a:prstGeom>
          <a:noFill/>
          <a:ln w="19080">
            <a:solidFill>
              <a:srgbClr val="DDD9C3"/>
            </a:solidFill>
            <a:prstDash val="solid"/>
          </a:ln>
        </p:spPr>
      </p:cxnSp>
      <p:sp>
        <p:nvSpPr>
          <p:cNvPr id="4" name="Organigramme : Processus 28"/>
          <p:cNvSpPr/>
          <p:nvPr/>
        </p:nvSpPr>
        <p:spPr>
          <a:xfrm>
            <a:off x="97920" y="103680"/>
            <a:ext cx="288000" cy="216000"/>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FC000"/>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5" name="Rectangle 29"/>
          <p:cNvSpPr/>
          <p:nvPr/>
        </p:nvSpPr>
        <p:spPr>
          <a:xfrm>
            <a:off x="241920" y="211680"/>
            <a:ext cx="216000" cy="252000"/>
          </a:xfrm>
          <a:prstGeom prst="rect">
            <a:avLst/>
          </a:prstGeom>
          <a:solidFill>
            <a:srgbClr val="C3D69B"/>
          </a:solidFill>
          <a:ln w="25560">
            <a:solidFill>
              <a:srgbClr val="EEECE1"/>
            </a:solidFill>
            <a:prstDash val="solid"/>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6" name="ZoneTexte 15"/>
          <p:cNvSpPr txBox="1"/>
          <p:nvPr/>
        </p:nvSpPr>
        <p:spPr>
          <a:xfrm>
            <a:off x="7812000" y="144000"/>
            <a:ext cx="2160000" cy="576000"/>
          </a:xfrm>
          <a:prstGeom prst="rect">
            <a:avLst/>
          </a:prstGeom>
          <a:noFill/>
          <a:ln w="9360">
            <a:solidFill>
              <a:srgbClr val="C3D69B"/>
            </a:solidFill>
            <a:prstDash val="solid"/>
          </a:ln>
        </p:spPr>
        <p:txBody>
          <a:bodyPr vert="horz" wrap="square" lIns="91440" tIns="45720" rIns="91440" bIns="4572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fr-FR" sz="1800" b="0" i="0" u="none" strike="noStrike" kern="1200">
              <a:ln>
                <a:noFill/>
              </a:ln>
              <a:latin typeface="Liberation Sans" pitchFamily="18"/>
              <a:ea typeface="DejaVu Sans" pitchFamily="2"/>
              <a:cs typeface="DejaVu Sans" pitchFamily="2"/>
            </a:endParaRPr>
          </a:p>
        </p:txBody>
      </p:sp>
      <p:sp>
        <p:nvSpPr>
          <p:cNvPr id="7" name="ZoneTexte 16"/>
          <p:cNvSpPr txBox="1"/>
          <p:nvPr/>
        </p:nvSpPr>
        <p:spPr>
          <a:xfrm>
            <a:off x="287784" y="1893875"/>
            <a:ext cx="9505056" cy="2283959"/>
          </a:xfrm>
          <a:prstGeom prst="rect">
            <a:avLst/>
          </a:prstGeom>
          <a:noFill/>
          <a:ln>
            <a:noFill/>
          </a:ln>
        </p:spPr>
        <p:txBody>
          <a:bodyPr vert="horz" wrap="square" lIns="91440" tIns="45720" rIns="91440" bIns="4572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a:buNone/>
              <a:defRPr sz="1800"/>
            </a:pPr>
            <a:r>
              <a:rPr lang="fr-FR" sz="2800" b="1" cap="all" dirty="0" smtClean="0">
                <a:solidFill>
                  <a:schemeClr val="accent1"/>
                </a:solidFill>
                <a:cs typeface="Times New Roman" pitchFamily="18" charset="0"/>
              </a:rPr>
              <a:t>Mesure de l’expression a partir de données </a:t>
            </a:r>
            <a:r>
              <a:rPr lang="fr-FR" sz="2800" b="1" cap="all" dirty="0" err="1" smtClean="0">
                <a:solidFill>
                  <a:schemeClr val="accent1"/>
                </a:solidFill>
                <a:cs typeface="Times New Roman" pitchFamily="18" charset="0"/>
              </a:rPr>
              <a:t>RNAseq</a:t>
            </a:r>
            <a:endParaRPr lang="fr-FR" sz="2800" b="1" dirty="0" smtClean="0">
              <a:solidFill>
                <a:schemeClr val="accent1"/>
              </a:solidFill>
              <a:cs typeface="Times New Roman" pitchFamily="18" charset="0"/>
            </a:endParaRPr>
          </a:p>
          <a:p>
            <a:pPr algn="ctr">
              <a:buNone/>
              <a:defRPr sz="1800"/>
            </a:pPr>
            <a:endParaRPr lang="fr-FR" sz="2800" b="1" dirty="0" smtClean="0">
              <a:solidFill>
                <a:schemeClr val="accent1"/>
              </a:solidFill>
              <a:cs typeface="Times New Roman" pitchFamily="18" charset="0"/>
            </a:endParaRPr>
          </a:p>
          <a:p>
            <a:pPr algn="ctr">
              <a:buNone/>
              <a:defRPr sz="1800"/>
            </a:pPr>
            <a:endParaRPr lang="fr-FR" sz="2800" b="1" dirty="0" smtClean="0">
              <a:solidFill>
                <a:schemeClr val="accent1"/>
              </a:solidFill>
              <a:cs typeface="Times New Roman" pitchFamily="18" charset="0"/>
            </a:endParaRPr>
          </a:p>
          <a:p>
            <a:pPr algn="ctr">
              <a:buNone/>
              <a:defRPr sz="1800"/>
            </a:pPr>
            <a:r>
              <a:rPr lang="fr-FR" sz="2800" b="1" dirty="0" smtClean="0">
                <a:solidFill>
                  <a:schemeClr val="accent1"/>
                </a:solidFill>
                <a:cs typeface="Times New Roman" pitchFamily="18" charset="0"/>
              </a:rPr>
              <a:t>Responsable et intervenant principal: Erika </a:t>
            </a:r>
            <a:r>
              <a:rPr lang="fr-FR" sz="2800" b="1" dirty="0" err="1" smtClean="0">
                <a:solidFill>
                  <a:schemeClr val="accent1"/>
                </a:solidFill>
                <a:cs typeface="Times New Roman" pitchFamily="18" charset="0"/>
              </a:rPr>
              <a:t>Sallet</a:t>
            </a:r>
            <a:endParaRPr lang="fr-FR" sz="2800" b="1" dirty="0" smtClean="0">
              <a:solidFill>
                <a:schemeClr val="accent1"/>
              </a:solidFill>
              <a:cs typeface="Times New Roman" pitchFamily="18" charset="0"/>
            </a:endParaRPr>
          </a:p>
          <a:p>
            <a:pPr algn="ctr">
              <a:buNone/>
              <a:defRPr sz="1800"/>
            </a:pPr>
            <a:r>
              <a:rPr lang="fr-FR" sz="2800" b="1" dirty="0" smtClean="0">
                <a:solidFill>
                  <a:schemeClr val="accent1"/>
                </a:solidFill>
                <a:cs typeface="Times New Roman" pitchFamily="18" charset="0"/>
              </a:rPr>
              <a:t>Expert: Ludovic Legrand</a:t>
            </a:r>
          </a:p>
        </p:txBody>
      </p:sp>
      <p:cxnSp>
        <p:nvCxnSpPr>
          <p:cNvPr id="9" name="Connecteur droit 30"/>
          <p:cNvCxnSpPr/>
          <p:nvPr/>
        </p:nvCxnSpPr>
        <p:spPr>
          <a:xfrm flipV="1">
            <a:off x="-10440" y="7272000"/>
            <a:ext cx="10045080" cy="10079"/>
          </a:xfrm>
          <a:prstGeom prst="straightConnector1">
            <a:avLst/>
          </a:prstGeom>
          <a:noFill/>
          <a:ln w="19080">
            <a:solidFill>
              <a:srgbClr val="DDD9C3"/>
            </a:solidFill>
            <a:prstDash val="solid"/>
          </a:ln>
        </p:spPr>
      </p:cxnSp>
      <p:pic>
        <p:nvPicPr>
          <p:cNvPr id="10" name="Image 5"/>
          <p:cNvPicPr>
            <a:picLocks noChangeAspect="1"/>
          </p:cNvPicPr>
          <p:nvPr/>
        </p:nvPicPr>
        <p:blipFill>
          <a:blip r:embed="rId3" cstate="print">
            <a:alphaModFix/>
            <a:lum/>
          </a:blip>
          <a:srcRect/>
          <a:stretch>
            <a:fillRect/>
          </a:stretch>
        </p:blipFill>
        <p:spPr>
          <a:xfrm>
            <a:off x="0" y="6957035"/>
            <a:ext cx="1365840" cy="602640"/>
          </a:xfrm>
          <a:prstGeom prst="rect">
            <a:avLst/>
          </a:prstGeom>
          <a:noFill/>
          <a:ln>
            <a:noFill/>
          </a:ln>
        </p:spPr>
      </p:pic>
      <p:pic>
        <p:nvPicPr>
          <p:cNvPr id="1026" name="Picture 2"/>
          <p:cNvPicPr>
            <a:picLocks noChangeAspect="1" noChangeArrowheads="1"/>
          </p:cNvPicPr>
          <p:nvPr/>
        </p:nvPicPr>
        <p:blipFill>
          <a:blip r:embed="rId4" cstate="print"/>
          <a:srcRect/>
          <a:stretch>
            <a:fillRect/>
          </a:stretch>
        </p:blipFill>
        <p:spPr bwMode="auto">
          <a:xfrm>
            <a:off x="1367904" y="7009158"/>
            <a:ext cx="1341884" cy="550517"/>
          </a:xfrm>
          <a:prstGeom prst="rect">
            <a:avLst/>
          </a:prstGeom>
          <a:noFill/>
          <a:ln w="9525">
            <a:noFill/>
            <a:miter lim="800000"/>
            <a:headEnd/>
            <a:tailEnd/>
          </a:ln>
          <a:effectLst/>
        </p:spPr>
      </p:pic>
    </p:spTree>
    <p:extLst>
      <p:ext uri="{BB962C8B-B14F-4D97-AF65-F5344CB8AC3E}">
        <p14:creationId xmlns:p14="http://schemas.microsoft.com/office/powerpoint/2010/main" val="220158883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999" y="107429"/>
            <a:ext cx="6667268" cy="310165"/>
          </a:xfrm>
        </p:spPr>
        <p:txBody>
          <a:bodyPr>
            <a:normAutofit fontScale="90000"/>
          </a:bodyPr>
          <a:lstStyle/>
          <a:p>
            <a:r>
              <a:rPr lang="fr-FR" dirty="0" smtClean="0">
                <a:latin typeface="+mj-lt"/>
              </a:rPr>
              <a:t>Objectif et périmètre</a:t>
            </a:r>
            <a:endParaRPr lang="fr-FR" dirty="0">
              <a:latin typeface="+mj-lt"/>
            </a:endParaRPr>
          </a:p>
        </p:txBody>
      </p:sp>
      <p:sp>
        <p:nvSpPr>
          <p:cNvPr id="4" name="Rectangle 3"/>
          <p:cNvSpPr/>
          <p:nvPr/>
        </p:nvSpPr>
        <p:spPr>
          <a:xfrm>
            <a:off x="14814" y="6629480"/>
            <a:ext cx="3718984" cy="338554"/>
          </a:xfrm>
          <a:prstGeom prst="rect">
            <a:avLst/>
          </a:prstGeom>
          <a:ln w="19050">
            <a:noFill/>
          </a:ln>
        </p:spPr>
        <p:txBody>
          <a:bodyPr wrap="square">
            <a:spAutoFit/>
          </a:bodyPr>
          <a:lstStyle/>
          <a:p>
            <a:pPr algn="just"/>
            <a:r>
              <a:rPr lang="en-US" sz="800" b="1" dirty="0" err="1" smtClean="0"/>
              <a:t>Adapté</a:t>
            </a:r>
            <a:r>
              <a:rPr lang="en-US" sz="800" b="1" dirty="0" smtClean="0"/>
              <a:t> de : Beyond </a:t>
            </a:r>
            <a:r>
              <a:rPr lang="en-US" sz="800" b="1" dirty="0"/>
              <a:t>the Gene List: Exploring </a:t>
            </a:r>
            <a:r>
              <a:rPr lang="en-US" sz="800" b="1" dirty="0" err="1"/>
              <a:t>Transcriptomics</a:t>
            </a:r>
            <a:r>
              <a:rPr lang="en-US" sz="800" b="1" dirty="0"/>
              <a:t> Data in Search for Gene Function, Trait Mechanisms and Genetic </a:t>
            </a:r>
            <a:r>
              <a:rPr lang="en-US" sz="800" b="1" dirty="0" smtClean="0"/>
              <a:t>Architecture - </a:t>
            </a:r>
            <a:r>
              <a:rPr lang="en-US" sz="800" dirty="0" smtClean="0"/>
              <a:t>By </a:t>
            </a:r>
            <a:r>
              <a:rPr lang="en-US" sz="800" dirty="0" err="1"/>
              <a:t>Bregje</a:t>
            </a:r>
            <a:r>
              <a:rPr lang="en-US" sz="800" dirty="0"/>
              <a:t> Wertheim </a:t>
            </a:r>
          </a:p>
        </p:txBody>
      </p:sp>
      <p:sp>
        <p:nvSpPr>
          <p:cNvPr id="16" name="Espace réservé du contenu 2"/>
          <p:cNvSpPr>
            <a:spLocks noGrp="1"/>
          </p:cNvSpPr>
          <p:nvPr>
            <p:ph idx="1"/>
          </p:nvPr>
        </p:nvSpPr>
        <p:spPr>
          <a:xfrm>
            <a:off x="3047994" y="773611"/>
            <a:ext cx="6854824" cy="5737331"/>
          </a:xfrm>
        </p:spPr>
        <p:txBody>
          <a:bodyPr/>
          <a:lstStyle/>
          <a:p>
            <a:pPr algn="just"/>
            <a:r>
              <a:rPr lang="fr-FR" sz="2400" u="sng" dirty="0" smtClean="0">
                <a:solidFill>
                  <a:schemeClr val="tx1"/>
                </a:solidFill>
                <a:latin typeface="+mj-lt"/>
              </a:rPr>
              <a:t>Objectif</a:t>
            </a:r>
            <a:r>
              <a:rPr lang="fr-FR" sz="2400" dirty="0" smtClean="0">
                <a:solidFill>
                  <a:schemeClr val="tx1"/>
                </a:solidFill>
                <a:latin typeface="+mj-lt"/>
              </a:rPr>
              <a:t> : </a:t>
            </a:r>
            <a:r>
              <a:rPr lang="fr-FR" sz="2000" dirty="0" smtClean="0">
                <a:solidFill>
                  <a:schemeClr val="tx1"/>
                </a:solidFill>
                <a:latin typeface="+mj-lt"/>
              </a:rPr>
              <a:t>Mesure de l’expression</a:t>
            </a:r>
          </a:p>
          <a:p>
            <a:pPr algn="just">
              <a:buNone/>
            </a:pPr>
            <a:endParaRPr lang="fr-FR" sz="2000" dirty="0" smtClean="0">
              <a:solidFill>
                <a:schemeClr val="tx1"/>
              </a:solidFill>
              <a:latin typeface="+mj-lt"/>
            </a:endParaRPr>
          </a:p>
          <a:p>
            <a:pPr algn="just"/>
            <a:r>
              <a:rPr lang="fr-FR" sz="2400" u="sng" dirty="0" smtClean="0">
                <a:solidFill>
                  <a:schemeClr val="tx1"/>
                </a:solidFill>
                <a:latin typeface="+mj-lt"/>
              </a:rPr>
              <a:t>Périmètre du pipeline </a:t>
            </a:r>
            <a:r>
              <a:rPr lang="fr-FR" sz="2400" dirty="0" smtClean="0">
                <a:solidFill>
                  <a:schemeClr val="tx1"/>
                </a:solidFill>
                <a:latin typeface="+mj-lt"/>
              </a:rPr>
              <a:t>:</a:t>
            </a:r>
            <a:endParaRPr lang="fr-FR" sz="2400" dirty="0">
              <a:solidFill>
                <a:schemeClr val="tx1"/>
              </a:solidFill>
              <a:latin typeface="+mj-lt"/>
            </a:endParaRPr>
          </a:p>
          <a:p>
            <a:pPr lvl="1" algn="just"/>
            <a:r>
              <a:rPr lang="fr-FR" sz="2000" dirty="0" smtClean="0">
                <a:solidFill>
                  <a:schemeClr val="tx1"/>
                </a:solidFill>
                <a:latin typeface="+mj-lt"/>
              </a:rPr>
              <a:t>Comptage des lectures sur des gènes définis dans le fichier d’annotation (pas de découverte de nouveaux transcrits)</a:t>
            </a:r>
          </a:p>
          <a:p>
            <a:pPr lvl="1" algn="just"/>
            <a:r>
              <a:rPr lang="fr-FR" sz="2000" dirty="0" smtClean="0">
                <a:solidFill>
                  <a:schemeClr val="tx1"/>
                </a:solidFill>
                <a:latin typeface="+mj-lt"/>
              </a:rPr>
              <a:t>Pro /eucaryotes</a:t>
            </a:r>
          </a:p>
          <a:p>
            <a:pPr lvl="1" algn="just"/>
            <a:endParaRPr lang="fr-FR" sz="2000" dirty="0" smtClean="0">
              <a:solidFill>
                <a:schemeClr val="tx1"/>
              </a:solidFill>
              <a:latin typeface="+mj-lt"/>
            </a:endParaRPr>
          </a:p>
          <a:p>
            <a:pPr algn="just"/>
            <a:r>
              <a:rPr lang="fr-FR" sz="2400" u="sng" dirty="0" smtClean="0">
                <a:solidFill>
                  <a:schemeClr val="tx1"/>
                </a:solidFill>
                <a:latin typeface="+mj-lt"/>
              </a:rPr>
              <a:t>Fichiers requis</a:t>
            </a:r>
            <a:r>
              <a:rPr lang="fr-FR" sz="2400" dirty="0" smtClean="0">
                <a:solidFill>
                  <a:schemeClr val="tx1"/>
                </a:solidFill>
                <a:latin typeface="+mj-lt"/>
              </a:rPr>
              <a:t> :</a:t>
            </a:r>
          </a:p>
          <a:p>
            <a:pPr lvl="1" algn="just"/>
            <a:r>
              <a:rPr lang="fr-FR" sz="2000" dirty="0" smtClean="0">
                <a:solidFill>
                  <a:schemeClr val="tx1"/>
                </a:solidFill>
                <a:latin typeface="+mj-lt"/>
              </a:rPr>
              <a:t>Librairies </a:t>
            </a:r>
            <a:r>
              <a:rPr lang="fr-FR" sz="2000" dirty="0" err="1" smtClean="0">
                <a:solidFill>
                  <a:schemeClr val="tx1"/>
                </a:solidFill>
                <a:latin typeface="+mj-lt"/>
              </a:rPr>
              <a:t>RNASeq</a:t>
            </a:r>
            <a:r>
              <a:rPr lang="fr-FR" sz="2000" dirty="0" smtClean="0">
                <a:solidFill>
                  <a:schemeClr val="tx1"/>
                </a:solidFill>
                <a:latin typeface="+mj-lt"/>
              </a:rPr>
              <a:t> </a:t>
            </a:r>
            <a:r>
              <a:rPr lang="fr-FR" sz="2000" dirty="0" err="1" smtClean="0">
                <a:solidFill>
                  <a:schemeClr val="tx1"/>
                </a:solidFill>
                <a:latin typeface="+mj-lt"/>
              </a:rPr>
              <a:t>paired</a:t>
            </a:r>
            <a:r>
              <a:rPr lang="fr-FR" sz="2000" dirty="0" smtClean="0">
                <a:solidFill>
                  <a:schemeClr val="tx1"/>
                </a:solidFill>
                <a:latin typeface="+mj-lt"/>
              </a:rPr>
              <a:t>-end ou single-end </a:t>
            </a:r>
            <a:r>
              <a:rPr lang="fr-FR" sz="1600" dirty="0" smtClean="0">
                <a:solidFill>
                  <a:schemeClr val="tx1"/>
                </a:solidFill>
                <a:latin typeface="+mj-lt"/>
              </a:rPr>
              <a:t>(</a:t>
            </a:r>
            <a:r>
              <a:rPr lang="fr-FR" sz="1600" dirty="0" err="1" smtClean="0">
                <a:solidFill>
                  <a:schemeClr val="tx1"/>
                </a:solidFill>
                <a:latin typeface="+mj-lt"/>
              </a:rPr>
              <a:t>fastq</a:t>
            </a:r>
            <a:r>
              <a:rPr lang="fr-FR" sz="1600" dirty="0" smtClean="0">
                <a:solidFill>
                  <a:schemeClr val="tx1"/>
                </a:solidFill>
                <a:latin typeface="+mj-lt"/>
              </a:rPr>
              <a:t> ou </a:t>
            </a:r>
            <a:r>
              <a:rPr lang="fr-FR" sz="1600" dirty="0" err="1" smtClean="0">
                <a:solidFill>
                  <a:schemeClr val="tx1"/>
                </a:solidFill>
                <a:latin typeface="+mj-lt"/>
              </a:rPr>
              <a:t>fastqz</a:t>
            </a:r>
            <a:r>
              <a:rPr lang="fr-FR" sz="1600" dirty="0" smtClean="0">
                <a:solidFill>
                  <a:schemeClr val="tx1"/>
                </a:solidFill>
                <a:latin typeface="+mj-lt"/>
              </a:rPr>
              <a:t>)</a:t>
            </a:r>
          </a:p>
          <a:p>
            <a:pPr lvl="1" algn="just"/>
            <a:r>
              <a:rPr lang="fr-FR" sz="2000" dirty="0" smtClean="0">
                <a:solidFill>
                  <a:schemeClr val="tx1"/>
                </a:solidFill>
                <a:latin typeface="+mj-lt"/>
              </a:rPr>
              <a:t>Génome ou </a:t>
            </a:r>
            <a:r>
              <a:rPr lang="fr-FR" sz="2000" dirty="0" err="1" smtClean="0">
                <a:solidFill>
                  <a:schemeClr val="tx1"/>
                </a:solidFill>
                <a:latin typeface="+mj-lt"/>
              </a:rPr>
              <a:t>transcriptome</a:t>
            </a:r>
            <a:r>
              <a:rPr lang="fr-FR" sz="2000" dirty="0" smtClean="0">
                <a:solidFill>
                  <a:schemeClr val="tx1"/>
                </a:solidFill>
                <a:latin typeface="+mj-lt"/>
              </a:rPr>
              <a:t> </a:t>
            </a:r>
            <a:r>
              <a:rPr lang="fr-FR" sz="1600" dirty="0" smtClean="0">
                <a:solidFill>
                  <a:schemeClr val="tx1"/>
                </a:solidFill>
                <a:latin typeface="+mj-lt"/>
              </a:rPr>
              <a:t>(</a:t>
            </a:r>
            <a:r>
              <a:rPr lang="fr-FR" sz="1600" dirty="0" err="1" smtClean="0">
                <a:solidFill>
                  <a:schemeClr val="tx1"/>
                </a:solidFill>
                <a:latin typeface="+mj-lt"/>
              </a:rPr>
              <a:t>fasta</a:t>
            </a:r>
            <a:r>
              <a:rPr lang="fr-FR" sz="1600" dirty="0" smtClean="0">
                <a:solidFill>
                  <a:schemeClr val="tx1"/>
                </a:solidFill>
                <a:latin typeface="+mj-lt"/>
              </a:rPr>
              <a:t>)</a:t>
            </a:r>
          </a:p>
          <a:p>
            <a:pPr lvl="1" algn="just"/>
            <a:r>
              <a:rPr lang="fr-FR" sz="2000" dirty="0" smtClean="0">
                <a:solidFill>
                  <a:schemeClr val="tx1"/>
                </a:solidFill>
                <a:latin typeface="+mj-lt"/>
              </a:rPr>
              <a:t>Annotation </a:t>
            </a:r>
            <a:r>
              <a:rPr lang="fr-FR" sz="1600" dirty="0" smtClean="0">
                <a:solidFill>
                  <a:schemeClr val="tx1"/>
                </a:solidFill>
                <a:latin typeface="+mj-lt"/>
              </a:rPr>
              <a:t>(GFF3)</a:t>
            </a:r>
            <a:endParaRPr lang="fr-FR" sz="2400" dirty="0" smtClean="0">
              <a:solidFill>
                <a:schemeClr val="tx1"/>
              </a:solidFill>
              <a:latin typeface="+mj-lt"/>
            </a:endParaRPr>
          </a:p>
        </p:txBody>
      </p:sp>
      <p:pic>
        <p:nvPicPr>
          <p:cNvPr id="23" name="Imag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73" y="627752"/>
            <a:ext cx="3040158" cy="5962632"/>
          </a:xfrm>
          <a:prstGeom prst="rect">
            <a:avLst/>
          </a:prstGeom>
          <a:ln w="19050">
            <a:solidFill>
              <a:schemeClr val="accent3">
                <a:lumMod val="50000"/>
              </a:schemeClr>
            </a:solidFill>
          </a:ln>
        </p:spPr>
      </p:pic>
    </p:spTree>
    <p:extLst>
      <p:ext uri="{BB962C8B-B14F-4D97-AF65-F5344CB8AC3E}">
        <p14:creationId xmlns:p14="http://schemas.microsoft.com/office/powerpoint/2010/main" val="16279181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144213" y="899517"/>
            <a:ext cx="9072563" cy="4989513"/>
          </a:xfrm>
        </p:spPr>
        <p:txBody>
          <a:bodyPr/>
          <a:lstStyle/>
          <a:p>
            <a:pPr>
              <a:buNone/>
            </a:pPr>
            <a:r>
              <a:rPr lang="fr-FR" dirty="0" smtClean="0">
                <a:latin typeface="+mj-lt"/>
                <a:sym typeface="Wingdings" pitchFamily="2" charset="2"/>
              </a:rPr>
              <a:t>En termes d’analyse de données </a:t>
            </a:r>
          </a:p>
          <a:p>
            <a:pPr>
              <a:buFont typeface="Wingdings"/>
              <a:buChar char="è"/>
            </a:pPr>
            <a:r>
              <a:rPr lang="fr-FR" dirty="0" smtClean="0">
                <a:latin typeface="+mj-lt"/>
                <a:sym typeface="Wingdings" pitchFamily="2" charset="2"/>
              </a:rPr>
              <a:t>Il n’y a pas UNE façon de faire les choses</a:t>
            </a:r>
          </a:p>
          <a:p>
            <a:pPr>
              <a:buFont typeface="Wingdings"/>
              <a:buChar char="è"/>
            </a:pPr>
            <a:r>
              <a:rPr lang="fr-FR" dirty="0" smtClean="0">
                <a:latin typeface="+mj-lt"/>
                <a:sym typeface="Wingdings" pitchFamily="2" charset="2"/>
              </a:rPr>
              <a:t>Pour répondre à une question, les données et les programmes changent au fil du temps</a:t>
            </a:r>
          </a:p>
          <a:p>
            <a:pPr>
              <a:buFont typeface="Wingdings"/>
              <a:buChar char="è"/>
            </a:pPr>
            <a:r>
              <a:rPr lang="fr-FR" dirty="0" smtClean="0">
                <a:latin typeface="+mj-lt"/>
                <a:sym typeface="Wingdings" pitchFamily="2" charset="2"/>
              </a:rPr>
              <a:t>On n’a pas forcément  </a:t>
            </a:r>
            <a:r>
              <a:rPr lang="fr-FR" i="1" dirty="0" smtClean="0">
                <a:latin typeface="+mj-lt"/>
                <a:sym typeface="Wingdings" pitchFamily="2" charset="2"/>
              </a:rPr>
              <a:t>a priori </a:t>
            </a:r>
            <a:r>
              <a:rPr lang="fr-FR" dirty="0" smtClean="0">
                <a:latin typeface="+mj-lt"/>
                <a:sym typeface="Wingdings" pitchFamily="2" charset="2"/>
              </a:rPr>
              <a:t>connaissance de là où se  trouve l’outil qui va permettre de répondre à une question</a:t>
            </a:r>
          </a:p>
          <a:p>
            <a:pPr>
              <a:buFont typeface="Wingdings"/>
              <a:buChar char="è"/>
            </a:pPr>
            <a:endParaRPr lang="fr-FR" sz="1200" dirty="0" smtClean="0">
              <a:latin typeface="+mj-lt"/>
              <a:sym typeface="Wingdings" pitchFamily="2" charset="2"/>
            </a:endParaRPr>
          </a:p>
          <a:p>
            <a:pPr>
              <a:buNone/>
            </a:pPr>
            <a:r>
              <a:rPr lang="fr-FR" dirty="0" smtClean="0">
                <a:latin typeface="+mj-lt"/>
                <a:sym typeface="Wingdings" pitchFamily="2" charset="2"/>
              </a:rPr>
              <a:t> O</a:t>
            </a:r>
            <a:r>
              <a:rPr lang="fr-FR" dirty="0" smtClean="0">
                <a:latin typeface="+mj-lt"/>
              </a:rPr>
              <a:t>n interroge le système BBRIC a partir d’un problème (ex: Bactérie/Assemblage)</a:t>
            </a:r>
            <a:endParaRPr lang="fr-FR" dirty="0">
              <a:latin typeface="+mj-lt"/>
            </a:endParaRPr>
          </a:p>
        </p:txBody>
      </p:sp>
      <p:sp>
        <p:nvSpPr>
          <p:cNvPr id="3" name="Titre 2"/>
          <p:cNvSpPr>
            <a:spLocks noGrp="1"/>
          </p:cNvSpPr>
          <p:nvPr>
            <p:ph type="title" idx="4294967295"/>
          </p:nvPr>
        </p:nvSpPr>
        <p:spPr>
          <a:xfrm>
            <a:off x="1008063" y="107950"/>
            <a:ext cx="9072562" cy="374650"/>
          </a:xfrm>
        </p:spPr>
        <p:txBody>
          <a:bodyPr>
            <a:noAutofit/>
          </a:bodyPr>
          <a:lstStyle/>
          <a:p>
            <a:pPr>
              <a:buNone/>
            </a:pPr>
            <a:r>
              <a:rPr lang="fr-FR" sz="3600" dirty="0" smtClean="0">
                <a:latin typeface="+mj-lt"/>
              </a:rPr>
              <a:t>https://bbric.toulouse.inra.fr</a:t>
            </a:r>
            <a:endParaRPr lang="fr-FR" sz="3600" dirty="0">
              <a:latin typeface="+mj-lt"/>
            </a:endParaRPr>
          </a:p>
        </p:txBody>
      </p:sp>
    </p:spTree>
    <p:extLst>
      <p:ext uri="{BB962C8B-B14F-4D97-AF65-F5344CB8AC3E}">
        <p14:creationId xmlns:p14="http://schemas.microsoft.com/office/powerpoint/2010/main" val="8991886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2031" y="179437"/>
            <a:ext cx="8568761" cy="466839"/>
          </a:xfrm>
        </p:spPr>
        <p:txBody>
          <a:bodyPr>
            <a:normAutofit fontScale="90000"/>
          </a:bodyPr>
          <a:lstStyle/>
          <a:p>
            <a:pPr>
              <a:buNone/>
            </a:pPr>
            <a:r>
              <a:rPr lang="fr-FR" dirty="0" smtClean="0">
                <a:latin typeface="+mj-lt"/>
              </a:rPr>
              <a:t>Fonctionnement</a:t>
            </a:r>
            <a:endParaRPr lang="fr-FR" dirty="0">
              <a:latin typeface="+mj-lt"/>
            </a:endParaRPr>
          </a:p>
        </p:txBody>
      </p:sp>
      <p:pic>
        <p:nvPicPr>
          <p:cNvPr id="23" name="Image 5"/>
          <p:cNvPicPr>
            <a:picLocks noChangeAspect="1"/>
          </p:cNvPicPr>
          <p:nvPr/>
        </p:nvPicPr>
        <p:blipFill>
          <a:blip r:embed="rId2" cstate="print">
            <a:alphaModFix/>
            <a:lum/>
          </a:blip>
          <a:srcRect/>
          <a:stretch>
            <a:fillRect/>
          </a:stretch>
        </p:blipFill>
        <p:spPr>
          <a:xfrm>
            <a:off x="0" y="6957035"/>
            <a:ext cx="1365840" cy="602640"/>
          </a:xfrm>
          <a:prstGeom prst="rect">
            <a:avLst/>
          </a:prstGeom>
          <a:noFill/>
          <a:ln>
            <a:noFill/>
          </a:ln>
        </p:spPr>
      </p:pic>
      <p:pic>
        <p:nvPicPr>
          <p:cNvPr id="24" name="Picture 2"/>
          <p:cNvPicPr>
            <a:picLocks noChangeAspect="1" noChangeArrowheads="1"/>
          </p:cNvPicPr>
          <p:nvPr/>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5" name="Losange 24"/>
          <p:cNvSpPr/>
          <p:nvPr/>
        </p:nvSpPr>
        <p:spPr>
          <a:xfrm>
            <a:off x="4370565" y="1751939"/>
            <a:ext cx="1800200" cy="1080120"/>
          </a:xfrm>
          <a:prstGeom prst="diamond">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dirty="0">
              <a:latin typeface="+mj-lt"/>
            </a:endParaRPr>
          </a:p>
        </p:txBody>
      </p:sp>
      <p:sp>
        <p:nvSpPr>
          <p:cNvPr id="26" name="ZoneTexte 25"/>
          <p:cNvSpPr txBox="1"/>
          <p:nvPr/>
        </p:nvSpPr>
        <p:spPr>
          <a:xfrm>
            <a:off x="4626355" y="2107333"/>
            <a:ext cx="1288623" cy="369332"/>
          </a:xfrm>
          <a:prstGeom prst="rect">
            <a:avLst/>
          </a:prstGeom>
          <a:noFill/>
        </p:spPr>
        <p:txBody>
          <a:bodyPr wrap="none" rtlCol="0">
            <a:spAutoFit/>
          </a:bodyPr>
          <a:lstStyle/>
          <a:p>
            <a:pPr algn="ctr"/>
            <a:r>
              <a:rPr lang="fr-FR" b="1" dirty="0" smtClean="0">
                <a:latin typeface="+mj-lt"/>
              </a:rPr>
              <a:t>Alignement</a:t>
            </a:r>
          </a:p>
        </p:txBody>
      </p:sp>
      <p:cxnSp>
        <p:nvCxnSpPr>
          <p:cNvPr id="27" name="Connecteur droit 26"/>
          <p:cNvCxnSpPr>
            <a:endCxn id="25" idx="0"/>
          </p:cNvCxnSpPr>
          <p:nvPr/>
        </p:nvCxnSpPr>
        <p:spPr>
          <a:xfrm>
            <a:off x="4779943" y="1074158"/>
            <a:ext cx="490722" cy="677781"/>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28" name="Connecteur droit 27"/>
          <p:cNvCxnSpPr>
            <a:stCxn id="25" idx="2"/>
            <a:endCxn id="30" idx="0"/>
          </p:cNvCxnSpPr>
          <p:nvPr/>
        </p:nvCxnSpPr>
        <p:spPr>
          <a:xfrm>
            <a:off x="5270665" y="2832059"/>
            <a:ext cx="0" cy="444707"/>
          </a:xfrm>
          <a:prstGeom prst="line">
            <a:avLst/>
          </a:prstGeom>
          <a:ln>
            <a:headEnd type="none"/>
            <a:tailEnd type="stealth"/>
          </a:ln>
        </p:spPr>
        <p:style>
          <a:lnRef idx="2">
            <a:schemeClr val="dk1"/>
          </a:lnRef>
          <a:fillRef idx="0">
            <a:schemeClr val="dk1"/>
          </a:fillRef>
          <a:effectRef idx="1">
            <a:schemeClr val="dk1"/>
          </a:effectRef>
          <a:fontRef idx="minor">
            <a:schemeClr val="tx1"/>
          </a:fontRef>
        </p:style>
      </p:cxnSp>
      <p:cxnSp>
        <p:nvCxnSpPr>
          <p:cNvPr id="29" name="Connecteur droit 28"/>
          <p:cNvCxnSpPr>
            <a:stCxn id="35" idx="1"/>
            <a:endCxn id="25" idx="0"/>
          </p:cNvCxnSpPr>
          <p:nvPr/>
        </p:nvCxnSpPr>
        <p:spPr>
          <a:xfrm flipH="1">
            <a:off x="5270665" y="1079833"/>
            <a:ext cx="589569" cy="672106"/>
          </a:xfrm>
          <a:prstGeom prst="line">
            <a:avLst/>
          </a:prstGeom>
          <a:ln/>
        </p:spPr>
        <p:style>
          <a:lnRef idx="2">
            <a:schemeClr val="accent3"/>
          </a:lnRef>
          <a:fillRef idx="0">
            <a:schemeClr val="accent3"/>
          </a:fillRef>
          <a:effectRef idx="1">
            <a:schemeClr val="accent3"/>
          </a:effectRef>
          <a:fontRef idx="minor">
            <a:schemeClr val="tx1"/>
          </a:fontRef>
        </p:style>
      </p:cxnSp>
      <p:sp>
        <p:nvSpPr>
          <p:cNvPr id="30" name="Losange 29"/>
          <p:cNvSpPr/>
          <p:nvPr/>
        </p:nvSpPr>
        <p:spPr>
          <a:xfrm>
            <a:off x="4370565" y="3276766"/>
            <a:ext cx="1800200" cy="1080120"/>
          </a:xfrm>
          <a:prstGeom prst="diamon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dirty="0">
              <a:latin typeface="+mj-lt"/>
            </a:endParaRPr>
          </a:p>
        </p:txBody>
      </p:sp>
      <p:sp>
        <p:nvSpPr>
          <p:cNvPr id="31" name="ZoneTexte 30"/>
          <p:cNvSpPr txBox="1"/>
          <p:nvPr/>
        </p:nvSpPr>
        <p:spPr>
          <a:xfrm>
            <a:off x="4779944" y="3632160"/>
            <a:ext cx="1039516" cy="369332"/>
          </a:xfrm>
          <a:prstGeom prst="rect">
            <a:avLst/>
          </a:prstGeom>
          <a:noFill/>
        </p:spPr>
        <p:txBody>
          <a:bodyPr wrap="none" rtlCol="0">
            <a:spAutoFit/>
          </a:bodyPr>
          <a:lstStyle/>
          <a:p>
            <a:pPr algn="ctr"/>
            <a:r>
              <a:rPr lang="fr-FR" b="1" dirty="0" smtClean="0">
                <a:latin typeface="+mj-lt"/>
              </a:rPr>
              <a:t>(Filtrage)</a:t>
            </a:r>
          </a:p>
        </p:txBody>
      </p:sp>
      <p:sp>
        <p:nvSpPr>
          <p:cNvPr id="32" name="Losange 31"/>
          <p:cNvSpPr/>
          <p:nvPr/>
        </p:nvSpPr>
        <p:spPr>
          <a:xfrm>
            <a:off x="4377278" y="4705184"/>
            <a:ext cx="1800200" cy="1080120"/>
          </a:xfrm>
          <a:prstGeom prst="diamond">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dirty="0">
              <a:latin typeface="+mj-lt"/>
            </a:endParaRPr>
          </a:p>
        </p:txBody>
      </p:sp>
      <p:sp>
        <p:nvSpPr>
          <p:cNvPr id="33" name="ZoneTexte 32"/>
          <p:cNvSpPr txBox="1"/>
          <p:nvPr/>
        </p:nvSpPr>
        <p:spPr>
          <a:xfrm>
            <a:off x="4726285" y="5047076"/>
            <a:ext cx="1206549" cy="369332"/>
          </a:xfrm>
          <a:prstGeom prst="rect">
            <a:avLst/>
          </a:prstGeom>
          <a:noFill/>
        </p:spPr>
        <p:txBody>
          <a:bodyPr wrap="none" rtlCol="0">
            <a:spAutoFit/>
          </a:bodyPr>
          <a:lstStyle/>
          <a:p>
            <a:pPr algn="ctr"/>
            <a:r>
              <a:rPr lang="fr-FR" b="1" dirty="0" smtClean="0">
                <a:latin typeface="+mj-lt"/>
              </a:rPr>
              <a:t>Comptage </a:t>
            </a:r>
          </a:p>
        </p:txBody>
      </p:sp>
      <p:cxnSp>
        <p:nvCxnSpPr>
          <p:cNvPr id="34" name="Connecteur droit 33"/>
          <p:cNvCxnSpPr/>
          <p:nvPr/>
        </p:nvCxnSpPr>
        <p:spPr>
          <a:xfrm>
            <a:off x="5270665" y="4356886"/>
            <a:ext cx="13426" cy="348298"/>
          </a:xfrm>
          <a:prstGeom prst="line">
            <a:avLst/>
          </a:prstGeom>
          <a:ln>
            <a:tailEnd type="stealth"/>
          </a:ln>
        </p:spPr>
        <p:style>
          <a:lnRef idx="2">
            <a:schemeClr val="dk1"/>
          </a:lnRef>
          <a:fillRef idx="0">
            <a:schemeClr val="dk1"/>
          </a:fillRef>
          <a:effectRef idx="1">
            <a:schemeClr val="dk1"/>
          </a:effectRef>
          <a:fontRef idx="minor">
            <a:schemeClr val="tx1"/>
          </a:fontRef>
        </p:style>
      </p:cxnSp>
      <p:sp>
        <p:nvSpPr>
          <p:cNvPr id="35" name="Organigramme : Stockage interne 34"/>
          <p:cNvSpPr/>
          <p:nvPr/>
        </p:nvSpPr>
        <p:spPr>
          <a:xfrm>
            <a:off x="5860234" y="773834"/>
            <a:ext cx="2664296" cy="611998"/>
          </a:xfrm>
          <a:prstGeom prst="flowChartInternalStorage">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mj-lt"/>
              </a:rPr>
              <a:t>Génome de </a:t>
            </a:r>
            <a:r>
              <a:rPr lang="fr-FR" b="1" dirty="0" smtClean="0">
                <a:latin typeface="+mj-lt"/>
              </a:rPr>
              <a:t>référence</a:t>
            </a:r>
          </a:p>
          <a:p>
            <a:pPr algn="ctr"/>
            <a:r>
              <a:rPr lang="fr-FR" sz="1400" b="1" dirty="0" err="1" smtClean="0">
                <a:latin typeface="+mj-lt"/>
              </a:rPr>
              <a:t>fasta</a:t>
            </a:r>
            <a:endParaRPr lang="fr-FR" sz="1400" b="1" dirty="0">
              <a:latin typeface="+mj-lt"/>
            </a:endParaRPr>
          </a:p>
        </p:txBody>
      </p:sp>
      <p:sp>
        <p:nvSpPr>
          <p:cNvPr id="36" name="Organigramme : Stockage interne 35"/>
          <p:cNvSpPr/>
          <p:nvPr/>
        </p:nvSpPr>
        <p:spPr>
          <a:xfrm>
            <a:off x="1062862" y="4843503"/>
            <a:ext cx="2952328" cy="611998"/>
          </a:xfrm>
          <a:prstGeom prst="flowChartInternalStorage">
            <a:avLst/>
          </a:prstGeom>
          <a:solidFill>
            <a:schemeClr val="accent5">
              <a:lumMod val="75000"/>
            </a:schemeClr>
          </a:solidFill>
          <a:ln>
            <a:solidFill>
              <a:schemeClr val="accent5">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mj-lt"/>
              </a:rPr>
              <a:t>Annotation </a:t>
            </a:r>
            <a:r>
              <a:rPr lang="fr-FR" b="1" dirty="0">
                <a:latin typeface="+mj-lt"/>
              </a:rPr>
              <a:t>de </a:t>
            </a:r>
            <a:r>
              <a:rPr lang="fr-FR" b="1" dirty="0" smtClean="0">
                <a:latin typeface="+mj-lt"/>
              </a:rPr>
              <a:t>référence</a:t>
            </a:r>
          </a:p>
          <a:p>
            <a:pPr algn="ctr"/>
            <a:r>
              <a:rPr lang="fr-FR" sz="1400" b="1" dirty="0" smtClean="0">
                <a:latin typeface="+mj-lt"/>
              </a:rPr>
              <a:t>gff3</a:t>
            </a:r>
            <a:endParaRPr lang="fr-FR" sz="1400" b="1" dirty="0">
              <a:latin typeface="+mj-lt"/>
            </a:endParaRPr>
          </a:p>
        </p:txBody>
      </p:sp>
      <p:cxnSp>
        <p:nvCxnSpPr>
          <p:cNvPr id="37" name="Connecteur droit 36"/>
          <p:cNvCxnSpPr>
            <a:stCxn id="32" idx="1"/>
          </p:cNvCxnSpPr>
          <p:nvPr/>
        </p:nvCxnSpPr>
        <p:spPr>
          <a:xfrm flipH="1">
            <a:off x="4015190" y="5245244"/>
            <a:ext cx="362088" cy="0"/>
          </a:xfrm>
          <a:prstGeom prst="line">
            <a:avLst/>
          </a:prstGeom>
          <a:ln/>
        </p:spPr>
        <p:style>
          <a:lnRef idx="2">
            <a:schemeClr val="accent5"/>
          </a:lnRef>
          <a:fillRef idx="0">
            <a:schemeClr val="accent5"/>
          </a:fillRef>
          <a:effectRef idx="1">
            <a:schemeClr val="accent5"/>
          </a:effectRef>
          <a:fontRef idx="minor">
            <a:schemeClr val="tx1"/>
          </a:fontRef>
        </p:style>
      </p:cxnSp>
      <p:sp>
        <p:nvSpPr>
          <p:cNvPr id="38" name="Organigramme : Stockage interne 37"/>
          <p:cNvSpPr/>
          <p:nvPr/>
        </p:nvSpPr>
        <p:spPr>
          <a:xfrm>
            <a:off x="5577930" y="5793771"/>
            <a:ext cx="3870869" cy="852568"/>
          </a:xfrm>
          <a:prstGeom prst="flowChartInternalStorage">
            <a:avLst/>
          </a:prstGeom>
          <a:solidFill>
            <a:schemeClr val="bg2"/>
          </a:solidFill>
          <a:ln>
            <a:solidFill>
              <a:schemeClr val="accent5">
                <a:lumMod val="75000"/>
              </a:schemeClr>
            </a:solidFill>
          </a:ln>
          <a:scene3d>
            <a:camera prst="perspectiveHeroicExtreme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accent5">
                    <a:lumMod val="75000"/>
                  </a:schemeClr>
                </a:solidFill>
                <a:latin typeface="+mj-lt"/>
              </a:rPr>
              <a:t>Fichier de résultats</a:t>
            </a:r>
          </a:p>
          <a:p>
            <a:pPr algn="ctr"/>
            <a:r>
              <a:rPr lang="fr-FR" b="1" dirty="0" smtClean="0">
                <a:solidFill>
                  <a:schemeClr val="accent5">
                    <a:lumMod val="75000"/>
                  </a:schemeClr>
                </a:solidFill>
                <a:latin typeface="+mj-lt"/>
              </a:rPr>
              <a:t>(comptage des lectures/gène</a:t>
            </a:r>
          </a:p>
          <a:p>
            <a:pPr algn="ctr"/>
            <a:r>
              <a:rPr lang="fr-FR" sz="1400" b="1" dirty="0" err="1" smtClean="0">
                <a:solidFill>
                  <a:schemeClr val="accent5">
                    <a:lumMod val="75000"/>
                  </a:schemeClr>
                </a:solidFill>
                <a:latin typeface="+mj-lt"/>
              </a:rPr>
              <a:t>excel</a:t>
            </a:r>
            <a:endParaRPr lang="fr-FR" sz="1400" b="1" dirty="0">
              <a:solidFill>
                <a:schemeClr val="accent5">
                  <a:lumMod val="75000"/>
                </a:schemeClr>
              </a:solidFill>
              <a:latin typeface="+mj-lt"/>
            </a:endParaRPr>
          </a:p>
        </p:txBody>
      </p:sp>
      <p:sp>
        <p:nvSpPr>
          <p:cNvPr id="39" name="Organigramme : Stockage interne 38"/>
          <p:cNvSpPr/>
          <p:nvPr/>
        </p:nvSpPr>
        <p:spPr>
          <a:xfrm>
            <a:off x="1822061" y="5879597"/>
            <a:ext cx="3397699" cy="852568"/>
          </a:xfrm>
          <a:prstGeom prst="flowChartInternalStorage">
            <a:avLst/>
          </a:prstGeom>
          <a:solidFill>
            <a:schemeClr val="bg2"/>
          </a:solidFill>
          <a:ln>
            <a:solidFill>
              <a:schemeClr val="accent5">
                <a:lumMod val="75000"/>
              </a:schemeClr>
            </a:solidFill>
          </a:ln>
          <a:scene3d>
            <a:camera prst="perspectiveContrastingRigh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accent5">
                    <a:lumMod val="75000"/>
                  </a:schemeClr>
                </a:solidFill>
                <a:latin typeface="+mj-lt"/>
              </a:rPr>
              <a:t>Fichier de statistiques des étapes d’alignement/filtrage</a:t>
            </a:r>
          </a:p>
          <a:p>
            <a:pPr algn="ctr"/>
            <a:r>
              <a:rPr lang="fr-FR" sz="1400" b="1" dirty="0" err="1" smtClean="0">
                <a:solidFill>
                  <a:schemeClr val="accent5">
                    <a:lumMod val="75000"/>
                  </a:schemeClr>
                </a:solidFill>
                <a:latin typeface="+mj-lt"/>
              </a:rPr>
              <a:t>excel</a:t>
            </a:r>
            <a:endParaRPr lang="fr-FR" sz="1400" b="1" dirty="0">
              <a:solidFill>
                <a:schemeClr val="accent5">
                  <a:lumMod val="75000"/>
                </a:schemeClr>
              </a:solidFill>
              <a:latin typeface="+mj-lt"/>
            </a:endParaRPr>
          </a:p>
        </p:txBody>
      </p:sp>
      <p:cxnSp>
        <p:nvCxnSpPr>
          <p:cNvPr id="40" name="Connecteur droit 39"/>
          <p:cNvCxnSpPr/>
          <p:nvPr/>
        </p:nvCxnSpPr>
        <p:spPr>
          <a:xfrm flipH="1" flipV="1">
            <a:off x="5270668" y="5785306"/>
            <a:ext cx="778832" cy="264403"/>
          </a:xfrm>
          <a:prstGeom prst="line">
            <a:avLst/>
          </a:prstGeom>
          <a:ln>
            <a:headEnd type="stealth"/>
            <a:tailEnd type="none"/>
          </a:ln>
        </p:spPr>
        <p:style>
          <a:lnRef idx="2">
            <a:schemeClr val="accent5"/>
          </a:lnRef>
          <a:fillRef idx="0">
            <a:schemeClr val="accent5"/>
          </a:fillRef>
          <a:effectRef idx="1">
            <a:schemeClr val="accent5"/>
          </a:effectRef>
          <a:fontRef idx="minor">
            <a:schemeClr val="tx1"/>
          </a:fontRef>
        </p:style>
      </p:cxnSp>
      <p:cxnSp>
        <p:nvCxnSpPr>
          <p:cNvPr id="41" name="Connecteur droit 40"/>
          <p:cNvCxnSpPr/>
          <p:nvPr/>
        </p:nvCxnSpPr>
        <p:spPr>
          <a:xfrm flipV="1">
            <a:off x="4652500" y="5785304"/>
            <a:ext cx="624878" cy="264405"/>
          </a:xfrm>
          <a:prstGeom prst="line">
            <a:avLst/>
          </a:prstGeom>
          <a:ln>
            <a:headEnd type="stealth"/>
            <a:tailEnd type="none"/>
          </a:ln>
        </p:spPr>
        <p:style>
          <a:lnRef idx="2">
            <a:schemeClr val="accent5"/>
          </a:lnRef>
          <a:fillRef idx="0">
            <a:schemeClr val="accent5"/>
          </a:fillRef>
          <a:effectRef idx="1">
            <a:schemeClr val="accent5"/>
          </a:effectRef>
          <a:fontRef idx="minor">
            <a:schemeClr val="tx1"/>
          </a:fontRef>
        </p:style>
      </p:cxnSp>
      <p:cxnSp>
        <p:nvCxnSpPr>
          <p:cNvPr id="43" name="Connecteur droit avec flèche 42"/>
          <p:cNvCxnSpPr>
            <a:stCxn id="30" idx="0"/>
            <a:endCxn id="30" idx="0"/>
          </p:cNvCxnSpPr>
          <p:nvPr/>
        </p:nvCxnSpPr>
        <p:spPr>
          <a:xfrm>
            <a:off x="5270665" y="3276766"/>
            <a:ext cx="0" cy="0"/>
          </a:xfrm>
          <a:prstGeom prst="straightConnector1">
            <a:avLst/>
          </a:prstGeom>
          <a:ln>
            <a:headEnd type="stealth"/>
            <a:tailEnd type="arrow"/>
          </a:ln>
        </p:spPr>
        <p:style>
          <a:lnRef idx="1">
            <a:schemeClr val="accent1"/>
          </a:lnRef>
          <a:fillRef idx="0">
            <a:schemeClr val="accent1"/>
          </a:fillRef>
          <a:effectRef idx="0">
            <a:schemeClr val="accent1"/>
          </a:effectRef>
          <a:fontRef idx="minor">
            <a:schemeClr val="tx1"/>
          </a:fontRef>
        </p:style>
      </p:cxnSp>
      <p:sp>
        <p:nvSpPr>
          <p:cNvPr id="44" name="Organigramme : Stockage interne 43"/>
          <p:cNvSpPr/>
          <p:nvPr/>
        </p:nvSpPr>
        <p:spPr>
          <a:xfrm>
            <a:off x="935856" y="768159"/>
            <a:ext cx="3844087" cy="791614"/>
          </a:xfrm>
          <a:prstGeom prst="flowChartInternalStorage">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mj-lt"/>
              </a:rPr>
              <a:t>Librairies</a:t>
            </a:r>
          </a:p>
          <a:p>
            <a:pPr algn="ctr"/>
            <a:r>
              <a:rPr lang="fr-FR" b="1" dirty="0" smtClean="0">
                <a:latin typeface="+mj-lt"/>
              </a:rPr>
              <a:t>(</a:t>
            </a:r>
            <a:r>
              <a:rPr lang="fr-FR" b="1" dirty="0" err="1" smtClean="0">
                <a:latin typeface="+mj-lt"/>
              </a:rPr>
              <a:t>reads</a:t>
            </a:r>
            <a:r>
              <a:rPr lang="fr-FR" b="1" dirty="0" smtClean="0">
                <a:latin typeface="+mj-lt"/>
              </a:rPr>
              <a:t> single-end </a:t>
            </a:r>
            <a:r>
              <a:rPr lang="fr-FR" b="1" u="sng" dirty="0" smtClean="0">
                <a:latin typeface="+mj-lt"/>
              </a:rPr>
              <a:t>OU</a:t>
            </a:r>
            <a:r>
              <a:rPr lang="fr-FR" b="1" dirty="0" smtClean="0">
                <a:latin typeface="+mj-lt"/>
              </a:rPr>
              <a:t> </a:t>
            </a:r>
            <a:r>
              <a:rPr lang="fr-FR" b="1" dirty="0" err="1" smtClean="0">
                <a:latin typeface="+mj-lt"/>
              </a:rPr>
              <a:t>paired</a:t>
            </a:r>
            <a:r>
              <a:rPr lang="fr-FR" b="1" dirty="0" smtClean="0">
                <a:latin typeface="+mj-lt"/>
              </a:rPr>
              <a:t>-end)</a:t>
            </a:r>
          </a:p>
          <a:p>
            <a:pPr algn="ctr"/>
            <a:r>
              <a:rPr lang="fr-FR" sz="1400" b="1" dirty="0" err="1" smtClean="0">
                <a:latin typeface="+mj-lt"/>
              </a:rPr>
              <a:t>fastq</a:t>
            </a:r>
            <a:r>
              <a:rPr lang="fr-FR" sz="1400" b="1" dirty="0" smtClean="0">
                <a:latin typeface="+mj-lt"/>
              </a:rPr>
              <a:t>, </a:t>
            </a:r>
            <a:r>
              <a:rPr lang="fr-FR" sz="1400" b="1" dirty="0" err="1" smtClean="0">
                <a:latin typeface="+mj-lt"/>
              </a:rPr>
              <a:t>fasqz</a:t>
            </a:r>
            <a:endParaRPr lang="fr-FR" sz="1400" b="1" dirty="0">
              <a:latin typeface="+mj-lt"/>
            </a:endParaRPr>
          </a:p>
        </p:txBody>
      </p:sp>
    </p:spTree>
    <p:extLst>
      <p:ext uri="{BB962C8B-B14F-4D97-AF65-F5344CB8AC3E}">
        <p14:creationId xmlns:p14="http://schemas.microsoft.com/office/powerpoint/2010/main" val="3306642310"/>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1" name="Connecteur droit 110"/>
          <p:cNvCxnSpPr/>
          <p:nvPr/>
        </p:nvCxnSpPr>
        <p:spPr>
          <a:xfrm>
            <a:off x="5270665" y="2832059"/>
            <a:ext cx="0" cy="444707"/>
          </a:xfrm>
          <a:prstGeom prst="line">
            <a:avLst/>
          </a:prstGeom>
          <a:ln>
            <a:headEnd type="none"/>
            <a:tailEnd type="stealth"/>
          </a:ln>
        </p:spPr>
        <p:style>
          <a:lnRef idx="2">
            <a:schemeClr val="dk1"/>
          </a:lnRef>
          <a:fillRef idx="0">
            <a:schemeClr val="dk1"/>
          </a:fillRef>
          <a:effectRef idx="1">
            <a:schemeClr val="dk1"/>
          </a:effectRef>
          <a:fontRef idx="minor">
            <a:schemeClr val="tx1"/>
          </a:fontRef>
        </p:style>
      </p:cxnSp>
      <p:sp>
        <p:nvSpPr>
          <p:cNvPr id="2" name="Titre 1"/>
          <p:cNvSpPr>
            <a:spLocks noGrp="1"/>
          </p:cNvSpPr>
          <p:nvPr>
            <p:ph type="title"/>
          </p:nvPr>
        </p:nvSpPr>
        <p:spPr>
          <a:xfrm>
            <a:off x="1368095" y="301320"/>
            <a:ext cx="7776673" cy="382173"/>
          </a:xfrm>
        </p:spPr>
        <p:txBody>
          <a:bodyPr>
            <a:normAutofit fontScale="90000"/>
          </a:bodyPr>
          <a:lstStyle/>
          <a:p>
            <a:pPr>
              <a:buNone/>
            </a:pPr>
            <a:r>
              <a:rPr lang="fr-FR" dirty="0" smtClean="0">
                <a:latin typeface="+mj-lt"/>
              </a:rPr>
              <a:t>Alignement</a:t>
            </a:r>
            <a:endParaRPr lang="fr-FR" dirty="0">
              <a:latin typeface="+mj-lt"/>
            </a:endParaRPr>
          </a:p>
        </p:txBody>
      </p:sp>
      <p:pic>
        <p:nvPicPr>
          <p:cNvPr id="23" name="Image 5"/>
          <p:cNvPicPr>
            <a:picLocks noChangeAspect="1"/>
          </p:cNvPicPr>
          <p:nvPr/>
        </p:nvPicPr>
        <p:blipFill>
          <a:blip r:embed="rId2" cstate="print">
            <a:alphaModFix/>
            <a:lum/>
          </a:blip>
          <a:srcRect/>
          <a:stretch>
            <a:fillRect/>
          </a:stretch>
        </p:blipFill>
        <p:spPr>
          <a:xfrm>
            <a:off x="0" y="6957035"/>
            <a:ext cx="1365840" cy="602640"/>
          </a:xfrm>
          <a:prstGeom prst="rect">
            <a:avLst/>
          </a:prstGeom>
          <a:noFill/>
          <a:ln>
            <a:noFill/>
          </a:ln>
        </p:spPr>
      </p:pic>
      <p:pic>
        <p:nvPicPr>
          <p:cNvPr id="24" name="Picture 2"/>
          <p:cNvPicPr>
            <a:picLocks noChangeAspect="1" noChangeArrowheads="1"/>
          </p:cNvPicPr>
          <p:nvPr/>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5" name="Losange 24"/>
          <p:cNvSpPr/>
          <p:nvPr/>
        </p:nvSpPr>
        <p:spPr>
          <a:xfrm>
            <a:off x="4370565" y="1751939"/>
            <a:ext cx="1800200" cy="1080120"/>
          </a:xfrm>
          <a:prstGeom prst="diamond">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dirty="0">
              <a:latin typeface="+mj-lt"/>
            </a:endParaRPr>
          </a:p>
        </p:txBody>
      </p:sp>
      <p:sp>
        <p:nvSpPr>
          <p:cNvPr id="26" name="ZoneTexte 25"/>
          <p:cNvSpPr txBox="1"/>
          <p:nvPr/>
        </p:nvSpPr>
        <p:spPr>
          <a:xfrm>
            <a:off x="4626355" y="2107333"/>
            <a:ext cx="1288623" cy="369332"/>
          </a:xfrm>
          <a:prstGeom prst="rect">
            <a:avLst/>
          </a:prstGeom>
          <a:noFill/>
        </p:spPr>
        <p:txBody>
          <a:bodyPr wrap="none" rtlCol="0">
            <a:spAutoFit/>
          </a:bodyPr>
          <a:lstStyle/>
          <a:p>
            <a:pPr algn="ctr"/>
            <a:r>
              <a:rPr lang="fr-FR" b="1" dirty="0" smtClean="0">
                <a:latin typeface="+mj-lt"/>
              </a:rPr>
              <a:t>Alignement</a:t>
            </a:r>
          </a:p>
        </p:txBody>
      </p:sp>
      <p:cxnSp>
        <p:nvCxnSpPr>
          <p:cNvPr id="27" name="Connecteur droit 26"/>
          <p:cNvCxnSpPr>
            <a:endCxn id="25" idx="0"/>
          </p:cNvCxnSpPr>
          <p:nvPr/>
        </p:nvCxnSpPr>
        <p:spPr>
          <a:xfrm>
            <a:off x="4779943" y="1074158"/>
            <a:ext cx="490722" cy="677781"/>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29" name="Connecteur droit 28"/>
          <p:cNvCxnSpPr>
            <a:stCxn id="35" idx="1"/>
            <a:endCxn id="25" idx="0"/>
          </p:cNvCxnSpPr>
          <p:nvPr/>
        </p:nvCxnSpPr>
        <p:spPr>
          <a:xfrm flipH="1">
            <a:off x="5270665" y="1079833"/>
            <a:ext cx="589569" cy="672106"/>
          </a:xfrm>
          <a:prstGeom prst="line">
            <a:avLst/>
          </a:prstGeom>
          <a:ln/>
        </p:spPr>
        <p:style>
          <a:lnRef idx="2">
            <a:schemeClr val="accent3"/>
          </a:lnRef>
          <a:fillRef idx="0">
            <a:schemeClr val="accent3"/>
          </a:fillRef>
          <a:effectRef idx="1">
            <a:schemeClr val="accent3"/>
          </a:effectRef>
          <a:fontRef idx="minor">
            <a:schemeClr val="tx1"/>
          </a:fontRef>
        </p:style>
      </p:cxnSp>
      <p:sp>
        <p:nvSpPr>
          <p:cNvPr id="35" name="Organigramme : Stockage interne 34"/>
          <p:cNvSpPr/>
          <p:nvPr/>
        </p:nvSpPr>
        <p:spPr>
          <a:xfrm>
            <a:off x="5860234" y="773834"/>
            <a:ext cx="2664296" cy="611998"/>
          </a:xfrm>
          <a:prstGeom prst="flowChartInternalStorage">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mj-lt"/>
              </a:rPr>
              <a:t>Génome de </a:t>
            </a:r>
            <a:r>
              <a:rPr lang="fr-FR" b="1" dirty="0" smtClean="0">
                <a:latin typeface="+mj-lt"/>
              </a:rPr>
              <a:t>référence</a:t>
            </a:r>
          </a:p>
          <a:p>
            <a:pPr algn="ctr"/>
            <a:r>
              <a:rPr lang="fr-FR" sz="1400" b="1" dirty="0" err="1" smtClean="0">
                <a:latin typeface="+mj-lt"/>
              </a:rPr>
              <a:t>fasta</a:t>
            </a:r>
            <a:endParaRPr lang="fr-FR" sz="1400" b="1" dirty="0">
              <a:latin typeface="+mj-lt"/>
            </a:endParaRPr>
          </a:p>
        </p:txBody>
      </p:sp>
      <p:sp>
        <p:nvSpPr>
          <p:cNvPr id="44" name="Organigramme : Stockage interne 43"/>
          <p:cNvSpPr/>
          <p:nvPr/>
        </p:nvSpPr>
        <p:spPr>
          <a:xfrm>
            <a:off x="935856" y="768159"/>
            <a:ext cx="3844087" cy="791614"/>
          </a:xfrm>
          <a:prstGeom prst="flowChartInternalStorage">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mj-lt"/>
              </a:rPr>
              <a:t>Librairies</a:t>
            </a:r>
          </a:p>
          <a:p>
            <a:pPr algn="ctr"/>
            <a:r>
              <a:rPr lang="fr-FR" b="1" dirty="0" smtClean="0">
                <a:latin typeface="+mj-lt"/>
              </a:rPr>
              <a:t>(</a:t>
            </a:r>
            <a:r>
              <a:rPr lang="fr-FR" b="1" dirty="0" err="1" smtClean="0">
                <a:latin typeface="+mj-lt"/>
              </a:rPr>
              <a:t>reads</a:t>
            </a:r>
            <a:r>
              <a:rPr lang="fr-FR" b="1" dirty="0" smtClean="0">
                <a:latin typeface="+mj-lt"/>
              </a:rPr>
              <a:t> single-end </a:t>
            </a:r>
            <a:r>
              <a:rPr lang="fr-FR" b="1" u="sng" dirty="0" smtClean="0">
                <a:latin typeface="+mj-lt"/>
              </a:rPr>
              <a:t>OU</a:t>
            </a:r>
            <a:r>
              <a:rPr lang="fr-FR" b="1" dirty="0" smtClean="0">
                <a:latin typeface="+mj-lt"/>
              </a:rPr>
              <a:t> </a:t>
            </a:r>
            <a:r>
              <a:rPr lang="fr-FR" b="1" dirty="0" err="1" smtClean="0">
                <a:latin typeface="+mj-lt"/>
              </a:rPr>
              <a:t>paired</a:t>
            </a:r>
            <a:r>
              <a:rPr lang="fr-FR" b="1" dirty="0" smtClean="0">
                <a:latin typeface="+mj-lt"/>
              </a:rPr>
              <a:t>-end)</a:t>
            </a:r>
          </a:p>
          <a:p>
            <a:pPr algn="ctr"/>
            <a:r>
              <a:rPr lang="fr-FR" sz="1400" b="1" dirty="0" err="1" smtClean="0">
                <a:latin typeface="+mj-lt"/>
              </a:rPr>
              <a:t>fastq</a:t>
            </a:r>
            <a:r>
              <a:rPr lang="fr-FR" sz="1400" b="1" dirty="0" smtClean="0">
                <a:latin typeface="+mj-lt"/>
              </a:rPr>
              <a:t>, </a:t>
            </a:r>
            <a:r>
              <a:rPr lang="fr-FR" sz="1400" b="1" dirty="0" err="1" smtClean="0">
                <a:latin typeface="+mj-lt"/>
              </a:rPr>
              <a:t>fasqz</a:t>
            </a:r>
            <a:endParaRPr lang="fr-FR" sz="1400" b="1" dirty="0">
              <a:latin typeface="+mj-lt"/>
            </a:endParaRPr>
          </a:p>
        </p:txBody>
      </p:sp>
      <p:sp>
        <p:nvSpPr>
          <p:cNvPr id="98" name="Losange 97"/>
          <p:cNvSpPr/>
          <p:nvPr/>
        </p:nvSpPr>
        <p:spPr>
          <a:xfrm>
            <a:off x="4370565" y="3276766"/>
            <a:ext cx="1800200" cy="1080120"/>
          </a:xfrm>
          <a:prstGeom prst="diamon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dirty="0">
              <a:latin typeface="+mj-lt"/>
            </a:endParaRPr>
          </a:p>
        </p:txBody>
      </p:sp>
      <p:sp>
        <p:nvSpPr>
          <p:cNvPr id="99" name="ZoneTexte 98"/>
          <p:cNvSpPr txBox="1"/>
          <p:nvPr/>
        </p:nvSpPr>
        <p:spPr>
          <a:xfrm>
            <a:off x="4779944" y="3632160"/>
            <a:ext cx="1039516" cy="369332"/>
          </a:xfrm>
          <a:prstGeom prst="rect">
            <a:avLst/>
          </a:prstGeom>
          <a:noFill/>
        </p:spPr>
        <p:txBody>
          <a:bodyPr wrap="none" rtlCol="0">
            <a:spAutoFit/>
          </a:bodyPr>
          <a:lstStyle/>
          <a:p>
            <a:pPr algn="ctr"/>
            <a:r>
              <a:rPr lang="fr-FR" b="1" dirty="0" smtClean="0">
                <a:latin typeface="+mj-lt"/>
              </a:rPr>
              <a:t>(Filtrage)</a:t>
            </a:r>
          </a:p>
        </p:txBody>
      </p:sp>
      <p:sp>
        <p:nvSpPr>
          <p:cNvPr id="100" name="Losange 99"/>
          <p:cNvSpPr/>
          <p:nvPr/>
        </p:nvSpPr>
        <p:spPr>
          <a:xfrm>
            <a:off x="4377278" y="4705184"/>
            <a:ext cx="1800200" cy="1080120"/>
          </a:xfrm>
          <a:prstGeom prst="diamond">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dirty="0">
              <a:latin typeface="+mj-lt"/>
            </a:endParaRPr>
          </a:p>
        </p:txBody>
      </p:sp>
      <p:sp>
        <p:nvSpPr>
          <p:cNvPr id="101" name="ZoneTexte 100"/>
          <p:cNvSpPr txBox="1"/>
          <p:nvPr/>
        </p:nvSpPr>
        <p:spPr>
          <a:xfrm>
            <a:off x="4726285" y="5047076"/>
            <a:ext cx="1206549" cy="369332"/>
          </a:xfrm>
          <a:prstGeom prst="rect">
            <a:avLst/>
          </a:prstGeom>
          <a:noFill/>
        </p:spPr>
        <p:txBody>
          <a:bodyPr wrap="none" rtlCol="0">
            <a:spAutoFit/>
          </a:bodyPr>
          <a:lstStyle/>
          <a:p>
            <a:pPr algn="ctr"/>
            <a:r>
              <a:rPr lang="fr-FR" b="1" dirty="0" smtClean="0">
                <a:latin typeface="+mj-lt"/>
              </a:rPr>
              <a:t>Comptage </a:t>
            </a:r>
          </a:p>
        </p:txBody>
      </p:sp>
      <p:cxnSp>
        <p:nvCxnSpPr>
          <p:cNvPr id="102" name="Connecteur droit 101"/>
          <p:cNvCxnSpPr/>
          <p:nvPr/>
        </p:nvCxnSpPr>
        <p:spPr>
          <a:xfrm>
            <a:off x="5270665" y="4356886"/>
            <a:ext cx="13426" cy="348298"/>
          </a:xfrm>
          <a:prstGeom prst="line">
            <a:avLst/>
          </a:prstGeom>
          <a:ln>
            <a:tailEnd type="stealth"/>
          </a:ln>
        </p:spPr>
        <p:style>
          <a:lnRef idx="2">
            <a:schemeClr val="dk1"/>
          </a:lnRef>
          <a:fillRef idx="0">
            <a:schemeClr val="dk1"/>
          </a:fillRef>
          <a:effectRef idx="1">
            <a:schemeClr val="dk1"/>
          </a:effectRef>
          <a:fontRef idx="minor">
            <a:schemeClr val="tx1"/>
          </a:fontRef>
        </p:style>
      </p:cxnSp>
      <p:sp>
        <p:nvSpPr>
          <p:cNvPr id="103" name="Organigramme : Stockage interne 102"/>
          <p:cNvSpPr/>
          <p:nvPr/>
        </p:nvSpPr>
        <p:spPr>
          <a:xfrm>
            <a:off x="1062862" y="4843503"/>
            <a:ext cx="2952328" cy="611998"/>
          </a:xfrm>
          <a:prstGeom prst="flowChartInternalStorage">
            <a:avLst/>
          </a:prstGeom>
          <a:solidFill>
            <a:schemeClr val="accent5">
              <a:lumMod val="75000"/>
            </a:schemeClr>
          </a:solidFill>
          <a:ln>
            <a:solidFill>
              <a:schemeClr val="accent5">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mj-lt"/>
              </a:rPr>
              <a:t>Annotation </a:t>
            </a:r>
            <a:r>
              <a:rPr lang="fr-FR" b="1" dirty="0">
                <a:latin typeface="+mj-lt"/>
              </a:rPr>
              <a:t>de </a:t>
            </a:r>
            <a:r>
              <a:rPr lang="fr-FR" b="1" dirty="0" smtClean="0">
                <a:latin typeface="+mj-lt"/>
              </a:rPr>
              <a:t>référence</a:t>
            </a:r>
          </a:p>
          <a:p>
            <a:pPr algn="ctr"/>
            <a:r>
              <a:rPr lang="fr-FR" sz="1400" b="1" dirty="0" smtClean="0">
                <a:latin typeface="+mj-lt"/>
              </a:rPr>
              <a:t>gff3</a:t>
            </a:r>
            <a:endParaRPr lang="fr-FR" sz="1400" b="1" dirty="0">
              <a:latin typeface="+mj-lt"/>
            </a:endParaRPr>
          </a:p>
        </p:txBody>
      </p:sp>
      <p:cxnSp>
        <p:nvCxnSpPr>
          <p:cNvPr id="104" name="Connecteur droit 103"/>
          <p:cNvCxnSpPr>
            <a:stCxn id="100" idx="1"/>
          </p:cNvCxnSpPr>
          <p:nvPr/>
        </p:nvCxnSpPr>
        <p:spPr>
          <a:xfrm flipH="1">
            <a:off x="4015190" y="5245244"/>
            <a:ext cx="362088" cy="0"/>
          </a:xfrm>
          <a:prstGeom prst="line">
            <a:avLst/>
          </a:prstGeom>
          <a:ln/>
        </p:spPr>
        <p:style>
          <a:lnRef idx="2">
            <a:schemeClr val="accent5"/>
          </a:lnRef>
          <a:fillRef idx="0">
            <a:schemeClr val="accent5"/>
          </a:fillRef>
          <a:effectRef idx="1">
            <a:schemeClr val="accent5"/>
          </a:effectRef>
          <a:fontRef idx="minor">
            <a:schemeClr val="tx1"/>
          </a:fontRef>
        </p:style>
      </p:cxnSp>
      <p:sp>
        <p:nvSpPr>
          <p:cNvPr id="105" name="Organigramme : Stockage interne 104"/>
          <p:cNvSpPr/>
          <p:nvPr/>
        </p:nvSpPr>
        <p:spPr>
          <a:xfrm>
            <a:off x="1822061" y="5879597"/>
            <a:ext cx="3397699" cy="852568"/>
          </a:xfrm>
          <a:prstGeom prst="flowChartInternalStorage">
            <a:avLst/>
          </a:prstGeom>
          <a:solidFill>
            <a:schemeClr val="bg2"/>
          </a:solidFill>
          <a:ln>
            <a:solidFill>
              <a:schemeClr val="accent5">
                <a:lumMod val="75000"/>
              </a:schemeClr>
            </a:solidFill>
          </a:ln>
          <a:scene3d>
            <a:camera prst="perspectiveContrastingRigh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accent5">
                    <a:lumMod val="75000"/>
                  </a:schemeClr>
                </a:solidFill>
                <a:latin typeface="+mj-lt"/>
              </a:rPr>
              <a:t>Fichier de statistiques des étapes d’alignement/filtrage</a:t>
            </a:r>
          </a:p>
          <a:p>
            <a:pPr algn="ctr"/>
            <a:r>
              <a:rPr lang="fr-FR" sz="1400" b="1" dirty="0" err="1" smtClean="0">
                <a:solidFill>
                  <a:schemeClr val="accent5">
                    <a:lumMod val="75000"/>
                  </a:schemeClr>
                </a:solidFill>
                <a:latin typeface="+mj-lt"/>
              </a:rPr>
              <a:t>excel</a:t>
            </a:r>
            <a:endParaRPr lang="fr-FR" sz="1400" b="1" dirty="0">
              <a:solidFill>
                <a:schemeClr val="accent5">
                  <a:lumMod val="75000"/>
                </a:schemeClr>
              </a:solidFill>
              <a:latin typeface="+mj-lt"/>
            </a:endParaRPr>
          </a:p>
        </p:txBody>
      </p:sp>
      <p:cxnSp>
        <p:nvCxnSpPr>
          <p:cNvPr id="106" name="Connecteur droit 105"/>
          <p:cNvCxnSpPr/>
          <p:nvPr/>
        </p:nvCxnSpPr>
        <p:spPr>
          <a:xfrm flipH="1" flipV="1">
            <a:off x="5270668" y="5785306"/>
            <a:ext cx="778832" cy="264403"/>
          </a:xfrm>
          <a:prstGeom prst="line">
            <a:avLst/>
          </a:prstGeom>
          <a:ln>
            <a:headEnd type="stealth"/>
            <a:tailEnd type="none"/>
          </a:ln>
        </p:spPr>
        <p:style>
          <a:lnRef idx="2">
            <a:schemeClr val="accent5"/>
          </a:lnRef>
          <a:fillRef idx="0">
            <a:schemeClr val="accent5"/>
          </a:fillRef>
          <a:effectRef idx="1">
            <a:schemeClr val="accent5"/>
          </a:effectRef>
          <a:fontRef idx="minor">
            <a:schemeClr val="tx1"/>
          </a:fontRef>
        </p:style>
      </p:cxnSp>
      <p:cxnSp>
        <p:nvCxnSpPr>
          <p:cNvPr id="107" name="Connecteur droit 106"/>
          <p:cNvCxnSpPr/>
          <p:nvPr/>
        </p:nvCxnSpPr>
        <p:spPr>
          <a:xfrm flipV="1">
            <a:off x="4652500" y="5785304"/>
            <a:ext cx="624878" cy="264405"/>
          </a:xfrm>
          <a:prstGeom prst="line">
            <a:avLst/>
          </a:prstGeom>
          <a:ln>
            <a:headEnd type="stealth"/>
            <a:tailEnd type="none"/>
          </a:ln>
        </p:spPr>
        <p:style>
          <a:lnRef idx="2">
            <a:schemeClr val="accent5"/>
          </a:lnRef>
          <a:fillRef idx="0">
            <a:schemeClr val="accent5"/>
          </a:fillRef>
          <a:effectRef idx="1">
            <a:schemeClr val="accent5"/>
          </a:effectRef>
          <a:fontRef idx="minor">
            <a:schemeClr val="tx1"/>
          </a:fontRef>
        </p:style>
      </p:cxnSp>
      <p:cxnSp>
        <p:nvCxnSpPr>
          <p:cNvPr id="108" name="Connecteur droit avec flèche 107"/>
          <p:cNvCxnSpPr>
            <a:stCxn id="98" idx="0"/>
            <a:endCxn id="98" idx="0"/>
          </p:cNvCxnSpPr>
          <p:nvPr/>
        </p:nvCxnSpPr>
        <p:spPr>
          <a:xfrm>
            <a:off x="5270665" y="3276766"/>
            <a:ext cx="0" cy="0"/>
          </a:xfrm>
          <a:prstGeom prst="straightConnector1">
            <a:avLst/>
          </a:prstGeom>
          <a:ln>
            <a:headEnd type="stealth"/>
            <a:tailEnd type="arrow"/>
          </a:ln>
        </p:spPr>
        <p:style>
          <a:lnRef idx="1">
            <a:schemeClr val="accent1"/>
          </a:lnRef>
          <a:fillRef idx="0">
            <a:schemeClr val="accent1"/>
          </a:fillRef>
          <a:effectRef idx="0">
            <a:schemeClr val="accent1"/>
          </a:effectRef>
          <a:fontRef idx="minor">
            <a:schemeClr val="tx1"/>
          </a:fontRef>
        </p:style>
      </p:cxnSp>
      <p:sp>
        <p:nvSpPr>
          <p:cNvPr id="109" name="Organigramme : Stockage interne 108"/>
          <p:cNvSpPr/>
          <p:nvPr/>
        </p:nvSpPr>
        <p:spPr>
          <a:xfrm>
            <a:off x="5510194" y="5861507"/>
            <a:ext cx="3870869" cy="852568"/>
          </a:xfrm>
          <a:prstGeom prst="flowChartInternalStorage">
            <a:avLst/>
          </a:prstGeom>
          <a:solidFill>
            <a:schemeClr val="bg2"/>
          </a:solidFill>
          <a:ln>
            <a:solidFill>
              <a:schemeClr val="accent5">
                <a:lumMod val="75000"/>
              </a:schemeClr>
            </a:solidFill>
          </a:ln>
          <a:scene3d>
            <a:camera prst="perspectiveHeroicExtreme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accent5">
                    <a:lumMod val="75000"/>
                  </a:schemeClr>
                </a:solidFill>
                <a:latin typeface="+mj-lt"/>
              </a:rPr>
              <a:t>Fichier de résultats</a:t>
            </a:r>
          </a:p>
          <a:p>
            <a:pPr algn="ctr"/>
            <a:r>
              <a:rPr lang="fr-FR" b="1" dirty="0" smtClean="0">
                <a:solidFill>
                  <a:schemeClr val="accent5">
                    <a:lumMod val="75000"/>
                  </a:schemeClr>
                </a:solidFill>
                <a:latin typeface="+mj-lt"/>
              </a:rPr>
              <a:t>(comptage des lectures/gène</a:t>
            </a:r>
          </a:p>
          <a:p>
            <a:pPr algn="ctr"/>
            <a:r>
              <a:rPr lang="fr-FR" sz="1400" b="1" dirty="0" err="1" smtClean="0">
                <a:solidFill>
                  <a:schemeClr val="accent5">
                    <a:lumMod val="75000"/>
                  </a:schemeClr>
                </a:solidFill>
                <a:latin typeface="+mj-lt"/>
              </a:rPr>
              <a:t>excel</a:t>
            </a:r>
            <a:endParaRPr lang="fr-FR" sz="1400" b="1" dirty="0">
              <a:solidFill>
                <a:schemeClr val="accent5">
                  <a:lumMod val="75000"/>
                </a:schemeClr>
              </a:solidFill>
              <a:latin typeface="+mj-lt"/>
            </a:endParaRPr>
          </a:p>
        </p:txBody>
      </p:sp>
      <p:sp>
        <p:nvSpPr>
          <p:cNvPr id="110" name="Rectangle 109"/>
          <p:cNvSpPr/>
          <p:nvPr/>
        </p:nvSpPr>
        <p:spPr>
          <a:xfrm>
            <a:off x="935855" y="2832059"/>
            <a:ext cx="8733077" cy="4279941"/>
          </a:xfrm>
          <a:prstGeom prst="rect">
            <a:avLst/>
          </a:prstGeom>
          <a:solidFill>
            <a:schemeClr val="bg1">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Tree>
    <p:extLst>
      <p:ext uri="{BB962C8B-B14F-4D97-AF65-F5344CB8AC3E}">
        <p14:creationId xmlns:p14="http://schemas.microsoft.com/office/powerpoint/2010/main" val="381860215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latin typeface="+mj-lt"/>
              </a:rPr>
              <a:t>Alignement</a:t>
            </a:r>
            <a:endParaRPr lang="fr-FR" dirty="0">
              <a:latin typeface="+mj-lt"/>
            </a:endParaRPr>
          </a:p>
        </p:txBody>
      </p:sp>
      <p:sp>
        <p:nvSpPr>
          <p:cNvPr id="65" name="Espace réservé du contenu 64"/>
          <p:cNvSpPr>
            <a:spLocks noGrp="1"/>
          </p:cNvSpPr>
          <p:nvPr>
            <p:ph idx="1"/>
          </p:nvPr>
        </p:nvSpPr>
        <p:spPr>
          <a:xfrm>
            <a:off x="503999" y="3635820"/>
            <a:ext cx="9071640" cy="3122459"/>
          </a:xfrm>
        </p:spPr>
        <p:txBody>
          <a:bodyPr/>
          <a:lstStyle/>
          <a:p>
            <a:pPr>
              <a:buNone/>
            </a:pPr>
            <a:r>
              <a:rPr lang="fr-FR" u="sng" dirty="0" smtClean="0">
                <a:latin typeface="+mj-lt"/>
              </a:rPr>
              <a:t>Paramètres influant sur l’alignement </a:t>
            </a:r>
            <a:r>
              <a:rPr lang="fr-FR" dirty="0" smtClean="0">
                <a:latin typeface="+mj-lt"/>
              </a:rPr>
              <a:t>:</a:t>
            </a:r>
          </a:p>
          <a:p>
            <a:pPr lvl="1"/>
            <a:r>
              <a:rPr lang="fr-FR" dirty="0" smtClean="0">
                <a:latin typeface="+mj-lt"/>
              </a:rPr>
              <a:t>longueur minimale du hit</a:t>
            </a:r>
          </a:p>
          <a:p>
            <a:pPr lvl="1"/>
            <a:r>
              <a:rPr lang="fr-FR" dirty="0" smtClean="0">
                <a:latin typeface="+mj-lt"/>
              </a:rPr>
              <a:t>nombre maximal de </a:t>
            </a:r>
            <a:r>
              <a:rPr lang="fr-FR" dirty="0" err="1" smtClean="0">
                <a:latin typeface="+mj-lt"/>
              </a:rPr>
              <a:t>mismatches</a:t>
            </a:r>
            <a:endParaRPr lang="fr-FR" dirty="0" smtClean="0">
              <a:latin typeface="+mj-lt"/>
            </a:endParaRPr>
          </a:p>
          <a:p>
            <a:pPr lvl="1"/>
            <a:r>
              <a:rPr lang="fr-FR" dirty="0" smtClean="0">
                <a:latin typeface="+mj-lt"/>
              </a:rPr>
              <a:t>distance maximale entre les paires</a:t>
            </a:r>
          </a:p>
          <a:p>
            <a:pPr lvl="1"/>
            <a:r>
              <a:rPr lang="fr-FR" dirty="0" smtClean="0">
                <a:latin typeface="+mj-lt"/>
              </a:rPr>
              <a:t>petit ARN non codant (</a:t>
            </a:r>
            <a:r>
              <a:rPr lang="fr-FR" dirty="0" err="1" smtClean="0">
                <a:latin typeface="+mj-lt"/>
              </a:rPr>
              <a:t>small</a:t>
            </a:r>
            <a:r>
              <a:rPr lang="fr-FR" dirty="0" smtClean="0">
                <a:latin typeface="+mj-lt"/>
              </a:rPr>
              <a:t> RNA)</a:t>
            </a:r>
            <a:endParaRPr lang="fr-FR" dirty="0">
              <a:latin typeface="+mj-lt"/>
            </a:endParaRPr>
          </a:p>
        </p:txBody>
      </p:sp>
      <p:sp>
        <p:nvSpPr>
          <p:cNvPr id="16" name="Rectangle 15"/>
          <p:cNvSpPr/>
          <p:nvPr/>
        </p:nvSpPr>
        <p:spPr>
          <a:xfrm>
            <a:off x="359792" y="755501"/>
            <a:ext cx="9361040" cy="36004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b="1" dirty="0" smtClean="0">
                <a:solidFill>
                  <a:schemeClr val="tx1"/>
                </a:solidFill>
              </a:rPr>
              <a:t>Contig/Chromosome</a:t>
            </a:r>
            <a:endParaRPr lang="fr-FR" sz="2400" b="1" dirty="0">
              <a:solidFill>
                <a:schemeClr val="tx1"/>
              </a:solidFill>
            </a:endParaRPr>
          </a:p>
        </p:txBody>
      </p:sp>
      <p:sp>
        <p:nvSpPr>
          <p:cNvPr id="19" name="Flèche droite 18"/>
          <p:cNvSpPr/>
          <p:nvPr/>
        </p:nvSpPr>
        <p:spPr>
          <a:xfrm>
            <a:off x="791840" y="1475581"/>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rPr>
              <a:t>Read</a:t>
            </a:r>
            <a:endParaRPr lang="fr-FR" sz="1400" b="1" dirty="0">
              <a:solidFill>
                <a:schemeClr val="tx1"/>
              </a:solidFill>
            </a:endParaRPr>
          </a:p>
        </p:txBody>
      </p:sp>
      <p:sp>
        <p:nvSpPr>
          <p:cNvPr id="20" name="Flèche droite 19"/>
          <p:cNvSpPr/>
          <p:nvPr/>
        </p:nvSpPr>
        <p:spPr>
          <a:xfrm>
            <a:off x="1079872" y="1979637"/>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rPr>
              <a:t>Read</a:t>
            </a:r>
            <a:endParaRPr lang="fr-FR" sz="1400" b="1" dirty="0">
              <a:solidFill>
                <a:schemeClr val="tx1"/>
              </a:solidFill>
            </a:endParaRPr>
          </a:p>
        </p:txBody>
      </p:sp>
      <p:sp>
        <p:nvSpPr>
          <p:cNvPr id="23" name="Flèche droite 22"/>
          <p:cNvSpPr/>
          <p:nvPr/>
        </p:nvSpPr>
        <p:spPr>
          <a:xfrm>
            <a:off x="1583928" y="2411685"/>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rPr>
              <a:t>Read</a:t>
            </a:r>
            <a:endParaRPr lang="fr-FR" sz="1400" b="1" dirty="0">
              <a:solidFill>
                <a:schemeClr val="tx1"/>
              </a:solidFill>
            </a:endParaRPr>
          </a:p>
        </p:txBody>
      </p:sp>
      <p:sp>
        <p:nvSpPr>
          <p:cNvPr id="24" name="Flèche droite 23"/>
          <p:cNvSpPr/>
          <p:nvPr/>
        </p:nvSpPr>
        <p:spPr>
          <a:xfrm>
            <a:off x="6192440" y="1475581"/>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rPr>
              <a:t>Read</a:t>
            </a:r>
            <a:endParaRPr lang="fr-FR" sz="1400" b="1" dirty="0">
              <a:solidFill>
                <a:schemeClr val="tx1"/>
              </a:solidFill>
            </a:endParaRPr>
          </a:p>
        </p:txBody>
      </p:sp>
      <p:sp>
        <p:nvSpPr>
          <p:cNvPr id="25" name="Flèche droite 24"/>
          <p:cNvSpPr/>
          <p:nvPr/>
        </p:nvSpPr>
        <p:spPr>
          <a:xfrm>
            <a:off x="6408464" y="1979637"/>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rPr>
              <a:t>Read</a:t>
            </a:r>
            <a:endParaRPr lang="fr-FR" sz="1400" b="1" dirty="0">
              <a:solidFill>
                <a:schemeClr val="tx1"/>
              </a:solidFill>
            </a:endParaRPr>
          </a:p>
        </p:txBody>
      </p:sp>
      <p:sp>
        <p:nvSpPr>
          <p:cNvPr id="26" name="Flèche droite 25"/>
          <p:cNvSpPr/>
          <p:nvPr/>
        </p:nvSpPr>
        <p:spPr>
          <a:xfrm>
            <a:off x="6912520" y="2411685"/>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rPr>
              <a:t>Read</a:t>
            </a:r>
            <a:endParaRPr lang="fr-FR" sz="1400" b="1" dirty="0">
              <a:solidFill>
                <a:schemeClr val="tx1"/>
              </a:solidFill>
            </a:endParaRPr>
          </a:p>
        </p:txBody>
      </p:sp>
      <p:sp>
        <p:nvSpPr>
          <p:cNvPr id="27" name="Flèche droite 26"/>
          <p:cNvSpPr/>
          <p:nvPr/>
        </p:nvSpPr>
        <p:spPr>
          <a:xfrm rot="10800000">
            <a:off x="8064648" y="1475581"/>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rPr>
              <a:t>Read</a:t>
            </a:r>
            <a:endParaRPr lang="fr-FR" sz="1400" b="1" dirty="0">
              <a:solidFill>
                <a:schemeClr val="tx1"/>
              </a:solidFill>
            </a:endParaRPr>
          </a:p>
        </p:txBody>
      </p:sp>
      <p:sp>
        <p:nvSpPr>
          <p:cNvPr id="34" name="Flèche droite 33"/>
          <p:cNvSpPr/>
          <p:nvPr/>
        </p:nvSpPr>
        <p:spPr>
          <a:xfrm rot="10800000">
            <a:off x="8280672" y="1979637"/>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rPr>
              <a:t>Read</a:t>
            </a:r>
            <a:endParaRPr lang="fr-FR" sz="1400" b="1" dirty="0">
              <a:solidFill>
                <a:schemeClr val="tx1"/>
              </a:solidFill>
            </a:endParaRPr>
          </a:p>
        </p:txBody>
      </p:sp>
      <p:sp>
        <p:nvSpPr>
          <p:cNvPr id="35" name="Flèche droite 34"/>
          <p:cNvSpPr/>
          <p:nvPr/>
        </p:nvSpPr>
        <p:spPr>
          <a:xfrm rot="10800000">
            <a:off x="8784728" y="2411685"/>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rPr>
              <a:t>Read</a:t>
            </a:r>
            <a:endParaRPr lang="fr-FR" sz="1400" b="1" dirty="0">
              <a:solidFill>
                <a:schemeClr val="tx1"/>
              </a:solidFill>
            </a:endParaRPr>
          </a:p>
        </p:txBody>
      </p:sp>
      <p:sp>
        <p:nvSpPr>
          <p:cNvPr id="36" name="ZoneTexte 35"/>
          <p:cNvSpPr txBox="1"/>
          <p:nvPr/>
        </p:nvSpPr>
        <p:spPr>
          <a:xfrm>
            <a:off x="664604" y="2975090"/>
            <a:ext cx="2184765" cy="400110"/>
          </a:xfrm>
          <a:prstGeom prst="rect">
            <a:avLst/>
          </a:prstGeom>
          <a:noFill/>
        </p:spPr>
        <p:txBody>
          <a:bodyPr wrap="none" rtlCol="0">
            <a:spAutoFit/>
          </a:bodyPr>
          <a:lstStyle/>
          <a:p>
            <a:r>
              <a:rPr lang="fr-FR" sz="2000" dirty="0" smtClean="0">
                <a:latin typeface="+mj-lt"/>
              </a:rPr>
              <a:t>Librairie Single-end</a:t>
            </a:r>
            <a:endParaRPr lang="fr-FR" sz="2000" dirty="0">
              <a:latin typeface="+mj-lt"/>
            </a:endParaRPr>
          </a:p>
        </p:txBody>
      </p:sp>
      <p:sp>
        <p:nvSpPr>
          <p:cNvPr id="37" name="ZoneTexte 36"/>
          <p:cNvSpPr txBox="1"/>
          <p:nvPr/>
        </p:nvSpPr>
        <p:spPr>
          <a:xfrm>
            <a:off x="6696496" y="2975090"/>
            <a:ext cx="2223942" cy="400110"/>
          </a:xfrm>
          <a:prstGeom prst="rect">
            <a:avLst/>
          </a:prstGeom>
          <a:noFill/>
        </p:spPr>
        <p:txBody>
          <a:bodyPr wrap="none" rtlCol="0">
            <a:spAutoFit/>
          </a:bodyPr>
          <a:lstStyle/>
          <a:p>
            <a:r>
              <a:rPr lang="fr-FR" sz="2000" dirty="0" smtClean="0">
                <a:latin typeface="+mj-lt"/>
              </a:rPr>
              <a:t>Librairie </a:t>
            </a:r>
            <a:r>
              <a:rPr lang="fr-FR" sz="2000" dirty="0" err="1" smtClean="0">
                <a:latin typeface="+mj-lt"/>
              </a:rPr>
              <a:t>Paired</a:t>
            </a:r>
            <a:r>
              <a:rPr lang="fr-FR" sz="2000" dirty="0" smtClean="0">
                <a:latin typeface="+mj-lt"/>
              </a:rPr>
              <a:t>-end</a:t>
            </a:r>
            <a:endParaRPr lang="fr-FR" sz="2000" dirty="0">
              <a:latin typeface="+mj-lt"/>
            </a:endParaRPr>
          </a:p>
        </p:txBody>
      </p:sp>
      <p:cxnSp>
        <p:nvCxnSpPr>
          <p:cNvPr id="56" name="Connecteur droit 55"/>
          <p:cNvCxnSpPr/>
          <p:nvPr/>
        </p:nvCxnSpPr>
        <p:spPr>
          <a:xfrm>
            <a:off x="6984528" y="1619597"/>
            <a:ext cx="108012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a:off x="7200552" y="2123653"/>
            <a:ext cx="108012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a:off x="7704608" y="2555701"/>
            <a:ext cx="108012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59" name="ZoneTexte 58"/>
          <p:cNvSpPr txBox="1"/>
          <p:nvPr/>
        </p:nvSpPr>
        <p:spPr>
          <a:xfrm>
            <a:off x="6912520" y="1187549"/>
            <a:ext cx="1153970" cy="369332"/>
          </a:xfrm>
          <a:prstGeom prst="rect">
            <a:avLst/>
          </a:prstGeom>
          <a:noFill/>
        </p:spPr>
        <p:txBody>
          <a:bodyPr wrap="none" rtlCol="0">
            <a:spAutoFit/>
          </a:bodyPr>
          <a:lstStyle/>
          <a:p>
            <a:r>
              <a:rPr lang="fr-FR" dirty="0" smtClean="0">
                <a:latin typeface="+mj-lt"/>
              </a:rPr>
              <a:t>100-600nt</a:t>
            </a:r>
            <a:endParaRPr lang="fr-FR" dirty="0">
              <a:latin typeface="+mj-lt"/>
            </a:endParaRPr>
          </a:p>
        </p:txBody>
      </p:sp>
    </p:spTree>
    <p:extLst>
      <p:ext uri="{BB962C8B-B14F-4D97-AF65-F5344CB8AC3E}">
        <p14:creationId xmlns:p14="http://schemas.microsoft.com/office/powerpoint/2010/main" val="44918990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buNone/>
            </a:pPr>
            <a:r>
              <a:rPr lang="fr-FR" dirty="0" smtClean="0">
                <a:latin typeface="+mj-lt"/>
              </a:rPr>
              <a:t>Alignement : influence des paramètres</a:t>
            </a:r>
            <a:endParaRPr lang="fr-FR" dirty="0">
              <a:latin typeface="+mj-lt"/>
            </a:endParaRPr>
          </a:p>
        </p:txBody>
      </p:sp>
      <p:sp>
        <p:nvSpPr>
          <p:cNvPr id="14" name="Espace réservé du contenu 13"/>
          <p:cNvSpPr>
            <a:spLocks noGrp="1"/>
          </p:cNvSpPr>
          <p:nvPr>
            <p:ph idx="1"/>
          </p:nvPr>
        </p:nvSpPr>
        <p:spPr/>
        <p:txBody>
          <a:bodyPr/>
          <a:lstStyle/>
          <a:p>
            <a:pPr>
              <a:buNone/>
            </a:pPr>
            <a:r>
              <a:rPr lang="fr-FR" dirty="0" smtClean="0">
                <a:effectLst>
                  <a:outerShdw blurRad="38100" dist="38100" dir="2700000" algn="tl">
                    <a:srgbClr val="000000">
                      <a:alpha val="43137"/>
                    </a:srgbClr>
                  </a:outerShdw>
                </a:effectLst>
                <a:latin typeface="+mj-lt"/>
              </a:rPr>
              <a:t>Longueur minimale du hit</a:t>
            </a:r>
          </a:p>
          <a:p>
            <a:pPr lvl="1"/>
            <a:r>
              <a:rPr lang="fr-FR" dirty="0" smtClean="0">
                <a:latin typeface="+mj-lt"/>
              </a:rPr>
              <a:t>compromis entre bruit et information</a:t>
            </a:r>
          </a:p>
          <a:p>
            <a:pPr lvl="1"/>
            <a:r>
              <a:rPr lang="fr-FR" dirty="0" smtClean="0">
                <a:latin typeface="+mj-lt"/>
              </a:rPr>
              <a:t>perte des exons plus petits que ce paramètre</a:t>
            </a:r>
          </a:p>
          <a:p>
            <a:pPr lvl="1"/>
            <a:r>
              <a:rPr lang="fr-FR" dirty="0">
                <a:latin typeface="+mj-lt"/>
              </a:rPr>
              <a:t>valeur par défaut : 18 nt</a:t>
            </a:r>
          </a:p>
          <a:p>
            <a:endParaRPr lang="fr-FR" dirty="0" smtClean="0">
              <a:latin typeface="+mj-lt"/>
            </a:endParaRPr>
          </a:p>
          <a:p>
            <a:endParaRPr lang="fr-FR" dirty="0">
              <a:latin typeface="+mj-lt"/>
            </a:endParaRPr>
          </a:p>
        </p:txBody>
      </p:sp>
      <p:sp>
        <p:nvSpPr>
          <p:cNvPr id="4" name="ZoneTexte 3"/>
          <p:cNvSpPr txBox="1"/>
          <p:nvPr/>
        </p:nvSpPr>
        <p:spPr>
          <a:xfrm>
            <a:off x="0" y="3923853"/>
            <a:ext cx="10008864" cy="1323439"/>
          </a:xfrm>
          <a:prstGeom prst="rect">
            <a:avLst/>
          </a:prstGeom>
          <a:noFill/>
        </p:spPr>
        <p:txBody>
          <a:bodyPr wrap="square" rtlCol="0">
            <a:spAutoFit/>
          </a:bodyPr>
          <a:lstStyle/>
          <a:p>
            <a:r>
              <a:rPr lang="fr-FR" sz="2000" b="1" dirty="0" smtClean="0">
                <a:latin typeface="+mj-lt"/>
                <a:cs typeface="Courier New" pitchFamily="49" charset="0"/>
              </a:rPr>
              <a:t>Exemple    </a:t>
            </a:r>
            <a:r>
              <a:rPr lang="fr-FR" sz="2000" b="1" dirty="0" err="1" smtClean="0">
                <a:latin typeface="+mj-lt"/>
                <a:cs typeface="Courier New" pitchFamily="49" charset="0"/>
              </a:rPr>
              <a:t>reads</a:t>
            </a:r>
            <a:r>
              <a:rPr lang="fr-FR" sz="2000" b="1" dirty="0" smtClean="0">
                <a:latin typeface="+mj-lt"/>
                <a:cs typeface="Courier New" pitchFamily="49" charset="0"/>
              </a:rPr>
              <a:t> 25nt     </a:t>
            </a:r>
            <a:r>
              <a:rPr lang="fr-FR" sz="2000" b="1" dirty="0" err="1" smtClean="0">
                <a:latin typeface="+mj-lt"/>
                <a:cs typeface="Courier New" pitchFamily="49" charset="0"/>
              </a:rPr>
              <a:t>lmin</a:t>
            </a:r>
            <a:r>
              <a:rPr lang="fr-FR" sz="2000" b="1" dirty="0" smtClean="0">
                <a:latin typeface="+mj-lt"/>
                <a:cs typeface="Courier New" pitchFamily="49" charset="0"/>
              </a:rPr>
              <a:t>: 18nt</a:t>
            </a:r>
          </a:p>
          <a:p>
            <a:endParaRPr lang="fr-FR" sz="2000" b="1" dirty="0" smtClean="0">
              <a:latin typeface="+mj-lt"/>
              <a:cs typeface="Courier New" pitchFamily="49" charset="0"/>
            </a:endParaRPr>
          </a:p>
          <a:p>
            <a:endParaRPr lang="fr-FR" sz="2000" b="1" dirty="0" smtClean="0">
              <a:latin typeface="+mj-lt"/>
              <a:cs typeface="Courier New" pitchFamily="49" charset="0"/>
            </a:endParaRPr>
          </a:p>
          <a:p>
            <a:r>
              <a:rPr lang="fr-FR" sz="2000" b="1" dirty="0">
                <a:latin typeface="+mj-lt"/>
                <a:cs typeface="Courier New" pitchFamily="49" charset="0"/>
              </a:rPr>
              <a:t>A</a:t>
            </a:r>
            <a:r>
              <a:rPr lang="fr-FR" sz="2000" b="1" dirty="0" smtClean="0">
                <a:latin typeface="+mj-lt"/>
                <a:cs typeface="Courier New" pitchFamily="49" charset="0"/>
              </a:rPr>
              <a:t>TGGG</a:t>
            </a:r>
            <a:r>
              <a:rPr lang="fr-FR" sz="2000" b="1" dirty="0" smtClean="0">
                <a:solidFill>
                  <a:schemeClr val="accent3">
                    <a:lumMod val="75000"/>
                  </a:schemeClr>
                </a:solidFill>
                <a:latin typeface="+mj-lt"/>
                <a:cs typeface="Courier New" pitchFamily="49" charset="0"/>
              </a:rPr>
              <a:t>CCAGAAGCAGCGGTGAGATC</a:t>
            </a:r>
            <a:r>
              <a:rPr lang="fr-FR" sz="2000" b="1" dirty="0" smtClean="0">
                <a:latin typeface="+mj-lt"/>
                <a:cs typeface="Courier New" pitchFamily="49" charset="0"/>
              </a:rPr>
              <a:t>CTGGCTGTTCCTGTGAGACGAGCG</a:t>
            </a:r>
            <a:r>
              <a:rPr lang="fr-FR" sz="2000" b="1" dirty="0" smtClean="0">
                <a:solidFill>
                  <a:srgbClr val="0070C0"/>
                </a:solidFill>
                <a:latin typeface="+mj-lt"/>
                <a:cs typeface="Courier New" pitchFamily="49" charset="0"/>
              </a:rPr>
              <a:t>GATTTCCTGCTG</a:t>
            </a:r>
            <a:r>
              <a:rPr lang="fr-FR" sz="2000" b="1" dirty="0" smtClean="0">
                <a:latin typeface="+mj-lt"/>
                <a:cs typeface="Courier New" pitchFamily="49" charset="0"/>
              </a:rPr>
              <a:t>…</a:t>
            </a:r>
          </a:p>
        </p:txBody>
      </p:sp>
      <p:cxnSp>
        <p:nvCxnSpPr>
          <p:cNvPr id="17" name="Connecteur droit 16"/>
          <p:cNvCxnSpPr/>
          <p:nvPr/>
        </p:nvCxnSpPr>
        <p:spPr>
          <a:xfrm>
            <a:off x="863848" y="4902348"/>
            <a:ext cx="3024336" cy="0"/>
          </a:xfrm>
          <a:prstGeom prst="line">
            <a:avLst/>
          </a:prstGeom>
          <a:ln w="317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358438" y="4542308"/>
            <a:ext cx="799578" cy="461665"/>
          </a:xfrm>
          <a:prstGeom prst="rect">
            <a:avLst/>
          </a:prstGeom>
          <a:noFill/>
        </p:spPr>
        <p:txBody>
          <a:bodyPr wrap="square" rtlCol="0">
            <a:spAutoFit/>
          </a:bodyPr>
          <a:lstStyle/>
          <a:p>
            <a:r>
              <a:rPr lang="fr-FR" sz="2400" b="1" dirty="0" smtClean="0">
                <a:solidFill>
                  <a:schemeClr val="accent3">
                    <a:lumMod val="75000"/>
                  </a:schemeClr>
                </a:solidFill>
                <a:latin typeface="+mj-lt"/>
              </a:rPr>
              <a:t>Exon</a:t>
            </a:r>
            <a:endParaRPr lang="fr-FR" sz="2400" b="1" dirty="0">
              <a:solidFill>
                <a:schemeClr val="accent3">
                  <a:lumMod val="75000"/>
                </a:schemeClr>
              </a:solidFill>
              <a:latin typeface="+mj-lt"/>
            </a:endParaRPr>
          </a:p>
        </p:txBody>
      </p:sp>
      <p:cxnSp>
        <p:nvCxnSpPr>
          <p:cNvPr id="21" name="Connecteur droit 20"/>
          <p:cNvCxnSpPr/>
          <p:nvPr/>
        </p:nvCxnSpPr>
        <p:spPr>
          <a:xfrm>
            <a:off x="7200552" y="4902348"/>
            <a:ext cx="1800201"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8135880" y="4542307"/>
            <a:ext cx="799578" cy="461665"/>
          </a:xfrm>
          <a:prstGeom prst="rect">
            <a:avLst/>
          </a:prstGeom>
          <a:noFill/>
          <a:ln>
            <a:noFill/>
          </a:ln>
        </p:spPr>
        <p:txBody>
          <a:bodyPr wrap="square" rtlCol="0">
            <a:spAutoFit/>
          </a:bodyPr>
          <a:lstStyle/>
          <a:p>
            <a:r>
              <a:rPr lang="fr-FR" sz="2400" b="1" dirty="0" smtClean="0">
                <a:solidFill>
                  <a:srgbClr val="0070C0"/>
                </a:solidFill>
                <a:latin typeface="+mj-lt"/>
              </a:rPr>
              <a:t>Exon</a:t>
            </a:r>
            <a:endParaRPr lang="fr-FR" sz="2400" b="1" dirty="0">
              <a:solidFill>
                <a:srgbClr val="0070C0"/>
              </a:solidFill>
              <a:latin typeface="+mj-lt"/>
            </a:endParaRPr>
          </a:p>
        </p:txBody>
      </p:sp>
      <p:sp>
        <p:nvSpPr>
          <p:cNvPr id="9" name="ZoneTexte 8"/>
          <p:cNvSpPr txBox="1"/>
          <p:nvPr/>
        </p:nvSpPr>
        <p:spPr>
          <a:xfrm>
            <a:off x="6866639" y="5714761"/>
            <a:ext cx="1918089" cy="369332"/>
          </a:xfrm>
          <a:prstGeom prst="rect">
            <a:avLst/>
          </a:prstGeom>
          <a:noFill/>
        </p:spPr>
        <p:txBody>
          <a:bodyPr wrap="none" rtlCol="0">
            <a:spAutoFit/>
          </a:bodyPr>
          <a:lstStyle/>
          <a:p>
            <a:r>
              <a:rPr lang="fr-FR" dirty="0" smtClean="0">
                <a:solidFill>
                  <a:srgbClr val="FF0000"/>
                </a:solidFill>
                <a:latin typeface="+mj-lt"/>
              </a:rPr>
              <a:t>Alignement &lt; 18nt</a:t>
            </a:r>
            <a:endParaRPr lang="fr-FR" dirty="0">
              <a:solidFill>
                <a:srgbClr val="FF0000"/>
              </a:solidFill>
              <a:latin typeface="+mj-lt"/>
            </a:endParaRPr>
          </a:p>
        </p:txBody>
      </p:sp>
      <p:cxnSp>
        <p:nvCxnSpPr>
          <p:cNvPr id="11" name="Connecteur droit avec flèche 10"/>
          <p:cNvCxnSpPr/>
          <p:nvPr/>
        </p:nvCxnSpPr>
        <p:spPr>
          <a:xfrm flipH="1">
            <a:off x="6362583" y="5940077"/>
            <a:ext cx="33326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2015976" y="5871844"/>
            <a:ext cx="3096344"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03808" y="5364013"/>
            <a:ext cx="6552728" cy="1015663"/>
          </a:xfrm>
          <a:prstGeom prst="rect">
            <a:avLst/>
          </a:prstGeom>
          <a:noFill/>
        </p:spPr>
        <p:txBody>
          <a:bodyPr wrap="square" rtlCol="0">
            <a:spAutoFit/>
          </a:bodyPr>
          <a:lstStyle/>
          <a:p>
            <a:r>
              <a:rPr lang="fr-FR" sz="2000" b="1" dirty="0">
                <a:latin typeface="+mj-lt"/>
                <a:cs typeface="Courier New" pitchFamily="49" charset="0"/>
              </a:rPr>
              <a:t> </a:t>
            </a:r>
            <a:r>
              <a:rPr lang="fr-FR" sz="2000" b="1" dirty="0" smtClean="0">
                <a:latin typeface="+mj-lt"/>
                <a:cs typeface="Courier New" pitchFamily="49" charset="0"/>
              </a:rPr>
              <a:t>        </a:t>
            </a:r>
            <a:r>
              <a:rPr lang="fr-FR" sz="2000" b="1" dirty="0" err="1" smtClean="0">
                <a:solidFill>
                  <a:schemeClr val="accent3">
                    <a:lumMod val="75000"/>
                  </a:schemeClr>
                </a:solidFill>
                <a:latin typeface="+mj-lt"/>
                <a:cs typeface="Courier New" pitchFamily="49" charset="0"/>
              </a:rPr>
              <a:t>AGAAGCAGCGGTGAGATC</a:t>
            </a:r>
            <a:r>
              <a:rPr lang="fr-FR" sz="2000" b="1" dirty="0" err="1" smtClean="0">
                <a:solidFill>
                  <a:srgbClr val="0070C0"/>
                </a:solidFill>
                <a:latin typeface="+mj-lt"/>
                <a:cs typeface="Courier New" pitchFamily="49" charset="0"/>
              </a:rPr>
              <a:t>gatttcc</a:t>
            </a:r>
            <a:r>
              <a:rPr lang="fr-FR" sz="2000" b="1" dirty="0" smtClean="0">
                <a:solidFill>
                  <a:srgbClr val="0070C0"/>
                </a:solidFill>
                <a:latin typeface="+mj-lt"/>
                <a:cs typeface="Courier New" pitchFamily="49" charset="0"/>
              </a:rPr>
              <a:t>            </a:t>
            </a:r>
            <a:endParaRPr lang="fr-FR" sz="2000" b="1" dirty="0">
              <a:latin typeface="+mj-lt"/>
              <a:cs typeface="Courier New" pitchFamily="49" charset="0"/>
            </a:endParaRPr>
          </a:p>
          <a:p>
            <a:r>
              <a:rPr lang="fr-FR" sz="2000" b="1" dirty="0" smtClean="0">
                <a:latin typeface="+mj-lt"/>
                <a:cs typeface="Courier New" pitchFamily="49" charset="0"/>
              </a:rPr>
              <a:t>                       </a:t>
            </a:r>
            <a:r>
              <a:rPr lang="fr-FR" sz="2000" b="1" dirty="0" err="1" smtClean="0">
                <a:solidFill>
                  <a:schemeClr val="accent3">
                    <a:lumMod val="75000"/>
                  </a:schemeClr>
                </a:solidFill>
                <a:latin typeface="+mj-lt"/>
                <a:cs typeface="Courier New" pitchFamily="49" charset="0"/>
              </a:rPr>
              <a:t>CAGCGGTGAGATC</a:t>
            </a:r>
            <a:r>
              <a:rPr lang="fr-FR" sz="2000" b="1" dirty="0" err="1" smtClean="0">
                <a:solidFill>
                  <a:srgbClr val="0070C0"/>
                </a:solidFill>
                <a:latin typeface="+mj-lt"/>
                <a:cs typeface="Courier New" pitchFamily="49" charset="0"/>
              </a:rPr>
              <a:t>gatttcctgctg</a:t>
            </a:r>
            <a:endParaRPr lang="fr-FR" sz="2000" b="1" dirty="0" smtClean="0">
              <a:solidFill>
                <a:srgbClr val="0070C0"/>
              </a:solidFill>
              <a:latin typeface="+mj-lt"/>
              <a:cs typeface="Courier New" pitchFamily="49" charset="0"/>
            </a:endParaRPr>
          </a:p>
          <a:p>
            <a:r>
              <a:rPr lang="fr-FR" sz="2000" b="1" dirty="0" smtClean="0">
                <a:latin typeface="+mj-lt"/>
                <a:cs typeface="Courier New" pitchFamily="49" charset="0"/>
              </a:rPr>
              <a:t> </a:t>
            </a:r>
            <a:r>
              <a:rPr lang="fr-FR" sz="2000" b="1" dirty="0" err="1" smtClean="0">
                <a:solidFill>
                  <a:srgbClr val="0070C0"/>
                </a:solidFill>
                <a:latin typeface="+mj-lt"/>
                <a:cs typeface="Courier New" pitchFamily="49" charset="0"/>
              </a:rPr>
              <a:t>ct</a:t>
            </a:r>
            <a:r>
              <a:rPr lang="fr-FR" sz="2000" b="1" dirty="0" err="1" smtClean="0">
                <a:solidFill>
                  <a:schemeClr val="accent3">
                    <a:lumMod val="75000"/>
                  </a:schemeClr>
                </a:solidFill>
                <a:latin typeface="+mj-lt"/>
                <a:cs typeface="Courier New" pitchFamily="49" charset="0"/>
              </a:rPr>
              <a:t>CCAGAAGCAGCGGTGAGATC</a:t>
            </a:r>
            <a:r>
              <a:rPr lang="fr-FR" sz="2000" b="1" dirty="0" err="1" smtClean="0">
                <a:solidFill>
                  <a:srgbClr val="0070C0"/>
                </a:solidFill>
                <a:latin typeface="+mj-lt"/>
                <a:cs typeface="Courier New" pitchFamily="49" charset="0"/>
              </a:rPr>
              <a:t>gat</a:t>
            </a:r>
            <a:endParaRPr lang="fr-FR" sz="2000" dirty="0">
              <a:latin typeface="+mj-lt"/>
            </a:endParaRPr>
          </a:p>
        </p:txBody>
      </p:sp>
    </p:spTree>
    <p:extLst>
      <p:ext uri="{BB962C8B-B14F-4D97-AF65-F5344CB8AC3E}">
        <p14:creationId xmlns:p14="http://schemas.microsoft.com/office/powerpoint/2010/main" val="405004527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latin typeface="+mj-lt"/>
              </a:rPr>
              <a:t>Alignement : influence des paramètres</a:t>
            </a:r>
            <a:endParaRPr lang="fr-FR" dirty="0">
              <a:latin typeface="+mj-lt"/>
            </a:endParaRPr>
          </a:p>
        </p:txBody>
      </p:sp>
      <p:sp>
        <p:nvSpPr>
          <p:cNvPr id="14" name="Espace réservé du contenu 13"/>
          <p:cNvSpPr>
            <a:spLocks noGrp="1"/>
          </p:cNvSpPr>
          <p:nvPr>
            <p:ph idx="1"/>
          </p:nvPr>
        </p:nvSpPr>
        <p:spPr/>
        <p:txBody>
          <a:bodyPr>
            <a:noAutofit/>
          </a:bodyPr>
          <a:lstStyle/>
          <a:p>
            <a:pPr>
              <a:buNone/>
            </a:pPr>
            <a:r>
              <a:rPr lang="fr-FR" dirty="0" smtClean="0">
                <a:effectLst>
                  <a:outerShdw blurRad="38100" dist="38100" dir="2700000" algn="tl">
                    <a:srgbClr val="000000">
                      <a:alpha val="43137"/>
                    </a:srgbClr>
                  </a:outerShdw>
                </a:effectLst>
                <a:latin typeface="+mj-lt"/>
              </a:rPr>
              <a:t>Nombre maximal de </a:t>
            </a:r>
            <a:r>
              <a:rPr lang="fr-FR" dirty="0" err="1" smtClean="0">
                <a:effectLst>
                  <a:outerShdw blurRad="38100" dist="38100" dir="2700000" algn="tl">
                    <a:srgbClr val="000000">
                      <a:alpha val="43137"/>
                    </a:srgbClr>
                  </a:outerShdw>
                </a:effectLst>
                <a:latin typeface="+mj-lt"/>
              </a:rPr>
              <a:t>mismatches</a:t>
            </a:r>
            <a:endParaRPr lang="fr-FR" dirty="0" smtClean="0">
              <a:effectLst>
                <a:outerShdw blurRad="38100" dist="38100" dir="2700000" algn="tl">
                  <a:srgbClr val="000000">
                    <a:alpha val="43137"/>
                  </a:srgbClr>
                </a:outerShdw>
              </a:effectLst>
              <a:latin typeface="+mj-lt"/>
            </a:endParaRPr>
          </a:p>
          <a:p>
            <a:pPr lvl="1"/>
            <a:r>
              <a:rPr lang="fr-FR" dirty="0" smtClean="0">
                <a:latin typeface="+mj-lt"/>
              </a:rPr>
              <a:t>erreurs </a:t>
            </a:r>
            <a:r>
              <a:rPr lang="fr-FR" dirty="0">
                <a:latin typeface="+mj-lt"/>
              </a:rPr>
              <a:t>de séquençage (~1</a:t>
            </a:r>
            <a:r>
              <a:rPr lang="fr-FR" dirty="0" smtClean="0">
                <a:latin typeface="+mj-lt"/>
              </a:rPr>
              <a:t>%)</a:t>
            </a:r>
          </a:p>
          <a:p>
            <a:pPr lvl="1"/>
            <a:r>
              <a:rPr lang="fr-FR" dirty="0" smtClean="0">
                <a:latin typeface="+mj-lt"/>
              </a:rPr>
              <a:t>variabilité avec la référence</a:t>
            </a:r>
          </a:p>
          <a:p>
            <a:pPr lvl="1"/>
            <a:r>
              <a:rPr lang="fr-FR" dirty="0">
                <a:latin typeface="+mj-lt"/>
              </a:rPr>
              <a:t>h</a:t>
            </a:r>
            <a:r>
              <a:rPr lang="fr-FR" dirty="0" smtClean="0">
                <a:latin typeface="+mj-lt"/>
              </a:rPr>
              <a:t>étérozygotie</a:t>
            </a:r>
            <a:endParaRPr lang="fr-FR" dirty="0">
              <a:latin typeface="+mj-lt"/>
            </a:endParaRPr>
          </a:p>
          <a:p>
            <a:pPr lvl="1"/>
            <a:r>
              <a:rPr lang="fr-FR" dirty="0">
                <a:latin typeface="+mj-lt"/>
              </a:rPr>
              <a:t>valeur par défaut : 0</a:t>
            </a:r>
          </a:p>
          <a:p>
            <a:pPr lvl="1"/>
            <a:endParaRPr lang="fr-FR" sz="900" dirty="0" smtClean="0">
              <a:latin typeface="+mj-lt"/>
            </a:endParaRPr>
          </a:p>
          <a:p>
            <a:pPr>
              <a:buNone/>
            </a:pPr>
            <a:r>
              <a:rPr lang="fr-FR" sz="2800" u="sng" dirty="0" smtClean="0">
                <a:effectLst>
                  <a:outerShdw blurRad="38100" dist="38100" dir="2700000" algn="tl">
                    <a:srgbClr val="000000">
                      <a:alpha val="43137"/>
                    </a:srgbClr>
                  </a:outerShdw>
                </a:effectLst>
                <a:latin typeface="+mj-lt"/>
              </a:rPr>
              <a:t>Exemple: lecture de 100nt </a:t>
            </a:r>
            <a:r>
              <a:rPr lang="fr-FR" sz="2800" u="sng" dirty="0" err="1" smtClean="0">
                <a:effectLst>
                  <a:outerShdw blurRad="38100" dist="38100" dir="2700000" algn="tl">
                    <a:srgbClr val="000000">
                      <a:alpha val="43137"/>
                    </a:srgbClr>
                  </a:outerShdw>
                </a:effectLst>
                <a:latin typeface="+mj-lt"/>
              </a:rPr>
              <a:t>paired</a:t>
            </a:r>
            <a:r>
              <a:rPr lang="fr-FR" sz="2800" u="sng" dirty="0" smtClean="0">
                <a:effectLst>
                  <a:outerShdw blurRad="38100" dist="38100" dir="2700000" algn="tl">
                    <a:srgbClr val="000000">
                      <a:alpha val="43137"/>
                    </a:srgbClr>
                  </a:outerShdw>
                </a:effectLst>
                <a:latin typeface="+mj-lt"/>
              </a:rPr>
              <a:t>-end</a:t>
            </a:r>
          </a:p>
          <a:p>
            <a:pPr lvl="1"/>
            <a:r>
              <a:rPr lang="fr-FR" dirty="0" smtClean="0">
                <a:latin typeface="+mj-lt"/>
              </a:rPr>
              <a:t>5 </a:t>
            </a:r>
            <a:r>
              <a:rPr lang="fr-FR" dirty="0" err="1" smtClean="0">
                <a:latin typeface="+mj-lt"/>
              </a:rPr>
              <a:t>mismatches</a:t>
            </a:r>
            <a:r>
              <a:rPr lang="fr-FR" dirty="0" smtClean="0">
                <a:latin typeface="+mj-lt"/>
              </a:rPr>
              <a:t> autorisés</a:t>
            </a:r>
          </a:p>
          <a:p>
            <a:pPr lvl="2"/>
            <a:r>
              <a:rPr lang="fr-FR" dirty="0" smtClean="0">
                <a:latin typeface="+mj-lt"/>
              </a:rPr>
              <a:t>prise en compte des variations alléliques et des erreurs</a:t>
            </a:r>
          </a:p>
          <a:p>
            <a:pPr lvl="2"/>
            <a:r>
              <a:rPr lang="fr-FR" dirty="0" smtClean="0">
                <a:latin typeface="+mj-lt"/>
              </a:rPr>
              <a:t>perte de spécificité d’alignement sur les lectures compensée par l’alignement de la paire</a:t>
            </a:r>
          </a:p>
          <a:p>
            <a:endParaRPr lang="fr-FR" dirty="0">
              <a:latin typeface="+mj-lt"/>
            </a:endParaRPr>
          </a:p>
        </p:txBody>
      </p:sp>
    </p:spTree>
    <p:extLst>
      <p:ext uri="{BB962C8B-B14F-4D97-AF65-F5344CB8AC3E}">
        <p14:creationId xmlns:p14="http://schemas.microsoft.com/office/powerpoint/2010/main" val="324211987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latin typeface="+mj-lt"/>
              </a:rPr>
              <a:t>Alignement : influence des paramètres</a:t>
            </a:r>
            <a:endParaRPr lang="fr-FR" dirty="0">
              <a:latin typeface="+mj-lt"/>
            </a:endParaRPr>
          </a:p>
        </p:txBody>
      </p:sp>
      <p:sp>
        <p:nvSpPr>
          <p:cNvPr id="14" name="Espace réservé du contenu 13"/>
          <p:cNvSpPr>
            <a:spLocks noGrp="1"/>
          </p:cNvSpPr>
          <p:nvPr>
            <p:ph idx="1"/>
          </p:nvPr>
        </p:nvSpPr>
        <p:spPr/>
        <p:txBody>
          <a:bodyPr/>
          <a:lstStyle/>
          <a:p>
            <a:pPr>
              <a:buNone/>
            </a:pPr>
            <a:r>
              <a:rPr lang="fr-FR" dirty="0" smtClean="0">
                <a:effectLst>
                  <a:outerShdw blurRad="38100" dist="38100" dir="2700000" algn="tl">
                    <a:srgbClr val="000000">
                      <a:alpha val="43137"/>
                    </a:srgbClr>
                  </a:outerShdw>
                </a:effectLst>
                <a:latin typeface="+mj-lt"/>
              </a:rPr>
              <a:t>Distance maximale entre les paires</a:t>
            </a:r>
          </a:p>
          <a:p>
            <a:pPr lvl="1"/>
            <a:r>
              <a:rPr lang="fr-FR" dirty="0" smtClean="0">
                <a:latin typeface="+mj-lt"/>
              </a:rPr>
              <a:t>cohérence de l’alignement de 2 </a:t>
            </a:r>
            <a:r>
              <a:rPr lang="fr-FR" dirty="0" err="1" smtClean="0">
                <a:latin typeface="+mj-lt"/>
              </a:rPr>
              <a:t>reads</a:t>
            </a:r>
            <a:r>
              <a:rPr lang="fr-FR" dirty="0" smtClean="0">
                <a:latin typeface="+mj-lt"/>
              </a:rPr>
              <a:t> d’une paire</a:t>
            </a:r>
          </a:p>
          <a:p>
            <a:pPr lvl="1"/>
            <a:r>
              <a:rPr lang="fr-FR" dirty="0" smtClean="0">
                <a:latin typeface="+mj-lt"/>
              </a:rPr>
              <a:t>généralement entre 100 et 600 nt</a:t>
            </a:r>
          </a:p>
          <a:p>
            <a:pPr lvl="1"/>
            <a:endParaRPr lang="fr-FR" dirty="0" smtClean="0">
              <a:latin typeface="+mj-lt"/>
            </a:endParaRPr>
          </a:p>
          <a:p>
            <a:pPr>
              <a:buNone/>
            </a:pPr>
            <a:r>
              <a:rPr lang="fr-FR" dirty="0" smtClean="0">
                <a:effectLst>
                  <a:outerShdw blurRad="38100" dist="38100" dir="2700000" algn="tl">
                    <a:srgbClr val="000000">
                      <a:alpha val="43137"/>
                    </a:srgbClr>
                  </a:outerShdw>
                </a:effectLst>
                <a:latin typeface="+mj-lt"/>
              </a:rPr>
              <a:t>Petit ARN non codant (</a:t>
            </a:r>
            <a:r>
              <a:rPr lang="fr-FR" dirty="0" err="1" smtClean="0">
                <a:effectLst>
                  <a:outerShdw blurRad="38100" dist="38100" dir="2700000" algn="tl">
                    <a:srgbClr val="000000">
                      <a:alpha val="43137"/>
                    </a:srgbClr>
                  </a:outerShdw>
                </a:effectLst>
                <a:latin typeface="+mj-lt"/>
              </a:rPr>
              <a:t>small</a:t>
            </a:r>
            <a:r>
              <a:rPr lang="fr-FR" dirty="0" smtClean="0">
                <a:effectLst>
                  <a:outerShdw blurRad="38100" dist="38100" dir="2700000" algn="tl">
                    <a:srgbClr val="000000">
                      <a:alpha val="43137"/>
                    </a:srgbClr>
                  </a:outerShdw>
                </a:effectLst>
                <a:latin typeface="+mj-lt"/>
              </a:rPr>
              <a:t> RNA)</a:t>
            </a:r>
          </a:p>
          <a:p>
            <a:pPr lvl="1"/>
            <a:r>
              <a:rPr lang="fr-FR" dirty="0" smtClean="0">
                <a:latin typeface="+mj-lt"/>
              </a:rPr>
              <a:t>lecture entre 20 et 50 nt mais hits entre 18 et 30 nt</a:t>
            </a:r>
          </a:p>
          <a:p>
            <a:pPr lvl="1"/>
            <a:r>
              <a:rPr lang="fr-FR" dirty="0" smtClean="0">
                <a:latin typeface="+mj-lt"/>
              </a:rPr>
              <a:t>0 </a:t>
            </a:r>
            <a:r>
              <a:rPr lang="fr-FR" dirty="0" err="1" smtClean="0">
                <a:latin typeface="+mj-lt"/>
              </a:rPr>
              <a:t>mismatch</a:t>
            </a:r>
            <a:r>
              <a:rPr lang="fr-FR" dirty="0" smtClean="0">
                <a:latin typeface="+mj-lt"/>
              </a:rPr>
              <a:t> autorisé</a:t>
            </a:r>
          </a:p>
          <a:p>
            <a:pPr lvl="2"/>
            <a:r>
              <a:rPr lang="fr-FR" dirty="0" smtClean="0">
                <a:latin typeface="+mj-lt"/>
              </a:rPr>
              <a:t>pas d’informations complémentaires avec la paire</a:t>
            </a:r>
          </a:p>
          <a:p>
            <a:pPr lvl="2"/>
            <a:r>
              <a:rPr lang="fr-FR" dirty="0" smtClean="0">
                <a:latin typeface="+mj-lt"/>
              </a:rPr>
              <a:t>limite les </a:t>
            </a:r>
            <a:r>
              <a:rPr lang="fr-FR" smtClean="0">
                <a:latin typeface="+mj-lt"/>
              </a:rPr>
              <a:t>alignements dus </a:t>
            </a:r>
            <a:r>
              <a:rPr lang="fr-FR" dirty="0" smtClean="0">
                <a:latin typeface="+mj-lt"/>
              </a:rPr>
              <a:t>au hasard</a:t>
            </a:r>
          </a:p>
          <a:p>
            <a:pPr lvl="1"/>
            <a:r>
              <a:rPr lang="fr-FR" dirty="0" smtClean="0">
                <a:latin typeface="+mj-lt"/>
              </a:rPr>
              <a:t>adaptation des seuils pour les petits alignements</a:t>
            </a:r>
          </a:p>
          <a:p>
            <a:pPr>
              <a:buNone/>
            </a:pPr>
            <a:endParaRPr lang="fr-FR" dirty="0">
              <a:latin typeface="+mj-lt"/>
            </a:endParaRPr>
          </a:p>
        </p:txBody>
      </p:sp>
    </p:spTree>
    <p:extLst>
      <p:ext uri="{BB962C8B-B14F-4D97-AF65-F5344CB8AC3E}">
        <p14:creationId xmlns:p14="http://schemas.microsoft.com/office/powerpoint/2010/main" val="396021155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5"/>
          <p:cNvPicPr>
            <a:picLocks noChangeAspect="1"/>
          </p:cNvPicPr>
          <p:nvPr/>
        </p:nvPicPr>
        <p:blipFill>
          <a:blip r:embed="rId2" cstate="print">
            <a:alphaModFix/>
            <a:lum/>
          </a:blip>
          <a:srcRect/>
          <a:stretch>
            <a:fillRect/>
          </a:stretch>
        </p:blipFill>
        <p:spPr>
          <a:xfrm>
            <a:off x="0" y="6957035"/>
            <a:ext cx="1365840" cy="602640"/>
          </a:xfrm>
          <a:prstGeom prst="rect">
            <a:avLst/>
          </a:prstGeom>
          <a:noFill/>
          <a:ln>
            <a:noFill/>
          </a:ln>
        </p:spPr>
      </p:pic>
      <p:pic>
        <p:nvPicPr>
          <p:cNvPr id="24" name="Picture 2"/>
          <p:cNvPicPr>
            <a:picLocks noChangeAspect="1" noChangeArrowheads="1"/>
          </p:cNvPicPr>
          <p:nvPr/>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5" name="Losange 24"/>
          <p:cNvSpPr/>
          <p:nvPr/>
        </p:nvSpPr>
        <p:spPr>
          <a:xfrm>
            <a:off x="4370565" y="1751939"/>
            <a:ext cx="1800200" cy="1080120"/>
          </a:xfrm>
          <a:prstGeom prst="diamond">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dirty="0">
              <a:latin typeface="+mj-lt"/>
            </a:endParaRPr>
          </a:p>
        </p:txBody>
      </p:sp>
      <p:sp>
        <p:nvSpPr>
          <p:cNvPr id="26" name="ZoneTexte 25"/>
          <p:cNvSpPr txBox="1"/>
          <p:nvPr/>
        </p:nvSpPr>
        <p:spPr>
          <a:xfrm>
            <a:off x="4626355" y="2107333"/>
            <a:ext cx="1288623" cy="369332"/>
          </a:xfrm>
          <a:prstGeom prst="rect">
            <a:avLst/>
          </a:prstGeom>
          <a:noFill/>
        </p:spPr>
        <p:txBody>
          <a:bodyPr wrap="none" rtlCol="0">
            <a:spAutoFit/>
          </a:bodyPr>
          <a:lstStyle/>
          <a:p>
            <a:pPr algn="ctr"/>
            <a:r>
              <a:rPr lang="fr-FR" b="1" dirty="0" smtClean="0">
                <a:latin typeface="+mj-lt"/>
              </a:rPr>
              <a:t>Alignement</a:t>
            </a:r>
          </a:p>
        </p:txBody>
      </p:sp>
      <p:cxnSp>
        <p:nvCxnSpPr>
          <p:cNvPr id="27" name="Connecteur droit 26"/>
          <p:cNvCxnSpPr>
            <a:endCxn id="25" idx="0"/>
          </p:cNvCxnSpPr>
          <p:nvPr/>
        </p:nvCxnSpPr>
        <p:spPr>
          <a:xfrm>
            <a:off x="4779943" y="1074158"/>
            <a:ext cx="490722" cy="677781"/>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28" name="Connecteur droit 27"/>
          <p:cNvCxnSpPr>
            <a:stCxn id="25" idx="2"/>
            <a:endCxn id="30" idx="0"/>
          </p:cNvCxnSpPr>
          <p:nvPr/>
        </p:nvCxnSpPr>
        <p:spPr>
          <a:xfrm>
            <a:off x="5270665" y="2832059"/>
            <a:ext cx="0" cy="444707"/>
          </a:xfrm>
          <a:prstGeom prst="line">
            <a:avLst/>
          </a:prstGeom>
          <a:ln>
            <a:headEnd type="none"/>
            <a:tailEnd type="stealth"/>
          </a:ln>
        </p:spPr>
        <p:style>
          <a:lnRef idx="2">
            <a:schemeClr val="dk1"/>
          </a:lnRef>
          <a:fillRef idx="0">
            <a:schemeClr val="dk1"/>
          </a:fillRef>
          <a:effectRef idx="1">
            <a:schemeClr val="dk1"/>
          </a:effectRef>
          <a:fontRef idx="minor">
            <a:schemeClr val="tx1"/>
          </a:fontRef>
        </p:style>
      </p:cxnSp>
      <p:cxnSp>
        <p:nvCxnSpPr>
          <p:cNvPr id="29" name="Connecteur droit 28"/>
          <p:cNvCxnSpPr>
            <a:stCxn id="35" idx="1"/>
            <a:endCxn id="25" idx="0"/>
          </p:cNvCxnSpPr>
          <p:nvPr/>
        </p:nvCxnSpPr>
        <p:spPr>
          <a:xfrm flipH="1">
            <a:off x="5270665" y="1079833"/>
            <a:ext cx="589569" cy="672106"/>
          </a:xfrm>
          <a:prstGeom prst="line">
            <a:avLst/>
          </a:prstGeom>
          <a:ln/>
        </p:spPr>
        <p:style>
          <a:lnRef idx="2">
            <a:schemeClr val="accent3"/>
          </a:lnRef>
          <a:fillRef idx="0">
            <a:schemeClr val="accent3"/>
          </a:fillRef>
          <a:effectRef idx="1">
            <a:schemeClr val="accent3"/>
          </a:effectRef>
          <a:fontRef idx="minor">
            <a:schemeClr val="tx1"/>
          </a:fontRef>
        </p:style>
      </p:cxnSp>
      <p:sp>
        <p:nvSpPr>
          <p:cNvPr id="30" name="Losange 29"/>
          <p:cNvSpPr/>
          <p:nvPr/>
        </p:nvSpPr>
        <p:spPr>
          <a:xfrm>
            <a:off x="4370565" y="3276766"/>
            <a:ext cx="1800200" cy="1080120"/>
          </a:xfrm>
          <a:prstGeom prst="diamon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dirty="0">
              <a:latin typeface="+mj-lt"/>
            </a:endParaRPr>
          </a:p>
        </p:txBody>
      </p:sp>
      <p:sp>
        <p:nvSpPr>
          <p:cNvPr id="31" name="ZoneTexte 30"/>
          <p:cNvSpPr txBox="1"/>
          <p:nvPr/>
        </p:nvSpPr>
        <p:spPr>
          <a:xfrm>
            <a:off x="4779944" y="3632160"/>
            <a:ext cx="1039516" cy="369332"/>
          </a:xfrm>
          <a:prstGeom prst="rect">
            <a:avLst/>
          </a:prstGeom>
          <a:noFill/>
        </p:spPr>
        <p:txBody>
          <a:bodyPr wrap="none" rtlCol="0">
            <a:spAutoFit/>
          </a:bodyPr>
          <a:lstStyle/>
          <a:p>
            <a:pPr algn="ctr"/>
            <a:r>
              <a:rPr lang="fr-FR" b="1" dirty="0" smtClean="0">
                <a:latin typeface="+mj-lt"/>
              </a:rPr>
              <a:t>(Filtrage)</a:t>
            </a:r>
          </a:p>
        </p:txBody>
      </p:sp>
      <p:sp>
        <p:nvSpPr>
          <p:cNvPr id="32" name="Losange 31"/>
          <p:cNvSpPr/>
          <p:nvPr/>
        </p:nvSpPr>
        <p:spPr>
          <a:xfrm>
            <a:off x="4377278" y="4705184"/>
            <a:ext cx="1800200" cy="1080120"/>
          </a:xfrm>
          <a:prstGeom prst="diamond">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dirty="0">
              <a:latin typeface="+mj-lt"/>
            </a:endParaRPr>
          </a:p>
        </p:txBody>
      </p:sp>
      <p:sp>
        <p:nvSpPr>
          <p:cNvPr id="33" name="ZoneTexte 32"/>
          <p:cNvSpPr txBox="1"/>
          <p:nvPr/>
        </p:nvSpPr>
        <p:spPr>
          <a:xfrm>
            <a:off x="4726285" y="5047076"/>
            <a:ext cx="1206549" cy="369332"/>
          </a:xfrm>
          <a:prstGeom prst="rect">
            <a:avLst/>
          </a:prstGeom>
          <a:noFill/>
        </p:spPr>
        <p:txBody>
          <a:bodyPr wrap="none" rtlCol="0">
            <a:spAutoFit/>
          </a:bodyPr>
          <a:lstStyle/>
          <a:p>
            <a:pPr algn="ctr"/>
            <a:r>
              <a:rPr lang="fr-FR" b="1" dirty="0" smtClean="0">
                <a:latin typeface="+mj-lt"/>
              </a:rPr>
              <a:t>Comptage </a:t>
            </a:r>
          </a:p>
        </p:txBody>
      </p:sp>
      <p:cxnSp>
        <p:nvCxnSpPr>
          <p:cNvPr id="34" name="Connecteur droit 33"/>
          <p:cNvCxnSpPr/>
          <p:nvPr/>
        </p:nvCxnSpPr>
        <p:spPr>
          <a:xfrm>
            <a:off x="5270665" y="4356886"/>
            <a:ext cx="13426" cy="348298"/>
          </a:xfrm>
          <a:prstGeom prst="line">
            <a:avLst/>
          </a:prstGeom>
          <a:ln>
            <a:tailEnd type="stealth"/>
          </a:ln>
        </p:spPr>
        <p:style>
          <a:lnRef idx="2">
            <a:schemeClr val="dk1"/>
          </a:lnRef>
          <a:fillRef idx="0">
            <a:schemeClr val="dk1"/>
          </a:fillRef>
          <a:effectRef idx="1">
            <a:schemeClr val="dk1"/>
          </a:effectRef>
          <a:fontRef idx="minor">
            <a:schemeClr val="tx1"/>
          </a:fontRef>
        </p:style>
      </p:cxnSp>
      <p:sp>
        <p:nvSpPr>
          <p:cNvPr id="35" name="Organigramme : Stockage interne 34"/>
          <p:cNvSpPr/>
          <p:nvPr/>
        </p:nvSpPr>
        <p:spPr>
          <a:xfrm>
            <a:off x="5860234" y="773834"/>
            <a:ext cx="2664296" cy="611998"/>
          </a:xfrm>
          <a:prstGeom prst="flowChartInternalStorage">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mj-lt"/>
              </a:rPr>
              <a:t>Génome de </a:t>
            </a:r>
            <a:r>
              <a:rPr lang="fr-FR" b="1" dirty="0" smtClean="0">
                <a:latin typeface="+mj-lt"/>
              </a:rPr>
              <a:t>référence</a:t>
            </a:r>
          </a:p>
          <a:p>
            <a:pPr algn="ctr"/>
            <a:r>
              <a:rPr lang="fr-FR" sz="1400" b="1" dirty="0" err="1" smtClean="0">
                <a:latin typeface="+mj-lt"/>
              </a:rPr>
              <a:t>fasta</a:t>
            </a:r>
            <a:endParaRPr lang="fr-FR" sz="1400" b="1" dirty="0">
              <a:latin typeface="+mj-lt"/>
            </a:endParaRPr>
          </a:p>
        </p:txBody>
      </p:sp>
      <p:sp>
        <p:nvSpPr>
          <p:cNvPr id="36" name="Organigramme : Stockage interne 35"/>
          <p:cNvSpPr/>
          <p:nvPr/>
        </p:nvSpPr>
        <p:spPr>
          <a:xfrm>
            <a:off x="1062862" y="4843503"/>
            <a:ext cx="2952328" cy="611998"/>
          </a:xfrm>
          <a:prstGeom prst="flowChartInternalStorage">
            <a:avLst/>
          </a:prstGeom>
          <a:solidFill>
            <a:schemeClr val="accent5">
              <a:lumMod val="75000"/>
            </a:schemeClr>
          </a:solidFill>
          <a:ln>
            <a:solidFill>
              <a:schemeClr val="accent5">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mj-lt"/>
              </a:rPr>
              <a:t>Annotation </a:t>
            </a:r>
            <a:r>
              <a:rPr lang="fr-FR" b="1" dirty="0">
                <a:latin typeface="+mj-lt"/>
              </a:rPr>
              <a:t>de </a:t>
            </a:r>
            <a:r>
              <a:rPr lang="fr-FR" b="1" dirty="0" smtClean="0">
                <a:latin typeface="+mj-lt"/>
              </a:rPr>
              <a:t>référence</a:t>
            </a:r>
          </a:p>
          <a:p>
            <a:pPr algn="ctr"/>
            <a:r>
              <a:rPr lang="fr-FR" sz="1400" b="1" dirty="0" smtClean="0">
                <a:latin typeface="+mj-lt"/>
              </a:rPr>
              <a:t>gff3</a:t>
            </a:r>
            <a:endParaRPr lang="fr-FR" sz="1400" b="1" dirty="0">
              <a:latin typeface="+mj-lt"/>
            </a:endParaRPr>
          </a:p>
        </p:txBody>
      </p:sp>
      <p:cxnSp>
        <p:nvCxnSpPr>
          <p:cNvPr id="37" name="Connecteur droit 36"/>
          <p:cNvCxnSpPr>
            <a:stCxn id="32" idx="1"/>
          </p:cNvCxnSpPr>
          <p:nvPr/>
        </p:nvCxnSpPr>
        <p:spPr>
          <a:xfrm flipH="1">
            <a:off x="4015190" y="5245244"/>
            <a:ext cx="362088" cy="0"/>
          </a:xfrm>
          <a:prstGeom prst="line">
            <a:avLst/>
          </a:prstGeom>
          <a:ln/>
        </p:spPr>
        <p:style>
          <a:lnRef idx="2">
            <a:schemeClr val="accent5"/>
          </a:lnRef>
          <a:fillRef idx="0">
            <a:schemeClr val="accent5"/>
          </a:fillRef>
          <a:effectRef idx="1">
            <a:schemeClr val="accent5"/>
          </a:effectRef>
          <a:fontRef idx="minor">
            <a:schemeClr val="tx1"/>
          </a:fontRef>
        </p:style>
      </p:cxnSp>
      <p:sp>
        <p:nvSpPr>
          <p:cNvPr id="39" name="Organigramme : Stockage interne 38"/>
          <p:cNvSpPr/>
          <p:nvPr/>
        </p:nvSpPr>
        <p:spPr>
          <a:xfrm>
            <a:off x="1822061" y="5879597"/>
            <a:ext cx="3397699" cy="852568"/>
          </a:xfrm>
          <a:prstGeom prst="flowChartInternalStorage">
            <a:avLst/>
          </a:prstGeom>
          <a:solidFill>
            <a:schemeClr val="bg2"/>
          </a:solidFill>
          <a:ln>
            <a:solidFill>
              <a:schemeClr val="accent5">
                <a:lumMod val="75000"/>
              </a:schemeClr>
            </a:solidFill>
          </a:ln>
          <a:scene3d>
            <a:camera prst="perspectiveContrastingRigh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accent5">
                    <a:lumMod val="75000"/>
                  </a:schemeClr>
                </a:solidFill>
                <a:latin typeface="+mj-lt"/>
              </a:rPr>
              <a:t>Fichier de statistiques des étapes d’alignement/filtrage</a:t>
            </a:r>
          </a:p>
          <a:p>
            <a:pPr algn="ctr"/>
            <a:r>
              <a:rPr lang="fr-FR" sz="1400" b="1" dirty="0" err="1" smtClean="0">
                <a:solidFill>
                  <a:schemeClr val="accent5">
                    <a:lumMod val="75000"/>
                  </a:schemeClr>
                </a:solidFill>
                <a:latin typeface="+mj-lt"/>
              </a:rPr>
              <a:t>excel</a:t>
            </a:r>
            <a:endParaRPr lang="fr-FR" sz="1400" b="1" dirty="0">
              <a:solidFill>
                <a:schemeClr val="accent5">
                  <a:lumMod val="75000"/>
                </a:schemeClr>
              </a:solidFill>
              <a:latin typeface="+mj-lt"/>
            </a:endParaRPr>
          </a:p>
        </p:txBody>
      </p:sp>
      <p:cxnSp>
        <p:nvCxnSpPr>
          <p:cNvPr id="40" name="Connecteur droit 39"/>
          <p:cNvCxnSpPr/>
          <p:nvPr/>
        </p:nvCxnSpPr>
        <p:spPr>
          <a:xfrm flipH="1" flipV="1">
            <a:off x="5270668" y="5785306"/>
            <a:ext cx="778832" cy="264403"/>
          </a:xfrm>
          <a:prstGeom prst="line">
            <a:avLst/>
          </a:prstGeom>
          <a:ln>
            <a:headEnd type="stealth"/>
            <a:tailEnd type="none"/>
          </a:ln>
        </p:spPr>
        <p:style>
          <a:lnRef idx="2">
            <a:schemeClr val="accent5"/>
          </a:lnRef>
          <a:fillRef idx="0">
            <a:schemeClr val="accent5"/>
          </a:fillRef>
          <a:effectRef idx="1">
            <a:schemeClr val="accent5"/>
          </a:effectRef>
          <a:fontRef idx="minor">
            <a:schemeClr val="tx1"/>
          </a:fontRef>
        </p:style>
      </p:cxnSp>
      <p:cxnSp>
        <p:nvCxnSpPr>
          <p:cNvPr id="41" name="Connecteur droit 40"/>
          <p:cNvCxnSpPr/>
          <p:nvPr/>
        </p:nvCxnSpPr>
        <p:spPr>
          <a:xfrm flipV="1">
            <a:off x="4652500" y="5785304"/>
            <a:ext cx="624878" cy="264405"/>
          </a:xfrm>
          <a:prstGeom prst="line">
            <a:avLst/>
          </a:prstGeom>
          <a:ln>
            <a:headEnd type="stealth"/>
            <a:tailEnd type="none"/>
          </a:ln>
        </p:spPr>
        <p:style>
          <a:lnRef idx="2">
            <a:schemeClr val="accent5"/>
          </a:lnRef>
          <a:fillRef idx="0">
            <a:schemeClr val="accent5"/>
          </a:fillRef>
          <a:effectRef idx="1">
            <a:schemeClr val="accent5"/>
          </a:effectRef>
          <a:fontRef idx="minor">
            <a:schemeClr val="tx1"/>
          </a:fontRef>
        </p:style>
      </p:cxnSp>
      <p:cxnSp>
        <p:nvCxnSpPr>
          <p:cNvPr id="43" name="Connecteur droit avec flèche 42"/>
          <p:cNvCxnSpPr>
            <a:stCxn id="30" idx="0"/>
            <a:endCxn id="30" idx="0"/>
          </p:cNvCxnSpPr>
          <p:nvPr/>
        </p:nvCxnSpPr>
        <p:spPr>
          <a:xfrm>
            <a:off x="5270665" y="3276766"/>
            <a:ext cx="0" cy="0"/>
          </a:xfrm>
          <a:prstGeom prst="straightConnector1">
            <a:avLst/>
          </a:prstGeom>
          <a:ln>
            <a:headEnd type="stealth"/>
            <a:tailEnd type="arrow"/>
          </a:ln>
        </p:spPr>
        <p:style>
          <a:lnRef idx="1">
            <a:schemeClr val="accent1"/>
          </a:lnRef>
          <a:fillRef idx="0">
            <a:schemeClr val="accent1"/>
          </a:fillRef>
          <a:effectRef idx="0">
            <a:schemeClr val="accent1"/>
          </a:effectRef>
          <a:fontRef idx="minor">
            <a:schemeClr val="tx1"/>
          </a:fontRef>
        </p:style>
      </p:cxnSp>
      <p:sp>
        <p:nvSpPr>
          <p:cNvPr id="44" name="Organigramme : Stockage interne 43"/>
          <p:cNvSpPr/>
          <p:nvPr/>
        </p:nvSpPr>
        <p:spPr>
          <a:xfrm>
            <a:off x="935856" y="768159"/>
            <a:ext cx="3844087" cy="791614"/>
          </a:xfrm>
          <a:prstGeom prst="flowChartInternalStorage">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mj-lt"/>
              </a:rPr>
              <a:t>Librairies</a:t>
            </a:r>
          </a:p>
          <a:p>
            <a:pPr algn="ctr"/>
            <a:r>
              <a:rPr lang="fr-FR" b="1" dirty="0" smtClean="0">
                <a:latin typeface="+mj-lt"/>
              </a:rPr>
              <a:t>(</a:t>
            </a:r>
            <a:r>
              <a:rPr lang="fr-FR" b="1" dirty="0" err="1" smtClean="0">
                <a:latin typeface="+mj-lt"/>
              </a:rPr>
              <a:t>reads</a:t>
            </a:r>
            <a:r>
              <a:rPr lang="fr-FR" b="1" dirty="0" smtClean="0">
                <a:latin typeface="+mj-lt"/>
              </a:rPr>
              <a:t> single-end </a:t>
            </a:r>
            <a:r>
              <a:rPr lang="fr-FR" b="1" u="sng" dirty="0" smtClean="0">
                <a:latin typeface="+mj-lt"/>
              </a:rPr>
              <a:t>OU</a:t>
            </a:r>
            <a:r>
              <a:rPr lang="fr-FR" b="1" dirty="0" smtClean="0">
                <a:latin typeface="+mj-lt"/>
              </a:rPr>
              <a:t> </a:t>
            </a:r>
            <a:r>
              <a:rPr lang="fr-FR" b="1" dirty="0" err="1" smtClean="0">
                <a:latin typeface="+mj-lt"/>
              </a:rPr>
              <a:t>paired</a:t>
            </a:r>
            <a:r>
              <a:rPr lang="fr-FR" b="1" dirty="0" smtClean="0">
                <a:latin typeface="+mj-lt"/>
              </a:rPr>
              <a:t>-end)</a:t>
            </a:r>
          </a:p>
          <a:p>
            <a:pPr algn="ctr"/>
            <a:r>
              <a:rPr lang="fr-FR" sz="1400" b="1" dirty="0" err="1" smtClean="0">
                <a:latin typeface="+mj-lt"/>
              </a:rPr>
              <a:t>fastq</a:t>
            </a:r>
            <a:r>
              <a:rPr lang="fr-FR" sz="1400" b="1" dirty="0" smtClean="0">
                <a:latin typeface="+mj-lt"/>
              </a:rPr>
              <a:t>, </a:t>
            </a:r>
            <a:r>
              <a:rPr lang="fr-FR" sz="1400" b="1" dirty="0" err="1" smtClean="0">
                <a:latin typeface="+mj-lt"/>
              </a:rPr>
              <a:t>fasqz</a:t>
            </a:r>
            <a:endParaRPr lang="fr-FR" sz="1400" b="1" dirty="0">
              <a:latin typeface="+mj-lt"/>
            </a:endParaRPr>
          </a:p>
        </p:txBody>
      </p:sp>
      <p:sp>
        <p:nvSpPr>
          <p:cNvPr id="42" name="Rectangle 41"/>
          <p:cNvSpPr/>
          <p:nvPr/>
        </p:nvSpPr>
        <p:spPr>
          <a:xfrm>
            <a:off x="585825" y="420620"/>
            <a:ext cx="8280920" cy="2639137"/>
          </a:xfrm>
          <a:prstGeom prst="rect">
            <a:avLst/>
          </a:prstGeom>
          <a:solidFill>
            <a:schemeClr val="bg1">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46" name="Organigramme : Stockage interne 45"/>
          <p:cNvSpPr/>
          <p:nvPr/>
        </p:nvSpPr>
        <p:spPr>
          <a:xfrm>
            <a:off x="5510194" y="5861507"/>
            <a:ext cx="3870869" cy="852568"/>
          </a:xfrm>
          <a:prstGeom prst="flowChartInternalStorage">
            <a:avLst/>
          </a:prstGeom>
          <a:solidFill>
            <a:schemeClr val="bg2"/>
          </a:solidFill>
          <a:ln>
            <a:solidFill>
              <a:schemeClr val="accent5">
                <a:lumMod val="75000"/>
              </a:schemeClr>
            </a:solidFill>
          </a:ln>
          <a:scene3d>
            <a:camera prst="perspectiveHeroicExtreme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accent5">
                    <a:lumMod val="75000"/>
                  </a:schemeClr>
                </a:solidFill>
                <a:latin typeface="+mj-lt"/>
              </a:rPr>
              <a:t>Fichier de résultats</a:t>
            </a:r>
          </a:p>
          <a:p>
            <a:pPr algn="ctr"/>
            <a:r>
              <a:rPr lang="fr-FR" b="1" dirty="0" smtClean="0">
                <a:solidFill>
                  <a:schemeClr val="accent5">
                    <a:lumMod val="75000"/>
                  </a:schemeClr>
                </a:solidFill>
                <a:latin typeface="+mj-lt"/>
              </a:rPr>
              <a:t>(comptage des lectures/gène</a:t>
            </a:r>
          </a:p>
          <a:p>
            <a:pPr algn="ctr"/>
            <a:r>
              <a:rPr lang="fr-FR" sz="1400" b="1" dirty="0" err="1" smtClean="0">
                <a:solidFill>
                  <a:schemeClr val="accent5">
                    <a:lumMod val="75000"/>
                  </a:schemeClr>
                </a:solidFill>
                <a:latin typeface="+mj-lt"/>
              </a:rPr>
              <a:t>excel</a:t>
            </a:r>
            <a:endParaRPr lang="fr-FR" sz="1400" b="1" dirty="0">
              <a:solidFill>
                <a:schemeClr val="accent5">
                  <a:lumMod val="75000"/>
                </a:schemeClr>
              </a:solidFill>
              <a:latin typeface="+mj-lt"/>
            </a:endParaRPr>
          </a:p>
        </p:txBody>
      </p:sp>
      <p:sp>
        <p:nvSpPr>
          <p:cNvPr id="45" name="Rectangle 44"/>
          <p:cNvSpPr/>
          <p:nvPr/>
        </p:nvSpPr>
        <p:spPr>
          <a:xfrm>
            <a:off x="935855" y="4356886"/>
            <a:ext cx="8733077" cy="2755113"/>
          </a:xfrm>
          <a:prstGeom prst="rect">
            <a:avLst/>
          </a:prstGeom>
          <a:solidFill>
            <a:schemeClr val="bg1">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 name="Titre 1"/>
          <p:cNvSpPr>
            <a:spLocks noGrp="1"/>
          </p:cNvSpPr>
          <p:nvPr>
            <p:ph type="title"/>
          </p:nvPr>
        </p:nvSpPr>
        <p:spPr>
          <a:xfrm>
            <a:off x="503999" y="-218627"/>
            <a:ext cx="9071640" cy="1262160"/>
          </a:xfrm>
        </p:spPr>
        <p:txBody>
          <a:bodyPr>
            <a:normAutofit/>
          </a:bodyPr>
          <a:lstStyle/>
          <a:p>
            <a:pPr>
              <a:buNone/>
            </a:pPr>
            <a:r>
              <a:rPr lang="fr-FR" dirty="0" smtClean="0">
                <a:latin typeface="+mj-lt"/>
              </a:rPr>
              <a:t>Filtrage</a:t>
            </a:r>
            <a:endParaRPr lang="fr-FR" dirty="0">
              <a:latin typeface="+mj-lt"/>
            </a:endParaRPr>
          </a:p>
        </p:txBody>
      </p:sp>
    </p:spTree>
    <p:extLst>
      <p:ext uri="{BB962C8B-B14F-4D97-AF65-F5344CB8AC3E}">
        <p14:creationId xmlns:p14="http://schemas.microsoft.com/office/powerpoint/2010/main" val="195444359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999" y="-108595"/>
            <a:ext cx="9071640" cy="1262160"/>
          </a:xfrm>
        </p:spPr>
        <p:txBody>
          <a:bodyPr>
            <a:normAutofit/>
          </a:bodyPr>
          <a:lstStyle/>
          <a:p>
            <a:pPr>
              <a:buNone/>
            </a:pPr>
            <a:r>
              <a:rPr lang="fr-FR" dirty="0" smtClean="0">
                <a:latin typeface="+mj-lt"/>
              </a:rPr>
              <a:t>Filtrage</a:t>
            </a:r>
            <a:endParaRPr lang="fr-FR" dirty="0">
              <a:latin typeface="+mj-lt"/>
            </a:endParaRPr>
          </a:p>
        </p:txBody>
      </p:sp>
      <p:sp>
        <p:nvSpPr>
          <p:cNvPr id="3" name="Espace réservé du contenu 2"/>
          <p:cNvSpPr>
            <a:spLocks noGrp="1"/>
          </p:cNvSpPr>
          <p:nvPr>
            <p:ph idx="1"/>
          </p:nvPr>
        </p:nvSpPr>
        <p:spPr>
          <a:xfrm>
            <a:off x="215776" y="899517"/>
            <a:ext cx="9649071" cy="5760640"/>
          </a:xfrm>
        </p:spPr>
        <p:txBody>
          <a:bodyPr/>
          <a:lstStyle/>
          <a:p>
            <a:pPr>
              <a:buNone/>
            </a:pPr>
            <a:r>
              <a:rPr lang="fr-FR" dirty="0" smtClean="0">
                <a:effectLst>
                  <a:outerShdw blurRad="38100" dist="38100" dir="2700000" algn="tl">
                    <a:srgbClr val="000000">
                      <a:alpha val="43137"/>
                    </a:srgbClr>
                  </a:outerShdw>
                </a:effectLst>
                <a:latin typeface="+mj-lt"/>
              </a:rPr>
              <a:t>Filtrage des lectures non spécifiques (ambiguës)</a:t>
            </a:r>
          </a:p>
          <a:p>
            <a:pPr lvl="1"/>
            <a:r>
              <a:rPr lang="fr-FR" dirty="0" smtClean="0">
                <a:latin typeface="+mj-lt"/>
              </a:rPr>
              <a:t>alignement </a:t>
            </a:r>
            <a:r>
              <a:rPr lang="fr-FR" dirty="0">
                <a:latin typeface="+mj-lt"/>
              </a:rPr>
              <a:t>identique </a:t>
            </a:r>
            <a:r>
              <a:rPr lang="fr-FR" dirty="0" smtClean="0">
                <a:latin typeface="+mj-lt"/>
              </a:rPr>
              <a:t>de score maximum sur </a:t>
            </a:r>
            <a:r>
              <a:rPr lang="fr-FR" dirty="0">
                <a:latin typeface="+mj-lt"/>
              </a:rPr>
              <a:t>plusieurs positions</a:t>
            </a:r>
          </a:p>
          <a:p>
            <a:pPr lvl="1"/>
            <a:r>
              <a:rPr lang="fr-FR" dirty="0">
                <a:latin typeface="+mj-lt"/>
              </a:rPr>
              <a:t>duplication de </a:t>
            </a:r>
            <a:r>
              <a:rPr lang="fr-FR" dirty="0" smtClean="0">
                <a:latin typeface="+mj-lt"/>
              </a:rPr>
              <a:t>gènes, </a:t>
            </a:r>
            <a:r>
              <a:rPr lang="fr-FR" dirty="0">
                <a:latin typeface="+mj-lt"/>
              </a:rPr>
              <a:t>transposons, gènes </a:t>
            </a:r>
            <a:r>
              <a:rPr lang="fr-FR" dirty="0" smtClean="0">
                <a:latin typeface="+mj-lt"/>
              </a:rPr>
              <a:t>conservés</a:t>
            </a:r>
          </a:p>
          <a:p>
            <a:pPr lvl="1"/>
            <a:endParaRPr lang="fr-FR" dirty="0" smtClean="0">
              <a:latin typeface="+mj-lt"/>
            </a:endParaRPr>
          </a:p>
          <a:p>
            <a:pPr>
              <a:buFont typeface="Symbol"/>
              <a:buChar char="Þ"/>
            </a:pPr>
            <a:r>
              <a:rPr lang="fr-FR" dirty="0" smtClean="0">
                <a:latin typeface="+mj-lt"/>
              </a:rPr>
              <a:t>on préfère perdre de l’information en écartant les hits ambigus</a:t>
            </a:r>
          </a:p>
          <a:p>
            <a:pPr>
              <a:buFont typeface="Symbol"/>
              <a:buChar char="Þ"/>
            </a:pPr>
            <a:r>
              <a:rPr lang="fr-FR" dirty="0" smtClean="0">
                <a:latin typeface="+mj-lt"/>
              </a:rPr>
              <a:t>garder les hits ambigus, c’est additionner le niveau d’expression de N objets biologiques très probablement régulés différemment</a:t>
            </a:r>
          </a:p>
        </p:txBody>
      </p:sp>
    </p:spTree>
    <p:extLst>
      <p:ext uri="{BB962C8B-B14F-4D97-AF65-F5344CB8AC3E}">
        <p14:creationId xmlns:p14="http://schemas.microsoft.com/office/powerpoint/2010/main" val="326502452"/>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999" y="-324619"/>
            <a:ext cx="9071640" cy="1262160"/>
          </a:xfrm>
        </p:spPr>
        <p:txBody>
          <a:bodyPr>
            <a:normAutofit/>
          </a:bodyPr>
          <a:lstStyle/>
          <a:p>
            <a:pPr>
              <a:buNone/>
            </a:pPr>
            <a:r>
              <a:rPr lang="fr-FR" dirty="0" smtClean="0">
                <a:latin typeface="+mj-lt"/>
              </a:rPr>
              <a:t>Comptage</a:t>
            </a:r>
            <a:endParaRPr lang="fr-FR" dirty="0">
              <a:latin typeface="+mj-lt"/>
            </a:endParaRPr>
          </a:p>
        </p:txBody>
      </p:sp>
      <p:pic>
        <p:nvPicPr>
          <p:cNvPr id="23" name="Image 5"/>
          <p:cNvPicPr>
            <a:picLocks noChangeAspect="1"/>
          </p:cNvPicPr>
          <p:nvPr/>
        </p:nvPicPr>
        <p:blipFill>
          <a:blip r:embed="rId2" cstate="print">
            <a:alphaModFix/>
            <a:lum/>
          </a:blip>
          <a:srcRect/>
          <a:stretch>
            <a:fillRect/>
          </a:stretch>
        </p:blipFill>
        <p:spPr>
          <a:xfrm>
            <a:off x="0" y="6957035"/>
            <a:ext cx="1365840" cy="602640"/>
          </a:xfrm>
          <a:prstGeom prst="rect">
            <a:avLst/>
          </a:prstGeom>
          <a:noFill/>
          <a:ln>
            <a:noFill/>
          </a:ln>
        </p:spPr>
      </p:pic>
      <p:pic>
        <p:nvPicPr>
          <p:cNvPr id="24" name="Picture 2"/>
          <p:cNvPicPr>
            <a:picLocks noChangeAspect="1" noChangeArrowheads="1"/>
          </p:cNvPicPr>
          <p:nvPr/>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sp>
        <p:nvSpPr>
          <p:cNvPr id="25" name="Losange 24"/>
          <p:cNvSpPr/>
          <p:nvPr/>
        </p:nvSpPr>
        <p:spPr>
          <a:xfrm>
            <a:off x="4370565" y="1751939"/>
            <a:ext cx="1800200" cy="1080120"/>
          </a:xfrm>
          <a:prstGeom prst="diamond">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dirty="0">
              <a:latin typeface="+mj-lt"/>
            </a:endParaRPr>
          </a:p>
        </p:txBody>
      </p:sp>
      <p:sp>
        <p:nvSpPr>
          <p:cNvPr id="26" name="ZoneTexte 25"/>
          <p:cNvSpPr txBox="1"/>
          <p:nvPr/>
        </p:nvSpPr>
        <p:spPr>
          <a:xfrm>
            <a:off x="4626355" y="2107333"/>
            <a:ext cx="1288623" cy="369332"/>
          </a:xfrm>
          <a:prstGeom prst="rect">
            <a:avLst/>
          </a:prstGeom>
          <a:noFill/>
        </p:spPr>
        <p:txBody>
          <a:bodyPr wrap="none" rtlCol="0">
            <a:spAutoFit/>
          </a:bodyPr>
          <a:lstStyle/>
          <a:p>
            <a:pPr algn="ctr"/>
            <a:r>
              <a:rPr lang="fr-FR" b="1" dirty="0" smtClean="0">
                <a:latin typeface="+mj-lt"/>
              </a:rPr>
              <a:t>Alignement</a:t>
            </a:r>
          </a:p>
        </p:txBody>
      </p:sp>
      <p:cxnSp>
        <p:nvCxnSpPr>
          <p:cNvPr id="27" name="Connecteur droit 26"/>
          <p:cNvCxnSpPr>
            <a:endCxn id="25" idx="0"/>
          </p:cNvCxnSpPr>
          <p:nvPr/>
        </p:nvCxnSpPr>
        <p:spPr>
          <a:xfrm>
            <a:off x="4779943" y="1074158"/>
            <a:ext cx="490722" cy="677781"/>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28" name="Connecteur droit 27"/>
          <p:cNvCxnSpPr>
            <a:stCxn id="25" idx="2"/>
            <a:endCxn id="30" idx="0"/>
          </p:cNvCxnSpPr>
          <p:nvPr/>
        </p:nvCxnSpPr>
        <p:spPr>
          <a:xfrm>
            <a:off x="5270665" y="2832059"/>
            <a:ext cx="0" cy="444707"/>
          </a:xfrm>
          <a:prstGeom prst="line">
            <a:avLst/>
          </a:prstGeom>
          <a:ln>
            <a:headEnd type="none"/>
            <a:tailEnd type="stealth"/>
          </a:ln>
        </p:spPr>
        <p:style>
          <a:lnRef idx="2">
            <a:schemeClr val="dk1"/>
          </a:lnRef>
          <a:fillRef idx="0">
            <a:schemeClr val="dk1"/>
          </a:fillRef>
          <a:effectRef idx="1">
            <a:schemeClr val="dk1"/>
          </a:effectRef>
          <a:fontRef idx="minor">
            <a:schemeClr val="tx1"/>
          </a:fontRef>
        </p:style>
      </p:cxnSp>
      <p:cxnSp>
        <p:nvCxnSpPr>
          <p:cNvPr id="29" name="Connecteur droit 28"/>
          <p:cNvCxnSpPr>
            <a:stCxn id="35" idx="1"/>
            <a:endCxn id="25" idx="0"/>
          </p:cNvCxnSpPr>
          <p:nvPr/>
        </p:nvCxnSpPr>
        <p:spPr>
          <a:xfrm flipH="1">
            <a:off x="5270665" y="1079833"/>
            <a:ext cx="589569" cy="672106"/>
          </a:xfrm>
          <a:prstGeom prst="line">
            <a:avLst/>
          </a:prstGeom>
          <a:ln/>
        </p:spPr>
        <p:style>
          <a:lnRef idx="2">
            <a:schemeClr val="accent3"/>
          </a:lnRef>
          <a:fillRef idx="0">
            <a:schemeClr val="accent3"/>
          </a:fillRef>
          <a:effectRef idx="1">
            <a:schemeClr val="accent3"/>
          </a:effectRef>
          <a:fontRef idx="minor">
            <a:schemeClr val="tx1"/>
          </a:fontRef>
        </p:style>
      </p:cxnSp>
      <p:sp>
        <p:nvSpPr>
          <p:cNvPr id="30" name="Losange 29"/>
          <p:cNvSpPr/>
          <p:nvPr/>
        </p:nvSpPr>
        <p:spPr>
          <a:xfrm>
            <a:off x="4370565" y="3276766"/>
            <a:ext cx="1800200" cy="1080120"/>
          </a:xfrm>
          <a:prstGeom prst="diamon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dirty="0">
              <a:latin typeface="+mj-lt"/>
            </a:endParaRPr>
          </a:p>
        </p:txBody>
      </p:sp>
      <p:sp>
        <p:nvSpPr>
          <p:cNvPr id="31" name="ZoneTexte 30"/>
          <p:cNvSpPr txBox="1"/>
          <p:nvPr/>
        </p:nvSpPr>
        <p:spPr>
          <a:xfrm>
            <a:off x="4779944" y="3632160"/>
            <a:ext cx="1039516" cy="369332"/>
          </a:xfrm>
          <a:prstGeom prst="rect">
            <a:avLst/>
          </a:prstGeom>
          <a:noFill/>
        </p:spPr>
        <p:txBody>
          <a:bodyPr wrap="none" rtlCol="0">
            <a:spAutoFit/>
          </a:bodyPr>
          <a:lstStyle/>
          <a:p>
            <a:pPr algn="ctr"/>
            <a:r>
              <a:rPr lang="fr-FR" b="1" dirty="0" smtClean="0">
                <a:latin typeface="+mj-lt"/>
              </a:rPr>
              <a:t>(Filtrage)</a:t>
            </a:r>
          </a:p>
        </p:txBody>
      </p:sp>
      <p:sp>
        <p:nvSpPr>
          <p:cNvPr id="32" name="Losange 31"/>
          <p:cNvSpPr/>
          <p:nvPr/>
        </p:nvSpPr>
        <p:spPr>
          <a:xfrm>
            <a:off x="4377278" y="4705184"/>
            <a:ext cx="1800200" cy="1080120"/>
          </a:xfrm>
          <a:prstGeom prst="diamond">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dirty="0">
              <a:latin typeface="+mj-lt"/>
            </a:endParaRPr>
          </a:p>
        </p:txBody>
      </p:sp>
      <p:sp>
        <p:nvSpPr>
          <p:cNvPr id="33" name="ZoneTexte 32"/>
          <p:cNvSpPr txBox="1"/>
          <p:nvPr/>
        </p:nvSpPr>
        <p:spPr>
          <a:xfrm>
            <a:off x="4726285" y="5047076"/>
            <a:ext cx="1206549" cy="369332"/>
          </a:xfrm>
          <a:prstGeom prst="rect">
            <a:avLst/>
          </a:prstGeom>
          <a:noFill/>
        </p:spPr>
        <p:txBody>
          <a:bodyPr wrap="none" rtlCol="0">
            <a:spAutoFit/>
          </a:bodyPr>
          <a:lstStyle/>
          <a:p>
            <a:pPr algn="ctr"/>
            <a:r>
              <a:rPr lang="fr-FR" b="1" dirty="0" smtClean="0">
                <a:latin typeface="+mj-lt"/>
              </a:rPr>
              <a:t>Comptage </a:t>
            </a:r>
          </a:p>
        </p:txBody>
      </p:sp>
      <p:cxnSp>
        <p:nvCxnSpPr>
          <p:cNvPr id="34" name="Connecteur droit 33"/>
          <p:cNvCxnSpPr/>
          <p:nvPr/>
        </p:nvCxnSpPr>
        <p:spPr>
          <a:xfrm>
            <a:off x="5270665" y="4356886"/>
            <a:ext cx="13426" cy="348298"/>
          </a:xfrm>
          <a:prstGeom prst="line">
            <a:avLst/>
          </a:prstGeom>
          <a:ln>
            <a:tailEnd type="stealth"/>
          </a:ln>
        </p:spPr>
        <p:style>
          <a:lnRef idx="2">
            <a:schemeClr val="dk1"/>
          </a:lnRef>
          <a:fillRef idx="0">
            <a:schemeClr val="dk1"/>
          </a:fillRef>
          <a:effectRef idx="1">
            <a:schemeClr val="dk1"/>
          </a:effectRef>
          <a:fontRef idx="minor">
            <a:schemeClr val="tx1"/>
          </a:fontRef>
        </p:style>
      </p:cxnSp>
      <p:sp>
        <p:nvSpPr>
          <p:cNvPr id="35" name="Organigramme : Stockage interne 34"/>
          <p:cNvSpPr/>
          <p:nvPr/>
        </p:nvSpPr>
        <p:spPr>
          <a:xfrm>
            <a:off x="5860234" y="773834"/>
            <a:ext cx="2664296" cy="611998"/>
          </a:xfrm>
          <a:prstGeom prst="flowChartInternalStorage">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mj-lt"/>
              </a:rPr>
              <a:t>Génome de </a:t>
            </a:r>
            <a:r>
              <a:rPr lang="fr-FR" b="1" dirty="0" smtClean="0">
                <a:latin typeface="+mj-lt"/>
              </a:rPr>
              <a:t>référence</a:t>
            </a:r>
          </a:p>
          <a:p>
            <a:pPr algn="ctr"/>
            <a:r>
              <a:rPr lang="fr-FR" sz="1400" b="1" dirty="0" err="1" smtClean="0">
                <a:latin typeface="+mj-lt"/>
              </a:rPr>
              <a:t>fasta</a:t>
            </a:r>
            <a:endParaRPr lang="fr-FR" sz="1400" b="1" dirty="0">
              <a:latin typeface="+mj-lt"/>
            </a:endParaRPr>
          </a:p>
        </p:txBody>
      </p:sp>
      <p:sp>
        <p:nvSpPr>
          <p:cNvPr id="36" name="Organigramme : Stockage interne 35"/>
          <p:cNvSpPr/>
          <p:nvPr/>
        </p:nvSpPr>
        <p:spPr>
          <a:xfrm>
            <a:off x="1062862" y="4843503"/>
            <a:ext cx="2952328" cy="611998"/>
          </a:xfrm>
          <a:prstGeom prst="flowChartInternalStorage">
            <a:avLst/>
          </a:prstGeom>
          <a:solidFill>
            <a:schemeClr val="accent5">
              <a:lumMod val="75000"/>
            </a:schemeClr>
          </a:solidFill>
          <a:ln>
            <a:solidFill>
              <a:schemeClr val="accent5">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mj-lt"/>
              </a:rPr>
              <a:t>Annotation </a:t>
            </a:r>
            <a:r>
              <a:rPr lang="fr-FR" b="1" dirty="0">
                <a:latin typeface="+mj-lt"/>
              </a:rPr>
              <a:t>de </a:t>
            </a:r>
            <a:r>
              <a:rPr lang="fr-FR" b="1" dirty="0" smtClean="0">
                <a:latin typeface="+mj-lt"/>
              </a:rPr>
              <a:t>référence</a:t>
            </a:r>
          </a:p>
          <a:p>
            <a:pPr algn="ctr"/>
            <a:r>
              <a:rPr lang="fr-FR" sz="1400" b="1" dirty="0" smtClean="0">
                <a:latin typeface="+mj-lt"/>
              </a:rPr>
              <a:t>gff3</a:t>
            </a:r>
            <a:endParaRPr lang="fr-FR" sz="1400" b="1" dirty="0">
              <a:latin typeface="+mj-lt"/>
            </a:endParaRPr>
          </a:p>
        </p:txBody>
      </p:sp>
      <p:cxnSp>
        <p:nvCxnSpPr>
          <p:cNvPr id="37" name="Connecteur droit 36"/>
          <p:cNvCxnSpPr>
            <a:stCxn id="32" idx="1"/>
          </p:cNvCxnSpPr>
          <p:nvPr/>
        </p:nvCxnSpPr>
        <p:spPr>
          <a:xfrm flipH="1">
            <a:off x="4015190" y="5245244"/>
            <a:ext cx="362088" cy="0"/>
          </a:xfrm>
          <a:prstGeom prst="line">
            <a:avLst/>
          </a:prstGeom>
          <a:ln/>
        </p:spPr>
        <p:style>
          <a:lnRef idx="2">
            <a:schemeClr val="accent5"/>
          </a:lnRef>
          <a:fillRef idx="0">
            <a:schemeClr val="accent5"/>
          </a:fillRef>
          <a:effectRef idx="1">
            <a:schemeClr val="accent5"/>
          </a:effectRef>
          <a:fontRef idx="minor">
            <a:schemeClr val="tx1"/>
          </a:fontRef>
        </p:style>
      </p:cxnSp>
      <p:sp>
        <p:nvSpPr>
          <p:cNvPr id="39" name="Organigramme : Stockage interne 38"/>
          <p:cNvSpPr/>
          <p:nvPr/>
        </p:nvSpPr>
        <p:spPr>
          <a:xfrm>
            <a:off x="1822061" y="5879597"/>
            <a:ext cx="3397699" cy="852568"/>
          </a:xfrm>
          <a:prstGeom prst="flowChartInternalStorage">
            <a:avLst/>
          </a:prstGeom>
          <a:solidFill>
            <a:schemeClr val="bg2"/>
          </a:solidFill>
          <a:ln>
            <a:solidFill>
              <a:schemeClr val="accent5">
                <a:lumMod val="75000"/>
              </a:schemeClr>
            </a:solidFill>
          </a:ln>
          <a:scene3d>
            <a:camera prst="perspectiveContrastingRigh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accent5">
                    <a:lumMod val="75000"/>
                  </a:schemeClr>
                </a:solidFill>
                <a:latin typeface="+mj-lt"/>
              </a:rPr>
              <a:t>Fichier de statistiques des étapes d’alignement/filtrage</a:t>
            </a:r>
          </a:p>
          <a:p>
            <a:pPr algn="ctr"/>
            <a:r>
              <a:rPr lang="fr-FR" sz="1400" b="1" dirty="0" err="1" smtClean="0">
                <a:solidFill>
                  <a:schemeClr val="accent5">
                    <a:lumMod val="75000"/>
                  </a:schemeClr>
                </a:solidFill>
                <a:latin typeface="+mj-lt"/>
              </a:rPr>
              <a:t>excel</a:t>
            </a:r>
            <a:endParaRPr lang="fr-FR" sz="1400" b="1" dirty="0">
              <a:solidFill>
                <a:schemeClr val="accent5">
                  <a:lumMod val="75000"/>
                </a:schemeClr>
              </a:solidFill>
              <a:latin typeface="+mj-lt"/>
            </a:endParaRPr>
          </a:p>
        </p:txBody>
      </p:sp>
      <p:cxnSp>
        <p:nvCxnSpPr>
          <p:cNvPr id="40" name="Connecteur droit 39"/>
          <p:cNvCxnSpPr/>
          <p:nvPr/>
        </p:nvCxnSpPr>
        <p:spPr>
          <a:xfrm flipH="1" flipV="1">
            <a:off x="5270668" y="5785306"/>
            <a:ext cx="778832" cy="264403"/>
          </a:xfrm>
          <a:prstGeom prst="line">
            <a:avLst/>
          </a:prstGeom>
          <a:ln>
            <a:headEnd type="stealth"/>
            <a:tailEnd type="none"/>
          </a:ln>
        </p:spPr>
        <p:style>
          <a:lnRef idx="2">
            <a:schemeClr val="accent5"/>
          </a:lnRef>
          <a:fillRef idx="0">
            <a:schemeClr val="accent5"/>
          </a:fillRef>
          <a:effectRef idx="1">
            <a:schemeClr val="accent5"/>
          </a:effectRef>
          <a:fontRef idx="minor">
            <a:schemeClr val="tx1"/>
          </a:fontRef>
        </p:style>
      </p:cxnSp>
      <p:cxnSp>
        <p:nvCxnSpPr>
          <p:cNvPr id="41" name="Connecteur droit 40"/>
          <p:cNvCxnSpPr/>
          <p:nvPr/>
        </p:nvCxnSpPr>
        <p:spPr>
          <a:xfrm flipV="1">
            <a:off x="4652500" y="5785304"/>
            <a:ext cx="624878" cy="264405"/>
          </a:xfrm>
          <a:prstGeom prst="line">
            <a:avLst/>
          </a:prstGeom>
          <a:ln>
            <a:headEnd type="stealth"/>
            <a:tailEnd type="none"/>
          </a:ln>
        </p:spPr>
        <p:style>
          <a:lnRef idx="2">
            <a:schemeClr val="accent5"/>
          </a:lnRef>
          <a:fillRef idx="0">
            <a:schemeClr val="accent5"/>
          </a:fillRef>
          <a:effectRef idx="1">
            <a:schemeClr val="accent5"/>
          </a:effectRef>
          <a:fontRef idx="minor">
            <a:schemeClr val="tx1"/>
          </a:fontRef>
        </p:style>
      </p:cxnSp>
      <p:cxnSp>
        <p:nvCxnSpPr>
          <p:cNvPr id="43" name="Connecteur droit avec flèche 42"/>
          <p:cNvCxnSpPr>
            <a:stCxn id="30" idx="0"/>
            <a:endCxn id="30" idx="0"/>
          </p:cNvCxnSpPr>
          <p:nvPr/>
        </p:nvCxnSpPr>
        <p:spPr>
          <a:xfrm>
            <a:off x="5270665" y="3276766"/>
            <a:ext cx="0" cy="0"/>
          </a:xfrm>
          <a:prstGeom prst="straightConnector1">
            <a:avLst/>
          </a:prstGeom>
          <a:ln>
            <a:headEnd type="stealth"/>
            <a:tailEnd type="arrow"/>
          </a:ln>
        </p:spPr>
        <p:style>
          <a:lnRef idx="1">
            <a:schemeClr val="accent1"/>
          </a:lnRef>
          <a:fillRef idx="0">
            <a:schemeClr val="accent1"/>
          </a:fillRef>
          <a:effectRef idx="0">
            <a:schemeClr val="accent1"/>
          </a:effectRef>
          <a:fontRef idx="minor">
            <a:schemeClr val="tx1"/>
          </a:fontRef>
        </p:style>
      </p:cxnSp>
      <p:sp>
        <p:nvSpPr>
          <p:cNvPr id="44" name="Organigramme : Stockage interne 43"/>
          <p:cNvSpPr/>
          <p:nvPr/>
        </p:nvSpPr>
        <p:spPr>
          <a:xfrm>
            <a:off x="935856" y="768159"/>
            <a:ext cx="3844087" cy="791614"/>
          </a:xfrm>
          <a:prstGeom prst="flowChartInternalStorage">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mj-lt"/>
              </a:rPr>
              <a:t>Librairies</a:t>
            </a:r>
          </a:p>
          <a:p>
            <a:pPr algn="ctr"/>
            <a:r>
              <a:rPr lang="fr-FR" b="1" dirty="0" smtClean="0">
                <a:latin typeface="+mj-lt"/>
              </a:rPr>
              <a:t>(</a:t>
            </a:r>
            <a:r>
              <a:rPr lang="fr-FR" b="1" dirty="0" err="1" smtClean="0">
                <a:latin typeface="+mj-lt"/>
              </a:rPr>
              <a:t>reads</a:t>
            </a:r>
            <a:r>
              <a:rPr lang="fr-FR" b="1" dirty="0" smtClean="0">
                <a:latin typeface="+mj-lt"/>
              </a:rPr>
              <a:t> single-end </a:t>
            </a:r>
            <a:r>
              <a:rPr lang="fr-FR" b="1" u="sng" dirty="0" smtClean="0">
                <a:latin typeface="+mj-lt"/>
              </a:rPr>
              <a:t>OU</a:t>
            </a:r>
            <a:r>
              <a:rPr lang="fr-FR" b="1" dirty="0" smtClean="0">
                <a:latin typeface="+mj-lt"/>
              </a:rPr>
              <a:t> </a:t>
            </a:r>
            <a:r>
              <a:rPr lang="fr-FR" b="1" dirty="0" err="1" smtClean="0">
                <a:latin typeface="+mj-lt"/>
              </a:rPr>
              <a:t>paired</a:t>
            </a:r>
            <a:r>
              <a:rPr lang="fr-FR" b="1" dirty="0" smtClean="0">
                <a:latin typeface="+mj-lt"/>
              </a:rPr>
              <a:t>-end)</a:t>
            </a:r>
          </a:p>
          <a:p>
            <a:pPr algn="ctr"/>
            <a:r>
              <a:rPr lang="fr-FR" sz="1400" b="1" dirty="0" err="1" smtClean="0">
                <a:latin typeface="+mj-lt"/>
              </a:rPr>
              <a:t>fastq</a:t>
            </a:r>
            <a:r>
              <a:rPr lang="fr-FR" sz="1400" b="1" dirty="0" smtClean="0">
                <a:latin typeface="+mj-lt"/>
              </a:rPr>
              <a:t>, </a:t>
            </a:r>
            <a:r>
              <a:rPr lang="fr-FR" sz="1400" b="1" dirty="0" err="1" smtClean="0">
                <a:latin typeface="+mj-lt"/>
              </a:rPr>
              <a:t>fasqz</a:t>
            </a:r>
            <a:endParaRPr lang="fr-FR" sz="1400" b="1" dirty="0">
              <a:latin typeface="+mj-lt"/>
            </a:endParaRPr>
          </a:p>
        </p:txBody>
      </p:sp>
      <p:sp>
        <p:nvSpPr>
          <p:cNvPr id="45" name="Rectangle 44"/>
          <p:cNvSpPr/>
          <p:nvPr/>
        </p:nvSpPr>
        <p:spPr>
          <a:xfrm>
            <a:off x="863848" y="611485"/>
            <a:ext cx="7848872" cy="4104456"/>
          </a:xfrm>
          <a:prstGeom prst="rect">
            <a:avLst/>
          </a:prstGeom>
          <a:solidFill>
            <a:schemeClr val="bg1">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42" name="Organigramme : Stockage interne 41"/>
          <p:cNvSpPr/>
          <p:nvPr/>
        </p:nvSpPr>
        <p:spPr>
          <a:xfrm>
            <a:off x="5565449" y="6005590"/>
            <a:ext cx="3870869" cy="852568"/>
          </a:xfrm>
          <a:prstGeom prst="flowChartInternalStorage">
            <a:avLst/>
          </a:prstGeom>
          <a:solidFill>
            <a:schemeClr val="bg2"/>
          </a:solidFill>
          <a:ln>
            <a:solidFill>
              <a:schemeClr val="accent5">
                <a:lumMod val="75000"/>
              </a:schemeClr>
            </a:solidFill>
          </a:ln>
          <a:scene3d>
            <a:camera prst="perspectiveHeroicExtreme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accent5">
                    <a:lumMod val="75000"/>
                  </a:schemeClr>
                </a:solidFill>
                <a:latin typeface="+mj-lt"/>
              </a:rPr>
              <a:t>Fichier de résultats</a:t>
            </a:r>
          </a:p>
          <a:p>
            <a:pPr algn="ctr"/>
            <a:r>
              <a:rPr lang="fr-FR" b="1" dirty="0" smtClean="0">
                <a:solidFill>
                  <a:schemeClr val="accent5">
                    <a:lumMod val="75000"/>
                  </a:schemeClr>
                </a:solidFill>
                <a:latin typeface="+mj-lt"/>
              </a:rPr>
              <a:t>(comptage des lectures/gène</a:t>
            </a:r>
          </a:p>
          <a:p>
            <a:pPr algn="ctr"/>
            <a:r>
              <a:rPr lang="fr-FR" sz="1400" b="1" dirty="0" err="1" smtClean="0">
                <a:solidFill>
                  <a:schemeClr val="accent5">
                    <a:lumMod val="75000"/>
                  </a:schemeClr>
                </a:solidFill>
                <a:latin typeface="+mj-lt"/>
              </a:rPr>
              <a:t>excel</a:t>
            </a:r>
            <a:endParaRPr lang="fr-FR" sz="1400" b="1" dirty="0">
              <a:solidFill>
                <a:schemeClr val="accent5">
                  <a:lumMod val="75000"/>
                </a:schemeClr>
              </a:solidFill>
              <a:latin typeface="+mj-lt"/>
            </a:endParaRPr>
          </a:p>
        </p:txBody>
      </p:sp>
    </p:spTree>
    <p:extLst>
      <p:ext uri="{BB962C8B-B14F-4D97-AF65-F5344CB8AC3E}">
        <p14:creationId xmlns:p14="http://schemas.microsoft.com/office/powerpoint/2010/main" val="232262092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buNone/>
            </a:pPr>
            <a:r>
              <a:rPr lang="fr-FR" dirty="0" smtClean="0">
                <a:latin typeface="+mj-lt"/>
              </a:rPr>
              <a:t>Comptage : choix de l’objet biologique</a:t>
            </a:r>
            <a:endParaRPr lang="fr-FR" dirty="0">
              <a:latin typeface="+mj-lt"/>
            </a:endParaRPr>
          </a:p>
        </p:txBody>
      </p:sp>
      <p:sp>
        <p:nvSpPr>
          <p:cNvPr id="3" name="Espace réservé du contenu 2"/>
          <p:cNvSpPr>
            <a:spLocks noGrp="1"/>
          </p:cNvSpPr>
          <p:nvPr>
            <p:ph idx="1"/>
          </p:nvPr>
        </p:nvSpPr>
        <p:spPr/>
        <p:txBody>
          <a:bodyPr/>
          <a:lstStyle/>
          <a:p>
            <a:pPr>
              <a:buNone/>
            </a:pPr>
            <a:r>
              <a:rPr lang="fr-FR" dirty="0" smtClean="0">
                <a:effectLst>
                  <a:outerShdw blurRad="38100" dist="38100" dir="2700000" algn="tl">
                    <a:srgbClr val="000000">
                      <a:alpha val="43137"/>
                    </a:srgbClr>
                  </a:outerShdw>
                </a:effectLst>
                <a:latin typeface="+mj-lt"/>
              </a:rPr>
              <a:t>Comptage du nombre de lectures par objet biologique</a:t>
            </a:r>
            <a:endParaRPr lang="fr-FR" dirty="0" smtClean="0">
              <a:latin typeface="+mj-lt"/>
            </a:endParaRPr>
          </a:p>
          <a:p>
            <a:endParaRPr lang="fr-FR" dirty="0" smtClean="0">
              <a:latin typeface="+mj-lt"/>
            </a:endParaRPr>
          </a:p>
          <a:p>
            <a:endParaRPr lang="fr-FR" dirty="0">
              <a:latin typeface="+mj-lt"/>
            </a:endParaRPr>
          </a:p>
        </p:txBody>
      </p:sp>
      <p:sp>
        <p:nvSpPr>
          <p:cNvPr id="5" name="Rectangle 4"/>
          <p:cNvSpPr/>
          <p:nvPr/>
        </p:nvSpPr>
        <p:spPr>
          <a:xfrm>
            <a:off x="4548766" y="3385080"/>
            <a:ext cx="1166677" cy="33500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400" dirty="0" smtClean="0">
                <a:solidFill>
                  <a:schemeClr val="tx1"/>
                </a:solidFill>
                <a:latin typeface="+mj-lt"/>
              </a:rPr>
              <a:t>Exon</a:t>
            </a:r>
            <a:endParaRPr lang="fr-FR" sz="2400" dirty="0">
              <a:solidFill>
                <a:schemeClr val="tx1"/>
              </a:solidFill>
              <a:latin typeface="+mj-lt"/>
            </a:endParaRPr>
          </a:p>
        </p:txBody>
      </p:sp>
      <p:sp>
        <p:nvSpPr>
          <p:cNvPr id="9" name="Flèche droite 8"/>
          <p:cNvSpPr/>
          <p:nvPr/>
        </p:nvSpPr>
        <p:spPr>
          <a:xfrm>
            <a:off x="6065088" y="4357488"/>
            <a:ext cx="629937" cy="288032"/>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dirty="0" smtClean="0">
                <a:solidFill>
                  <a:schemeClr val="tx1"/>
                </a:solidFill>
                <a:latin typeface="+mj-lt"/>
              </a:rPr>
              <a:t>Read</a:t>
            </a:r>
            <a:endParaRPr lang="fr-FR" sz="1400" b="1" dirty="0">
              <a:solidFill>
                <a:schemeClr val="tx1"/>
              </a:solidFill>
              <a:latin typeface="+mj-lt"/>
            </a:endParaRPr>
          </a:p>
        </p:txBody>
      </p:sp>
      <p:sp>
        <p:nvSpPr>
          <p:cNvPr id="22" name="Rectangle 21"/>
          <p:cNvSpPr/>
          <p:nvPr/>
        </p:nvSpPr>
        <p:spPr>
          <a:xfrm>
            <a:off x="7283530" y="3385080"/>
            <a:ext cx="1450124" cy="33500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400" dirty="0" smtClean="0">
                <a:solidFill>
                  <a:schemeClr val="tx1"/>
                </a:solidFill>
                <a:latin typeface="+mj-lt"/>
              </a:rPr>
              <a:t>Exon</a:t>
            </a:r>
            <a:endParaRPr lang="fr-FR" sz="2400" dirty="0">
              <a:solidFill>
                <a:schemeClr val="tx1"/>
              </a:solidFill>
              <a:latin typeface="+mj-lt"/>
            </a:endParaRPr>
          </a:p>
        </p:txBody>
      </p:sp>
      <p:cxnSp>
        <p:nvCxnSpPr>
          <p:cNvPr id="23" name="Connecteur droit 22"/>
          <p:cNvCxnSpPr>
            <a:endCxn id="22" idx="1"/>
          </p:cNvCxnSpPr>
          <p:nvPr/>
        </p:nvCxnSpPr>
        <p:spPr>
          <a:xfrm flipV="1">
            <a:off x="5733479" y="3552584"/>
            <a:ext cx="1550051" cy="3792"/>
          </a:xfrm>
          <a:prstGeom prst="line">
            <a:avLst/>
          </a:prstGeom>
          <a:ln w="254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924927" y="5014579"/>
            <a:ext cx="2782878" cy="400110"/>
          </a:xfrm>
          <a:prstGeom prst="rect">
            <a:avLst/>
          </a:prstGeom>
        </p:spPr>
        <p:txBody>
          <a:bodyPr wrap="none">
            <a:spAutoFit/>
          </a:bodyPr>
          <a:lstStyle/>
          <a:p>
            <a:pPr marL="108000" indent="0">
              <a:buNone/>
            </a:pPr>
            <a:r>
              <a:rPr lang="fr-FR" sz="2000" dirty="0" smtClean="0">
                <a:latin typeface="+mj-lt"/>
              </a:rPr>
              <a:t>Objet biologique </a:t>
            </a:r>
            <a:r>
              <a:rPr lang="fr-FR" sz="2000" dirty="0">
                <a:latin typeface="+mj-lt"/>
              </a:rPr>
              <a:t>= </a:t>
            </a:r>
            <a:r>
              <a:rPr lang="fr-FR" sz="2000" dirty="0" smtClean="0">
                <a:latin typeface="+mj-lt"/>
              </a:rPr>
              <a:t>gène</a:t>
            </a:r>
            <a:endParaRPr lang="fr-FR" sz="2000" dirty="0">
              <a:latin typeface="+mj-lt"/>
            </a:endParaRPr>
          </a:p>
        </p:txBody>
      </p:sp>
      <p:sp>
        <p:nvSpPr>
          <p:cNvPr id="32" name="Rectangle 31"/>
          <p:cNvSpPr/>
          <p:nvPr/>
        </p:nvSpPr>
        <p:spPr>
          <a:xfrm>
            <a:off x="2924927" y="5880388"/>
            <a:ext cx="2318070" cy="400110"/>
          </a:xfrm>
          <a:prstGeom prst="rect">
            <a:avLst/>
          </a:prstGeom>
        </p:spPr>
        <p:txBody>
          <a:bodyPr wrap="none">
            <a:spAutoFit/>
          </a:bodyPr>
          <a:lstStyle/>
          <a:p>
            <a:pPr marL="108000" indent="0">
              <a:buNone/>
            </a:pPr>
            <a:r>
              <a:rPr lang="fr-FR" sz="2000" dirty="0" smtClean="0">
                <a:latin typeface="+mj-lt"/>
              </a:rPr>
              <a:t>Gène A = 3 lectures</a:t>
            </a:r>
          </a:p>
        </p:txBody>
      </p:sp>
      <p:sp>
        <p:nvSpPr>
          <p:cNvPr id="33" name="Rectangle 32"/>
          <p:cNvSpPr/>
          <p:nvPr/>
        </p:nvSpPr>
        <p:spPr>
          <a:xfrm>
            <a:off x="6695025" y="5014579"/>
            <a:ext cx="2669577" cy="400110"/>
          </a:xfrm>
          <a:prstGeom prst="rect">
            <a:avLst/>
          </a:prstGeom>
        </p:spPr>
        <p:txBody>
          <a:bodyPr wrap="none">
            <a:spAutoFit/>
          </a:bodyPr>
          <a:lstStyle/>
          <a:p>
            <a:pPr marL="108000" indent="0">
              <a:buNone/>
            </a:pPr>
            <a:r>
              <a:rPr lang="fr-FR" sz="2000" dirty="0" smtClean="0">
                <a:latin typeface="+mj-lt"/>
              </a:rPr>
              <a:t>Objet biologique= RNA</a:t>
            </a:r>
            <a:endParaRPr lang="fr-FR" sz="2000" dirty="0">
              <a:latin typeface="+mj-lt"/>
            </a:endParaRPr>
          </a:p>
        </p:txBody>
      </p:sp>
      <p:sp>
        <p:nvSpPr>
          <p:cNvPr id="34" name="Rectangle 33"/>
          <p:cNvSpPr/>
          <p:nvPr/>
        </p:nvSpPr>
        <p:spPr>
          <a:xfrm>
            <a:off x="4543210" y="3870530"/>
            <a:ext cx="1190269" cy="322015"/>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400" dirty="0" smtClean="0">
                <a:solidFill>
                  <a:schemeClr val="tx1"/>
                </a:solidFill>
                <a:latin typeface="+mj-lt"/>
              </a:rPr>
              <a:t>Exon</a:t>
            </a:r>
            <a:endParaRPr lang="fr-FR" sz="2400" dirty="0">
              <a:solidFill>
                <a:schemeClr val="tx1"/>
              </a:solidFill>
              <a:latin typeface="+mj-lt"/>
            </a:endParaRPr>
          </a:p>
        </p:txBody>
      </p:sp>
      <p:sp>
        <p:nvSpPr>
          <p:cNvPr id="40" name="Rectangle 39"/>
          <p:cNvSpPr/>
          <p:nvPr/>
        </p:nvSpPr>
        <p:spPr>
          <a:xfrm>
            <a:off x="669038" y="2198603"/>
            <a:ext cx="3026630" cy="707886"/>
          </a:xfrm>
          <a:prstGeom prst="rect">
            <a:avLst/>
          </a:prstGeom>
        </p:spPr>
        <p:txBody>
          <a:bodyPr wrap="square">
            <a:spAutoFit/>
          </a:bodyPr>
          <a:lstStyle/>
          <a:p>
            <a:pPr marL="108000" indent="0">
              <a:buNone/>
            </a:pPr>
            <a:r>
              <a:rPr lang="fr-FR" sz="2000" i="1" dirty="0" smtClean="0">
                <a:latin typeface="+mj-lt"/>
              </a:rPr>
              <a:t>Exemple d’un gène A </a:t>
            </a:r>
            <a:endParaRPr lang="fr-FR" sz="2000" i="1" dirty="0">
              <a:latin typeface="+mj-lt"/>
            </a:endParaRPr>
          </a:p>
          <a:p>
            <a:pPr marL="108000" indent="0">
              <a:buNone/>
            </a:pPr>
            <a:r>
              <a:rPr lang="fr-FR" sz="2000" i="1" dirty="0" smtClean="0">
                <a:latin typeface="+mj-lt"/>
              </a:rPr>
              <a:t>avec épissage alternatif </a:t>
            </a:r>
            <a:endParaRPr lang="fr-FR" sz="2000" i="1" dirty="0">
              <a:latin typeface="+mj-lt"/>
            </a:endParaRPr>
          </a:p>
        </p:txBody>
      </p:sp>
      <p:cxnSp>
        <p:nvCxnSpPr>
          <p:cNvPr id="42" name="Connecteur droit avec flèche 41"/>
          <p:cNvCxnSpPr/>
          <p:nvPr/>
        </p:nvCxnSpPr>
        <p:spPr>
          <a:xfrm flipH="1">
            <a:off x="5264103" y="4923367"/>
            <a:ext cx="865764" cy="95702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7" name="Flèche droite 46"/>
          <p:cNvSpPr/>
          <p:nvPr/>
        </p:nvSpPr>
        <p:spPr>
          <a:xfrm>
            <a:off x="7494093" y="4341943"/>
            <a:ext cx="629937" cy="288032"/>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dirty="0" smtClean="0">
                <a:solidFill>
                  <a:schemeClr val="tx1"/>
                </a:solidFill>
                <a:latin typeface="+mj-lt"/>
              </a:rPr>
              <a:t>Read</a:t>
            </a:r>
            <a:endParaRPr lang="fr-FR" sz="1400" b="1" dirty="0">
              <a:solidFill>
                <a:schemeClr val="tx1"/>
              </a:solidFill>
              <a:latin typeface="+mj-lt"/>
            </a:endParaRPr>
          </a:p>
        </p:txBody>
      </p:sp>
      <p:sp>
        <p:nvSpPr>
          <p:cNvPr id="48" name="Flèche droite 47"/>
          <p:cNvSpPr/>
          <p:nvPr/>
        </p:nvSpPr>
        <p:spPr>
          <a:xfrm>
            <a:off x="4567400" y="4357488"/>
            <a:ext cx="629937" cy="288032"/>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dirty="0" smtClean="0">
                <a:solidFill>
                  <a:schemeClr val="tx1"/>
                </a:solidFill>
                <a:latin typeface="+mj-lt"/>
              </a:rPr>
              <a:t>Read</a:t>
            </a:r>
            <a:endParaRPr lang="fr-FR" sz="1400" b="1" dirty="0">
              <a:solidFill>
                <a:schemeClr val="tx1"/>
              </a:solidFill>
              <a:latin typeface="+mj-lt"/>
            </a:endParaRPr>
          </a:p>
        </p:txBody>
      </p:sp>
      <p:sp>
        <p:nvSpPr>
          <p:cNvPr id="49" name="Rectangle 48"/>
          <p:cNvSpPr/>
          <p:nvPr/>
        </p:nvSpPr>
        <p:spPr>
          <a:xfrm>
            <a:off x="7287711" y="5880388"/>
            <a:ext cx="2553712" cy="707886"/>
          </a:xfrm>
          <a:prstGeom prst="rect">
            <a:avLst/>
          </a:prstGeom>
        </p:spPr>
        <p:txBody>
          <a:bodyPr wrap="none">
            <a:spAutoFit/>
          </a:bodyPr>
          <a:lstStyle/>
          <a:p>
            <a:pPr marL="108000" indent="0">
              <a:buNone/>
            </a:pPr>
            <a:r>
              <a:rPr lang="fr-FR" sz="2000" dirty="0" err="1" smtClean="0">
                <a:latin typeface="+mj-lt"/>
              </a:rPr>
              <a:t>mRNA</a:t>
            </a:r>
            <a:r>
              <a:rPr lang="fr-FR" sz="2000" dirty="0" smtClean="0">
                <a:latin typeface="+mj-lt"/>
              </a:rPr>
              <a:t> A1 = 2 lectures</a:t>
            </a:r>
          </a:p>
          <a:p>
            <a:pPr marL="108000" indent="0">
              <a:buNone/>
            </a:pPr>
            <a:r>
              <a:rPr lang="fr-FR" sz="2000" dirty="0" err="1" smtClean="0">
                <a:latin typeface="+mj-lt"/>
              </a:rPr>
              <a:t>mRNA</a:t>
            </a:r>
            <a:r>
              <a:rPr lang="fr-FR" sz="2000" dirty="0" smtClean="0">
                <a:latin typeface="+mj-lt"/>
              </a:rPr>
              <a:t> A2 = 3 lectures</a:t>
            </a:r>
            <a:endParaRPr lang="fr-FR" sz="1600" dirty="0">
              <a:latin typeface="+mj-lt"/>
            </a:endParaRPr>
          </a:p>
        </p:txBody>
      </p:sp>
      <p:sp>
        <p:nvSpPr>
          <p:cNvPr id="50" name="Rectangle 49"/>
          <p:cNvSpPr/>
          <p:nvPr/>
        </p:nvSpPr>
        <p:spPr>
          <a:xfrm>
            <a:off x="2338576" y="3371710"/>
            <a:ext cx="2114618" cy="369332"/>
          </a:xfrm>
          <a:prstGeom prst="rect">
            <a:avLst/>
          </a:prstGeom>
        </p:spPr>
        <p:txBody>
          <a:bodyPr wrap="none">
            <a:spAutoFit/>
          </a:bodyPr>
          <a:lstStyle/>
          <a:p>
            <a:pPr marL="108000" indent="0">
              <a:buNone/>
            </a:pPr>
            <a:r>
              <a:rPr lang="fr-FR" dirty="0" err="1" smtClean="0">
                <a:latin typeface="+mj-lt"/>
              </a:rPr>
              <a:t>Isoforme</a:t>
            </a:r>
            <a:r>
              <a:rPr lang="fr-FR" dirty="0" smtClean="0">
                <a:latin typeface="+mj-lt"/>
              </a:rPr>
              <a:t>/</a:t>
            </a:r>
            <a:r>
              <a:rPr lang="fr-FR" dirty="0" err="1" smtClean="0">
                <a:latin typeface="+mj-lt"/>
              </a:rPr>
              <a:t>mRNA</a:t>
            </a:r>
            <a:r>
              <a:rPr lang="fr-FR" dirty="0" smtClean="0">
                <a:latin typeface="+mj-lt"/>
              </a:rPr>
              <a:t> A1</a:t>
            </a:r>
            <a:endParaRPr lang="fr-FR" dirty="0">
              <a:latin typeface="+mj-lt"/>
            </a:endParaRPr>
          </a:p>
        </p:txBody>
      </p:sp>
      <p:sp>
        <p:nvSpPr>
          <p:cNvPr id="51" name="Rectangle 50"/>
          <p:cNvSpPr/>
          <p:nvPr/>
        </p:nvSpPr>
        <p:spPr>
          <a:xfrm>
            <a:off x="7283529" y="3857538"/>
            <a:ext cx="1450125" cy="33500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400" dirty="0" smtClean="0">
                <a:solidFill>
                  <a:schemeClr val="tx1"/>
                </a:solidFill>
                <a:latin typeface="+mj-lt"/>
              </a:rPr>
              <a:t>Exon</a:t>
            </a:r>
            <a:endParaRPr lang="fr-FR" sz="2400" dirty="0">
              <a:solidFill>
                <a:schemeClr val="tx1"/>
              </a:solidFill>
              <a:latin typeface="+mj-lt"/>
            </a:endParaRPr>
          </a:p>
        </p:txBody>
      </p:sp>
      <p:cxnSp>
        <p:nvCxnSpPr>
          <p:cNvPr id="52" name="Connecteur droit 51"/>
          <p:cNvCxnSpPr>
            <a:stCxn id="34" idx="3"/>
            <a:endCxn id="51" idx="1"/>
          </p:cNvCxnSpPr>
          <p:nvPr/>
        </p:nvCxnSpPr>
        <p:spPr>
          <a:xfrm flipV="1">
            <a:off x="5733479" y="4025042"/>
            <a:ext cx="1550050" cy="6496"/>
          </a:xfrm>
          <a:prstGeom prst="line">
            <a:avLst/>
          </a:prstGeom>
          <a:ln w="254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2325876" y="3870412"/>
            <a:ext cx="2114618" cy="369332"/>
          </a:xfrm>
          <a:prstGeom prst="rect">
            <a:avLst/>
          </a:prstGeom>
        </p:spPr>
        <p:txBody>
          <a:bodyPr wrap="none">
            <a:spAutoFit/>
          </a:bodyPr>
          <a:lstStyle/>
          <a:p>
            <a:pPr marL="108000" indent="0">
              <a:buNone/>
            </a:pPr>
            <a:r>
              <a:rPr lang="fr-FR" dirty="0" err="1" smtClean="0">
                <a:latin typeface="+mj-lt"/>
              </a:rPr>
              <a:t>Isoforme</a:t>
            </a:r>
            <a:r>
              <a:rPr lang="fr-FR" dirty="0" smtClean="0">
                <a:latin typeface="+mj-lt"/>
              </a:rPr>
              <a:t>/</a:t>
            </a:r>
            <a:r>
              <a:rPr lang="fr-FR" dirty="0" err="1" smtClean="0">
                <a:latin typeface="+mj-lt"/>
              </a:rPr>
              <a:t>mRNA</a:t>
            </a:r>
            <a:r>
              <a:rPr lang="fr-FR" dirty="0" smtClean="0">
                <a:latin typeface="+mj-lt"/>
              </a:rPr>
              <a:t> A2</a:t>
            </a:r>
            <a:endParaRPr lang="fr-FR" dirty="0">
              <a:latin typeface="+mj-lt"/>
            </a:endParaRPr>
          </a:p>
        </p:txBody>
      </p:sp>
      <p:cxnSp>
        <p:nvCxnSpPr>
          <p:cNvPr id="55" name="Connecteur droit avec flèche 54"/>
          <p:cNvCxnSpPr/>
          <p:nvPr/>
        </p:nvCxnSpPr>
        <p:spPr>
          <a:xfrm>
            <a:off x="6260713" y="4927744"/>
            <a:ext cx="1046149" cy="95264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7" name="Rectangle 66"/>
          <p:cNvSpPr/>
          <p:nvPr/>
        </p:nvSpPr>
        <p:spPr>
          <a:xfrm>
            <a:off x="5992210" y="3870530"/>
            <a:ext cx="820823" cy="33500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400" dirty="0" smtClean="0">
                <a:solidFill>
                  <a:schemeClr val="tx1"/>
                </a:solidFill>
                <a:latin typeface="+mj-lt"/>
              </a:rPr>
              <a:t>Exon</a:t>
            </a:r>
            <a:endParaRPr lang="fr-FR" sz="2400" dirty="0">
              <a:solidFill>
                <a:schemeClr val="tx1"/>
              </a:solidFill>
              <a:latin typeface="+mj-lt"/>
            </a:endParaRPr>
          </a:p>
        </p:txBody>
      </p:sp>
      <p:sp>
        <p:nvSpPr>
          <p:cNvPr id="25" name="Rectangle 24"/>
          <p:cNvSpPr/>
          <p:nvPr/>
        </p:nvSpPr>
        <p:spPr>
          <a:xfrm>
            <a:off x="4318000" y="2975505"/>
            <a:ext cx="4648200" cy="335007"/>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dirty="0" smtClean="0">
                <a:solidFill>
                  <a:schemeClr val="tx1"/>
                </a:solidFill>
                <a:latin typeface="+mj-lt"/>
              </a:rPr>
              <a:t>Gène A</a:t>
            </a:r>
            <a:endParaRPr lang="fr-FR" sz="2400" dirty="0">
              <a:solidFill>
                <a:schemeClr val="tx1"/>
              </a:solidFill>
              <a:latin typeface="+mj-lt"/>
            </a:endParaRPr>
          </a:p>
        </p:txBody>
      </p:sp>
    </p:spTree>
    <p:extLst>
      <p:ext uri="{BB962C8B-B14F-4D97-AF65-F5344CB8AC3E}">
        <p14:creationId xmlns:p14="http://schemas.microsoft.com/office/powerpoint/2010/main" val="155292215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1512416" y="-396627"/>
            <a:ext cx="9072563" cy="1262063"/>
          </a:xfrm>
        </p:spPr>
        <p:txBody>
          <a:bodyPr>
            <a:normAutofit/>
          </a:bodyPr>
          <a:lstStyle/>
          <a:p>
            <a:pPr>
              <a:buNone/>
            </a:pPr>
            <a:r>
              <a:rPr lang="fr-FR" sz="3200" dirty="0" smtClean="0">
                <a:latin typeface="+mj-lt"/>
              </a:rPr>
              <a:t>Protocoles d’analyses BBRIC</a:t>
            </a:r>
            <a:endParaRPr lang="fr-FR" sz="3200" dirty="0">
              <a:latin typeface="+mj-lt"/>
            </a:endParaRPr>
          </a:p>
        </p:txBody>
      </p:sp>
      <p:pic>
        <p:nvPicPr>
          <p:cNvPr id="2050" name="Picture 2"/>
          <p:cNvPicPr>
            <a:picLocks noChangeAspect="1" noChangeArrowheads="1"/>
          </p:cNvPicPr>
          <p:nvPr/>
        </p:nvPicPr>
        <p:blipFill>
          <a:blip r:embed="rId2" cstate="print"/>
          <a:srcRect l="1179" t="12914" r="13181" b="30239"/>
          <a:stretch>
            <a:fillRect/>
          </a:stretch>
        </p:blipFill>
        <p:spPr bwMode="auto">
          <a:xfrm>
            <a:off x="101685" y="971525"/>
            <a:ext cx="9763163" cy="5184576"/>
          </a:xfrm>
          <a:prstGeom prst="rect">
            <a:avLst/>
          </a:prstGeom>
          <a:noFill/>
          <a:ln w="9525">
            <a:noFill/>
            <a:miter lim="800000"/>
            <a:headEnd/>
            <a:tailEnd/>
          </a:ln>
        </p:spPr>
      </p:pic>
    </p:spTree>
    <p:extLst>
      <p:ext uri="{BB962C8B-B14F-4D97-AF65-F5344CB8AC3E}">
        <p14:creationId xmlns:p14="http://schemas.microsoft.com/office/powerpoint/2010/main" val="465896281"/>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buNone/>
            </a:pPr>
            <a:r>
              <a:rPr lang="fr-FR" dirty="0" smtClean="0">
                <a:latin typeface="+mj-lt"/>
              </a:rPr>
              <a:t>Comptage : choix de l’objet biologique</a:t>
            </a:r>
            <a:endParaRPr lang="fr-FR" dirty="0">
              <a:latin typeface="+mj-lt"/>
            </a:endParaRPr>
          </a:p>
        </p:txBody>
      </p:sp>
      <p:sp>
        <p:nvSpPr>
          <p:cNvPr id="3" name="Espace réservé du contenu 2"/>
          <p:cNvSpPr>
            <a:spLocks noGrp="1"/>
          </p:cNvSpPr>
          <p:nvPr>
            <p:ph idx="1"/>
          </p:nvPr>
        </p:nvSpPr>
        <p:spPr/>
        <p:txBody>
          <a:bodyPr/>
          <a:lstStyle/>
          <a:p>
            <a:pPr>
              <a:buNone/>
            </a:pPr>
            <a:r>
              <a:rPr lang="fr-FR" dirty="0" smtClean="0">
                <a:effectLst>
                  <a:outerShdw blurRad="38100" dist="38100" dir="2700000" algn="tl">
                    <a:srgbClr val="000000">
                      <a:alpha val="43137"/>
                    </a:srgbClr>
                  </a:outerShdw>
                </a:effectLst>
                <a:latin typeface="+mj-lt"/>
              </a:rPr>
              <a:t>Comptage du nombre de lectures par gène</a:t>
            </a:r>
          </a:p>
          <a:p>
            <a:pPr lvl="1"/>
            <a:r>
              <a:rPr lang="fr-FR" dirty="0" smtClean="0">
                <a:latin typeface="+mj-lt"/>
              </a:rPr>
              <a:t>moins sensible à la qualité de l’annotation</a:t>
            </a:r>
          </a:p>
          <a:p>
            <a:pPr lvl="1"/>
            <a:r>
              <a:rPr lang="fr-FR" dirty="0" smtClean="0">
                <a:latin typeface="+mj-lt"/>
              </a:rPr>
              <a:t>ne tient pas compte de l’épissage alternatif	</a:t>
            </a:r>
          </a:p>
          <a:p>
            <a:endParaRPr lang="fr-FR" dirty="0" smtClean="0">
              <a:latin typeface="+mj-lt"/>
            </a:endParaRPr>
          </a:p>
          <a:p>
            <a:pPr>
              <a:buNone/>
            </a:pPr>
            <a:r>
              <a:rPr lang="fr-FR" dirty="0" smtClean="0">
                <a:effectLst>
                  <a:outerShdw blurRad="38100" dist="38100" dir="2700000" algn="tl">
                    <a:srgbClr val="000000">
                      <a:alpha val="43137"/>
                    </a:srgbClr>
                  </a:outerShdw>
                </a:effectLst>
                <a:latin typeface="+mj-lt"/>
              </a:rPr>
              <a:t>Comptage du nombre de lectures par RNA</a:t>
            </a:r>
          </a:p>
          <a:p>
            <a:pPr lvl="1"/>
            <a:r>
              <a:rPr lang="fr-FR" dirty="0" smtClean="0">
                <a:latin typeface="+mj-lt"/>
              </a:rPr>
              <a:t>sensible à l’annotation des exons</a:t>
            </a:r>
          </a:p>
          <a:p>
            <a:pPr lvl="1"/>
            <a:r>
              <a:rPr lang="fr-FR" dirty="0" smtClean="0">
                <a:latin typeface="+mj-lt"/>
              </a:rPr>
              <a:t>tient compte de l’épissage alternatif</a:t>
            </a:r>
          </a:p>
          <a:p>
            <a:endParaRPr lang="fr-FR" dirty="0" smtClean="0">
              <a:latin typeface="+mj-lt"/>
            </a:endParaRPr>
          </a:p>
          <a:p>
            <a:endParaRPr lang="fr-FR" dirty="0" smtClean="0">
              <a:latin typeface="+mj-lt"/>
            </a:endParaRPr>
          </a:p>
          <a:p>
            <a:endParaRPr lang="fr-FR" dirty="0">
              <a:latin typeface="+mj-lt"/>
            </a:endParaRPr>
          </a:p>
        </p:txBody>
      </p:sp>
    </p:spTree>
    <p:extLst>
      <p:ext uri="{BB962C8B-B14F-4D97-AF65-F5344CB8AC3E}">
        <p14:creationId xmlns:p14="http://schemas.microsoft.com/office/powerpoint/2010/main" val="427443293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buNone/>
            </a:pPr>
            <a:r>
              <a:rPr lang="fr-FR" dirty="0" smtClean="0">
                <a:latin typeface="+mj-lt"/>
              </a:rPr>
              <a:t>Comptage : influence des paramètres</a:t>
            </a:r>
            <a:endParaRPr lang="fr-FR" dirty="0">
              <a:latin typeface="+mj-lt"/>
            </a:endParaRPr>
          </a:p>
        </p:txBody>
      </p:sp>
      <p:sp>
        <p:nvSpPr>
          <p:cNvPr id="3" name="Espace réservé du contenu 2"/>
          <p:cNvSpPr>
            <a:spLocks noGrp="1"/>
          </p:cNvSpPr>
          <p:nvPr>
            <p:ph idx="1"/>
          </p:nvPr>
        </p:nvSpPr>
        <p:spPr/>
        <p:txBody>
          <a:bodyPr/>
          <a:lstStyle/>
          <a:p>
            <a:pPr>
              <a:buNone/>
            </a:pPr>
            <a:r>
              <a:rPr lang="fr-FR" dirty="0" smtClean="0">
                <a:effectLst>
                  <a:outerShdw blurRad="38100" dist="38100" dir="2700000" algn="tl">
                    <a:srgbClr val="000000">
                      <a:alpha val="43137"/>
                    </a:srgbClr>
                  </a:outerShdw>
                </a:effectLst>
                <a:latin typeface="+mj-lt"/>
              </a:rPr>
              <a:t>Couverture min de la lecture sur l’objet biologique</a:t>
            </a:r>
          </a:p>
          <a:p>
            <a:pPr lvl="1"/>
            <a:r>
              <a:rPr lang="fr-FR" dirty="0" smtClean="0">
                <a:latin typeface="+mj-lt"/>
              </a:rPr>
              <a:t>Valeur par défaut = 1 (</a:t>
            </a:r>
            <a:r>
              <a:rPr lang="fr-FR" sz="2000" dirty="0" smtClean="0">
                <a:latin typeface="+mj-lt"/>
              </a:rPr>
              <a:t>100%)</a:t>
            </a:r>
          </a:p>
          <a:p>
            <a:pPr lvl="2"/>
            <a:r>
              <a:rPr lang="fr-FR" dirty="0" smtClean="0">
                <a:latin typeface="+mj-lt"/>
              </a:rPr>
              <a:t>suppose une annotation de bonne qualité</a:t>
            </a:r>
          </a:p>
          <a:p>
            <a:pPr lvl="2"/>
            <a:endParaRPr lang="fr-FR" dirty="0">
              <a:latin typeface="+mj-lt"/>
            </a:endParaRPr>
          </a:p>
          <a:p>
            <a:pPr lvl="2"/>
            <a:endParaRPr lang="fr-FR" dirty="0" smtClean="0">
              <a:latin typeface="+mj-lt"/>
            </a:endParaRPr>
          </a:p>
          <a:p>
            <a:pPr lvl="2"/>
            <a:endParaRPr lang="fr-FR" dirty="0" smtClean="0">
              <a:latin typeface="+mj-lt"/>
            </a:endParaRPr>
          </a:p>
          <a:p>
            <a:pPr lvl="1"/>
            <a:r>
              <a:rPr lang="fr-FR" dirty="0" smtClean="0">
                <a:latin typeface="+mj-lt"/>
              </a:rPr>
              <a:t>diminuer la couverture</a:t>
            </a:r>
          </a:p>
          <a:p>
            <a:pPr lvl="2"/>
            <a:r>
              <a:rPr lang="fr-FR" dirty="0" smtClean="0">
                <a:latin typeface="+mj-lt"/>
              </a:rPr>
              <a:t>autoriser les hits partiels sur les objets</a:t>
            </a:r>
          </a:p>
          <a:p>
            <a:pPr lvl="2"/>
            <a:r>
              <a:rPr lang="fr-FR" dirty="0" smtClean="0">
                <a:latin typeface="+mj-lt"/>
              </a:rPr>
              <a:t>annotation de faible ou moyenne qualité</a:t>
            </a:r>
          </a:p>
        </p:txBody>
      </p:sp>
      <p:sp>
        <p:nvSpPr>
          <p:cNvPr id="4" name="Rectangle 3"/>
          <p:cNvSpPr/>
          <p:nvPr/>
        </p:nvSpPr>
        <p:spPr>
          <a:xfrm>
            <a:off x="2395143" y="5937389"/>
            <a:ext cx="1557732" cy="322015"/>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400" dirty="0" smtClean="0">
                <a:solidFill>
                  <a:schemeClr val="tx1"/>
                </a:solidFill>
                <a:latin typeface="+mj-lt"/>
              </a:rPr>
              <a:t>Gène/exon</a:t>
            </a:r>
            <a:endParaRPr lang="fr-FR" sz="2400" dirty="0">
              <a:solidFill>
                <a:schemeClr val="tx1"/>
              </a:solidFill>
              <a:latin typeface="+mj-lt"/>
            </a:endParaRPr>
          </a:p>
        </p:txBody>
      </p:sp>
      <p:sp>
        <p:nvSpPr>
          <p:cNvPr id="5" name="Flèche droite 4"/>
          <p:cNvSpPr/>
          <p:nvPr/>
        </p:nvSpPr>
        <p:spPr>
          <a:xfrm>
            <a:off x="2104364" y="6412076"/>
            <a:ext cx="629937" cy="288032"/>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dirty="0" smtClean="0">
                <a:solidFill>
                  <a:schemeClr val="tx1"/>
                </a:solidFill>
                <a:latin typeface="+mj-lt"/>
              </a:rPr>
              <a:t>Read</a:t>
            </a:r>
            <a:endParaRPr lang="fr-FR" sz="1400" b="1" dirty="0">
              <a:solidFill>
                <a:schemeClr val="tx1"/>
              </a:solidFill>
              <a:latin typeface="+mj-lt"/>
            </a:endParaRPr>
          </a:p>
        </p:txBody>
      </p:sp>
      <p:sp>
        <p:nvSpPr>
          <p:cNvPr id="6" name="Rectangle 5"/>
          <p:cNvSpPr/>
          <p:nvPr/>
        </p:nvSpPr>
        <p:spPr>
          <a:xfrm>
            <a:off x="2548297" y="2947413"/>
            <a:ext cx="1652228" cy="322015"/>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400" dirty="0" smtClean="0">
                <a:solidFill>
                  <a:schemeClr val="tx1"/>
                </a:solidFill>
                <a:latin typeface="+mj-lt"/>
              </a:rPr>
              <a:t>Gène/exon</a:t>
            </a:r>
            <a:endParaRPr lang="fr-FR" sz="2400" dirty="0">
              <a:solidFill>
                <a:schemeClr val="tx1"/>
              </a:solidFill>
              <a:latin typeface="+mj-lt"/>
            </a:endParaRPr>
          </a:p>
        </p:txBody>
      </p:sp>
      <p:sp>
        <p:nvSpPr>
          <p:cNvPr id="7" name="Flèche droite 6"/>
          <p:cNvSpPr/>
          <p:nvPr/>
        </p:nvSpPr>
        <p:spPr>
          <a:xfrm>
            <a:off x="2677262" y="3348646"/>
            <a:ext cx="629937" cy="288032"/>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dirty="0" smtClean="0">
                <a:solidFill>
                  <a:schemeClr val="tx1"/>
                </a:solidFill>
                <a:latin typeface="+mj-lt"/>
              </a:rPr>
              <a:t>Read</a:t>
            </a:r>
            <a:endParaRPr lang="fr-FR" sz="1400" b="1" dirty="0">
              <a:solidFill>
                <a:schemeClr val="tx1"/>
              </a:solidFill>
              <a:latin typeface="+mj-lt"/>
            </a:endParaRPr>
          </a:p>
        </p:txBody>
      </p:sp>
    </p:spTree>
    <p:extLst>
      <p:ext uri="{BB962C8B-B14F-4D97-AF65-F5344CB8AC3E}">
        <p14:creationId xmlns:p14="http://schemas.microsoft.com/office/powerpoint/2010/main" val="411506070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999" y="107429"/>
            <a:ext cx="9144825" cy="310165"/>
          </a:xfrm>
        </p:spPr>
        <p:txBody>
          <a:bodyPr>
            <a:noAutofit/>
          </a:bodyPr>
          <a:lstStyle/>
          <a:p>
            <a:pPr>
              <a:buNone/>
            </a:pPr>
            <a:r>
              <a:rPr lang="fr-FR" sz="2800" dirty="0" smtClean="0">
                <a:latin typeface="+mj-lt"/>
              </a:rPr>
              <a:t>Fonctionnement : </a:t>
            </a:r>
            <a:r>
              <a:rPr lang="fr-FR" sz="2800" dirty="0">
                <a:latin typeface="+mj-lt"/>
              </a:rPr>
              <a:t>r</a:t>
            </a:r>
            <a:r>
              <a:rPr lang="fr-FR" sz="2800" dirty="0" smtClean="0">
                <a:latin typeface="+mj-lt"/>
              </a:rPr>
              <a:t>ésumé étapes + paramètres modifiables</a:t>
            </a:r>
            <a:endParaRPr lang="fr-FR" sz="2800" dirty="0">
              <a:latin typeface="+mj-lt"/>
            </a:endParaRPr>
          </a:p>
        </p:txBody>
      </p:sp>
      <p:sp>
        <p:nvSpPr>
          <p:cNvPr id="4" name="Losange 3"/>
          <p:cNvSpPr/>
          <p:nvPr/>
        </p:nvSpPr>
        <p:spPr>
          <a:xfrm>
            <a:off x="3511132" y="1792366"/>
            <a:ext cx="1800200" cy="1080120"/>
          </a:xfrm>
          <a:prstGeom prst="diamond">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dirty="0">
              <a:latin typeface="+mj-lt"/>
            </a:endParaRPr>
          </a:p>
        </p:txBody>
      </p:sp>
      <p:sp>
        <p:nvSpPr>
          <p:cNvPr id="5" name="ZoneTexte 4"/>
          <p:cNvSpPr txBox="1"/>
          <p:nvPr/>
        </p:nvSpPr>
        <p:spPr>
          <a:xfrm>
            <a:off x="3766922" y="2147760"/>
            <a:ext cx="1288623" cy="369332"/>
          </a:xfrm>
          <a:prstGeom prst="rect">
            <a:avLst/>
          </a:prstGeom>
          <a:noFill/>
        </p:spPr>
        <p:txBody>
          <a:bodyPr wrap="none" rtlCol="0">
            <a:spAutoFit/>
          </a:bodyPr>
          <a:lstStyle/>
          <a:p>
            <a:pPr algn="ctr"/>
            <a:r>
              <a:rPr lang="fr-FR" b="1" dirty="0" smtClean="0">
                <a:latin typeface="+mj-lt"/>
              </a:rPr>
              <a:t>Alignement</a:t>
            </a:r>
          </a:p>
        </p:txBody>
      </p:sp>
      <p:cxnSp>
        <p:nvCxnSpPr>
          <p:cNvPr id="6" name="Connecteur droit 5"/>
          <p:cNvCxnSpPr>
            <a:stCxn id="29" idx="1"/>
            <a:endCxn id="4" idx="0"/>
          </p:cNvCxnSpPr>
          <p:nvPr/>
        </p:nvCxnSpPr>
        <p:spPr>
          <a:xfrm flipH="1">
            <a:off x="4411232" y="1066906"/>
            <a:ext cx="911281" cy="72546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7" name="Connecteur droit 6"/>
          <p:cNvCxnSpPr>
            <a:stCxn id="4" idx="2"/>
            <a:endCxn id="9" idx="0"/>
          </p:cNvCxnSpPr>
          <p:nvPr/>
        </p:nvCxnSpPr>
        <p:spPr>
          <a:xfrm>
            <a:off x="4411232" y="2872486"/>
            <a:ext cx="0" cy="444707"/>
          </a:xfrm>
          <a:prstGeom prst="line">
            <a:avLst/>
          </a:prstGeom>
          <a:ln>
            <a:headEnd type="none"/>
            <a:tailEnd type="stealth"/>
          </a:ln>
        </p:spPr>
        <p:style>
          <a:lnRef idx="2">
            <a:schemeClr val="dk1"/>
          </a:lnRef>
          <a:fillRef idx="0">
            <a:schemeClr val="dk1"/>
          </a:fillRef>
          <a:effectRef idx="1">
            <a:schemeClr val="dk1"/>
          </a:effectRef>
          <a:fontRef idx="minor">
            <a:schemeClr val="tx1"/>
          </a:fontRef>
        </p:style>
      </p:cxnSp>
      <p:cxnSp>
        <p:nvCxnSpPr>
          <p:cNvPr id="8" name="Connecteur droit 7"/>
          <p:cNvCxnSpPr>
            <a:stCxn id="14" idx="3"/>
            <a:endCxn id="4" idx="0"/>
          </p:cNvCxnSpPr>
          <p:nvPr/>
        </p:nvCxnSpPr>
        <p:spPr>
          <a:xfrm>
            <a:off x="3670192" y="1066906"/>
            <a:ext cx="741040" cy="725460"/>
          </a:xfrm>
          <a:prstGeom prst="line">
            <a:avLst/>
          </a:prstGeom>
          <a:ln/>
        </p:spPr>
        <p:style>
          <a:lnRef idx="2">
            <a:schemeClr val="accent3"/>
          </a:lnRef>
          <a:fillRef idx="0">
            <a:schemeClr val="accent3"/>
          </a:fillRef>
          <a:effectRef idx="1">
            <a:schemeClr val="accent3"/>
          </a:effectRef>
          <a:fontRef idx="minor">
            <a:schemeClr val="tx1"/>
          </a:fontRef>
        </p:style>
      </p:cxnSp>
      <p:sp>
        <p:nvSpPr>
          <p:cNvPr id="9" name="Losange 8"/>
          <p:cNvSpPr/>
          <p:nvPr/>
        </p:nvSpPr>
        <p:spPr>
          <a:xfrm>
            <a:off x="3511132" y="3317193"/>
            <a:ext cx="1800200" cy="1080120"/>
          </a:xfrm>
          <a:prstGeom prst="diamon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dirty="0">
              <a:latin typeface="+mj-lt"/>
            </a:endParaRPr>
          </a:p>
        </p:txBody>
      </p:sp>
      <p:sp>
        <p:nvSpPr>
          <p:cNvPr id="10" name="ZoneTexte 9"/>
          <p:cNvSpPr txBox="1"/>
          <p:nvPr/>
        </p:nvSpPr>
        <p:spPr>
          <a:xfrm>
            <a:off x="3920511" y="3672587"/>
            <a:ext cx="1039516" cy="369332"/>
          </a:xfrm>
          <a:prstGeom prst="rect">
            <a:avLst/>
          </a:prstGeom>
          <a:noFill/>
        </p:spPr>
        <p:txBody>
          <a:bodyPr wrap="none" rtlCol="0">
            <a:spAutoFit/>
          </a:bodyPr>
          <a:lstStyle/>
          <a:p>
            <a:pPr algn="ctr"/>
            <a:r>
              <a:rPr lang="fr-FR" b="1" dirty="0" smtClean="0">
                <a:latin typeface="+mj-lt"/>
              </a:rPr>
              <a:t>(Filtrage)</a:t>
            </a:r>
          </a:p>
        </p:txBody>
      </p:sp>
      <p:sp>
        <p:nvSpPr>
          <p:cNvPr id="11" name="Losange 10"/>
          <p:cNvSpPr/>
          <p:nvPr/>
        </p:nvSpPr>
        <p:spPr>
          <a:xfrm>
            <a:off x="3517845" y="4745611"/>
            <a:ext cx="1800200" cy="1080120"/>
          </a:xfrm>
          <a:prstGeom prst="diamond">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dirty="0">
              <a:latin typeface="+mj-lt"/>
            </a:endParaRPr>
          </a:p>
        </p:txBody>
      </p:sp>
      <p:sp>
        <p:nvSpPr>
          <p:cNvPr id="12" name="ZoneTexte 11"/>
          <p:cNvSpPr txBox="1"/>
          <p:nvPr/>
        </p:nvSpPr>
        <p:spPr>
          <a:xfrm>
            <a:off x="3866852" y="5087503"/>
            <a:ext cx="1206549" cy="369332"/>
          </a:xfrm>
          <a:prstGeom prst="rect">
            <a:avLst/>
          </a:prstGeom>
          <a:noFill/>
        </p:spPr>
        <p:txBody>
          <a:bodyPr wrap="none" rtlCol="0">
            <a:spAutoFit/>
          </a:bodyPr>
          <a:lstStyle/>
          <a:p>
            <a:pPr algn="ctr"/>
            <a:r>
              <a:rPr lang="fr-FR" b="1" dirty="0" smtClean="0">
                <a:latin typeface="+mj-lt"/>
              </a:rPr>
              <a:t>Comptage </a:t>
            </a:r>
          </a:p>
        </p:txBody>
      </p:sp>
      <p:cxnSp>
        <p:nvCxnSpPr>
          <p:cNvPr id="13" name="Connecteur droit 12"/>
          <p:cNvCxnSpPr/>
          <p:nvPr/>
        </p:nvCxnSpPr>
        <p:spPr>
          <a:xfrm>
            <a:off x="4411232" y="4397313"/>
            <a:ext cx="13426" cy="348298"/>
          </a:xfrm>
          <a:prstGeom prst="line">
            <a:avLst/>
          </a:prstGeom>
          <a:ln>
            <a:tailEnd type="stealth"/>
          </a:ln>
        </p:spPr>
        <p:style>
          <a:lnRef idx="2">
            <a:schemeClr val="dk1"/>
          </a:lnRef>
          <a:fillRef idx="0">
            <a:schemeClr val="dk1"/>
          </a:fillRef>
          <a:effectRef idx="1">
            <a:schemeClr val="dk1"/>
          </a:effectRef>
          <a:fontRef idx="minor">
            <a:schemeClr val="tx1"/>
          </a:fontRef>
        </p:style>
      </p:cxnSp>
      <p:sp>
        <p:nvSpPr>
          <p:cNvPr id="14" name="Organigramme : Stockage interne 13"/>
          <p:cNvSpPr/>
          <p:nvPr/>
        </p:nvSpPr>
        <p:spPr>
          <a:xfrm>
            <a:off x="1005896" y="760907"/>
            <a:ext cx="2664296" cy="611998"/>
          </a:xfrm>
          <a:prstGeom prst="flowChartInternalStorage">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mj-lt"/>
              </a:rPr>
              <a:t>Génome de </a:t>
            </a:r>
            <a:r>
              <a:rPr lang="fr-FR" b="1" dirty="0" smtClean="0">
                <a:latin typeface="+mj-lt"/>
              </a:rPr>
              <a:t>référence</a:t>
            </a:r>
          </a:p>
          <a:p>
            <a:pPr algn="ctr"/>
            <a:r>
              <a:rPr lang="fr-FR" sz="1400" b="1" dirty="0" err="1" smtClean="0">
                <a:latin typeface="+mj-lt"/>
              </a:rPr>
              <a:t>fasta</a:t>
            </a:r>
            <a:endParaRPr lang="fr-FR" sz="1400" b="1" dirty="0">
              <a:latin typeface="+mj-lt"/>
            </a:endParaRPr>
          </a:p>
        </p:txBody>
      </p:sp>
      <p:sp>
        <p:nvSpPr>
          <p:cNvPr id="15" name="Organigramme : Stockage interne 14"/>
          <p:cNvSpPr/>
          <p:nvPr/>
        </p:nvSpPr>
        <p:spPr>
          <a:xfrm>
            <a:off x="203429" y="4883930"/>
            <a:ext cx="2952328" cy="611998"/>
          </a:xfrm>
          <a:prstGeom prst="flowChartInternalStorage">
            <a:avLst/>
          </a:prstGeom>
          <a:solidFill>
            <a:schemeClr val="accent5">
              <a:lumMod val="75000"/>
            </a:schemeClr>
          </a:solidFill>
          <a:ln>
            <a:solidFill>
              <a:schemeClr val="accent5">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mj-lt"/>
              </a:rPr>
              <a:t>Annotation </a:t>
            </a:r>
            <a:r>
              <a:rPr lang="fr-FR" b="1" dirty="0">
                <a:latin typeface="+mj-lt"/>
              </a:rPr>
              <a:t>de </a:t>
            </a:r>
            <a:r>
              <a:rPr lang="fr-FR" b="1" dirty="0" smtClean="0">
                <a:latin typeface="+mj-lt"/>
              </a:rPr>
              <a:t>référence</a:t>
            </a:r>
          </a:p>
          <a:p>
            <a:pPr algn="ctr"/>
            <a:r>
              <a:rPr lang="fr-FR" sz="1400" b="1" dirty="0" smtClean="0">
                <a:latin typeface="+mj-lt"/>
              </a:rPr>
              <a:t>gff3</a:t>
            </a:r>
            <a:endParaRPr lang="fr-FR" sz="1400" b="1" dirty="0">
              <a:latin typeface="+mj-lt"/>
            </a:endParaRPr>
          </a:p>
        </p:txBody>
      </p:sp>
      <p:cxnSp>
        <p:nvCxnSpPr>
          <p:cNvPr id="16" name="Connecteur droit 15"/>
          <p:cNvCxnSpPr>
            <a:stCxn id="11" idx="1"/>
          </p:cNvCxnSpPr>
          <p:nvPr/>
        </p:nvCxnSpPr>
        <p:spPr>
          <a:xfrm flipH="1">
            <a:off x="3155757" y="5285671"/>
            <a:ext cx="362088" cy="0"/>
          </a:xfrm>
          <a:prstGeom prst="line">
            <a:avLst/>
          </a:prstGeom>
          <a:ln/>
        </p:spPr>
        <p:style>
          <a:lnRef idx="2">
            <a:schemeClr val="accent5"/>
          </a:lnRef>
          <a:fillRef idx="0">
            <a:schemeClr val="accent5"/>
          </a:fillRef>
          <a:effectRef idx="1">
            <a:schemeClr val="accent5"/>
          </a:effectRef>
          <a:fontRef idx="minor">
            <a:schemeClr val="tx1"/>
          </a:fontRef>
        </p:style>
      </p:cxnSp>
      <p:sp>
        <p:nvSpPr>
          <p:cNvPr id="18" name="Organigramme : Stockage interne 17"/>
          <p:cNvSpPr/>
          <p:nvPr/>
        </p:nvSpPr>
        <p:spPr>
          <a:xfrm>
            <a:off x="962628" y="5920024"/>
            <a:ext cx="3397699" cy="852568"/>
          </a:xfrm>
          <a:prstGeom prst="flowChartInternalStorage">
            <a:avLst/>
          </a:prstGeom>
          <a:solidFill>
            <a:schemeClr val="bg2"/>
          </a:solidFill>
          <a:ln>
            <a:solidFill>
              <a:schemeClr val="accent5">
                <a:lumMod val="75000"/>
              </a:schemeClr>
            </a:solidFill>
          </a:ln>
          <a:scene3d>
            <a:camera prst="perspectiveContrastingRigh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accent5">
                    <a:lumMod val="75000"/>
                  </a:schemeClr>
                </a:solidFill>
                <a:latin typeface="+mj-lt"/>
              </a:rPr>
              <a:t>Fichier de statistiques des étapes d’alignement/filtrage</a:t>
            </a:r>
          </a:p>
          <a:p>
            <a:pPr algn="ctr"/>
            <a:r>
              <a:rPr lang="fr-FR" sz="1400" b="1" dirty="0" err="1" smtClean="0">
                <a:solidFill>
                  <a:schemeClr val="accent5">
                    <a:lumMod val="75000"/>
                  </a:schemeClr>
                </a:solidFill>
                <a:latin typeface="+mj-lt"/>
              </a:rPr>
              <a:t>excel</a:t>
            </a:r>
            <a:endParaRPr lang="fr-FR" sz="1400" b="1" dirty="0">
              <a:solidFill>
                <a:schemeClr val="accent5">
                  <a:lumMod val="75000"/>
                </a:schemeClr>
              </a:solidFill>
              <a:latin typeface="+mj-lt"/>
            </a:endParaRPr>
          </a:p>
        </p:txBody>
      </p:sp>
      <p:cxnSp>
        <p:nvCxnSpPr>
          <p:cNvPr id="19" name="Connecteur droit 18"/>
          <p:cNvCxnSpPr/>
          <p:nvPr/>
        </p:nvCxnSpPr>
        <p:spPr>
          <a:xfrm flipH="1" flipV="1">
            <a:off x="4411235" y="5825733"/>
            <a:ext cx="778832" cy="264403"/>
          </a:xfrm>
          <a:prstGeom prst="line">
            <a:avLst/>
          </a:prstGeom>
          <a:ln>
            <a:headEnd type="stealth"/>
            <a:tailEnd type="none"/>
          </a:ln>
        </p:spPr>
        <p:style>
          <a:lnRef idx="2">
            <a:schemeClr val="accent5"/>
          </a:lnRef>
          <a:fillRef idx="0">
            <a:schemeClr val="accent5"/>
          </a:fillRef>
          <a:effectRef idx="1">
            <a:schemeClr val="accent5"/>
          </a:effectRef>
          <a:fontRef idx="minor">
            <a:schemeClr val="tx1"/>
          </a:fontRef>
        </p:style>
      </p:cxnSp>
      <p:cxnSp>
        <p:nvCxnSpPr>
          <p:cNvPr id="20" name="Connecteur droit 19"/>
          <p:cNvCxnSpPr/>
          <p:nvPr/>
        </p:nvCxnSpPr>
        <p:spPr>
          <a:xfrm flipV="1">
            <a:off x="3793067" y="5825731"/>
            <a:ext cx="624878" cy="264405"/>
          </a:xfrm>
          <a:prstGeom prst="line">
            <a:avLst/>
          </a:prstGeom>
          <a:ln>
            <a:headEnd type="stealth"/>
            <a:tailEnd type="none"/>
          </a:ln>
        </p:spPr>
        <p:style>
          <a:lnRef idx="2">
            <a:schemeClr val="accent5"/>
          </a:lnRef>
          <a:fillRef idx="0">
            <a:schemeClr val="accent5"/>
          </a:fillRef>
          <a:effectRef idx="1">
            <a:schemeClr val="accent5"/>
          </a:effectRef>
          <a:fontRef idx="minor">
            <a:schemeClr val="tx1"/>
          </a:fontRef>
        </p:style>
      </p:cxnSp>
      <p:sp>
        <p:nvSpPr>
          <p:cNvPr id="21" name="Rectangle 20"/>
          <p:cNvSpPr/>
          <p:nvPr/>
        </p:nvSpPr>
        <p:spPr>
          <a:xfrm>
            <a:off x="5311332" y="1918379"/>
            <a:ext cx="3680268" cy="954107"/>
          </a:xfrm>
          <a:prstGeom prst="rect">
            <a:avLst/>
          </a:prstGeom>
        </p:spPr>
        <p:txBody>
          <a:bodyPr wrap="square">
            <a:spAutoFit/>
          </a:bodyPr>
          <a:lstStyle/>
          <a:p>
            <a:pPr marL="285750" indent="-285750">
              <a:buFont typeface="Arial" charset="0"/>
              <a:buChar char="•"/>
            </a:pPr>
            <a:r>
              <a:rPr lang="fr-FR" sz="1400" b="1" dirty="0" smtClean="0">
                <a:latin typeface="+mj-lt"/>
              </a:rPr>
              <a:t>Longueur min du hit = </a:t>
            </a:r>
            <a:r>
              <a:rPr lang="fr-FR" sz="1400" b="1" dirty="0" smtClean="0">
                <a:solidFill>
                  <a:schemeClr val="accent3">
                    <a:lumMod val="75000"/>
                  </a:schemeClr>
                </a:solidFill>
                <a:latin typeface="+mj-lt"/>
              </a:rPr>
              <a:t>18</a:t>
            </a:r>
          </a:p>
          <a:p>
            <a:pPr marL="285750" indent="-285750">
              <a:buFont typeface="Arial" charset="0"/>
              <a:buChar char="•"/>
            </a:pPr>
            <a:r>
              <a:rPr lang="fr-FR" sz="1400" b="1" dirty="0" smtClean="0">
                <a:latin typeface="+mj-lt"/>
              </a:rPr>
              <a:t>Nb de </a:t>
            </a:r>
            <a:r>
              <a:rPr lang="fr-FR" sz="1400" b="1" dirty="0" err="1" smtClean="0">
                <a:latin typeface="+mj-lt"/>
              </a:rPr>
              <a:t>mismatches</a:t>
            </a:r>
            <a:r>
              <a:rPr lang="fr-FR" sz="1400" b="1" dirty="0" smtClean="0">
                <a:latin typeface="+mj-lt"/>
              </a:rPr>
              <a:t> = </a:t>
            </a:r>
            <a:r>
              <a:rPr lang="fr-FR" sz="1400" b="1" dirty="0" smtClean="0">
                <a:solidFill>
                  <a:schemeClr val="accent3">
                    <a:lumMod val="75000"/>
                  </a:schemeClr>
                </a:solidFill>
                <a:latin typeface="+mj-lt"/>
              </a:rPr>
              <a:t>0</a:t>
            </a:r>
          </a:p>
          <a:p>
            <a:pPr marL="285750" indent="-285750">
              <a:buFont typeface="Arial" charset="0"/>
              <a:buChar char="•"/>
            </a:pPr>
            <a:r>
              <a:rPr lang="fr-FR" sz="1400" b="1" dirty="0" smtClean="0">
                <a:latin typeface="+mj-lt"/>
              </a:rPr>
              <a:t>Petits </a:t>
            </a:r>
            <a:r>
              <a:rPr lang="fr-FR" sz="1400" b="1" dirty="0" err="1" smtClean="0">
                <a:latin typeface="+mj-lt"/>
              </a:rPr>
              <a:t>ARNs</a:t>
            </a:r>
            <a:r>
              <a:rPr lang="fr-FR" sz="1400" b="1" dirty="0" smtClean="0">
                <a:latin typeface="+mj-lt"/>
              </a:rPr>
              <a:t> non codants = </a:t>
            </a:r>
            <a:r>
              <a:rPr lang="fr-FR" sz="1400" b="1" dirty="0" smtClean="0">
                <a:solidFill>
                  <a:schemeClr val="accent3">
                    <a:lumMod val="75000"/>
                  </a:schemeClr>
                </a:solidFill>
                <a:latin typeface="+mj-lt"/>
              </a:rPr>
              <a:t>non</a:t>
            </a:r>
            <a:r>
              <a:rPr lang="fr-FR" sz="1400" b="1" dirty="0" smtClean="0">
                <a:latin typeface="+mj-lt"/>
              </a:rPr>
              <a:t>/oui</a:t>
            </a:r>
          </a:p>
          <a:p>
            <a:pPr marL="285750" indent="-285750">
              <a:buFont typeface="Arial" charset="0"/>
              <a:buChar char="•"/>
            </a:pPr>
            <a:r>
              <a:rPr lang="fr-FR" sz="1400" b="1" dirty="0" smtClean="0">
                <a:latin typeface="+mj-lt"/>
              </a:rPr>
              <a:t>Distance max entre </a:t>
            </a:r>
            <a:r>
              <a:rPr lang="fr-FR" sz="1400" b="1" dirty="0" err="1" smtClean="0">
                <a:latin typeface="+mj-lt"/>
              </a:rPr>
              <a:t>reads</a:t>
            </a:r>
            <a:r>
              <a:rPr lang="fr-FR" sz="1400" b="1" dirty="0" smtClean="0">
                <a:latin typeface="+mj-lt"/>
              </a:rPr>
              <a:t> </a:t>
            </a:r>
            <a:r>
              <a:rPr lang="fr-FR" sz="1400" b="1" dirty="0" err="1" smtClean="0">
                <a:latin typeface="+mj-lt"/>
              </a:rPr>
              <a:t>pairés</a:t>
            </a:r>
            <a:r>
              <a:rPr lang="fr-FR" sz="1400" b="1" dirty="0" smtClean="0">
                <a:latin typeface="+mj-lt"/>
              </a:rPr>
              <a:t> =</a:t>
            </a:r>
          </a:p>
        </p:txBody>
      </p:sp>
      <p:sp>
        <p:nvSpPr>
          <p:cNvPr id="24" name="Rectangle 23"/>
          <p:cNvSpPr/>
          <p:nvPr/>
        </p:nvSpPr>
        <p:spPr>
          <a:xfrm>
            <a:off x="5340367" y="3666751"/>
            <a:ext cx="4404771" cy="307777"/>
          </a:xfrm>
          <a:prstGeom prst="rect">
            <a:avLst/>
          </a:prstGeom>
        </p:spPr>
        <p:txBody>
          <a:bodyPr wrap="square">
            <a:spAutoFit/>
          </a:bodyPr>
          <a:lstStyle/>
          <a:p>
            <a:pPr marL="285750" indent="-285750">
              <a:buFont typeface="Arial" charset="0"/>
              <a:buChar char="•"/>
            </a:pPr>
            <a:r>
              <a:rPr lang="fr-FR" sz="1400" b="1" dirty="0" smtClean="0">
                <a:latin typeface="+mj-lt"/>
              </a:rPr>
              <a:t>Elimination des lectures ambiguës = </a:t>
            </a:r>
            <a:r>
              <a:rPr lang="fr-FR" sz="1400" b="1" dirty="0" smtClean="0">
                <a:solidFill>
                  <a:schemeClr val="accent4">
                    <a:lumMod val="60000"/>
                    <a:lumOff val="40000"/>
                  </a:schemeClr>
                </a:solidFill>
                <a:latin typeface="+mj-lt"/>
              </a:rPr>
              <a:t>oui</a:t>
            </a:r>
            <a:r>
              <a:rPr lang="fr-FR" sz="1400" b="1" dirty="0" smtClean="0">
                <a:latin typeface="+mj-lt"/>
              </a:rPr>
              <a:t>/non</a:t>
            </a:r>
          </a:p>
        </p:txBody>
      </p:sp>
      <p:sp>
        <p:nvSpPr>
          <p:cNvPr id="25" name="Rectangle 24"/>
          <p:cNvSpPr/>
          <p:nvPr/>
        </p:nvSpPr>
        <p:spPr>
          <a:xfrm>
            <a:off x="5386509" y="4939394"/>
            <a:ext cx="4404771" cy="523220"/>
          </a:xfrm>
          <a:prstGeom prst="rect">
            <a:avLst/>
          </a:prstGeom>
        </p:spPr>
        <p:txBody>
          <a:bodyPr wrap="square">
            <a:spAutoFit/>
          </a:bodyPr>
          <a:lstStyle/>
          <a:p>
            <a:pPr marL="285750" indent="-285750">
              <a:buFont typeface="Arial" charset="0"/>
              <a:buChar char="•"/>
            </a:pPr>
            <a:r>
              <a:rPr lang="fr-FR" sz="1400" b="1" dirty="0" smtClean="0">
                <a:latin typeface="+mj-lt"/>
              </a:rPr>
              <a:t>Objet biologique </a:t>
            </a:r>
            <a:r>
              <a:rPr lang="fr-FR" sz="1400" b="1" dirty="0">
                <a:latin typeface="+mj-lt"/>
              </a:rPr>
              <a:t>= </a:t>
            </a:r>
            <a:r>
              <a:rPr lang="fr-FR" sz="1400" b="1" dirty="0">
                <a:solidFill>
                  <a:schemeClr val="accent5">
                    <a:lumMod val="75000"/>
                  </a:schemeClr>
                </a:solidFill>
                <a:latin typeface="+mj-lt"/>
              </a:rPr>
              <a:t>Gene</a:t>
            </a:r>
            <a:r>
              <a:rPr lang="fr-FR" sz="1400" b="1" dirty="0">
                <a:latin typeface="+mj-lt"/>
              </a:rPr>
              <a:t> / </a:t>
            </a:r>
            <a:r>
              <a:rPr lang="fr-FR" sz="1400" b="1" dirty="0" err="1" smtClean="0">
                <a:latin typeface="+mj-lt"/>
              </a:rPr>
              <a:t>mRNA</a:t>
            </a:r>
            <a:endParaRPr lang="fr-FR" sz="1400" b="1" dirty="0" smtClean="0">
              <a:latin typeface="+mj-lt"/>
            </a:endParaRPr>
          </a:p>
          <a:p>
            <a:pPr marL="285750" indent="-285750">
              <a:buFont typeface="Arial" charset="0"/>
              <a:buChar char="•"/>
            </a:pPr>
            <a:r>
              <a:rPr lang="fr-FR" sz="1400" b="1" dirty="0" smtClean="0">
                <a:latin typeface="+mj-lt"/>
              </a:rPr>
              <a:t>Couverture min entre lecture et objet = </a:t>
            </a:r>
            <a:r>
              <a:rPr lang="fr-FR" sz="1400" b="1" dirty="0" smtClean="0">
                <a:solidFill>
                  <a:schemeClr val="accent5">
                    <a:lumMod val="75000"/>
                  </a:schemeClr>
                </a:solidFill>
                <a:latin typeface="+mj-lt"/>
              </a:rPr>
              <a:t>1</a:t>
            </a:r>
          </a:p>
        </p:txBody>
      </p:sp>
      <p:cxnSp>
        <p:nvCxnSpPr>
          <p:cNvPr id="28" name="Connecteur droit avec flèche 27"/>
          <p:cNvCxnSpPr>
            <a:stCxn id="9" idx="0"/>
            <a:endCxn id="9" idx="0"/>
          </p:cNvCxnSpPr>
          <p:nvPr/>
        </p:nvCxnSpPr>
        <p:spPr>
          <a:xfrm>
            <a:off x="4411232" y="3317193"/>
            <a:ext cx="0" cy="0"/>
          </a:xfrm>
          <a:prstGeom prst="straightConnector1">
            <a:avLst/>
          </a:prstGeom>
          <a:ln>
            <a:headEnd type="stealth"/>
            <a:tailEnd type="arrow"/>
          </a:ln>
        </p:spPr>
        <p:style>
          <a:lnRef idx="1">
            <a:schemeClr val="accent1"/>
          </a:lnRef>
          <a:fillRef idx="0">
            <a:schemeClr val="accent1"/>
          </a:fillRef>
          <a:effectRef idx="0">
            <a:schemeClr val="accent1"/>
          </a:effectRef>
          <a:fontRef idx="minor">
            <a:schemeClr val="tx1"/>
          </a:fontRef>
        </p:style>
      </p:cxnSp>
      <p:sp>
        <p:nvSpPr>
          <p:cNvPr id="29" name="Organigramme : Stockage interne 28"/>
          <p:cNvSpPr/>
          <p:nvPr/>
        </p:nvSpPr>
        <p:spPr>
          <a:xfrm>
            <a:off x="5322513" y="671099"/>
            <a:ext cx="3844087" cy="791614"/>
          </a:xfrm>
          <a:prstGeom prst="flowChartInternalStorage">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mj-lt"/>
              </a:rPr>
              <a:t>Librairies </a:t>
            </a:r>
            <a:r>
              <a:rPr lang="fr-FR" b="1" dirty="0" err="1" smtClean="0">
                <a:latin typeface="+mj-lt"/>
              </a:rPr>
              <a:t>RNASeq</a:t>
            </a:r>
            <a:endParaRPr lang="fr-FR" b="1" dirty="0" smtClean="0">
              <a:latin typeface="+mj-lt"/>
            </a:endParaRPr>
          </a:p>
          <a:p>
            <a:pPr algn="ctr"/>
            <a:r>
              <a:rPr lang="fr-FR" b="1" dirty="0" smtClean="0">
                <a:latin typeface="+mj-lt"/>
              </a:rPr>
              <a:t>(</a:t>
            </a:r>
            <a:r>
              <a:rPr lang="fr-FR" b="1" dirty="0" err="1" smtClean="0">
                <a:latin typeface="+mj-lt"/>
              </a:rPr>
              <a:t>reads</a:t>
            </a:r>
            <a:r>
              <a:rPr lang="fr-FR" b="1" dirty="0" smtClean="0">
                <a:latin typeface="+mj-lt"/>
              </a:rPr>
              <a:t> single-end </a:t>
            </a:r>
            <a:r>
              <a:rPr lang="fr-FR" b="1" u="sng" dirty="0" smtClean="0">
                <a:latin typeface="+mj-lt"/>
              </a:rPr>
              <a:t>OU</a:t>
            </a:r>
            <a:r>
              <a:rPr lang="fr-FR" b="1" dirty="0" smtClean="0">
                <a:latin typeface="+mj-lt"/>
              </a:rPr>
              <a:t> </a:t>
            </a:r>
            <a:r>
              <a:rPr lang="fr-FR" b="1" dirty="0" err="1" smtClean="0">
                <a:latin typeface="+mj-lt"/>
              </a:rPr>
              <a:t>paired</a:t>
            </a:r>
            <a:r>
              <a:rPr lang="fr-FR" b="1" dirty="0" smtClean="0">
                <a:latin typeface="+mj-lt"/>
              </a:rPr>
              <a:t>-end)</a:t>
            </a:r>
          </a:p>
          <a:p>
            <a:pPr algn="ctr"/>
            <a:r>
              <a:rPr lang="fr-FR" sz="1400" b="1" dirty="0" err="1" smtClean="0">
                <a:latin typeface="+mj-lt"/>
              </a:rPr>
              <a:t>fastq</a:t>
            </a:r>
            <a:r>
              <a:rPr lang="fr-FR" sz="1400" b="1" dirty="0" smtClean="0">
                <a:latin typeface="+mj-lt"/>
              </a:rPr>
              <a:t>, </a:t>
            </a:r>
            <a:r>
              <a:rPr lang="fr-FR" sz="1400" b="1" dirty="0" err="1" smtClean="0">
                <a:latin typeface="+mj-lt"/>
              </a:rPr>
              <a:t>fasqz</a:t>
            </a:r>
            <a:endParaRPr lang="fr-FR" sz="1400" b="1" dirty="0">
              <a:latin typeface="+mj-lt"/>
            </a:endParaRPr>
          </a:p>
        </p:txBody>
      </p:sp>
      <p:sp>
        <p:nvSpPr>
          <p:cNvPr id="34" name="Organigramme : Stockage interne 33"/>
          <p:cNvSpPr/>
          <p:nvPr/>
        </p:nvSpPr>
        <p:spPr>
          <a:xfrm>
            <a:off x="4749848" y="5917425"/>
            <a:ext cx="3870869" cy="852568"/>
          </a:xfrm>
          <a:prstGeom prst="flowChartInternalStorage">
            <a:avLst/>
          </a:prstGeom>
          <a:solidFill>
            <a:schemeClr val="bg2"/>
          </a:solidFill>
          <a:ln>
            <a:solidFill>
              <a:schemeClr val="accent5">
                <a:lumMod val="75000"/>
              </a:schemeClr>
            </a:solidFill>
          </a:ln>
          <a:scene3d>
            <a:camera prst="perspectiveHeroicExtreme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accent5">
                    <a:lumMod val="75000"/>
                  </a:schemeClr>
                </a:solidFill>
                <a:latin typeface="+mj-lt"/>
              </a:rPr>
              <a:t>Fichier de résultats</a:t>
            </a:r>
          </a:p>
          <a:p>
            <a:pPr algn="ctr"/>
            <a:r>
              <a:rPr lang="fr-FR" b="1" dirty="0" smtClean="0">
                <a:solidFill>
                  <a:schemeClr val="accent5">
                    <a:lumMod val="75000"/>
                  </a:schemeClr>
                </a:solidFill>
                <a:latin typeface="+mj-lt"/>
              </a:rPr>
              <a:t>(comptage des lectures/gène</a:t>
            </a:r>
          </a:p>
          <a:p>
            <a:pPr algn="ctr"/>
            <a:r>
              <a:rPr lang="fr-FR" sz="1400" b="1" dirty="0" err="1" smtClean="0">
                <a:solidFill>
                  <a:schemeClr val="accent5">
                    <a:lumMod val="75000"/>
                  </a:schemeClr>
                </a:solidFill>
                <a:latin typeface="+mj-lt"/>
              </a:rPr>
              <a:t>excel</a:t>
            </a:r>
            <a:endParaRPr lang="fr-FR" sz="1400" b="1" dirty="0">
              <a:solidFill>
                <a:schemeClr val="accent5">
                  <a:lumMod val="75000"/>
                </a:schemeClr>
              </a:solidFill>
              <a:latin typeface="+mj-lt"/>
            </a:endParaRPr>
          </a:p>
        </p:txBody>
      </p:sp>
    </p:spTree>
    <p:extLst>
      <p:ext uri="{BB962C8B-B14F-4D97-AF65-F5344CB8AC3E}">
        <p14:creationId xmlns:p14="http://schemas.microsoft.com/office/powerpoint/2010/main" val="251852507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920" y="473227"/>
            <a:ext cx="5811813" cy="6587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normAutofit/>
          </a:bodyPr>
          <a:lstStyle/>
          <a:p>
            <a:pPr>
              <a:buNone/>
            </a:pPr>
            <a:r>
              <a:rPr lang="fr-FR" dirty="0" smtClean="0">
                <a:latin typeface="+mj-lt"/>
              </a:rPr>
              <a:t>Interface </a:t>
            </a:r>
            <a:r>
              <a:rPr lang="fr-FR" dirty="0" err="1" smtClean="0">
                <a:latin typeface="+mj-lt"/>
              </a:rPr>
              <a:t>Galaxy</a:t>
            </a:r>
            <a:endParaRPr lang="fr-FR" dirty="0">
              <a:latin typeface="+mj-lt"/>
            </a:endParaRPr>
          </a:p>
        </p:txBody>
      </p:sp>
    </p:spTree>
    <p:extLst>
      <p:ext uri="{BB962C8B-B14F-4D97-AF65-F5344CB8AC3E}">
        <p14:creationId xmlns:p14="http://schemas.microsoft.com/office/powerpoint/2010/main" val="248256985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24"/>
          <p:cNvCxnSpPr/>
          <p:nvPr/>
        </p:nvCxnSpPr>
        <p:spPr>
          <a:xfrm flipV="1">
            <a:off x="-9720" y="522359"/>
            <a:ext cx="9801000" cy="13321"/>
          </a:xfrm>
          <a:prstGeom prst="straightConnector1">
            <a:avLst/>
          </a:prstGeom>
          <a:noFill/>
          <a:ln w="19080">
            <a:solidFill>
              <a:srgbClr val="DDD9C3"/>
            </a:solidFill>
            <a:prstDash val="solid"/>
          </a:ln>
        </p:spPr>
      </p:cxn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920" y="473227"/>
            <a:ext cx="5811813" cy="6587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cteur droit 24"/>
          <p:cNvCxnSpPr/>
          <p:nvPr/>
        </p:nvCxnSpPr>
        <p:spPr>
          <a:xfrm flipV="1">
            <a:off x="-9720" y="522359"/>
            <a:ext cx="9801000" cy="13321"/>
          </a:xfrm>
          <a:prstGeom prst="straightConnector1">
            <a:avLst/>
          </a:prstGeom>
          <a:noFill/>
          <a:ln w="19080">
            <a:solidFill>
              <a:srgbClr val="DDD9C3"/>
            </a:solidFill>
            <a:prstDash val="solid"/>
          </a:ln>
        </p:spPr>
      </p:cxnSp>
      <p:sp>
        <p:nvSpPr>
          <p:cNvPr id="7" name="Rectangle 6"/>
          <p:cNvSpPr/>
          <p:nvPr/>
        </p:nvSpPr>
        <p:spPr>
          <a:xfrm>
            <a:off x="2311029" y="4274398"/>
            <a:ext cx="3680268" cy="307777"/>
          </a:xfrm>
          <a:prstGeom prst="rect">
            <a:avLst/>
          </a:prstGeom>
          <a:solidFill>
            <a:schemeClr val="accent3">
              <a:lumMod val="60000"/>
              <a:lumOff val="40000"/>
            </a:schemeClr>
          </a:solidFill>
        </p:spPr>
        <p:txBody>
          <a:bodyPr wrap="square">
            <a:spAutoFit/>
          </a:bodyPr>
          <a:lstStyle/>
          <a:p>
            <a:pPr marL="285750" indent="-285750">
              <a:buFont typeface="Arial" charset="0"/>
              <a:buChar char="•"/>
            </a:pPr>
            <a:r>
              <a:rPr lang="fr-FR" sz="1400" b="1" dirty="0" smtClean="0">
                <a:latin typeface="+mj-lt"/>
              </a:rPr>
              <a:t>Petits </a:t>
            </a:r>
            <a:r>
              <a:rPr lang="fr-FR" sz="1400" b="1" dirty="0" err="1" smtClean="0">
                <a:latin typeface="+mj-lt"/>
              </a:rPr>
              <a:t>ARNs</a:t>
            </a:r>
            <a:r>
              <a:rPr lang="fr-FR" sz="1400" b="1" dirty="0" smtClean="0">
                <a:latin typeface="+mj-lt"/>
              </a:rPr>
              <a:t> non codants = </a:t>
            </a:r>
            <a:r>
              <a:rPr lang="fr-FR" sz="1400" b="1" dirty="0" smtClean="0">
                <a:solidFill>
                  <a:schemeClr val="accent3">
                    <a:lumMod val="75000"/>
                  </a:schemeClr>
                </a:solidFill>
                <a:latin typeface="+mj-lt"/>
              </a:rPr>
              <a:t>non</a:t>
            </a:r>
            <a:r>
              <a:rPr lang="fr-FR" sz="1400" b="1" dirty="0" smtClean="0">
                <a:latin typeface="+mj-lt"/>
              </a:rPr>
              <a:t>/oui</a:t>
            </a:r>
          </a:p>
        </p:txBody>
      </p:sp>
      <p:sp>
        <p:nvSpPr>
          <p:cNvPr id="8" name="Rectangle 7"/>
          <p:cNvSpPr/>
          <p:nvPr/>
        </p:nvSpPr>
        <p:spPr>
          <a:xfrm>
            <a:off x="2311029" y="5740054"/>
            <a:ext cx="4404771" cy="307777"/>
          </a:xfrm>
          <a:prstGeom prst="rect">
            <a:avLst/>
          </a:prstGeom>
          <a:solidFill>
            <a:schemeClr val="accent4">
              <a:lumMod val="20000"/>
              <a:lumOff val="80000"/>
            </a:schemeClr>
          </a:solidFill>
        </p:spPr>
        <p:txBody>
          <a:bodyPr wrap="square">
            <a:spAutoFit/>
          </a:bodyPr>
          <a:lstStyle/>
          <a:p>
            <a:pPr marL="285750" indent="-285750">
              <a:buFont typeface="Arial" charset="0"/>
              <a:buChar char="•"/>
            </a:pPr>
            <a:r>
              <a:rPr lang="fr-FR" sz="1400" b="1" dirty="0" smtClean="0">
                <a:latin typeface="+mj-lt"/>
              </a:rPr>
              <a:t>Elimination des lectures ambiguës = </a:t>
            </a:r>
            <a:r>
              <a:rPr lang="fr-FR" sz="1400" b="1" dirty="0" smtClean="0">
                <a:solidFill>
                  <a:schemeClr val="accent4">
                    <a:lumMod val="60000"/>
                    <a:lumOff val="40000"/>
                  </a:schemeClr>
                </a:solidFill>
                <a:latin typeface="+mj-lt"/>
              </a:rPr>
              <a:t>oui</a:t>
            </a:r>
            <a:r>
              <a:rPr lang="fr-FR" sz="1400" b="1" dirty="0" smtClean="0">
                <a:latin typeface="+mj-lt"/>
              </a:rPr>
              <a:t>/non</a:t>
            </a:r>
          </a:p>
        </p:txBody>
      </p:sp>
      <p:sp>
        <p:nvSpPr>
          <p:cNvPr id="9" name="Rectangle 8"/>
          <p:cNvSpPr/>
          <p:nvPr/>
        </p:nvSpPr>
        <p:spPr>
          <a:xfrm>
            <a:off x="2311029" y="3803363"/>
            <a:ext cx="2480046" cy="307777"/>
          </a:xfrm>
          <a:prstGeom prst="rect">
            <a:avLst/>
          </a:prstGeom>
          <a:solidFill>
            <a:schemeClr val="accent5">
              <a:lumMod val="40000"/>
              <a:lumOff val="60000"/>
            </a:schemeClr>
          </a:solidFill>
        </p:spPr>
        <p:txBody>
          <a:bodyPr wrap="square">
            <a:spAutoFit/>
          </a:bodyPr>
          <a:lstStyle/>
          <a:p>
            <a:pPr marL="285750" indent="-285750">
              <a:buFont typeface="Arial" charset="0"/>
              <a:buChar char="•"/>
            </a:pPr>
            <a:r>
              <a:rPr lang="fr-FR" sz="1400" b="1" dirty="0" smtClean="0">
                <a:latin typeface="+mj-lt"/>
              </a:rPr>
              <a:t>Objet </a:t>
            </a:r>
            <a:r>
              <a:rPr lang="fr-FR" sz="1400" b="1" dirty="0">
                <a:latin typeface="+mj-lt"/>
              </a:rPr>
              <a:t>=</a:t>
            </a:r>
            <a:r>
              <a:rPr lang="fr-FR" sz="1400" b="1" dirty="0">
                <a:solidFill>
                  <a:schemeClr val="accent5">
                    <a:lumMod val="75000"/>
                  </a:schemeClr>
                </a:solidFill>
                <a:latin typeface="+mj-lt"/>
              </a:rPr>
              <a:t> Gene </a:t>
            </a:r>
            <a:r>
              <a:rPr lang="fr-FR" sz="1400" b="1" dirty="0">
                <a:latin typeface="+mj-lt"/>
              </a:rPr>
              <a:t>/ </a:t>
            </a:r>
            <a:r>
              <a:rPr lang="fr-FR" sz="1400" b="1" dirty="0" smtClean="0">
                <a:latin typeface="+mj-lt"/>
              </a:rPr>
              <a:t>RNA</a:t>
            </a:r>
          </a:p>
        </p:txBody>
      </p:sp>
      <p:sp>
        <p:nvSpPr>
          <p:cNvPr id="10" name="Rectangle 9"/>
          <p:cNvSpPr/>
          <p:nvPr/>
        </p:nvSpPr>
        <p:spPr>
          <a:xfrm>
            <a:off x="2311029" y="2862535"/>
            <a:ext cx="2931325" cy="307777"/>
          </a:xfrm>
          <a:prstGeom prst="rect">
            <a:avLst/>
          </a:prstGeom>
          <a:solidFill>
            <a:schemeClr val="accent3">
              <a:lumMod val="60000"/>
              <a:lumOff val="40000"/>
            </a:schemeClr>
          </a:solidFill>
        </p:spPr>
        <p:txBody>
          <a:bodyPr wrap="square">
            <a:spAutoFit/>
          </a:bodyPr>
          <a:lstStyle/>
          <a:p>
            <a:pPr marL="285750" indent="-285750">
              <a:buFont typeface="Arial" charset="0"/>
              <a:buChar char="•"/>
            </a:pPr>
            <a:r>
              <a:rPr lang="fr-FR" sz="1400" b="1" dirty="0" smtClean="0">
                <a:latin typeface="+mj-lt"/>
              </a:rPr>
              <a:t>Distance max entre </a:t>
            </a:r>
            <a:r>
              <a:rPr lang="fr-FR" sz="1400" b="1" dirty="0" err="1" smtClean="0">
                <a:latin typeface="+mj-lt"/>
              </a:rPr>
              <a:t>reads</a:t>
            </a:r>
            <a:r>
              <a:rPr lang="fr-FR" sz="1400" b="1" dirty="0" smtClean="0">
                <a:latin typeface="+mj-lt"/>
              </a:rPr>
              <a:t> </a:t>
            </a:r>
            <a:r>
              <a:rPr lang="fr-FR" sz="1400" b="1" dirty="0" err="1" smtClean="0">
                <a:latin typeface="+mj-lt"/>
              </a:rPr>
              <a:t>pairés</a:t>
            </a:r>
            <a:endParaRPr lang="fr-FR" sz="1400" b="1" dirty="0" smtClean="0">
              <a:latin typeface="+mj-lt"/>
            </a:endParaRPr>
          </a:p>
        </p:txBody>
      </p:sp>
      <p:sp>
        <p:nvSpPr>
          <p:cNvPr id="12" name="Rectangle 11"/>
          <p:cNvSpPr/>
          <p:nvPr/>
        </p:nvSpPr>
        <p:spPr>
          <a:xfrm>
            <a:off x="2307188" y="4747153"/>
            <a:ext cx="2328704" cy="307777"/>
          </a:xfrm>
          <a:prstGeom prst="rect">
            <a:avLst/>
          </a:prstGeom>
          <a:solidFill>
            <a:schemeClr val="accent3">
              <a:lumMod val="60000"/>
              <a:lumOff val="40000"/>
            </a:schemeClr>
          </a:solidFill>
        </p:spPr>
        <p:txBody>
          <a:bodyPr wrap="square">
            <a:spAutoFit/>
          </a:bodyPr>
          <a:lstStyle/>
          <a:p>
            <a:pPr marL="285750" indent="-285750">
              <a:buFont typeface="Arial" charset="0"/>
              <a:buChar char="•"/>
            </a:pPr>
            <a:r>
              <a:rPr lang="fr-FR" sz="1400" b="1" dirty="0" smtClean="0">
                <a:latin typeface="+mj-lt"/>
              </a:rPr>
              <a:t>Longueur min du hit = </a:t>
            </a:r>
            <a:r>
              <a:rPr lang="fr-FR" sz="1400" b="1" dirty="0" smtClean="0">
                <a:solidFill>
                  <a:schemeClr val="accent3">
                    <a:lumMod val="75000"/>
                  </a:schemeClr>
                </a:solidFill>
                <a:latin typeface="+mj-lt"/>
              </a:rPr>
              <a:t>18</a:t>
            </a:r>
          </a:p>
        </p:txBody>
      </p:sp>
      <p:sp>
        <p:nvSpPr>
          <p:cNvPr id="13" name="Organigramme : Stockage interne 12"/>
          <p:cNvSpPr/>
          <p:nvPr/>
        </p:nvSpPr>
        <p:spPr>
          <a:xfrm>
            <a:off x="5832400" y="2999971"/>
            <a:ext cx="2664296" cy="444381"/>
          </a:xfrm>
          <a:prstGeom prst="flowChartInternalStorage">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mj-lt"/>
              </a:rPr>
              <a:t>Génome de </a:t>
            </a:r>
            <a:r>
              <a:rPr lang="fr-FR" sz="1600" b="1" dirty="0" smtClean="0">
                <a:latin typeface="+mj-lt"/>
              </a:rPr>
              <a:t>référence</a:t>
            </a:r>
          </a:p>
          <a:p>
            <a:pPr algn="ctr"/>
            <a:r>
              <a:rPr lang="fr-FR" sz="1200" b="1" dirty="0" err="1" smtClean="0">
                <a:latin typeface="+mj-lt"/>
              </a:rPr>
              <a:t>fasta</a:t>
            </a:r>
            <a:endParaRPr lang="fr-FR" sz="1200" b="1" dirty="0">
              <a:latin typeface="+mj-lt"/>
            </a:endParaRPr>
          </a:p>
        </p:txBody>
      </p:sp>
      <p:sp>
        <p:nvSpPr>
          <p:cNvPr id="14" name="Organigramme : Stockage interne 13"/>
          <p:cNvSpPr/>
          <p:nvPr/>
        </p:nvSpPr>
        <p:spPr>
          <a:xfrm>
            <a:off x="5828184" y="3461286"/>
            <a:ext cx="2308472" cy="392879"/>
          </a:xfrm>
          <a:prstGeom prst="flowChartInternalStorage">
            <a:avLst/>
          </a:prstGeom>
          <a:solidFill>
            <a:schemeClr val="accent5">
              <a:lumMod val="75000"/>
            </a:schemeClr>
          </a:solidFill>
          <a:ln>
            <a:solidFill>
              <a:schemeClr val="accent5">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latin typeface="+mj-lt"/>
              </a:rPr>
              <a:t>Annotation </a:t>
            </a:r>
            <a:r>
              <a:rPr lang="fr-FR" sz="1400" b="1" dirty="0">
                <a:latin typeface="+mj-lt"/>
              </a:rPr>
              <a:t>de </a:t>
            </a:r>
            <a:r>
              <a:rPr lang="fr-FR" sz="1400" b="1" dirty="0" smtClean="0">
                <a:latin typeface="+mj-lt"/>
              </a:rPr>
              <a:t>référence</a:t>
            </a:r>
          </a:p>
          <a:p>
            <a:pPr algn="ctr"/>
            <a:r>
              <a:rPr lang="fr-FR" sz="1200" b="1" dirty="0" smtClean="0">
                <a:latin typeface="+mj-lt"/>
              </a:rPr>
              <a:t>gff3</a:t>
            </a:r>
            <a:endParaRPr lang="fr-FR" sz="1200" b="1" dirty="0">
              <a:latin typeface="+mj-lt"/>
            </a:endParaRPr>
          </a:p>
        </p:txBody>
      </p:sp>
      <p:sp>
        <p:nvSpPr>
          <p:cNvPr id="15" name="Rectangle 14"/>
          <p:cNvSpPr/>
          <p:nvPr/>
        </p:nvSpPr>
        <p:spPr>
          <a:xfrm>
            <a:off x="2319497" y="5248281"/>
            <a:ext cx="2320236" cy="307777"/>
          </a:xfrm>
          <a:prstGeom prst="rect">
            <a:avLst/>
          </a:prstGeom>
          <a:solidFill>
            <a:schemeClr val="accent3">
              <a:lumMod val="60000"/>
              <a:lumOff val="40000"/>
            </a:schemeClr>
          </a:solidFill>
        </p:spPr>
        <p:txBody>
          <a:bodyPr wrap="square">
            <a:spAutoFit/>
          </a:bodyPr>
          <a:lstStyle/>
          <a:p>
            <a:pPr marL="285750" indent="-285750">
              <a:buFont typeface="Arial" charset="0"/>
              <a:buChar char="•"/>
            </a:pPr>
            <a:r>
              <a:rPr lang="fr-FR" sz="1400" b="1" dirty="0" smtClean="0">
                <a:latin typeface="+mj-lt"/>
              </a:rPr>
              <a:t>Nb de </a:t>
            </a:r>
            <a:r>
              <a:rPr lang="fr-FR" sz="1400" b="1" dirty="0" err="1" smtClean="0">
                <a:latin typeface="+mj-lt"/>
              </a:rPr>
              <a:t>mismatches</a:t>
            </a:r>
            <a:r>
              <a:rPr lang="fr-FR" sz="1400" b="1" dirty="0" smtClean="0">
                <a:latin typeface="+mj-lt"/>
              </a:rPr>
              <a:t> = </a:t>
            </a:r>
            <a:r>
              <a:rPr lang="fr-FR" sz="1400" b="1" dirty="0" smtClean="0">
                <a:solidFill>
                  <a:schemeClr val="accent3">
                    <a:lumMod val="75000"/>
                  </a:schemeClr>
                </a:solidFill>
                <a:latin typeface="+mj-lt"/>
              </a:rPr>
              <a:t>0</a:t>
            </a:r>
          </a:p>
        </p:txBody>
      </p:sp>
      <p:sp>
        <p:nvSpPr>
          <p:cNvPr id="16" name="Organigramme : Stockage interne 15"/>
          <p:cNvSpPr/>
          <p:nvPr/>
        </p:nvSpPr>
        <p:spPr>
          <a:xfrm>
            <a:off x="5832400" y="1547589"/>
            <a:ext cx="3844087" cy="711199"/>
          </a:xfrm>
          <a:prstGeom prst="flowChartInternalStorage">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latin typeface="+mj-lt"/>
              </a:rPr>
              <a:t>Librairies</a:t>
            </a:r>
          </a:p>
          <a:p>
            <a:pPr algn="ctr"/>
            <a:r>
              <a:rPr lang="fr-FR" sz="1600" b="1" dirty="0" smtClean="0">
                <a:latin typeface="+mj-lt"/>
              </a:rPr>
              <a:t>(</a:t>
            </a:r>
            <a:r>
              <a:rPr lang="fr-FR" sz="1600" b="1" dirty="0" err="1" smtClean="0">
                <a:latin typeface="+mj-lt"/>
              </a:rPr>
              <a:t>reads</a:t>
            </a:r>
            <a:r>
              <a:rPr lang="fr-FR" sz="1600" b="1" dirty="0" smtClean="0">
                <a:latin typeface="+mj-lt"/>
              </a:rPr>
              <a:t> single-end </a:t>
            </a:r>
            <a:r>
              <a:rPr lang="fr-FR" sz="1600" b="1" u="sng" dirty="0" smtClean="0">
                <a:latin typeface="+mj-lt"/>
              </a:rPr>
              <a:t>OU</a:t>
            </a:r>
            <a:r>
              <a:rPr lang="fr-FR" sz="1600" b="1" dirty="0" smtClean="0">
                <a:latin typeface="+mj-lt"/>
              </a:rPr>
              <a:t> </a:t>
            </a:r>
            <a:r>
              <a:rPr lang="fr-FR" sz="1600" b="1" dirty="0" err="1" smtClean="0">
                <a:latin typeface="+mj-lt"/>
              </a:rPr>
              <a:t>paired</a:t>
            </a:r>
            <a:r>
              <a:rPr lang="fr-FR" sz="1600" b="1" dirty="0" smtClean="0">
                <a:latin typeface="+mj-lt"/>
              </a:rPr>
              <a:t>-end)</a:t>
            </a:r>
          </a:p>
          <a:p>
            <a:pPr algn="ctr"/>
            <a:r>
              <a:rPr lang="fr-FR" sz="1200" b="1" dirty="0" err="1" smtClean="0">
                <a:latin typeface="+mj-lt"/>
              </a:rPr>
              <a:t>fastq</a:t>
            </a:r>
            <a:r>
              <a:rPr lang="fr-FR" sz="1200" b="1" dirty="0" smtClean="0">
                <a:latin typeface="+mj-lt"/>
              </a:rPr>
              <a:t>, </a:t>
            </a:r>
            <a:r>
              <a:rPr lang="fr-FR" sz="1200" b="1" dirty="0" err="1" smtClean="0">
                <a:latin typeface="+mj-lt"/>
              </a:rPr>
              <a:t>fasqz</a:t>
            </a:r>
            <a:endParaRPr lang="fr-FR" sz="1200" b="1" dirty="0">
              <a:latin typeface="+mj-lt"/>
            </a:endParaRPr>
          </a:p>
        </p:txBody>
      </p:sp>
      <p:sp>
        <p:nvSpPr>
          <p:cNvPr id="17" name="Rectangle 16"/>
          <p:cNvSpPr/>
          <p:nvPr/>
        </p:nvSpPr>
        <p:spPr>
          <a:xfrm>
            <a:off x="2311028" y="6254463"/>
            <a:ext cx="4508871" cy="307777"/>
          </a:xfrm>
          <a:prstGeom prst="rect">
            <a:avLst/>
          </a:prstGeom>
          <a:solidFill>
            <a:schemeClr val="accent5">
              <a:lumMod val="40000"/>
              <a:lumOff val="60000"/>
            </a:schemeClr>
          </a:solidFill>
        </p:spPr>
        <p:txBody>
          <a:bodyPr wrap="square">
            <a:spAutoFit/>
          </a:bodyPr>
          <a:lstStyle/>
          <a:p>
            <a:pPr marL="285750" indent="-285750">
              <a:buFont typeface="Arial" charset="0"/>
              <a:buChar char="•"/>
            </a:pPr>
            <a:r>
              <a:rPr lang="fr-FR" sz="1400" b="1" dirty="0" smtClean="0">
                <a:latin typeface="+mj-lt"/>
              </a:rPr>
              <a:t>Couverture min entre lecture et objet = </a:t>
            </a:r>
            <a:r>
              <a:rPr lang="fr-FR" sz="1400" b="1" dirty="0" smtClean="0">
                <a:solidFill>
                  <a:schemeClr val="accent5">
                    <a:lumMod val="75000"/>
                  </a:schemeClr>
                </a:solidFill>
                <a:latin typeface="+mj-lt"/>
              </a:rPr>
              <a:t>1</a:t>
            </a:r>
            <a:r>
              <a:rPr lang="fr-FR" sz="1400" b="1" dirty="0" smtClean="0">
                <a:latin typeface="+mj-lt"/>
              </a:rPr>
              <a:t> (100%)</a:t>
            </a:r>
          </a:p>
        </p:txBody>
      </p:sp>
    </p:spTree>
    <p:extLst>
      <p:ext uri="{BB962C8B-B14F-4D97-AF65-F5344CB8AC3E}">
        <p14:creationId xmlns:p14="http://schemas.microsoft.com/office/powerpoint/2010/main" val="2101479886"/>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999" y="-324619"/>
            <a:ext cx="9071640" cy="1262160"/>
          </a:xfrm>
        </p:spPr>
        <p:txBody>
          <a:bodyPr>
            <a:normAutofit/>
          </a:bodyPr>
          <a:lstStyle/>
          <a:p>
            <a:pPr>
              <a:buNone/>
            </a:pPr>
            <a:r>
              <a:rPr lang="fr-FR" dirty="0" smtClean="0">
                <a:latin typeface="+mj-lt"/>
              </a:rPr>
              <a:t>Fichier de statistiques</a:t>
            </a:r>
            <a:endParaRPr lang="fr-FR" dirty="0">
              <a:latin typeface="+mj-lt"/>
            </a:endParaRPr>
          </a:p>
        </p:txBody>
      </p:sp>
      <p:graphicFrame>
        <p:nvGraphicFramePr>
          <p:cNvPr id="4" name="Tableau 3"/>
          <p:cNvGraphicFramePr>
            <a:graphicFrameLocks noGrp="1"/>
          </p:cNvGraphicFramePr>
          <p:nvPr>
            <p:extLst>
              <p:ext uri="{D42A27DB-BD31-4B8C-83A1-F6EECF244321}">
                <p14:modId xmlns:p14="http://schemas.microsoft.com/office/powerpoint/2010/main" val="535836437"/>
              </p:ext>
            </p:extLst>
          </p:nvPr>
        </p:nvGraphicFramePr>
        <p:xfrm>
          <a:off x="98427" y="2701748"/>
          <a:ext cx="9601200" cy="2356967"/>
        </p:xfrm>
        <a:graphic>
          <a:graphicData uri="http://schemas.openxmlformats.org/drawingml/2006/table">
            <a:tbl>
              <a:tblPr firstRow="1" bandRow="1">
                <a:tableStyleId>{5940675A-B579-460E-94D1-54222C63F5DA}</a:tableStyleId>
              </a:tblPr>
              <a:tblGrid>
                <a:gridCol w="1371600"/>
                <a:gridCol w="911223"/>
                <a:gridCol w="1285875"/>
                <a:gridCol w="1066800"/>
                <a:gridCol w="1419225"/>
                <a:gridCol w="1476375"/>
                <a:gridCol w="2070102"/>
              </a:tblGrid>
              <a:tr h="528167">
                <a:tc>
                  <a:txBody>
                    <a:bodyPr/>
                    <a:lstStyle/>
                    <a:p>
                      <a:pPr algn="ctr"/>
                      <a:r>
                        <a:rPr lang="fr-FR" sz="1400" b="1" dirty="0" smtClean="0">
                          <a:solidFill>
                            <a:schemeClr val="tx1"/>
                          </a:solidFill>
                          <a:latin typeface="+mn-lt"/>
                          <a:ea typeface="+mn-ea"/>
                          <a:cs typeface="+mn-cs"/>
                        </a:rPr>
                        <a:t>lib</a:t>
                      </a:r>
                      <a:endParaRPr lang="fr-FR" sz="1400" b="1" dirty="0">
                        <a:solidFill>
                          <a:schemeClr val="tx1"/>
                        </a:solidFill>
                        <a:latin typeface="+mn-lt"/>
                        <a:ea typeface="+mn-ea"/>
                        <a:cs typeface="+mn-cs"/>
                      </a:endParaRPr>
                    </a:p>
                  </a:txBody>
                  <a:tcPr/>
                </a:tc>
                <a:tc>
                  <a:txBody>
                    <a:bodyPr/>
                    <a:lstStyle/>
                    <a:p>
                      <a:pPr algn="ctr"/>
                      <a:r>
                        <a:rPr lang="fr-FR" sz="1400" b="1" dirty="0" err="1" smtClean="0">
                          <a:solidFill>
                            <a:schemeClr val="tx1"/>
                          </a:solidFill>
                          <a:latin typeface="+mn-lt"/>
                          <a:ea typeface="+mn-ea"/>
                          <a:cs typeface="+mn-cs"/>
                        </a:rPr>
                        <a:t>specific_hits</a:t>
                      </a:r>
                      <a:endParaRPr lang="fr-FR" sz="1400" b="1" dirty="0">
                        <a:solidFill>
                          <a:schemeClr val="tx1"/>
                        </a:solidFill>
                        <a:latin typeface="+mn-lt"/>
                        <a:ea typeface="+mn-ea"/>
                        <a:cs typeface="+mn-cs"/>
                      </a:endParaRPr>
                    </a:p>
                  </a:txBody>
                  <a:tcPr/>
                </a:tc>
                <a:tc>
                  <a:txBody>
                    <a:bodyPr/>
                    <a:lstStyle/>
                    <a:p>
                      <a:pPr algn="ctr"/>
                      <a:r>
                        <a:rPr lang="fr-FR" sz="1400" b="1" dirty="0" err="1" smtClean="0">
                          <a:solidFill>
                            <a:schemeClr val="tx1"/>
                          </a:solidFill>
                          <a:latin typeface="+mn-lt"/>
                          <a:ea typeface="+mn-ea"/>
                          <a:cs typeface="+mn-cs"/>
                        </a:rPr>
                        <a:t>mapping_hits</a:t>
                      </a:r>
                      <a:endParaRPr lang="fr-FR" sz="1400" b="1" dirty="0">
                        <a:solidFill>
                          <a:schemeClr val="tx1"/>
                        </a:solidFill>
                        <a:latin typeface="+mn-lt"/>
                        <a:ea typeface="+mn-ea"/>
                        <a:cs typeface="+mn-cs"/>
                      </a:endParaRPr>
                    </a:p>
                  </a:txBody>
                  <a:tcPr/>
                </a:tc>
                <a:tc>
                  <a:txBody>
                    <a:bodyPr/>
                    <a:lstStyle/>
                    <a:p>
                      <a:pPr algn="ctr"/>
                      <a:r>
                        <a:rPr lang="fr-FR" sz="1400" b="1" dirty="0" err="1" smtClean="0">
                          <a:solidFill>
                            <a:schemeClr val="tx1"/>
                          </a:solidFill>
                          <a:latin typeface="+mn-lt"/>
                          <a:ea typeface="+mn-ea"/>
                          <a:cs typeface="+mn-cs"/>
                        </a:rPr>
                        <a:t>raw_reads</a:t>
                      </a:r>
                      <a:r>
                        <a:rPr lang="fr-FR" sz="1400" b="1" dirty="0" smtClean="0">
                          <a:solidFill>
                            <a:schemeClr val="tx1"/>
                          </a:solidFill>
                          <a:latin typeface="+mn-lt"/>
                          <a:ea typeface="+mn-ea"/>
                          <a:cs typeface="+mn-cs"/>
                        </a:rPr>
                        <a:t>/</a:t>
                      </a:r>
                      <a:r>
                        <a:rPr lang="fr-FR" sz="1400" b="1" dirty="0" err="1" smtClean="0">
                          <a:solidFill>
                            <a:schemeClr val="tx1"/>
                          </a:solidFill>
                          <a:latin typeface="+mn-lt"/>
                          <a:ea typeface="+mn-ea"/>
                          <a:cs typeface="+mn-cs"/>
                        </a:rPr>
                        <a:t>pairs_count</a:t>
                      </a:r>
                      <a:endParaRPr lang="fr-FR" sz="1400" b="1" dirty="0">
                        <a:solidFill>
                          <a:schemeClr val="tx1"/>
                        </a:solidFill>
                        <a:latin typeface="+mn-lt"/>
                        <a:ea typeface="+mn-ea"/>
                        <a:cs typeface="+mn-cs"/>
                      </a:endParaRPr>
                    </a:p>
                  </a:txBody>
                  <a:tcPr/>
                </a:tc>
                <a:tc>
                  <a:txBody>
                    <a:bodyPr/>
                    <a:lstStyle/>
                    <a:p>
                      <a:pPr algn="ctr"/>
                      <a:r>
                        <a:rPr lang="fr-FR" sz="1400" b="1" dirty="0" err="1" smtClean="0">
                          <a:solidFill>
                            <a:schemeClr val="tx1"/>
                          </a:solidFill>
                          <a:latin typeface="+mn-lt"/>
                          <a:ea typeface="+mn-ea"/>
                          <a:cs typeface="+mn-cs"/>
                        </a:rPr>
                        <a:t>mapped_reads</a:t>
                      </a:r>
                      <a:r>
                        <a:rPr lang="fr-FR" sz="1400" b="1" dirty="0" smtClean="0">
                          <a:solidFill>
                            <a:schemeClr val="tx1"/>
                          </a:solidFill>
                          <a:latin typeface="+mn-lt"/>
                          <a:ea typeface="+mn-ea"/>
                          <a:cs typeface="+mn-cs"/>
                        </a:rPr>
                        <a:t>/</a:t>
                      </a:r>
                      <a:r>
                        <a:rPr lang="fr-FR" sz="1400" b="1" dirty="0" err="1" smtClean="0">
                          <a:solidFill>
                            <a:schemeClr val="tx1"/>
                          </a:solidFill>
                          <a:latin typeface="+mn-lt"/>
                          <a:ea typeface="+mn-ea"/>
                          <a:cs typeface="+mn-cs"/>
                        </a:rPr>
                        <a:t>pairs_count</a:t>
                      </a:r>
                      <a:endParaRPr lang="fr-FR" sz="1400" b="1" dirty="0">
                        <a:solidFill>
                          <a:schemeClr val="tx1"/>
                        </a:solidFill>
                        <a:latin typeface="+mn-lt"/>
                        <a:ea typeface="+mn-ea"/>
                        <a:cs typeface="+mn-cs"/>
                      </a:endParaRPr>
                    </a:p>
                  </a:txBody>
                  <a:tcPr/>
                </a:tc>
                <a:tc>
                  <a:txBody>
                    <a:bodyPr/>
                    <a:lstStyle/>
                    <a:p>
                      <a:pPr algn="ctr"/>
                      <a:r>
                        <a:rPr lang="fr-FR" sz="1400" b="1" dirty="0" err="1" smtClean="0">
                          <a:solidFill>
                            <a:schemeClr val="tx1"/>
                          </a:solidFill>
                          <a:latin typeface="+mn-lt"/>
                          <a:ea typeface="+mn-ea"/>
                          <a:cs typeface="+mn-cs"/>
                        </a:rPr>
                        <a:t>feature_overlapping_hits</a:t>
                      </a:r>
                      <a:endParaRPr lang="fr-FR" sz="1400" b="1" dirty="0">
                        <a:solidFill>
                          <a:schemeClr val="tx1"/>
                        </a:solidFill>
                        <a:latin typeface="+mn-lt"/>
                        <a:ea typeface="+mn-ea"/>
                        <a:cs typeface="+mn-cs"/>
                      </a:endParaRPr>
                    </a:p>
                  </a:txBody>
                  <a:tcPr/>
                </a:tc>
                <a:tc>
                  <a:txBody>
                    <a:bodyPr/>
                    <a:lstStyle/>
                    <a:p>
                      <a:pPr algn="ctr"/>
                      <a:r>
                        <a:rPr lang="fr-FR" sz="1400" b="1" dirty="0" err="1" smtClean="0">
                          <a:solidFill>
                            <a:schemeClr val="tx1"/>
                          </a:solidFill>
                          <a:latin typeface="+mn-lt"/>
                          <a:ea typeface="+mn-ea"/>
                          <a:cs typeface="+mn-cs"/>
                        </a:rPr>
                        <a:t>feature_overlapping_hits</a:t>
                      </a:r>
                      <a:r>
                        <a:rPr lang="fr-FR" sz="1400" b="1" dirty="0" smtClean="0">
                          <a:solidFill>
                            <a:schemeClr val="tx1"/>
                          </a:solidFill>
                          <a:latin typeface="+mn-lt"/>
                          <a:ea typeface="+mn-ea"/>
                          <a:cs typeface="+mn-cs"/>
                        </a:rPr>
                        <a:t>/</a:t>
                      </a:r>
                      <a:r>
                        <a:rPr lang="fr-FR" sz="1400" b="1" dirty="0" err="1" smtClean="0">
                          <a:solidFill>
                            <a:schemeClr val="tx1"/>
                          </a:solidFill>
                          <a:latin typeface="+mn-lt"/>
                          <a:ea typeface="+mn-ea"/>
                          <a:cs typeface="+mn-cs"/>
                        </a:rPr>
                        <a:t>specific_hits_percent</a:t>
                      </a:r>
                      <a:endParaRPr lang="fr-FR" sz="1400" b="1" dirty="0">
                        <a:solidFill>
                          <a:schemeClr val="tx1"/>
                        </a:solidFill>
                        <a:latin typeface="+mn-lt"/>
                        <a:ea typeface="+mn-ea"/>
                        <a:cs typeface="+mn-cs"/>
                      </a:endParaRPr>
                    </a:p>
                  </a:txBody>
                  <a:tcPr/>
                </a:tc>
              </a:tr>
              <a:tr h="528167">
                <a:tc>
                  <a:txBody>
                    <a:bodyPr/>
                    <a:lstStyle/>
                    <a:p>
                      <a:r>
                        <a:rPr lang="fr-FR" sz="1800" b="1" dirty="0" smtClean="0"/>
                        <a:t>S.bbric_RbmLong_GGK21.ope</a:t>
                      </a:r>
                      <a:endParaRPr lang="fr-FR" dirty="0"/>
                    </a:p>
                  </a:txBody>
                  <a:tcPr/>
                </a:tc>
                <a:tc>
                  <a:txBody>
                    <a:bodyPr/>
                    <a:lstStyle/>
                    <a:p>
                      <a:r>
                        <a:rPr lang="fr-FR" dirty="0" smtClean="0"/>
                        <a:t>1178</a:t>
                      </a:r>
                      <a:endParaRPr lang="fr-FR" dirty="0"/>
                    </a:p>
                  </a:txBody>
                  <a:tcPr/>
                </a:tc>
                <a:tc>
                  <a:txBody>
                    <a:bodyPr/>
                    <a:lstStyle/>
                    <a:p>
                      <a:r>
                        <a:rPr lang="fr-FR" b="0" dirty="0" smtClean="0"/>
                        <a:t>1181</a:t>
                      </a:r>
                      <a:endParaRPr lang="fr-FR" b="0" dirty="0"/>
                    </a:p>
                  </a:txBody>
                  <a:tcPr/>
                </a:tc>
                <a:tc>
                  <a:txBody>
                    <a:bodyPr/>
                    <a:lstStyle/>
                    <a:p>
                      <a:r>
                        <a:rPr lang="fr-FR" dirty="0" smtClean="0"/>
                        <a:t>9697</a:t>
                      </a:r>
                      <a:endParaRPr lang="fr-FR" dirty="0"/>
                    </a:p>
                  </a:txBody>
                  <a:tcPr/>
                </a:tc>
                <a:tc>
                  <a:txBody>
                    <a:bodyPr/>
                    <a:lstStyle/>
                    <a:p>
                      <a:r>
                        <a:rPr lang="fr-FR" dirty="0" smtClean="0"/>
                        <a:t>1179</a:t>
                      </a:r>
                      <a:endParaRPr lang="fr-FR" dirty="0"/>
                    </a:p>
                  </a:txBody>
                  <a:tcPr/>
                </a:tc>
                <a:tc>
                  <a:txBody>
                    <a:bodyPr/>
                    <a:lstStyle/>
                    <a:p>
                      <a:r>
                        <a:rPr lang="fr-FR" dirty="0" smtClean="0"/>
                        <a:t>1153</a:t>
                      </a:r>
                      <a:endParaRPr lang="fr-FR" dirty="0"/>
                    </a:p>
                  </a:txBody>
                  <a:tcPr/>
                </a:tc>
                <a:tc>
                  <a:txBody>
                    <a:bodyPr/>
                    <a:lstStyle/>
                    <a:p>
                      <a:r>
                        <a:rPr lang="fr-FR" dirty="0" smtClean="0"/>
                        <a:t>97.88</a:t>
                      </a:r>
                      <a:endParaRPr lang="fr-FR" dirty="0"/>
                    </a:p>
                  </a:txBody>
                  <a:tcPr/>
                </a:tc>
              </a:tr>
              <a:tr h="528167">
                <a:tc>
                  <a:txBody>
                    <a:bodyPr/>
                    <a:lstStyle/>
                    <a:p>
                      <a:r>
                        <a:rPr lang="fr-FR" sz="1800" b="1" dirty="0" smtClean="0"/>
                        <a:t>S.bbric_RbmSmall_GGK36.ope</a:t>
                      </a:r>
                      <a:endParaRPr lang="fr-FR" dirty="0"/>
                    </a:p>
                  </a:txBody>
                  <a:tcPr/>
                </a:tc>
                <a:tc>
                  <a:txBody>
                    <a:bodyPr/>
                    <a:lstStyle/>
                    <a:p>
                      <a:r>
                        <a:rPr lang="fr-FR" dirty="0" smtClean="0"/>
                        <a:t>24405</a:t>
                      </a:r>
                      <a:endParaRPr lang="fr-FR" dirty="0"/>
                    </a:p>
                  </a:txBody>
                  <a:tcPr/>
                </a:tc>
                <a:tc>
                  <a:txBody>
                    <a:bodyPr/>
                    <a:lstStyle/>
                    <a:p>
                      <a:r>
                        <a:rPr lang="fr-FR" dirty="0" smtClean="0"/>
                        <a:t>24411</a:t>
                      </a:r>
                      <a:endParaRPr lang="fr-FR" dirty="0"/>
                    </a:p>
                  </a:txBody>
                  <a:tcPr/>
                </a:tc>
                <a:tc>
                  <a:txBody>
                    <a:bodyPr/>
                    <a:lstStyle/>
                    <a:p>
                      <a:r>
                        <a:rPr lang="fr-FR" dirty="0" smtClean="0"/>
                        <a:t>64272</a:t>
                      </a:r>
                      <a:endParaRPr lang="fr-FR" dirty="0"/>
                    </a:p>
                  </a:txBody>
                  <a:tcPr/>
                </a:tc>
                <a:tc>
                  <a:txBody>
                    <a:bodyPr/>
                    <a:lstStyle/>
                    <a:p>
                      <a:r>
                        <a:rPr lang="fr-FR" dirty="0" smtClean="0"/>
                        <a:t>24407</a:t>
                      </a:r>
                      <a:endParaRPr lang="fr-FR" dirty="0"/>
                    </a:p>
                  </a:txBody>
                  <a:tcPr/>
                </a:tc>
                <a:tc>
                  <a:txBody>
                    <a:bodyPr/>
                    <a:lstStyle/>
                    <a:p>
                      <a:r>
                        <a:rPr lang="fr-FR" dirty="0" smtClean="0"/>
                        <a:t>20674</a:t>
                      </a:r>
                      <a:endParaRPr lang="fr-FR" dirty="0"/>
                    </a:p>
                  </a:txBody>
                  <a:tcPr/>
                </a:tc>
                <a:tc>
                  <a:txBody>
                    <a:bodyPr/>
                    <a:lstStyle/>
                    <a:p>
                      <a:r>
                        <a:rPr lang="fr-FR" dirty="0" smtClean="0"/>
                        <a:t>84.71</a:t>
                      </a:r>
                      <a:endParaRPr lang="fr-FR" dirty="0"/>
                    </a:p>
                  </a:txBody>
                  <a:tcPr/>
                </a:tc>
              </a:tr>
            </a:tbl>
          </a:graphicData>
        </a:graphic>
      </p:graphicFrame>
      <p:sp>
        <p:nvSpPr>
          <p:cNvPr id="7" name="Rectangle 6"/>
          <p:cNvSpPr/>
          <p:nvPr/>
        </p:nvSpPr>
        <p:spPr>
          <a:xfrm rot="-2700000">
            <a:off x="3986833" y="1646093"/>
            <a:ext cx="2253253" cy="307777"/>
          </a:xfrm>
          <a:prstGeom prst="rect">
            <a:avLst/>
          </a:prstGeom>
          <a:solidFill>
            <a:schemeClr val="accent3">
              <a:lumMod val="60000"/>
              <a:lumOff val="40000"/>
            </a:schemeClr>
          </a:solidFill>
        </p:spPr>
        <p:txBody>
          <a:bodyPr wrap="square">
            <a:spAutoFit/>
          </a:bodyPr>
          <a:lstStyle/>
          <a:p>
            <a:r>
              <a:rPr lang="fr-FR" sz="1400" b="1" dirty="0" smtClean="0">
                <a:latin typeface="+mj-lt"/>
              </a:rPr>
              <a:t>Nombre de lectures brutes</a:t>
            </a:r>
            <a:endParaRPr lang="fr-FR" sz="1400" b="1" dirty="0">
              <a:latin typeface="+mj-lt"/>
            </a:endParaRPr>
          </a:p>
        </p:txBody>
      </p:sp>
      <p:sp>
        <p:nvSpPr>
          <p:cNvPr id="8" name="Rectangle 7"/>
          <p:cNvSpPr/>
          <p:nvPr/>
        </p:nvSpPr>
        <p:spPr>
          <a:xfrm rot="-2700000">
            <a:off x="5169769" y="1369710"/>
            <a:ext cx="2514863" cy="523220"/>
          </a:xfrm>
          <a:prstGeom prst="rect">
            <a:avLst/>
          </a:prstGeom>
          <a:solidFill>
            <a:schemeClr val="accent3">
              <a:lumMod val="60000"/>
              <a:lumOff val="40000"/>
            </a:schemeClr>
          </a:solidFill>
        </p:spPr>
        <p:txBody>
          <a:bodyPr wrap="square">
            <a:spAutoFit/>
          </a:bodyPr>
          <a:lstStyle/>
          <a:p>
            <a:r>
              <a:rPr lang="fr-FR" sz="1400" b="1" dirty="0" smtClean="0">
                <a:latin typeface="+mj-lt"/>
              </a:rPr>
              <a:t>Nombre de lectures alignées sur le génome </a:t>
            </a:r>
            <a:endParaRPr lang="fr-FR" sz="1400" b="1" dirty="0">
              <a:solidFill>
                <a:srgbClr val="FF0000"/>
              </a:solidFill>
              <a:latin typeface="+mj-lt"/>
            </a:endParaRPr>
          </a:p>
        </p:txBody>
      </p:sp>
      <p:sp>
        <p:nvSpPr>
          <p:cNvPr id="9" name="Rectangle 8"/>
          <p:cNvSpPr/>
          <p:nvPr/>
        </p:nvSpPr>
        <p:spPr>
          <a:xfrm rot="-2700000">
            <a:off x="2719975" y="1508972"/>
            <a:ext cx="2120965" cy="523220"/>
          </a:xfrm>
          <a:prstGeom prst="rect">
            <a:avLst/>
          </a:prstGeom>
          <a:solidFill>
            <a:schemeClr val="accent3">
              <a:lumMod val="60000"/>
              <a:lumOff val="40000"/>
            </a:schemeClr>
          </a:solidFill>
        </p:spPr>
        <p:txBody>
          <a:bodyPr wrap="square">
            <a:spAutoFit/>
          </a:bodyPr>
          <a:lstStyle/>
          <a:p>
            <a:r>
              <a:rPr lang="fr-FR" sz="1400" b="1" dirty="0" smtClean="0">
                <a:latin typeface="+mj-lt"/>
              </a:rPr>
              <a:t>Nombre d’alignements sur génome</a:t>
            </a:r>
            <a:endParaRPr lang="fr-FR" sz="1400" b="1" dirty="0">
              <a:latin typeface="+mj-lt"/>
            </a:endParaRPr>
          </a:p>
        </p:txBody>
      </p:sp>
      <p:sp>
        <p:nvSpPr>
          <p:cNvPr id="10" name="Rectangle 9"/>
          <p:cNvSpPr/>
          <p:nvPr/>
        </p:nvSpPr>
        <p:spPr>
          <a:xfrm rot="-2700000">
            <a:off x="1445396" y="1477808"/>
            <a:ext cx="2209114" cy="523220"/>
          </a:xfrm>
          <a:prstGeom prst="rect">
            <a:avLst/>
          </a:prstGeom>
          <a:solidFill>
            <a:schemeClr val="accent4">
              <a:lumMod val="20000"/>
              <a:lumOff val="80000"/>
            </a:schemeClr>
          </a:solidFill>
        </p:spPr>
        <p:txBody>
          <a:bodyPr wrap="square">
            <a:spAutoFit/>
          </a:bodyPr>
          <a:lstStyle/>
          <a:p>
            <a:r>
              <a:rPr lang="fr-FR" sz="1400" b="1" dirty="0" smtClean="0">
                <a:latin typeface="+mj-lt"/>
              </a:rPr>
              <a:t>Nombre d’alignements spécifiques sur génome</a:t>
            </a:r>
            <a:endParaRPr lang="fr-FR" sz="1400" b="1" dirty="0">
              <a:latin typeface="+mj-lt"/>
            </a:endParaRPr>
          </a:p>
        </p:txBody>
      </p:sp>
      <p:sp>
        <p:nvSpPr>
          <p:cNvPr id="14" name="Rectangle 13"/>
          <p:cNvSpPr/>
          <p:nvPr/>
        </p:nvSpPr>
        <p:spPr>
          <a:xfrm rot="-2700000">
            <a:off x="6552193" y="1352327"/>
            <a:ext cx="2514863" cy="523220"/>
          </a:xfrm>
          <a:prstGeom prst="rect">
            <a:avLst/>
          </a:prstGeom>
          <a:solidFill>
            <a:schemeClr val="accent5">
              <a:lumMod val="40000"/>
              <a:lumOff val="60000"/>
            </a:schemeClr>
          </a:solidFill>
        </p:spPr>
        <p:txBody>
          <a:bodyPr wrap="square">
            <a:spAutoFit/>
          </a:bodyPr>
          <a:lstStyle/>
          <a:p>
            <a:r>
              <a:rPr lang="fr-FR" sz="1400" b="1" dirty="0" smtClean="0">
                <a:latin typeface="+mj-lt"/>
              </a:rPr>
              <a:t>Nombre d’alignements sur objet biologique</a:t>
            </a:r>
            <a:endParaRPr lang="fr-FR" sz="1400" b="1" dirty="0">
              <a:latin typeface="+mj-lt"/>
            </a:endParaRPr>
          </a:p>
        </p:txBody>
      </p:sp>
      <p:sp>
        <p:nvSpPr>
          <p:cNvPr id="15" name="Rectangle 14"/>
          <p:cNvSpPr/>
          <p:nvPr/>
        </p:nvSpPr>
        <p:spPr>
          <a:xfrm rot="-2700000">
            <a:off x="7982375" y="1297413"/>
            <a:ext cx="2150050" cy="738664"/>
          </a:xfrm>
          <a:prstGeom prst="rect">
            <a:avLst/>
          </a:prstGeom>
          <a:solidFill>
            <a:schemeClr val="accent5">
              <a:lumMod val="40000"/>
              <a:lumOff val="60000"/>
            </a:schemeClr>
          </a:solidFill>
        </p:spPr>
        <p:txBody>
          <a:bodyPr wrap="square">
            <a:spAutoFit/>
          </a:bodyPr>
          <a:lstStyle/>
          <a:p>
            <a:r>
              <a:rPr lang="fr-FR" sz="1400" b="1" dirty="0" smtClean="0">
                <a:latin typeface="+mj-lt"/>
              </a:rPr>
              <a:t>alignements sur objet biologique / alignements spécifiques sur génome</a:t>
            </a:r>
            <a:endParaRPr lang="fr-FR" sz="1400" b="1" dirty="0">
              <a:latin typeface="+mj-lt"/>
            </a:endParaRPr>
          </a:p>
        </p:txBody>
      </p:sp>
      <p:sp>
        <p:nvSpPr>
          <p:cNvPr id="12" name="Rectangle 11"/>
          <p:cNvSpPr/>
          <p:nvPr/>
        </p:nvSpPr>
        <p:spPr>
          <a:xfrm>
            <a:off x="150242" y="5394176"/>
            <a:ext cx="9361040" cy="36004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b="1" dirty="0" smtClean="0">
                <a:solidFill>
                  <a:schemeClr val="tx1"/>
                </a:solidFill>
                <a:latin typeface="+mj-lt"/>
              </a:rPr>
              <a:t>Contig/Chromosome</a:t>
            </a:r>
            <a:endParaRPr lang="fr-FR" sz="2400" b="1" dirty="0">
              <a:solidFill>
                <a:schemeClr val="tx1"/>
              </a:solidFill>
              <a:latin typeface="+mj-lt"/>
            </a:endParaRPr>
          </a:p>
        </p:txBody>
      </p:sp>
      <p:sp>
        <p:nvSpPr>
          <p:cNvPr id="13" name="Flèche droite 12"/>
          <p:cNvSpPr/>
          <p:nvPr/>
        </p:nvSpPr>
        <p:spPr>
          <a:xfrm>
            <a:off x="420365" y="6114256"/>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latin typeface="+mj-lt"/>
              </a:rPr>
              <a:t>Read 1</a:t>
            </a:r>
            <a:endParaRPr lang="fr-FR" sz="1400" b="1" dirty="0">
              <a:solidFill>
                <a:schemeClr val="tx1"/>
              </a:solidFill>
              <a:latin typeface="+mj-lt"/>
            </a:endParaRPr>
          </a:p>
        </p:txBody>
      </p:sp>
      <p:sp>
        <p:nvSpPr>
          <p:cNvPr id="16" name="Flèche droite 15"/>
          <p:cNvSpPr/>
          <p:nvPr/>
        </p:nvSpPr>
        <p:spPr>
          <a:xfrm>
            <a:off x="1521784" y="6127050"/>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latin typeface="+mj-lt"/>
              </a:rPr>
              <a:t>Read 2</a:t>
            </a:r>
            <a:endParaRPr lang="fr-FR" sz="1400" b="1" dirty="0">
              <a:solidFill>
                <a:schemeClr val="tx1"/>
              </a:solidFill>
              <a:latin typeface="+mj-lt"/>
            </a:endParaRPr>
          </a:p>
        </p:txBody>
      </p:sp>
      <p:cxnSp>
        <p:nvCxnSpPr>
          <p:cNvPr id="11" name="Connecteur droit 10"/>
          <p:cNvCxnSpPr>
            <a:endCxn id="13" idx="1"/>
          </p:cNvCxnSpPr>
          <p:nvPr/>
        </p:nvCxnSpPr>
        <p:spPr>
          <a:xfrm>
            <a:off x="420365" y="5754216"/>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1212452" y="5778760"/>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1505512" y="5761516"/>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297599" y="5786060"/>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630439" y="5815322"/>
            <a:ext cx="1755352" cy="369332"/>
          </a:xfrm>
          <a:prstGeom prst="rect">
            <a:avLst/>
          </a:prstGeom>
        </p:spPr>
        <p:txBody>
          <a:bodyPr wrap="none">
            <a:spAutoFit/>
          </a:bodyPr>
          <a:lstStyle/>
          <a:p>
            <a:r>
              <a:rPr lang="fr-FR" dirty="0" smtClean="0">
                <a:latin typeface="+mj-lt"/>
              </a:rPr>
              <a:t>1181 hits totaux</a:t>
            </a:r>
            <a:endParaRPr lang="fr-FR" dirty="0">
              <a:latin typeface="+mj-lt"/>
            </a:endParaRPr>
          </a:p>
        </p:txBody>
      </p:sp>
      <p:sp>
        <p:nvSpPr>
          <p:cNvPr id="23" name="Flèche droite 22"/>
          <p:cNvSpPr/>
          <p:nvPr/>
        </p:nvSpPr>
        <p:spPr>
          <a:xfrm>
            <a:off x="3440479" y="6127050"/>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latin typeface="+mj-lt"/>
              </a:rPr>
              <a:t>Read 2</a:t>
            </a:r>
            <a:endParaRPr lang="fr-FR" sz="1400" b="1" dirty="0">
              <a:solidFill>
                <a:schemeClr val="tx1"/>
              </a:solidFill>
              <a:latin typeface="+mj-lt"/>
            </a:endParaRPr>
          </a:p>
        </p:txBody>
      </p:sp>
      <p:cxnSp>
        <p:nvCxnSpPr>
          <p:cNvPr id="24" name="Connecteur droit 23"/>
          <p:cNvCxnSpPr/>
          <p:nvPr/>
        </p:nvCxnSpPr>
        <p:spPr>
          <a:xfrm>
            <a:off x="3424207" y="5761516"/>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4216294" y="5786060"/>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626278" y="6108000"/>
            <a:ext cx="2844561" cy="369332"/>
          </a:xfrm>
          <a:prstGeom prst="rect">
            <a:avLst/>
          </a:prstGeom>
        </p:spPr>
        <p:txBody>
          <a:bodyPr wrap="none">
            <a:spAutoFit/>
          </a:bodyPr>
          <a:lstStyle/>
          <a:p>
            <a:r>
              <a:rPr lang="fr-FR" dirty="0" smtClean="0">
                <a:latin typeface="+mj-lt"/>
              </a:rPr>
              <a:t>1179 lectures qui s’alignent</a:t>
            </a:r>
            <a:endParaRPr lang="fr-FR" dirty="0">
              <a:latin typeface="+mj-lt"/>
            </a:endParaRPr>
          </a:p>
        </p:txBody>
      </p:sp>
      <p:sp>
        <p:nvSpPr>
          <p:cNvPr id="22" name="Flèche droite 21"/>
          <p:cNvSpPr/>
          <p:nvPr/>
        </p:nvSpPr>
        <p:spPr>
          <a:xfrm>
            <a:off x="2477588" y="6116384"/>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latin typeface="+mj-lt"/>
              </a:rPr>
              <a:t>Read 2</a:t>
            </a:r>
            <a:endParaRPr lang="fr-FR" sz="1400" b="1" dirty="0">
              <a:solidFill>
                <a:schemeClr val="tx1"/>
              </a:solidFill>
              <a:latin typeface="+mj-lt"/>
            </a:endParaRPr>
          </a:p>
        </p:txBody>
      </p:sp>
      <p:cxnSp>
        <p:nvCxnSpPr>
          <p:cNvPr id="26" name="Connecteur droit 25"/>
          <p:cNvCxnSpPr/>
          <p:nvPr/>
        </p:nvCxnSpPr>
        <p:spPr>
          <a:xfrm>
            <a:off x="2461316" y="5750850"/>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3253403" y="5775394"/>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8" name="Flèche droite 27"/>
          <p:cNvSpPr/>
          <p:nvPr/>
        </p:nvSpPr>
        <p:spPr>
          <a:xfrm>
            <a:off x="4425020" y="6127050"/>
            <a:ext cx="1619635"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latin typeface="+mj-lt"/>
              </a:rPr>
              <a:t>… </a:t>
            </a:r>
            <a:r>
              <a:rPr lang="fr-FR" sz="1400" b="1" dirty="0" err="1" smtClean="0">
                <a:solidFill>
                  <a:schemeClr val="tx1"/>
                </a:solidFill>
                <a:latin typeface="+mj-lt"/>
              </a:rPr>
              <a:t>Reads</a:t>
            </a:r>
            <a:r>
              <a:rPr lang="fr-FR" sz="1400" b="1" dirty="0" smtClean="0">
                <a:solidFill>
                  <a:schemeClr val="tx1"/>
                </a:solidFill>
                <a:latin typeface="+mj-lt"/>
              </a:rPr>
              <a:t> 3-1179</a:t>
            </a:r>
            <a:endParaRPr lang="fr-FR" sz="1400" b="1" dirty="0">
              <a:solidFill>
                <a:schemeClr val="tx1"/>
              </a:solidFill>
              <a:latin typeface="+mj-lt"/>
            </a:endParaRPr>
          </a:p>
        </p:txBody>
      </p:sp>
    </p:spTree>
    <p:extLst>
      <p:ext uri="{BB962C8B-B14F-4D97-AF65-F5344CB8AC3E}">
        <p14:creationId xmlns:p14="http://schemas.microsoft.com/office/powerpoint/2010/main" val="1648994088"/>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999" y="-324619"/>
            <a:ext cx="9071640" cy="1262160"/>
          </a:xfrm>
        </p:spPr>
        <p:txBody>
          <a:bodyPr>
            <a:normAutofit/>
          </a:bodyPr>
          <a:lstStyle/>
          <a:p>
            <a:pPr>
              <a:buNone/>
            </a:pPr>
            <a:r>
              <a:rPr lang="fr-FR" dirty="0" smtClean="0">
                <a:latin typeface="+mj-lt"/>
              </a:rPr>
              <a:t>Fichier de statistiques</a:t>
            </a:r>
            <a:endParaRPr lang="fr-FR" dirty="0">
              <a:latin typeface="+mj-lt"/>
            </a:endParaRPr>
          </a:p>
        </p:txBody>
      </p:sp>
      <p:sp>
        <p:nvSpPr>
          <p:cNvPr id="7" name="Rectangle 6"/>
          <p:cNvSpPr/>
          <p:nvPr/>
        </p:nvSpPr>
        <p:spPr>
          <a:xfrm rot="-2700000">
            <a:off x="3986833" y="1646093"/>
            <a:ext cx="2253253" cy="307777"/>
          </a:xfrm>
          <a:prstGeom prst="rect">
            <a:avLst/>
          </a:prstGeom>
          <a:solidFill>
            <a:schemeClr val="accent3">
              <a:lumMod val="60000"/>
              <a:lumOff val="40000"/>
            </a:schemeClr>
          </a:solidFill>
        </p:spPr>
        <p:txBody>
          <a:bodyPr wrap="square">
            <a:spAutoFit/>
          </a:bodyPr>
          <a:lstStyle/>
          <a:p>
            <a:r>
              <a:rPr lang="fr-FR" sz="1400" b="1" dirty="0" smtClean="0">
                <a:latin typeface="+mj-lt"/>
              </a:rPr>
              <a:t>Nombre de lectures brutes</a:t>
            </a:r>
            <a:endParaRPr lang="fr-FR" sz="1400" b="1" dirty="0">
              <a:latin typeface="+mj-lt"/>
            </a:endParaRPr>
          </a:p>
        </p:txBody>
      </p:sp>
      <p:sp>
        <p:nvSpPr>
          <p:cNvPr id="8" name="Rectangle 7"/>
          <p:cNvSpPr/>
          <p:nvPr/>
        </p:nvSpPr>
        <p:spPr>
          <a:xfrm rot="-2700000">
            <a:off x="5169769" y="1369710"/>
            <a:ext cx="2514863" cy="523220"/>
          </a:xfrm>
          <a:prstGeom prst="rect">
            <a:avLst/>
          </a:prstGeom>
          <a:solidFill>
            <a:schemeClr val="accent3">
              <a:lumMod val="60000"/>
              <a:lumOff val="40000"/>
            </a:schemeClr>
          </a:solidFill>
        </p:spPr>
        <p:txBody>
          <a:bodyPr wrap="square">
            <a:spAutoFit/>
          </a:bodyPr>
          <a:lstStyle/>
          <a:p>
            <a:r>
              <a:rPr lang="fr-FR" sz="1400" b="1" dirty="0" smtClean="0">
                <a:latin typeface="+mj-lt"/>
              </a:rPr>
              <a:t>Nombre de lectures alignées sur le génome</a:t>
            </a:r>
            <a:endParaRPr lang="fr-FR" sz="1400" b="1" dirty="0">
              <a:solidFill>
                <a:srgbClr val="FF0000"/>
              </a:solidFill>
              <a:latin typeface="+mj-lt"/>
            </a:endParaRPr>
          </a:p>
        </p:txBody>
      </p:sp>
      <p:sp>
        <p:nvSpPr>
          <p:cNvPr id="9" name="Rectangle 8"/>
          <p:cNvSpPr/>
          <p:nvPr/>
        </p:nvSpPr>
        <p:spPr>
          <a:xfrm rot="-2700000">
            <a:off x="2719975" y="1508972"/>
            <a:ext cx="2120965" cy="523220"/>
          </a:xfrm>
          <a:prstGeom prst="rect">
            <a:avLst/>
          </a:prstGeom>
          <a:solidFill>
            <a:schemeClr val="accent3">
              <a:lumMod val="60000"/>
              <a:lumOff val="40000"/>
            </a:schemeClr>
          </a:solidFill>
        </p:spPr>
        <p:txBody>
          <a:bodyPr wrap="square">
            <a:spAutoFit/>
          </a:bodyPr>
          <a:lstStyle/>
          <a:p>
            <a:r>
              <a:rPr lang="fr-FR" sz="1400" b="1" dirty="0" smtClean="0">
                <a:latin typeface="+mj-lt"/>
              </a:rPr>
              <a:t>Nombre d’alignements sur génome</a:t>
            </a:r>
            <a:endParaRPr lang="fr-FR" sz="1400" b="1" dirty="0">
              <a:latin typeface="+mj-lt"/>
            </a:endParaRPr>
          </a:p>
        </p:txBody>
      </p:sp>
      <p:sp>
        <p:nvSpPr>
          <p:cNvPr id="10" name="Rectangle 9"/>
          <p:cNvSpPr/>
          <p:nvPr/>
        </p:nvSpPr>
        <p:spPr>
          <a:xfrm rot="-2700000">
            <a:off x="1445396" y="1477808"/>
            <a:ext cx="2209114" cy="523220"/>
          </a:xfrm>
          <a:prstGeom prst="rect">
            <a:avLst/>
          </a:prstGeom>
          <a:solidFill>
            <a:schemeClr val="accent4">
              <a:lumMod val="20000"/>
              <a:lumOff val="80000"/>
            </a:schemeClr>
          </a:solidFill>
        </p:spPr>
        <p:txBody>
          <a:bodyPr wrap="square">
            <a:spAutoFit/>
          </a:bodyPr>
          <a:lstStyle/>
          <a:p>
            <a:r>
              <a:rPr lang="fr-FR" sz="1400" b="1" dirty="0" smtClean="0">
                <a:latin typeface="+mj-lt"/>
              </a:rPr>
              <a:t>Nombre d’alignements spécifiques sur génome</a:t>
            </a:r>
            <a:endParaRPr lang="fr-FR" sz="1400" b="1" dirty="0">
              <a:latin typeface="+mj-lt"/>
            </a:endParaRPr>
          </a:p>
        </p:txBody>
      </p:sp>
      <p:sp>
        <p:nvSpPr>
          <p:cNvPr id="14" name="Rectangle 13"/>
          <p:cNvSpPr/>
          <p:nvPr/>
        </p:nvSpPr>
        <p:spPr>
          <a:xfrm rot="-2700000">
            <a:off x="6552193" y="1352327"/>
            <a:ext cx="2514863" cy="523220"/>
          </a:xfrm>
          <a:prstGeom prst="rect">
            <a:avLst/>
          </a:prstGeom>
          <a:solidFill>
            <a:schemeClr val="accent5">
              <a:lumMod val="40000"/>
              <a:lumOff val="60000"/>
            </a:schemeClr>
          </a:solidFill>
        </p:spPr>
        <p:txBody>
          <a:bodyPr wrap="square">
            <a:spAutoFit/>
          </a:bodyPr>
          <a:lstStyle/>
          <a:p>
            <a:r>
              <a:rPr lang="fr-FR" sz="1400" b="1" dirty="0" smtClean="0">
                <a:latin typeface="+mj-lt"/>
              </a:rPr>
              <a:t>Nombre d’alignements sur objet biologique</a:t>
            </a:r>
            <a:endParaRPr lang="fr-FR" sz="1400" b="1" dirty="0">
              <a:latin typeface="+mj-lt"/>
            </a:endParaRPr>
          </a:p>
        </p:txBody>
      </p:sp>
      <p:sp>
        <p:nvSpPr>
          <p:cNvPr id="15" name="Rectangle 14"/>
          <p:cNvSpPr/>
          <p:nvPr/>
        </p:nvSpPr>
        <p:spPr>
          <a:xfrm rot="-2700000">
            <a:off x="7982375" y="1297413"/>
            <a:ext cx="2150050" cy="738664"/>
          </a:xfrm>
          <a:prstGeom prst="rect">
            <a:avLst/>
          </a:prstGeom>
          <a:solidFill>
            <a:schemeClr val="accent5">
              <a:lumMod val="40000"/>
              <a:lumOff val="60000"/>
            </a:schemeClr>
          </a:solidFill>
        </p:spPr>
        <p:txBody>
          <a:bodyPr wrap="square">
            <a:spAutoFit/>
          </a:bodyPr>
          <a:lstStyle/>
          <a:p>
            <a:r>
              <a:rPr lang="fr-FR" sz="1400" b="1" dirty="0" smtClean="0">
                <a:latin typeface="+mj-lt"/>
              </a:rPr>
              <a:t>alignements sur objet biologique / alignements spécifiques sur génome</a:t>
            </a:r>
            <a:endParaRPr lang="fr-FR" sz="1400" b="1" dirty="0">
              <a:latin typeface="+mj-lt"/>
            </a:endParaRPr>
          </a:p>
        </p:txBody>
      </p:sp>
      <p:sp>
        <p:nvSpPr>
          <p:cNvPr id="12" name="Rectangle 11"/>
          <p:cNvSpPr/>
          <p:nvPr/>
        </p:nvSpPr>
        <p:spPr>
          <a:xfrm>
            <a:off x="150242" y="5394176"/>
            <a:ext cx="9361040" cy="36004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b="1" dirty="0" smtClean="0">
                <a:solidFill>
                  <a:schemeClr val="tx1"/>
                </a:solidFill>
                <a:latin typeface="+mj-lt"/>
              </a:rPr>
              <a:t>Contig/Chromosome</a:t>
            </a:r>
            <a:endParaRPr lang="fr-FR" sz="2400" b="1" dirty="0">
              <a:solidFill>
                <a:schemeClr val="tx1"/>
              </a:solidFill>
              <a:latin typeface="+mj-lt"/>
            </a:endParaRPr>
          </a:p>
        </p:txBody>
      </p:sp>
      <p:sp>
        <p:nvSpPr>
          <p:cNvPr id="13" name="Flèche droite 12"/>
          <p:cNvSpPr/>
          <p:nvPr/>
        </p:nvSpPr>
        <p:spPr>
          <a:xfrm>
            <a:off x="420365" y="6114256"/>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latin typeface="+mj-lt"/>
              </a:rPr>
              <a:t>Read 1</a:t>
            </a:r>
            <a:endParaRPr lang="fr-FR" sz="1400" b="1" dirty="0">
              <a:solidFill>
                <a:schemeClr val="tx1"/>
              </a:solidFill>
              <a:latin typeface="+mj-lt"/>
            </a:endParaRPr>
          </a:p>
        </p:txBody>
      </p:sp>
      <p:cxnSp>
        <p:nvCxnSpPr>
          <p:cNvPr id="11" name="Connecteur droit 10"/>
          <p:cNvCxnSpPr>
            <a:endCxn id="13" idx="1"/>
          </p:cNvCxnSpPr>
          <p:nvPr/>
        </p:nvCxnSpPr>
        <p:spPr>
          <a:xfrm>
            <a:off x="420365" y="5754216"/>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1212452" y="5778760"/>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114632" y="5805205"/>
            <a:ext cx="4052713" cy="646331"/>
          </a:xfrm>
          <a:prstGeom prst="rect">
            <a:avLst/>
          </a:prstGeom>
        </p:spPr>
        <p:txBody>
          <a:bodyPr wrap="none">
            <a:spAutoFit/>
          </a:bodyPr>
          <a:lstStyle/>
          <a:p>
            <a:r>
              <a:rPr lang="fr-FR" dirty="0" smtClean="0">
                <a:latin typeface="+mj-lt"/>
              </a:rPr>
              <a:t>1178 hits spécifiques      =</a:t>
            </a:r>
          </a:p>
          <a:p>
            <a:r>
              <a:rPr lang="fr-FR" dirty="0" smtClean="0">
                <a:latin typeface="+mj-lt"/>
              </a:rPr>
              <a:t>1178 lectures avec alignement spécifique</a:t>
            </a:r>
            <a:endParaRPr lang="fr-FR" dirty="0">
              <a:latin typeface="+mj-lt"/>
            </a:endParaRPr>
          </a:p>
        </p:txBody>
      </p:sp>
      <p:graphicFrame>
        <p:nvGraphicFramePr>
          <p:cNvPr id="27" name="Tableau 26"/>
          <p:cNvGraphicFramePr>
            <a:graphicFrameLocks noGrp="1"/>
          </p:cNvGraphicFramePr>
          <p:nvPr>
            <p:extLst>
              <p:ext uri="{D42A27DB-BD31-4B8C-83A1-F6EECF244321}">
                <p14:modId xmlns:p14="http://schemas.microsoft.com/office/powerpoint/2010/main" val="1649440331"/>
              </p:ext>
            </p:extLst>
          </p:nvPr>
        </p:nvGraphicFramePr>
        <p:xfrm>
          <a:off x="98427" y="2701748"/>
          <a:ext cx="9601200" cy="2356967"/>
        </p:xfrm>
        <a:graphic>
          <a:graphicData uri="http://schemas.openxmlformats.org/drawingml/2006/table">
            <a:tbl>
              <a:tblPr firstRow="1" bandRow="1">
                <a:tableStyleId>{5940675A-B579-460E-94D1-54222C63F5DA}</a:tableStyleId>
              </a:tblPr>
              <a:tblGrid>
                <a:gridCol w="1371600"/>
                <a:gridCol w="911223"/>
                <a:gridCol w="1285875"/>
                <a:gridCol w="1066800"/>
                <a:gridCol w="1419225"/>
                <a:gridCol w="1476375"/>
                <a:gridCol w="2070102"/>
              </a:tblGrid>
              <a:tr h="528167">
                <a:tc>
                  <a:txBody>
                    <a:bodyPr/>
                    <a:lstStyle/>
                    <a:p>
                      <a:pPr algn="ctr"/>
                      <a:r>
                        <a:rPr lang="fr-FR" sz="1400" b="1" dirty="0" smtClean="0">
                          <a:solidFill>
                            <a:schemeClr val="tx1"/>
                          </a:solidFill>
                          <a:latin typeface="+mn-lt"/>
                          <a:ea typeface="+mn-ea"/>
                          <a:cs typeface="+mn-cs"/>
                        </a:rPr>
                        <a:t>lib</a:t>
                      </a:r>
                      <a:endParaRPr lang="fr-FR" sz="1400" b="1" dirty="0">
                        <a:solidFill>
                          <a:schemeClr val="tx1"/>
                        </a:solidFill>
                        <a:latin typeface="+mn-lt"/>
                        <a:ea typeface="+mn-ea"/>
                        <a:cs typeface="+mn-cs"/>
                      </a:endParaRPr>
                    </a:p>
                  </a:txBody>
                  <a:tcPr/>
                </a:tc>
                <a:tc>
                  <a:txBody>
                    <a:bodyPr/>
                    <a:lstStyle/>
                    <a:p>
                      <a:pPr algn="ctr"/>
                      <a:r>
                        <a:rPr lang="fr-FR" sz="1400" b="1" dirty="0" err="1" smtClean="0">
                          <a:solidFill>
                            <a:schemeClr val="tx1"/>
                          </a:solidFill>
                          <a:latin typeface="+mn-lt"/>
                          <a:ea typeface="+mn-ea"/>
                          <a:cs typeface="+mn-cs"/>
                        </a:rPr>
                        <a:t>specific_hits</a:t>
                      </a:r>
                      <a:endParaRPr lang="fr-FR" sz="1400" b="1" dirty="0">
                        <a:solidFill>
                          <a:schemeClr val="tx1"/>
                        </a:solidFill>
                        <a:latin typeface="+mn-lt"/>
                        <a:ea typeface="+mn-ea"/>
                        <a:cs typeface="+mn-cs"/>
                      </a:endParaRPr>
                    </a:p>
                  </a:txBody>
                  <a:tcPr/>
                </a:tc>
                <a:tc>
                  <a:txBody>
                    <a:bodyPr/>
                    <a:lstStyle/>
                    <a:p>
                      <a:pPr algn="ctr"/>
                      <a:r>
                        <a:rPr lang="fr-FR" sz="1400" b="1" dirty="0" err="1" smtClean="0">
                          <a:solidFill>
                            <a:schemeClr val="tx1"/>
                          </a:solidFill>
                          <a:latin typeface="+mn-lt"/>
                          <a:ea typeface="+mn-ea"/>
                          <a:cs typeface="+mn-cs"/>
                        </a:rPr>
                        <a:t>mapping_hits</a:t>
                      </a:r>
                      <a:endParaRPr lang="fr-FR" sz="1400" b="1" dirty="0">
                        <a:solidFill>
                          <a:schemeClr val="tx1"/>
                        </a:solidFill>
                        <a:latin typeface="+mn-lt"/>
                        <a:ea typeface="+mn-ea"/>
                        <a:cs typeface="+mn-cs"/>
                      </a:endParaRPr>
                    </a:p>
                  </a:txBody>
                  <a:tcPr/>
                </a:tc>
                <a:tc>
                  <a:txBody>
                    <a:bodyPr/>
                    <a:lstStyle/>
                    <a:p>
                      <a:pPr algn="ctr"/>
                      <a:r>
                        <a:rPr lang="fr-FR" sz="1400" b="1" dirty="0" err="1" smtClean="0">
                          <a:solidFill>
                            <a:schemeClr val="tx1"/>
                          </a:solidFill>
                          <a:latin typeface="+mn-lt"/>
                          <a:ea typeface="+mn-ea"/>
                          <a:cs typeface="+mn-cs"/>
                        </a:rPr>
                        <a:t>raw_reads</a:t>
                      </a:r>
                      <a:r>
                        <a:rPr lang="fr-FR" sz="1400" b="1" dirty="0" smtClean="0">
                          <a:solidFill>
                            <a:schemeClr val="tx1"/>
                          </a:solidFill>
                          <a:latin typeface="+mn-lt"/>
                          <a:ea typeface="+mn-ea"/>
                          <a:cs typeface="+mn-cs"/>
                        </a:rPr>
                        <a:t>/</a:t>
                      </a:r>
                      <a:r>
                        <a:rPr lang="fr-FR" sz="1400" b="1" dirty="0" err="1" smtClean="0">
                          <a:solidFill>
                            <a:schemeClr val="tx1"/>
                          </a:solidFill>
                          <a:latin typeface="+mn-lt"/>
                          <a:ea typeface="+mn-ea"/>
                          <a:cs typeface="+mn-cs"/>
                        </a:rPr>
                        <a:t>pairs_count</a:t>
                      </a:r>
                      <a:endParaRPr lang="fr-FR" sz="1400" b="1" dirty="0">
                        <a:solidFill>
                          <a:schemeClr val="tx1"/>
                        </a:solidFill>
                        <a:latin typeface="+mn-lt"/>
                        <a:ea typeface="+mn-ea"/>
                        <a:cs typeface="+mn-cs"/>
                      </a:endParaRPr>
                    </a:p>
                  </a:txBody>
                  <a:tcPr/>
                </a:tc>
                <a:tc>
                  <a:txBody>
                    <a:bodyPr/>
                    <a:lstStyle/>
                    <a:p>
                      <a:pPr algn="ctr"/>
                      <a:r>
                        <a:rPr lang="fr-FR" sz="1400" b="1" dirty="0" err="1" smtClean="0">
                          <a:solidFill>
                            <a:schemeClr val="tx1"/>
                          </a:solidFill>
                          <a:latin typeface="+mn-lt"/>
                          <a:ea typeface="+mn-ea"/>
                          <a:cs typeface="+mn-cs"/>
                        </a:rPr>
                        <a:t>mapped_reads</a:t>
                      </a:r>
                      <a:r>
                        <a:rPr lang="fr-FR" sz="1400" b="1" dirty="0" smtClean="0">
                          <a:solidFill>
                            <a:schemeClr val="tx1"/>
                          </a:solidFill>
                          <a:latin typeface="+mn-lt"/>
                          <a:ea typeface="+mn-ea"/>
                          <a:cs typeface="+mn-cs"/>
                        </a:rPr>
                        <a:t>/</a:t>
                      </a:r>
                      <a:r>
                        <a:rPr lang="fr-FR" sz="1400" b="1" dirty="0" err="1" smtClean="0">
                          <a:solidFill>
                            <a:schemeClr val="tx1"/>
                          </a:solidFill>
                          <a:latin typeface="+mn-lt"/>
                          <a:ea typeface="+mn-ea"/>
                          <a:cs typeface="+mn-cs"/>
                        </a:rPr>
                        <a:t>pairs_count</a:t>
                      </a:r>
                      <a:endParaRPr lang="fr-FR" sz="1400" b="1" dirty="0">
                        <a:solidFill>
                          <a:schemeClr val="tx1"/>
                        </a:solidFill>
                        <a:latin typeface="+mn-lt"/>
                        <a:ea typeface="+mn-ea"/>
                        <a:cs typeface="+mn-cs"/>
                      </a:endParaRPr>
                    </a:p>
                  </a:txBody>
                  <a:tcPr/>
                </a:tc>
                <a:tc>
                  <a:txBody>
                    <a:bodyPr/>
                    <a:lstStyle/>
                    <a:p>
                      <a:pPr algn="ctr"/>
                      <a:r>
                        <a:rPr lang="fr-FR" sz="1400" b="1" dirty="0" err="1" smtClean="0">
                          <a:solidFill>
                            <a:schemeClr val="tx1"/>
                          </a:solidFill>
                          <a:latin typeface="+mn-lt"/>
                          <a:ea typeface="+mn-ea"/>
                          <a:cs typeface="+mn-cs"/>
                        </a:rPr>
                        <a:t>feature_overlapping_hits</a:t>
                      </a:r>
                      <a:endParaRPr lang="fr-FR" sz="1400" b="1" dirty="0">
                        <a:solidFill>
                          <a:schemeClr val="tx1"/>
                        </a:solidFill>
                        <a:latin typeface="+mn-lt"/>
                        <a:ea typeface="+mn-ea"/>
                        <a:cs typeface="+mn-cs"/>
                      </a:endParaRPr>
                    </a:p>
                  </a:txBody>
                  <a:tcPr/>
                </a:tc>
                <a:tc>
                  <a:txBody>
                    <a:bodyPr/>
                    <a:lstStyle/>
                    <a:p>
                      <a:pPr algn="ctr"/>
                      <a:r>
                        <a:rPr lang="fr-FR" sz="1400" b="1" dirty="0" err="1" smtClean="0">
                          <a:solidFill>
                            <a:schemeClr val="tx1"/>
                          </a:solidFill>
                          <a:latin typeface="+mn-lt"/>
                          <a:ea typeface="+mn-ea"/>
                          <a:cs typeface="+mn-cs"/>
                        </a:rPr>
                        <a:t>feature_overlapping_hits</a:t>
                      </a:r>
                      <a:r>
                        <a:rPr lang="fr-FR" sz="1400" b="1" dirty="0" smtClean="0">
                          <a:solidFill>
                            <a:schemeClr val="tx1"/>
                          </a:solidFill>
                          <a:latin typeface="+mn-lt"/>
                          <a:ea typeface="+mn-ea"/>
                          <a:cs typeface="+mn-cs"/>
                        </a:rPr>
                        <a:t>/</a:t>
                      </a:r>
                      <a:r>
                        <a:rPr lang="fr-FR" sz="1400" b="1" dirty="0" err="1" smtClean="0">
                          <a:solidFill>
                            <a:schemeClr val="tx1"/>
                          </a:solidFill>
                          <a:latin typeface="+mn-lt"/>
                          <a:ea typeface="+mn-ea"/>
                          <a:cs typeface="+mn-cs"/>
                        </a:rPr>
                        <a:t>specific_hits_percent</a:t>
                      </a:r>
                      <a:endParaRPr lang="fr-FR" sz="1400" b="1" dirty="0">
                        <a:solidFill>
                          <a:schemeClr val="tx1"/>
                        </a:solidFill>
                        <a:latin typeface="+mn-lt"/>
                        <a:ea typeface="+mn-ea"/>
                        <a:cs typeface="+mn-cs"/>
                      </a:endParaRPr>
                    </a:p>
                  </a:txBody>
                  <a:tcPr/>
                </a:tc>
              </a:tr>
              <a:tr h="528167">
                <a:tc>
                  <a:txBody>
                    <a:bodyPr/>
                    <a:lstStyle/>
                    <a:p>
                      <a:r>
                        <a:rPr lang="fr-FR" sz="1800" b="1" dirty="0" smtClean="0"/>
                        <a:t>S.bbric_RbmLong_GGK21.ope</a:t>
                      </a:r>
                      <a:endParaRPr lang="fr-FR" dirty="0"/>
                    </a:p>
                  </a:txBody>
                  <a:tcPr/>
                </a:tc>
                <a:tc>
                  <a:txBody>
                    <a:bodyPr/>
                    <a:lstStyle/>
                    <a:p>
                      <a:r>
                        <a:rPr lang="fr-FR" dirty="0" smtClean="0"/>
                        <a:t>1178</a:t>
                      </a:r>
                      <a:endParaRPr lang="fr-FR" dirty="0"/>
                    </a:p>
                  </a:txBody>
                  <a:tcPr/>
                </a:tc>
                <a:tc>
                  <a:txBody>
                    <a:bodyPr/>
                    <a:lstStyle/>
                    <a:p>
                      <a:r>
                        <a:rPr lang="fr-FR" dirty="0" smtClean="0"/>
                        <a:t>1181</a:t>
                      </a:r>
                      <a:endParaRPr lang="fr-FR" dirty="0"/>
                    </a:p>
                  </a:txBody>
                  <a:tcPr/>
                </a:tc>
                <a:tc>
                  <a:txBody>
                    <a:bodyPr/>
                    <a:lstStyle/>
                    <a:p>
                      <a:r>
                        <a:rPr lang="fr-FR" dirty="0" smtClean="0"/>
                        <a:t>9697</a:t>
                      </a:r>
                      <a:endParaRPr lang="fr-FR" dirty="0"/>
                    </a:p>
                  </a:txBody>
                  <a:tcPr/>
                </a:tc>
                <a:tc>
                  <a:txBody>
                    <a:bodyPr/>
                    <a:lstStyle/>
                    <a:p>
                      <a:r>
                        <a:rPr lang="fr-FR" dirty="0" smtClean="0"/>
                        <a:t>1179</a:t>
                      </a:r>
                      <a:endParaRPr lang="fr-FR" dirty="0"/>
                    </a:p>
                  </a:txBody>
                  <a:tcPr/>
                </a:tc>
                <a:tc>
                  <a:txBody>
                    <a:bodyPr/>
                    <a:lstStyle/>
                    <a:p>
                      <a:r>
                        <a:rPr lang="fr-FR" dirty="0" smtClean="0"/>
                        <a:t>1153</a:t>
                      </a:r>
                      <a:endParaRPr lang="fr-FR" dirty="0"/>
                    </a:p>
                  </a:txBody>
                  <a:tcPr/>
                </a:tc>
                <a:tc>
                  <a:txBody>
                    <a:bodyPr/>
                    <a:lstStyle/>
                    <a:p>
                      <a:r>
                        <a:rPr lang="fr-FR" dirty="0" smtClean="0"/>
                        <a:t>97.88</a:t>
                      </a:r>
                      <a:endParaRPr lang="fr-FR" dirty="0"/>
                    </a:p>
                  </a:txBody>
                  <a:tcPr/>
                </a:tc>
              </a:tr>
              <a:tr h="528167">
                <a:tc>
                  <a:txBody>
                    <a:bodyPr/>
                    <a:lstStyle/>
                    <a:p>
                      <a:r>
                        <a:rPr lang="fr-FR" sz="1800" b="1" dirty="0" smtClean="0"/>
                        <a:t>S.bbric_RbmSmall_GGK36.ope</a:t>
                      </a:r>
                      <a:endParaRPr lang="fr-FR" dirty="0"/>
                    </a:p>
                  </a:txBody>
                  <a:tcPr/>
                </a:tc>
                <a:tc>
                  <a:txBody>
                    <a:bodyPr/>
                    <a:lstStyle/>
                    <a:p>
                      <a:r>
                        <a:rPr lang="fr-FR" dirty="0" smtClean="0"/>
                        <a:t>24405</a:t>
                      </a:r>
                      <a:endParaRPr lang="fr-FR" dirty="0"/>
                    </a:p>
                  </a:txBody>
                  <a:tcPr/>
                </a:tc>
                <a:tc>
                  <a:txBody>
                    <a:bodyPr/>
                    <a:lstStyle/>
                    <a:p>
                      <a:r>
                        <a:rPr lang="fr-FR" dirty="0" smtClean="0"/>
                        <a:t>24411</a:t>
                      </a:r>
                      <a:endParaRPr lang="fr-FR" dirty="0"/>
                    </a:p>
                  </a:txBody>
                  <a:tcPr/>
                </a:tc>
                <a:tc>
                  <a:txBody>
                    <a:bodyPr/>
                    <a:lstStyle/>
                    <a:p>
                      <a:r>
                        <a:rPr lang="fr-FR" dirty="0" smtClean="0"/>
                        <a:t>64272</a:t>
                      </a:r>
                      <a:endParaRPr lang="fr-FR" dirty="0"/>
                    </a:p>
                  </a:txBody>
                  <a:tcPr/>
                </a:tc>
                <a:tc>
                  <a:txBody>
                    <a:bodyPr/>
                    <a:lstStyle/>
                    <a:p>
                      <a:r>
                        <a:rPr lang="fr-FR" dirty="0" smtClean="0"/>
                        <a:t>24407</a:t>
                      </a:r>
                      <a:endParaRPr lang="fr-FR" dirty="0"/>
                    </a:p>
                  </a:txBody>
                  <a:tcPr/>
                </a:tc>
                <a:tc>
                  <a:txBody>
                    <a:bodyPr/>
                    <a:lstStyle/>
                    <a:p>
                      <a:r>
                        <a:rPr lang="fr-FR" dirty="0" smtClean="0"/>
                        <a:t>20674</a:t>
                      </a:r>
                      <a:endParaRPr lang="fr-FR" dirty="0"/>
                    </a:p>
                  </a:txBody>
                  <a:tcPr/>
                </a:tc>
                <a:tc>
                  <a:txBody>
                    <a:bodyPr/>
                    <a:lstStyle/>
                    <a:p>
                      <a:r>
                        <a:rPr lang="fr-FR" dirty="0" smtClean="0"/>
                        <a:t>84.71</a:t>
                      </a:r>
                      <a:endParaRPr lang="fr-FR" dirty="0"/>
                    </a:p>
                  </a:txBody>
                  <a:tcPr/>
                </a:tc>
              </a:tr>
            </a:tbl>
          </a:graphicData>
        </a:graphic>
      </p:graphicFrame>
      <p:sp>
        <p:nvSpPr>
          <p:cNvPr id="29" name="Flèche droite 28"/>
          <p:cNvSpPr/>
          <p:nvPr/>
        </p:nvSpPr>
        <p:spPr>
          <a:xfrm>
            <a:off x="1521784" y="6127050"/>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latin typeface="+mj-lt"/>
              </a:rPr>
              <a:t>Read 2</a:t>
            </a:r>
            <a:endParaRPr lang="fr-FR" sz="1400" b="1" dirty="0">
              <a:solidFill>
                <a:schemeClr val="tx1"/>
              </a:solidFill>
              <a:latin typeface="+mj-lt"/>
            </a:endParaRPr>
          </a:p>
        </p:txBody>
      </p:sp>
      <p:cxnSp>
        <p:nvCxnSpPr>
          <p:cNvPr id="31" name="Connecteur droit 30"/>
          <p:cNvCxnSpPr/>
          <p:nvPr/>
        </p:nvCxnSpPr>
        <p:spPr>
          <a:xfrm>
            <a:off x="1505512" y="5761516"/>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2297599" y="5786060"/>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5" name="Flèche droite 34"/>
          <p:cNvSpPr/>
          <p:nvPr/>
        </p:nvSpPr>
        <p:spPr>
          <a:xfrm>
            <a:off x="3440479" y="6127050"/>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latin typeface="+mj-lt"/>
              </a:rPr>
              <a:t>Read 2</a:t>
            </a:r>
            <a:endParaRPr lang="fr-FR" sz="1400" b="1" dirty="0">
              <a:solidFill>
                <a:schemeClr val="tx1"/>
              </a:solidFill>
              <a:latin typeface="+mj-lt"/>
            </a:endParaRPr>
          </a:p>
        </p:txBody>
      </p:sp>
      <p:cxnSp>
        <p:nvCxnSpPr>
          <p:cNvPr id="36" name="Connecteur droit 35"/>
          <p:cNvCxnSpPr/>
          <p:nvPr/>
        </p:nvCxnSpPr>
        <p:spPr>
          <a:xfrm>
            <a:off x="3424207" y="5761516"/>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4216294" y="5786060"/>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8" name="Flèche droite 37"/>
          <p:cNvSpPr/>
          <p:nvPr/>
        </p:nvSpPr>
        <p:spPr>
          <a:xfrm>
            <a:off x="2477588" y="6116384"/>
            <a:ext cx="792088"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latin typeface="+mj-lt"/>
              </a:rPr>
              <a:t>Read 2</a:t>
            </a:r>
            <a:endParaRPr lang="fr-FR" sz="1400" b="1" dirty="0">
              <a:solidFill>
                <a:schemeClr val="tx1"/>
              </a:solidFill>
              <a:latin typeface="+mj-lt"/>
            </a:endParaRPr>
          </a:p>
        </p:txBody>
      </p:sp>
      <p:cxnSp>
        <p:nvCxnSpPr>
          <p:cNvPr id="39" name="Connecteur droit 38"/>
          <p:cNvCxnSpPr/>
          <p:nvPr/>
        </p:nvCxnSpPr>
        <p:spPr>
          <a:xfrm>
            <a:off x="2461316" y="5750850"/>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3253403" y="5775394"/>
            <a:ext cx="0" cy="50405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1" name="Flèche droite 40"/>
          <p:cNvSpPr/>
          <p:nvPr/>
        </p:nvSpPr>
        <p:spPr>
          <a:xfrm>
            <a:off x="4425020" y="6127050"/>
            <a:ext cx="1619635" cy="2880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400" b="1" dirty="0" smtClean="0">
                <a:solidFill>
                  <a:schemeClr val="tx1"/>
                </a:solidFill>
                <a:latin typeface="+mj-lt"/>
              </a:rPr>
              <a:t>… </a:t>
            </a:r>
            <a:r>
              <a:rPr lang="fr-FR" sz="1400" b="1" dirty="0" err="1" smtClean="0">
                <a:solidFill>
                  <a:schemeClr val="tx1"/>
                </a:solidFill>
                <a:latin typeface="+mj-lt"/>
              </a:rPr>
              <a:t>Reads</a:t>
            </a:r>
            <a:r>
              <a:rPr lang="fr-FR" sz="1400" b="1" dirty="0" smtClean="0">
                <a:solidFill>
                  <a:schemeClr val="tx1"/>
                </a:solidFill>
                <a:latin typeface="+mj-lt"/>
              </a:rPr>
              <a:t> 3-1179</a:t>
            </a:r>
            <a:endParaRPr lang="fr-FR" sz="1400" b="1" dirty="0">
              <a:solidFill>
                <a:schemeClr val="tx1"/>
              </a:solidFill>
              <a:latin typeface="+mj-lt"/>
            </a:endParaRPr>
          </a:p>
        </p:txBody>
      </p:sp>
      <p:cxnSp>
        <p:nvCxnSpPr>
          <p:cNvPr id="33" name="Connecteur droit 32"/>
          <p:cNvCxnSpPr/>
          <p:nvPr/>
        </p:nvCxnSpPr>
        <p:spPr>
          <a:xfrm flipV="1">
            <a:off x="1521784" y="5732179"/>
            <a:ext cx="775815" cy="64040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V="1">
            <a:off x="2493861" y="5732179"/>
            <a:ext cx="775815" cy="64040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flipV="1">
            <a:off x="3456752" y="5710586"/>
            <a:ext cx="775815" cy="64040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H="1" flipV="1">
            <a:off x="3456752" y="5782365"/>
            <a:ext cx="637352" cy="51144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flipH="1" flipV="1">
            <a:off x="2494186" y="5764320"/>
            <a:ext cx="637352" cy="51144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flipV="1">
            <a:off x="1573229" y="5796658"/>
            <a:ext cx="637352" cy="51144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577234"/>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999" y="301320"/>
            <a:ext cx="9071640" cy="605241"/>
          </a:xfrm>
        </p:spPr>
        <p:txBody>
          <a:bodyPr>
            <a:normAutofit fontScale="90000"/>
          </a:bodyPr>
          <a:lstStyle/>
          <a:p>
            <a:pPr>
              <a:buNone/>
            </a:pPr>
            <a:r>
              <a:rPr lang="fr-FR" dirty="0" smtClean="0">
                <a:latin typeface="+mj-lt"/>
              </a:rPr>
              <a:t>Fichier de résultats</a:t>
            </a:r>
            <a:endParaRPr lang="fr-FR" dirty="0">
              <a:latin typeface="+mj-lt"/>
            </a:endParaRPr>
          </a:p>
        </p:txBody>
      </p:sp>
      <p:sp>
        <p:nvSpPr>
          <p:cNvPr id="5" name="Espace réservé du numéro de diapositive 5"/>
          <p:cNvSpPr txBox="1"/>
          <p:nvPr/>
        </p:nvSpPr>
        <p:spPr>
          <a:xfrm>
            <a:off x="3240112" y="7308229"/>
            <a:ext cx="6768168" cy="251446"/>
          </a:xfrm>
          <a:prstGeom prst="rect">
            <a:avLst/>
          </a:prstGeom>
          <a:solidFill>
            <a:srgbClr val="FFFFFF"/>
          </a:solidFill>
          <a:ln>
            <a:noFill/>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lnSpc>
                <a:spcPct val="90000"/>
              </a:lnSpc>
              <a:buNone/>
              <a:defRPr sz="1800"/>
            </a:pPr>
            <a:r>
              <a:rPr lang="fr-FR" sz="1200" b="0" i="0" u="none" strike="noStrike" kern="1200" spc="0" baseline="0" dirty="0">
                <a:ln>
                  <a:noFill/>
                </a:ln>
                <a:solidFill>
                  <a:srgbClr val="0D0D0D"/>
                </a:solidFill>
                <a:latin typeface="+mj-lt"/>
                <a:ea typeface="DejaVu Sans" pitchFamily="2"/>
                <a:cs typeface="DejaVu Sans" pitchFamily="2"/>
              </a:rPr>
              <a:t> </a:t>
            </a:r>
            <a:r>
              <a:rPr lang="fr-FR" sz="1200" dirty="0">
                <a:solidFill>
                  <a:srgbClr val="0D0D0D"/>
                </a:solidFill>
                <a:latin typeface="+mj-lt"/>
                <a:ea typeface="DejaVu Sans" pitchFamily="2"/>
                <a:cs typeface="DejaVu Sans" pitchFamily="2"/>
              </a:rPr>
              <a:t>Formation analyse de données : génomes &amp; </a:t>
            </a:r>
            <a:r>
              <a:rPr lang="fr-FR" sz="1200" dirty="0" err="1" smtClean="0">
                <a:solidFill>
                  <a:srgbClr val="0D0D0D"/>
                </a:solidFill>
                <a:latin typeface="+mj-lt"/>
                <a:ea typeface="DejaVu Sans" pitchFamily="2"/>
                <a:cs typeface="DejaVu Sans" pitchFamily="2"/>
              </a:rPr>
              <a:t>transcriptomes</a:t>
            </a:r>
            <a:endParaRPr lang="fr-FR" sz="1200" dirty="0">
              <a:solidFill>
                <a:srgbClr val="0D0D0D"/>
              </a:solidFill>
              <a:latin typeface="+mj-lt"/>
              <a:ea typeface="DejaVu Sans" pitchFamily="2"/>
              <a:cs typeface="DejaVu Sans" pitchFamily="2"/>
            </a:endParaRPr>
          </a:p>
        </p:txBody>
      </p:sp>
      <p:pic>
        <p:nvPicPr>
          <p:cNvPr id="7" name="Image 5"/>
          <p:cNvPicPr>
            <a:picLocks noChangeAspect="1"/>
          </p:cNvPicPr>
          <p:nvPr/>
        </p:nvPicPr>
        <p:blipFill>
          <a:blip r:embed="rId2" cstate="print">
            <a:alphaModFix/>
            <a:lum/>
          </a:blip>
          <a:srcRect/>
          <a:stretch>
            <a:fillRect/>
          </a:stretch>
        </p:blipFill>
        <p:spPr>
          <a:xfrm>
            <a:off x="0" y="6957035"/>
            <a:ext cx="1365840" cy="602640"/>
          </a:xfrm>
          <a:prstGeom prst="rect">
            <a:avLst/>
          </a:prstGeom>
          <a:noFill/>
          <a:ln>
            <a:noFill/>
          </a:ln>
        </p:spPr>
      </p:pic>
      <p:sp>
        <p:nvSpPr>
          <p:cNvPr id="8" name="Espace réservé du numéro de diapositive 5"/>
          <p:cNvSpPr txBox="1"/>
          <p:nvPr/>
        </p:nvSpPr>
        <p:spPr>
          <a:xfrm>
            <a:off x="9721169" y="7291475"/>
            <a:ext cx="359456" cy="268200"/>
          </a:xfrm>
          <a:prstGeom prst="rect">
            <a:avLst/>
          </a:prstGeom>
          <a:solidFill>
            <a:srgbClr val="FFFFFF"/>
          </a:solidFill>
          <a:ln>
            <a:noFill/>
          </a:ln>
        </p:spPr>
        <p:txBody>
          <a:bodyPr vert="horz" wrap="square" lIns="91440" tIns="45720" rIns="91440" bIns="457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1">
              <a:lnSpc>
                <a:spcPct val="90000"/>
              </a:lnSpc>
              <a:spcBef>
                <a:spcPts val="0"/>
              </a:spcBef>
              <a:spcAft>
                <a:spcPts val="0"/>
              </a:spcAft>
              <a:buNone/>
              <a:tabLst/>
              <a:defRPr sz="1800"/>
            </a:pPr>
            <a:fld id="{F1C2063F-E3C5-40FD-8C2E-C52A295D96AD}" type="slidenum">
              <a:rPr lang="fr-FR" sz="1200" b="0" i="0" u="none" strike="noStrike" kern="1200" spc="0" baseline="0" smtClean="0">
                <a:ln>
                  <a:noFill/>
                </a:ln>
                <a:solidFill>
                  <a:srgbClr val="0D0D0D"/>
                </a:solidFill>
                <a:latin typeface="+mj-lt"/>
                <a:ea typeface="DejaVu Sans" pitchFamily="2"/>
                <a:cs typeface="DejaVu Sans" pitchFamily="2"/>
              </a:rPr>
              <a:pPr marL="0" marR="0" lvl="0" indent="0" algn="ctr" rtl="0" hangingPunct="1">
                <a:lnSpc>
                  <a:spcPct val="90000"/>
                </a:lnSpc>
                <a:spcBef>
                  <a:spcPts val="0"/>
                </a:spcBef>
                <a:spcAft>
                  <a:spcPts val="0"/>
                </a:spcAft>
                <a:buNone/>
                <a:tabLst/>
                <a:defRPr sz="1800"/>
              </a:pPr>
              <a:t>87</a:t>
            </a:fld>
            <a:endParaRPr lang="fr-FR" sz="1200" b="0" i="0" u="none" strike="noStrike" kern="1200" spc="0" baseline="0" dirty="0">
              <a:ln>
                <a:noFill/>
              </a:ln>
              <a:solidFill>
                <a:srgbClr val="0D0D0D"/>
              </a:solidFill>
              <a:latin typeface="+mj-lt"/>
              <a:ea typeface="DejaVu Sans" pitchFamily="2"/>
              <a:cs typeface="DejaVu Sans" pitchFamily="2"/>
            </a:endParaRPr>
          </a:p>
        </p:txBody>
      </p:sp>
      <p:pic>
        <p:nvPicPr>
          <p:cNvPr id="9" name="Picture 2"/>
          <p:cNvPicPr>
            <a:picLocks noChangeAspect="1" noChangeArrowheads="1"/>
          </p:cNvPicPr>
          <p:nvPr/>
        </p:nvPicPr>
        <p:blipFill>
          <a:blip r:embed="rId3" cstate="print"/>
          <a:srcRect/>
          <a:stretch>
            <a:fillRect/>
          </a:stretch>
        </p:blipFill>
        <p:spPr bwMode="auto">
          <a:xfrm>
            <a:off x="1367904" y="7009158"/>
            <a:ext cx="1341884" cy="550517"/>
          </a:xfrm>
          <a:prstGeom prst="rect">
            <a:avLst/>
          </a:prstGeom>
          <a:noFill/>
          <a:ln w="9525">
            <a:noFill/>
            <a:miter lim="800000"/>
            <a:headEnd/>
            <a:tailEnd/>
          </a:ln>
          <a:effectLst/>
        </p:spPr>
      </p:pic>
      <p:graphicFrame>
        <p:nvGraphicFramePr>
          <p:cNvPr id="40" name="Tableau 39"/>
          <p:cNvGraphicFramePr>
            <a:graphicFrameLocks noGrp="1"/>
          </p:cNvGraphicFramePr>
          <p:nvPr>
            <p:extLst>
              <p:ext uri="{D42A27DB-BD31-4B8C-83A1-F6EECF244321}">
                <p14:modId xmlns:p14="http://schemas.microsoft.com/office/powerpoint/2010/main" val="1145186952"/>
              </p:ext>
            </p:extLst>
          </p:nvPr>
        </p:nvGraphicFramePr>
        <p:xfrm>
          <a:off x="108247" y="2709335"/>
          <a:ext cx="9861933" cy="2992158"/>
        </p:xfrm>
        <a:graphic>
          <a:graphicData uri="http://schemas.openxmlformats.org/drawingml/2006/table">
            <a:tbl>
              <a:tblPr>
                <a:tableStyleId>{5940675A-B579-460E-94D1-54222C63F5DA}</a:tableStyleId>
              </a:tblPr>
              <a:tblGrid>
                <a:gridCol w="1009353"/>
                <a:gridCol w="787400"/>
                <a:gridCol w="786625"/>
                <a:gridCol w="756047"/>
                <a:gridCol w="667128"/>
                <a:gridCol w="844966"/>
                <a:gridCol w="756047"/>
                <a:gridCol w="756047"/>
                <a:gridCol w="756047"/>
                <a:gridCol w="756047"/>
                <a:gridCol w="756047"/>
                <a:gridCol w="1230179"/>
              </a:tblGrid>
              <a:tr h="1360071">
                <a:tc>
                  <a:txBody>
                    <a:bodyPr/>
                    <a:lstStyle/>
                    <a:p>
                      <a:pPr algn="ctr"/>
                      <a:r>
                        <a:rPr lang="fr-FR" sz="1400" b="1" dirty="0"/>
                        <a:t>id</a:t>
                      </a:r>
                    </a:p>
                  </a:txBody>
                  <a:tcPr marL="0" marR="0" marT="0" marB="0" anchor="ctr"/>
                </a:tc>
                <a:tc>
                  <a:txBody>
                    <a:bodyPr/>
                    <a:lstStyle/>
                    <a:p>
                      <a:pPr algn="ctr"/>
                      <a:r>
                        <a:rPr lang="fr-FR" sz="1400" b="1" dirty="0"/>
                        <a:t>0_seqid</a:t>
                      </a:r>
                    </a:p>
                  </a:txBody>
                  <a:tcPr marL="0" marR="0" marT="0" marB="0" anchor="ctr"/>
                </a:tc>
                <a:tc>
                  <a:txBody>
                    <a:bodyPr/>
                    <a:lstStyle/>
                    <a:p>
                      <a:pPr algn="ctr"/>
                      <a:r>
                        <a:rPr lang="fr-FR" sz="1400" b="1" dirty="0"/>
                        <a:t>1_start</a:t>
                      </a:r>
                    </a:p>
                  </a:txBody>
                  <a:tcPr marL="0" marR="0" marT="0" marB="0" anchor="ctr"/>
                </a:tc>
                <a:tc>
                  <a:txBody>
                    <a:bodyPr/>
                    <a:lstStyle/>
                    <a:p>
                      <a:pPr algn="ctr"/>
                      <a:r>
                        <a:rPr lang="fr-FR" sz="1400" b="1" dirty="0"/>
                        <a:t>2_end</a:t>
                      </a:r>
                    </a:p>
                  </a:txBody>
                  <a:tcPr marL="0" marR="0" marT="0" marB="0" anchor="ctr"/>
                </a:tc>
                <a:tc>
                  <a:txBody>
                    <a:bodyPr/>
                    <a:lstStyle/>
                    <a:p>
                      <a:pPr algn="ctr"/>
                      <a:r>
                        <a:rPr lang="fr-FR" sz="1400" b="1" dirty="0"/>
                        <a:t>3_strand</a:t>
                      </a:r>
                    </a:p>
                  </a:txBody>
                  <a:tcPr marL="0" marR="0" marT="0" marB="0" anchor="ctr"/>
                </a:tc>
                <a:tc>
                  <a:txBody>
                    <a:bodyPr/>
                    <a:lstStyle/>
                    <a:p>
                      <a:pPr algn="ctr"/>
                      <a:r>
                        <a:rPr lang="fr-FR" sz="1400" b="1" dirty="0"/>
                        <a:t>4_length</a:t>
                      </a:r>
                    </a:p>
                  </a:txBody>
                  <a:tcPr marL="0" marR="0" marT="0" marB="0" anchor="ctr"/>
                </a:tc>
                <a:tc>
                  <a:txBody>
                    <a:bodyPr/>
                    <a:lstStyle/>
                    <a:p>
                      <a:pPr algn="ctr"/>
                      <a:r>
                        <a:rPr lang="fr-FR" sz="1400" b="1" dirty="0"/>
                        <a:t>5_type</a:t>
                      </a:r>
                    </a:p>
                  </a:txBody>
                  <a:tcPr marL="0" marR="0" marT="0" marB="0" anchor="ctr"/>
                </a:tc>
                <a:tc>
                  <a:txBody>
                    <a:bodyPr/>
                    <a:lstStyle/>
                    <a:p>
                      <a:pPr algn="ctr"/>
                      <a:r>
                        <a:rPr lang="fr-FR" sz="1400" b="1" dirty="0"/>
                        <a:t>6_Note</a:t>
                      </a:r>
                    </a:p>
                  </a:txBody>
                  <a:tcPr marL="0" marR="0" marT="0" marB="0" anchor="ctr"/>
                </a:tc>
                <a:tc>
                  <a:txBody>
                    <a:bodyPr/>
                    <a:lstStyle/>
                    <a:p>
                      <a:pPr algn="ctr"/>
                      <a:r>
                        <a:rPr lang="fr-FR" sz="1400" b="1" dirty="0" smtClean="0"/>
                        <a:t>S.bbric_RbmLong_GGK21.ope-count</a:t>
                      </a:r>
                      <a:endParaRPr lang="fr-FR" sz="1400" b="1" dirty="0"/>
                    </a:p>
                  </a:txBody>
                  <a:tcPr marL="0" marR="0" marT="0" marB="0" anchor="ctr"/>
                </a:tc>
                <a:tc>
                  <a:txBody>
                    <a:bodyPr/>
                    <a:lstStyle/>
                    <a:p>
                      <a:pPr algn="ctr"/>
                      <a:r>
                        <a:rPr lang="fr-FR" sz="1400" b="1" dirty="0"/>
                        <a:t>S.bbric_RbmLong_GGK21.ope-</a:t>
                      </a:r>
                      <a:r>
                        <a:rPr lang="fr-FR" sz="1400" b="1" dirty="0" err="1"/>
                        <a:t>rpkm</a:t>
                      </a:r>
                      <a:endParaRPr lang="fr-FR" sz="1400" b="1" dirty="0"/>
                    </a:p>
                  </a:txBody>
                  <a:tcPr marL="0" marR="0" marT="0" marB="0" anchor="ctr"/>
                </a:tc>
                <a:tc>
                  <a:txBody>
                    <a:bodyPr/>
                    <a:lstStyle/>
                    <a:p>
                      <a:pPr algn="ctr"/>
                      <a:r>
                        <a:rPr lang="fr-FR" sz="1400" b="1" dirty="0" smtClean="0"/>
                        <a:t>S.bbric_RbmSmall_GGK36.ope-count</a:t>
                      </a:r>
                      <a:endParaRPr lang="fr-FR" sz="1400" b="1" dirty="0"/>
                    </a:p>
                  </a:txBody>
                  <a:tcPr marL="0" marR="0" marT="0" marB="0" anchor="ctr"/>
                </a:tc>
                <a:tc>
                  <a:txBody>
                    <a:bodyPr/>
                    <a:lstStyle/>
                    <a:p>
                      <a:pPr algn="ctr"/>
                      <a:r>
                        <a:rPr lang="fr-FR" sz="1400" b="1" dirty="0" smtClean="0"/>
                        <a:t>S.bbric_RbmSmall_GGK36.ope-</a:t>
                      </a:r>
                      <a:r>
                        <a:rPr lang="fr-FR" sz="1400" b="1" dirty="0" err="1" smtClean="0"/>
                        <a:t>rpkm</a:t>
                      </a:r>
                      <a:endParaRPr lang="fr-FR" sz="1400" b="1" dirty="0"/>
                    </a:p>
                  </a:txBody>
                  <a:tcPr marL="0" marR="0" marT="0" marB="0" anchor="ctr"/>
                </a:tc>
              </a:tr>
              <a:tr h="544029">
                <a:tc>
                  <a:txBody>
                    <a:bodyPr/>
                    <a:lstStyle/>
                    <a:p>
                      <a:pPr algn="ctr"/>
                      <a:r>
                        <a:rPr lang="fr-FR" sz="1400" dirty="0"/>
                        <a:t>SBBRIC1.1</a:t>
                      </a:r>
                    </a:p>
                  </a:txBody>
                  <a:tcPr marL="0" marR="0" marT="0" marB="0" anchor="ctr"/>
                </a:tc>
                <a:tc>
                  <a:txBody>
                    <a:bodyPr/>
                    <a:lstStyle/>
                    <a:p>
                      <a:pPr algn="ctr"/>
                      <a:r>
                        <a:rPr lang="fr-FR" sz="1400" dirty="0"/>
                        <a:t>SBBRIC1</a:t>
                      </a:r>
                    </a:p>
                  </a:txBody>
                  <a:tcPr marL="0" marR="0" marT="0" marB="0" anchor="ctr"/>
                </a:tc>
                <a:tc>
                  <a:txBody>
                    <a:bodyPr/>
                    <a:lstStyle/>
                    <a:p>
                      <a:pPr algn="ctr"/>
                      <a:r>
                        <a:rPr lang="fr-FR" sz="1400" dirty="0"/>
                        <a:t>384</a:t>
                      </a:r>
                    </a:p>
                  </a:txBody>
                  <a:tcPr marL="0" marR="0" marT="0" marB="0" anchor="ctr"/>
                </a:tc>
                <a:tc>
                  <a:txBody>
                    <a:bodyPr/>
                    <a:lstStyle/>
                    <a:p>
                      <a:pPr algn="ctr"/>
                      <a:r>
                        <a:rPr lang="fr-FR" sz="1400"/>
                        <a:t>685</a:t>
                      </a:r>
                    </a:p>
                  </a:txBody>
                  <a:tcPr marL="0" marR="0" marT="0" marB="0" anchor="ctr"/>
                </a:tc>
                <a:tc>
                  <a:txBody>
                    <a:bodyPr/>
                    <a:lstStyle/>
                    <a:p>
                      <a:pPr algn="ctr"/>
                      <a:r>
                        <a:rPr lang="fr-FR" sz="1400" dirty="0"/>
                        <a:t>-</a:t>
                      </a:r>
                    </a:p>
                  </a:txBody>
                  <a:tcPr marL="0" marR="0" marT="0" marB="0" anchor="ctr"/>
                </a:tc>
                <a:tc>
                  <a:txBody>
                    <a:bodyPr/>
                    <a:lstStyle/>
                    <a:p>
                      <a:pPr algn="ctr"/>
                      <a:r>
                        <a:rPr lang="fr-FR" sz="1400"/>
                        <a:t>302</a:t>
                      </a:r>
                    </a:p>
                  </a:txBody>
                  <a:tcPr marL="0" marR="0" marT="0" marB="0" anchor="ctr"/>
                </a:tc>
                <a:tc>
                  <a:txBody>
                    <a:bodyPr/>
                    <a:lstStyle/>
                    <a:p>
                      <a:pPr algn="ctr"/>
                      <a:r>
                        <a:rPr lang="fr-FR" sz="1400"/>
                        <a:t>gene</a:t>
                      </a:r>
                    </a:p>
                  </a:txBody>
                  <a:tcPr marL="0" marR="0" marT="0" marB="0" anchor="ctr"/>
                </a:tc>
                <a:tc>
                  <a:txBody>
                    <a:bodyPr/>
                    <a:lstStyle/>
                    <a:p>
                      <a:pPr algn="ctr"/>
                      <a:endParaRPr lang="fr-FR" sz="1400"/>
                    </a:p>
                  </a:txBody>
                  <a:tcPr marL="0" marR="0" marT="0" marB="0" anchor="ctr"/>
                </a:tc>
                <a:tc>
                  <a:txBody>
                    <a:bodyPr/>
                    <a:lstStyle/>
                    <a:p>
                      <a:pPr algn="ctr"/>
                      <a:r>
                        <a:rPr lang="fr-FR" sz="1400"/>
                        <a:t>5</a:t>
                      </a:r>
                    </a:p>
                  </a:txBody>
                  <a:tcPr marL="0" marR="0" marT="0" marB="0" anchor="ctr"/>
                </a:tc>
                <a:tc>
                  <a:txBody>
                    <a:bodyPr/>
                    <a:lstStyle/>
                    <a:p>
                      <a:pPr algn="ctr"/>
                      <a:r>
                        <a:rPr lang="fr-FR" sz="1400"/>
                        <a:t>14054.58</a:t>
                      </a:r>
                    </a:p>
                  </a:txBody>
                  <a:tcPr marL="0" marR="0" marT="0" marB="0" anchor="ctr"/>
                </a:tc>
                <a:tc>
                  <a:txBody>
                    <a:bodyPr/>
                    <a:lstStyle/>
                    <a:p>
                      <a:pPr algn="ctr"/>
                      <a:r>
                        <a:rPr lang="fr-FR" sz="1400" smtClean="0"/>
                        <a:t>2</a:t>
                      </a:r>
                      <a:endParaRPr lang="fr-FR" sz="1400"/>
                    </a:p>
                  </a:txBody>
                  <a:tcPr marL="0" marR="0" marT="0" marB="0" anchor="ctr"/>
                </a:tc>
                <a:tc>
                  <a:txBody>
                    <a:bodyPr/>
                    <a:lstStyle/>
                    <a:p>
                      <a:pPr algn="ctr"/>
                      <a:r>
                        <a:rPr lang="fr-FR" sz="1400" dirty="0" smtClean="0"/>
                        <a:t>260.41</a:t>
                      </a:r>
                      <a:endParaRPr lang="fr-FR" sz="1400" dirty="0"/>
                    </a:p>
                  </a:txBody>
                  <a:tcPr marL="0" marR="0" marT="0" marB="0" anchor="ctr"/>
                </a:tc>
              </a:tr>
              <a:tr h="544029">
                <a:tc>
                  <a:txBody>
                    <a:bodyPr/>
                    <a:lstStyle/>
                    <a:p>
                      <a:pPr algn="ctr"/>
                      <a:r>
                        <a:rPr lang="fr-FR" sz="1400"/>
                        <a:t>SBBRIC1.10</a:t>
                      </a:r>
                    </a:p>
                  </a:txBody>
                  <a:tcPr marL="0" marR="0" marT="0" marB="0" anchor="ctr"/>
                </a:tc>
                <a:tc>
                  <a:txBody>
                    <a:bodyPr/>
                    <a:lstStyle/>
                    <a:p>
                      <a:pPr algn="ctr"/>
                      <a:r>
                        <a:rPr lang="fr-FR" sz="1400"/>
                        <a:t>SBBRIC1</a:t>
                      </a:r>
                    </a:p>
                  </a:txBody>
                  <a:tcPr marL="0" marR="0" marT="0" marB="0" anchor="ctr"/>
                </a:tc>
                <a:tc>
                  <a:txBody>
                    <a:bodyPr/>
                    <a:lstStyle/>
                    <a:p>
                      <a:pPr algn="ctr"/>
                      <a:r>
                        <a:rPr lang="fr-FR" sz="1400"/>
                        <a:t>9162</a:t>
                      </a:r>
                    </a:p>
                  </a:txBody>
                  <a:tcPr marL="0" marR="0" marT="0" marB="0" anchor="ctr"/>
                </a:tc>
                <a:tc>
                  <a:txBody>
                    <a:bodyPr/>
                    <a:lstStyle/>
                    <a:p>
                      <a:pPr algn="ctr"/>
                      <a:r>
                        <a:rPr lang="fr-FR" sz="1400" dirty="0"/>
                        <a:t>11163</a:t>
                      </a:r>
                    </a:p>
                  </a:txBody>
                  <a:tcPr marL="0" marR="0" marT="0" marB="0" anchor="ctr"/>
                </a:tc>
                <a:tc>
                  <a:txBody>
                    <a:bodyPr/>
                    <a:lstStyle/>
                    <a:p>
                      <a:pPr algn="ctr"/>
                      <a:r>
                        <a:rPr lang="fr-FR" sz="1400" dirty="0"/>
                        <a:t>+</a:t>
                      </a:r>
                    </a:p>
                  </a:txBody>
                  <a:tcPr marL="0" marR="0" marT="0" marB="0" anchor="ctr"/>
                </a:tc>
                <a:tc>
                  <a:txBody>
                    <a:bodyPr/>
                    <a:lstStyle/>
                    <a:p>
                      <a:pPr algn="ctr"/>
                      <a:r>
                        <a:rPr lang="fr-FR" sz="1400" dirty="0"/>
                        <a:t>2002</a:t>
                      </a:r>
                    </a:p>
                  </a:txBody>
                  <a:tcPr marL="0" marR="0" marT="0" marB="0" anchor="ctr"/>
                </a:tc>
                <a:tc>
                  <a:txBody>
                    <a:bodyPr/>
                    <a:lstStyle/>
                    <a:p>
                      <a:pPr algn="ctr"/>
                      <a:r>
                        <a:rPr lang="fr-FR" sz="1400" dirty="0" err="1"/>
                        <a:t>gene</a:t>
                      </a:r>
                      <a:endParaRPr lang="fr-FR" sz="1400" dirty="0"/>
                    </a:p>
                  </a:txBody>
                  <a:tcPr marL="0" marR="0" marT="0" marB="0" anchor="ctr"/>
                </a:tc>
                <a:tc>
                  <a:txBody>
                    <a:bodyPr/>
                    <a:lstStyle/>
                    <a:p>
                      <a:pPr algn="ctr"/>
                      <a:endParaRPr lang="fr-FR" sz="1400" dirty="0"/>
                    </a:p>
                  </a:txBody>
                  <a:tcPr marL="0" marR="0" marT="0" marB="0" anchor="ctr"/>
                </a:tc>
                <a:tc>
                  <a:txBody>
                    <a:bodyPr/>
                    <a:lstStyle/>
                    <a:p>
                      <a:pPr algn="ctr"/>
                      <a:r>
                        <a:rPr lang="fr-FR" sz="1400" dirty="0"/>
                        <a:t>14</a:t>
                      </a:r>
                    </a:p>
                  </a:txBody>
                  <a:tcPr marL="0" marR="0" marT="0" marB="0" anchor="ctr"/>
                </a:tc>
                <a:tc>
                  <a:txBody>
                    <a:bodyPr/>
                    <a:lstStyle/>
                    <a:p>
                      <a:pPr algn="ctr"/>
                      <a:r>
                        <a:rPr lang="fr-FR" sz="1400" dirty="0"/>
                        <a:t>5936.34</a:t>
                      </a:r>
                    </a:p>
                  </a:txBody>
                  <a:tcPr marL="0" marR="0" marT="0" marB="0" anchor="ctr"/>
                </a:tc>
                <a:tc>
                  <a:txBody>
                    <a:bodyPr/>
                    <a:lstStyle/>
                    <a:p>
                      <a:pPr algn="ctr"/>
                      <a:r>
                        <a:rPr lang="fr-FR" sz="1400" dirty="0" smtClean="0"/>
                        <a:t>107</a:t>
                      </a:r>
                      <a:endParaRPr lang="fr-FR" sz="1400" dirty="0"/>
                    </a:p>
                  </a:txBody>
                  <a:tcPr marL="0" marR="0" marT="0" marB="0" anchor="ctr"/>
                </a:tc>
                <a:tc>
                  <a:txBody>
                    <a:bodyPr/>
                    <a:lstStyle/>
                    <a:p>
                      <a:pPr algn="ctr"/>
                      <a:r>
                        <a:rPr lang="fr-FR" sz="1400" dirty="0" smtClean="0"/>
                        <a:t>2101.63</a:t>
                      </a:r>
                      <a:endParaRPr lang="fr-FR" sz="1400" dirty="0"/>
                    </a:p>
                  </a:txBody>
                  <a:tcPr marL="0" marR="0" marT="0" marB="0" anchor="ctr"/>
                </a:tc>
              </a:tr>
              <a:tr h="544029">
                <a:tc>
                  <a:txBody>
                    <a:bodyPr/>
                    <a:lstStyle/>
                    <a:p>
                      <a:pPr algn="ctr"/>
                      <a:r>
                        <a:rPr lang="fr-FR" sz="1400"/>
                        <a:t>SBBRIC1.100</a:t>
                      </a:r>
                    </a:p>
                  </a:txBody>
                  <a:tcPr marL="0" marR="0" marT="0" marB="0" anchor="ctr"/>
                </a:tc>
                <a:tc>
                  <a:txBody>
                    <a:bodyPr/>
                    <a:lstStyle/>
                    <a:p>
                      <a:pPr algn="ctr"/>
                      <a:r>
                        <a:rPr lang="fr-FR" sz="1400"/>
                        <a:t>SBBRIC1</a:t>
                      </a:r>
                    </a:p>
                  </a:txBody>
                  <a:tcPr marL="0" marR="0" marT="0" marB="0" anchor="ctr"/>
                </a:tc>
                <a:tc>
                  <a:txBody>
                    <a:bodyPr/>
                    <a:lstStyle/>
                    <a:p>
                      <a:pPr algn="ctr"/>
                      <a:r>
                        <a:rPr lang="fr-FR" sz="1400" dirty="0"/>
                        <a:t>90298</a:t>
                      </a:r>
                    </a:p>
                  </a:txBody>
                  <a:tcPr marL="0" marR="0" marT="0" marB="0" anchor="ctr"/>
                </a:tc>
                <a:tc>
                  <a:txBody>
                    <a:bodyPr/>
                    <a:lstStyle/>
                    <a:p>
                      <a:pPr algn="ctr"/>
                      <a:r>
                        <a:rPr lang="fr-FR" sz="1400" dirty="0"/>
                        <a:t>90594</a:t>
                      </a:r>
                    </a:p>
                  </a:txBody>
                  <a:tcPr marL="0" marR="0" marT="0" marB="0" anchor="ctr"/>
                </a:tc>
                <a:tc>
                  <a:txBody>
                    <a:bodyPr/>
                    <a:lstStyle/>
                    <a:p>
                      <a:pPr algn="ctr"/>
                      <a:r>
                        <a:rPr lang="fr-FR" sz="1400" dirty="0"/>
                        <a:t>+</a:t>
                      </a:r>
                    </a:p>
                  </a:txBody>
                  <a:tcPr marL="0" marR="0" marT="0" marB="0" anchor="ctr"/>
                </a:tc>
                <a:tc>
                  <a:txBody>
                    <a:bodyPr/>
                    <a:lstStyle/>
                    <a:p>
                      <a:pPr algn="ctr"/>
                      <a:r>
                        <a:rPr lang="fr-FR" sz="1400" dirty="0"/>
                        <a:t>297</a:t>
                      </a:r>
                    </a:p>
                  </a:txBody>
                  <a:tcPr marL="0" marR="0" marT="0" marB="0" anchor="ctr"/>
                </a:tc>
                <a:tc>
                  <a:txBody>
                    <a:bodyPr/>
                    <a:lstStyle/>
                    <a:p>
                      <a:pPr algn="ctr"/>
                      <a:r>
                        <a:rPr lang="fr-FR" sz="1400"/>
                        <a:t>gene</a:t>
                      </a:r>
                    </a:p>
                  </a:txBody>
                  <a:tcPr marL="0" marR="0" marT="0" marB="0" anchor="ctr"/>
                </a:tc>
                <a:tc>
                  <a:txBody>
                    <a:bodyPr/>
                    <a:lstStyle/>
                    <a:p>
                      <a:pPr algn="ctr"/>
                      <a:endParaRPr lang="fr-FR" sz="1400"/>
                    </a:p>
                  </a:txBody>
                  <a:tcPr marL="0" marR="0" marT="0" marB="0" anchor="ctr"/>
                </a:tc>
                <a:tc>
                  <a:txBody>
                    <a:bodyPr/>
                    <a:lstStyle/>
                    <a:p>
                      <a:pPr algn="ctr"/>
                      <a:r>
                        <a:rPr lang="fr-FR" sz="1400" dirty="0"/>
                        <a:t>0</a:t>
                      </a:r>
                    </a:p>
                  </a:txBody>
                  <a:tcPr marL="0" marR="0" marT="0" marB="0" anchor="ctr"/>
                </a:tc>
                <a:tc>
                  <a:txBody>
                    <a:bodyPr/>
                    <a:lstStyle/>
                    <a:p>
                      <a:pPr algn="ctr"/>
                      <a:r>
                        <a:rPr lang="fr-FR" sz="1400" dirty="0"/>
                        <a:t>0.00</a:t>
                      </a:r>
                    </a:p>
                  </a:txBody>
                  <a:tcPr marL="0" marR="0" marT="0" marB="0" anchor="ctr"/>
                </a:tc>
                <a:tc>
                  <a:txBody>
                    <a:bodyPr/>
                    <a:lstStyle/>
                    <a:p>
                      <a:pPr algn="ctr"/>
                      <a:r>
                        <a:rPr lang="fr-FR" sz="1400" dirty="0" smtClean="0"/>
                        <a:t>9</a:t>
                      </a:r>
                      <a:endParaRPr lang="fr-FR" sz="1400" dirty="0"/>
                    </a:p>
                  </a:txBody>
                  <a:tcPr marL="0" marR="0" marT="0" marB="0" anchor="ctr"/>
                </a:tc>
                <a:tc>
                  <a:txBody>
                    <a:bodyPr/>
                    <a:lstStyle/>
                    <a:p>
                      <a:pPr algn="ctr"/>
                      <a:r>
                        <a:rPr lang="fr-FR" sz="1400" dirty="0" smtClean="0"/>
                        <a:t>1191.58</a:t>
                      </a:r>
                      <a:endParaRPr lang="fr-FR" sz="1400" dirty="0"/>
                    </a:p>
                  </a:txBody>
                  <a:tcPr marL="0" marR="0" marT="0" marB="0" anchor="ctr"/>
                </a:tc>
              </a:tr>
            </a:tbl>
          </a:graphicData>
        </a:graphic>
      </p:graphicFrame>
      <p:sp>
        <p:nvSpPr>
          <p:cNvPr id="41" name="Rectangle 40"/>
          <p:cNvSpPr/>
          <p:nvPr/>
        </p:nvSpPr>
        <p:spPr>
          <a:xfrm rot="-2700000" flipH="1">
            <a:off x="306921" y="2079766"/>
            <a:ext cx="1259486" cy="307777"/>
          </a:xfrm>
          <a:prstGeom prst="rect">
            <a:avLst/>
          </a:prstGeom>
          <a:solidFill>
            <a:schemeClr val="accent5">
              <a:lumMod val="40000"/>
              <a:lumOff val="60000"/>
            </a:schemeClr>
          </a:solidFill>
        </p:spPr>
        <p:txBody>
          <a:bodyPr wrap="square">
            <a:spAutoFit/>
          </a:bodyPr>
          <a:lstStyle/>
          <a:p>
            <a:r>
              <a:rPr lang="fr-FR" sz="1400" b="1" dirty="0" smtClean="0">
                <a:latin typeface="+mj-lt"/>
              </a:rPr>
              <a:t>Gene/RNA ID</a:t>
            </a:r>
          </a:p>
        </p:txBody>
      </p:sp>
      <p:sp>
        <p:nvSpPr>
          <p:cNvPr id="43" name="Rectangle 42"/>
          <p:cNvSpPr/>
          <p:nvPr/>
        </p:nvSpPr>
        <p:spPr>
          <a:xfrm rot="-2700000">
            <a:off x="5041616" y="1976450"/>
            <a:ext cx="1554644" cy="307777"/>
          </a:xfrm>
          <a:prstGeom prst="rect">
            <a:avLst/>
          </a:prstGeom>
          <a:solidFill>
            <a:schemeClr val="accent5">
              <a:lumMod val="40000"/>
              <a:lumOff val="60000"/>
            </a:schemeClr>
          </a:solidFill>
        </p:spPr>
        <p:txBody>
          <a:bodyPr wrap="square">
            <a:spAutoFit/>
          </a:bodyPr>
          <a:lstStyle/>
          <a:p>
            <a:r>
              <a:rPr lang="fr-FR" sz="1400" b="1" dirty="0" smtClean="0">
                <a:latin typeface="+mj-lt"/>
              </a:rPr>
              <a:t>Type (Gène/RNA)</a:t>
            </a:r>
          </a:p>
        </p:txBody>
      </p:sp>
      <p:sp>
        <p:nvSpPr>
          <p:cNvPr id="45" name="Rectangle 44"/>
          <p:cNvSpPr/>
          <p:nvPr/>
        </p:nvSpPr>
        <p:spPr>
          <a:xfrm rot="-2700000">
            <a:off x="1248194" y="2203888"/>
            <a:ext cx="908686" cy="307777"/>
          </a:xfrm>
          <a:prstGeom prst="rect">
            <a:avLst/>
          </a:prstGeom>
          <a:solidFill>
            <a:schemeClr val="accent3">
              <a:lumMod val="60000"/>
              <a:lumOff val="40000"/>
            </a:schemeClr>
          </a:solidFill>
          <a:ln w="19050">
            <a:noFill/>
          </a:ln>
        </p:spPr>
        <p:txBody>
          <a:bodyPr wrap="square">
            <a:spAutoFit/>
          </a:bodyPr>
          <a:lstStyle/>
          <a:p>
            <a:r>
              <a:rPr lang="fr-FR" sz="1400" b="1" dirty="0" smtClean="0">
                <a:latin typeface="+mj-lt"/>
              </a:rPr>
              <a:t>Contig Id</a:t>
            </a:r>
            <a:endParaRPr lang="fr-FR" sz="1400" b="1" dirty="0" smtClean="0">
              <a:solidFill>
                <a:srgbClr val="FF0000"/>
              </a:solidFill>
              <a:latin typeface="+mj-lt"/>
            </a:endParaRPr>
          </a:p>
        </p:txBody>
      </p:sp>
      <p:sp>
        <p:nvSpPr>
          <p:cNvPr id="47" name="Rectangle 46"/>
          <p:cNvSpPr/>
          <p:nvPr/>
        </p:nvSpPr>
        <p:spPr>
          <a:xfrm rot="-2700000">
            <a:off x="6343522" y="1531287"/>
            <a:ext cx="2821750" cy="307777"/>
          </a:xfrm>
          <a:prstGeom prst="rect">
            <a:avLst/>
          </a:prstGeom>
          <a:solidFill>
            <a:schemeClr val="accent5">
              <a:lumMod val="40000"/>
              <a:lumOff val="60000"/>
            </a:schemeClr>
          </a:solidFill>
        </p:spPr>
        <p:txBody>
          <a:bodyPr wrap="square">
            <a:spAutoFit/>
          </a:bodyPr>
          <a:lstStyle/>
          <a:p>
            <a:r>
              <a:rPr lang="fr-FR" sz="1400" b="1" dirty="0" smtClean="0">
                <a:latin typeface="+mj-lt"/>
              </a:rPr>
              <a:t>Comptage brut  (Lectures/Objet)</a:t>
            </a:r>
          </a:p>
        </p:txBody>
      </p:sp>
      <p:sp>
        <p:nvSpPr>
          <p:cNvPr id="48" name="Rectangle 47"/>
          <p:cNvSpPr/>
          <p:nvPr/>
        </p:nvSpPr>
        <p:spPr>
          <a:xfrm rot="-2700000">
            <a:off x="7157503" y="1699846"/>
            <a:ext cx="2371233" cy="307777"/>
          </a:xfrm>
          <a:prstGeom prst="rect">
            <a:avLst/>
          </a:prstGeom>
          <a:solidFill>
            <a:schemeClr val="accent5">
              <a:lumMod val="40000"/>
              <a:lumOff val="60000"/>
            </a:schemeClr>
          </a:solidFill>
        </p:spPr>
        <p:txBody>
          <a:bodyPr wrap="square">
            <a:spAutoFit/>
          </a:bodyPr>
          <a:lstStyle/>
          <a:p>
            <a:r>
              <a:rPr lang="fr-FR" sz="1400" b="1" dirty="0" smtClean="0">
                <a:latin typeface="+mj-lt"/>
              </a:rPr>
              <a:t>Comptage normalisé (RPKM)</a:t>
            </a:r>
          </a:p>
        </p:txBody>
      </p:sp>
      <p:sp>
        <p:nvSpPr>
          <p:cNvPr id="51" name="Rectangle 50"/>
          <p:cNvSpPr/>
          <p:nvPr/>
        </p:nvSpPr>
        <p:spPr>
          <a:xfrm>
            <a:off x="2249511" y="1542224"/>
            <a:ext cx="2015600" cy="523220"/>
          </a:xfrm>
          <a:prstGeom prst="rect">
            <a:avLst/>
          </a:prstGeom>
          <a:solidFill>
            <a:schemeClr val="accent5">
              <a:lumMod val="40000"/>
              <a:lumOff val="60000"/>
            </a:schemeClr>
          </a:solidFill>
        </p:spPr>
        <p:txBody>
          <a:bodyPr wrap="square">
            <a:spAutoFit/>
          </a:bodyPr>
          <a:lstStyle/>
          <a:p>
            <a:r>
              <a:rPr lang="fr-FR" sz="1400" b="1" dirty="0" smtClean="0">
                <a:latin typeface="+mj-lt"/>
              </a:rPr>
              <a:t>Positionnement du gène/RNA sur le contig </a:t>
            </a:r>
          </a:p>
        </p:txBody>
      </p:sp>
      <p:sp>
        <p:nvSpPr>
          <p:cNvPr id="53" name="Rectangle 52"/>
          <p:cNvSpPr/>
          <p:nvPr/>
        </p:nvSpPr>
        <p:spPr>
          <a:xfrm rot="-2700000">
            <a:off x="2887538" y="2361721"/>
            <a:ext cx="461031" cy="307777"/>
          </a:xfrm>
          <a:prstGeom prst="rect">
            <a:avLst/>
          </a:prstGeom>
          <a:solidFill>
            <a:schemeClr val="accent5">
              <a:lumMod val="40000"/>
              <a:lumOff val="60000"/>
            </a:schemeClr>
          </a:solidFill>
        </p:spPr>
        <p:txBody>
          <a:bodyPr wrap="square">
            <a:spAutoFit/>
          </a:bodyPr>
          <a:lstStyle/>
          <a:p>
            <a:r>
              <a:rPr lang="fr-FR" sz="1400" b="1" dirty="0" smtClean="0">
                <a:latin typeface="+mj-lt"/>
              </a:rPr>
              <a:t>Fin</a:t>
            </a:r>
            <a:endParaRPr lang="fr-FR" sz="1400" b="1" dirty="0">
              <a:latin typeface="+mj-lt"/>
            </a:endParaRPr>
          </a:p>
        </p:txBody>
      </p:sp>
      <p:sp>
        <p:nvSpPr>
          <p:cNvPr id="64" name="Rectangle 63"/>
          <p:cNvSpPr/>
          <p:nvPr/>
        </p:nvSpPr>
        <p:spPr>
          <a:xfrm rot="-2700000">
            <a:off x="3610418" y="2336321"/>
            <a:ext cx="529781" cy="307777"/>
          </a:xfrm>
          <a:prstGeom prst="rect">
            <a:avLst/>
          </a:prstGeom>
          <a:solidFill>
            <a:schemeClr val="accent5">
              <a:lumMod val="40000"/>
              <a:lumOff val="60000"/>
            </a:schemeClr>
          </a:solidFill>
        </p:spPr>
        <p:txBody>
          <a:bodyPr wrap="square">
            <a:spAutoFit/>
          </a:bodyPr>
          <a:lstStyle/>
          <a:p>
            <a:r>
              <a:rPr lang="fr-FR" sz="1400" b="1" dirty="0" smtClean="0">
                <a:latin typeface="+mj-lt"/>
              </a:rPr>
              <a:t>Brin</a:t>
            </a:r>
            <a:endParaRPr lang="fr-FR" sz="1400" b="1" dirty="0">
              <a:latin typeface="+mj-lt"/>
            </a:endParaRPr>
          </a:p>
        </p:txBody>
      </p:sp>
      <p:sp>
        <p:nvSpPr>
          <p:cNvPr id="65" name="Rectangle 64"/>
          <p:cNvSpPr/>
          <p:nvPr/>
        </p:nvSpPr>
        <p:spPr>
          <a:xfrm rot="-2700000">
            <a:off x="4210115" y="1925016"/>
            <a:ext cx="1677035" cy="313118"/>
          </a:xfrm>
          <a:prstGeom prst="rect">
            <a:avLst/>
          </a:prstGeom>
          <a:solidFill>
            <a:schemeClr val="accent5">
              <a:lumMod val="40000"/>
              <a:lumOff val="60000"/>
            </a:schemeClr>
          </a:solidFill>
        </p:spPr>
        <p:txBody>
          <a:bodyPr wrap="square">
            <a:spAutoFit/>
          </a:bodyPr>
          <a:lstStyle/>
          <a:p>
            <a:r>
              <a:rPr lang="fr-FR" sz="1400" b="1" dirty="0" smtClean="0">
                <a:latin typeface="+mj-lt"/>
              </a:rPr>
              <a:t>Taille du Gène/RNA</a:t>
            </a:r>
            <a:endParaRPr lang="fr-FR" sz="1400" b="1" dirty="0">
              <a:latin typeface="+mj-lt"/>
            </a:endParaRPr>
          </a:p>
        </p:txBody>
      </p:sp>
      <p:sp>
        <p:nvSpPr>
          <p:cNvPr id="67" name="Rectangle 66"/>
          <p:cNvSpPr/>
          <p:nvPr/>
        </p:nvSpPr>
        <p:spPr>
          <a:xfrm rot="-2700000">
            <a:off x="2076943" y="2285521"/>
            <a:ext cx="670942" cy="307777"/>
          </a:xfrm>
          <a:prstGeom prst="rect">
            <a:avLst/>
          </a:prstGeom>
          <a:solidFill>
            <a:schemeClr val="accent5">
              <a:lumMod val="40000"/>
              <a:lumOff val="60000"/>
            </a:schemeClr>
          </a:solidFill>
        </p:spPr>
        <p:txBody>
          <a:bodyPr wrap="square">
            <a:spAutoFit/>
          </a:bodyPr>
          <a:lstStyle/>
          <a:p>
            <a:r>
              <a:rPr lang="fr-FR" sz="1400" b="1" dirty="0" smtClean="0">
                <a:latin typeface="+mj-lt"/>
              </a:rPr>
              <a:t>Début</a:t>
            </a:r>
            <a:endParaRPr lang="fr-FR" sz="1400" b="1" dirty="0">
              <a:latin typeface="+mj-lt"/>
            </a:endParaRPr>
          </a:p>
        </p:txBody>
      </p:sp>
    </p:spTree>
    <p:extLst>
      <p:ext uri="{BB962C8B-B14F-4D97-AF65-F5344CB8AC3E}">
        <p14:creationId xmlns:p14="http://schemas.microsoft.com/office/powerpoint/2010/main" val="907051038"/>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buNone/>
            </a:pPr>
            <a:r>
              <a:rPr lang="fr-FR" dirty="0" smtClean="0">
                <a:latin typeface="+mj-lt"/>
              </a:rPr>
              <a:t>Fichier de résultats</a:t>
            </a:r>
            <a:endParaRPr lang="fr-FR" dirty="0">
              <a:latin typeface="+mj-lt"/>
            </a:endParaRPr>
          </a:p>
        </p:txBody>
      </p:sp>
      <p:sp>
        <p:nvSpPr>
          <p:cNvPr id="3" name="Espace réservé du contenu 2"/>
          <p:cNvSpPr>
            <a:spLocks noGrp="1"/>
          </p:cNvSpPr>
          <p:nvPr>
            <p:ph idx="1"/>
          </p:nvPr>
        </p:nvSpPr>
        <p:spPr/>
        <p:txBody>
          <a:bodyPr/>
          <a:lstStyle/>
          <a:p>
            <a:pPr>
              <a:buNone/>
            </a:pPr>
            <a:r>
              <a:rPr lang="fr-FR" dirty="0" smtClean="0">
                <a:effectLst>
                  <a:outerShdw blurRad="38100" dist="38100" dir="2700000" algn="tl">
                    <a:srgbClr val="000000">
                      <a:alpha val="43137"/>
                    </a:srgbClr>
                  </a:outerShdw>
                </a:effectLst>
                <a:latin typeface="+mj-lt"/>
              </a:rPr>
              <a:t>Comptage</a:t>
            </a:r>
          </a:p>
          <a:p>
            <a:pPr lvl="1"/>
            <a:r>
              <a:rPr lang="fr-FR" dirty="0" smtClean="0">
                <a:latin typeface="+mj-lt"/>
              </a:rPr>
              <a:t>nombre de lectures alignées par objet</a:t>
            </a:r>
          </a:p>
          <a:p>
            <a:pPr lvl="1"/>
            <a:r>
              <a:rPr lang="fr-FR" dirty="0" smtClean="0">
                <a:latin typeface="+mj-lt"/>
              </a:rPr>
              <a:t>utilisé pour les analyses d’expression différentielle après normalisation</a:t>
            </a:r>
          </a:p>
          <a:p>
            <a:pPr lvl="1"/>
            <a:endParaRPr lang="fr-FR" sz="3200" dirty="0" smtClean="0">
              <a:effectLst>
                <a:outerShdw blurRad="38100" dist="38100" dir="2700000" algn="tl">
                  <a:srgbClr val="000000">
                    <a:alpha val="43137"/>
                  </a:srgbClr>
                </a:outerShdw>
              </a:effectLst>
              <a:latin typeface="+mj-lt"/>
            </a:endParaRPr>
          </a:p>
          <a:p>
            <a:pPr>
              <a:buNone/>
            </a:pPr>
            <a:r>
              <a:rPr lang="fr-FR" dirty="0" smtClean="0">
                <a:effectLst>
                  <a:outerShdw blurRad="38100" dist="38100" dir="2700000" algn="tl">
                    <a:srgbClr val="000000">
                      <a:alpha val="43137"/>
                    </a:srgbClr>
                  </a:outerShdw>
                </a:effectLst>
                <a:latin typeface="+mj-lt"/>
              </a:rPr>
              <a:t>Normalisation RPKM</a:t>
            </a:r>
          </a:p>
          <a:p>
            <a:pPr lvl="1"/>
            <a:r>
              <a:rPr lang="fr-FR" b="1" dirty="0" smtClean="0">
                <a:latin typeface="+mj-lt"/>
              </a:rPr>
              <a:t>R</a:t>
            </a:r>
            <a:r>
              <a:rPr lang="fr-FR" dirty="0" smtClean="0">
                <a:latin typeface="+mj-lt"/>
              </a:rPr>
              <a:t>ead </a:t>
            </a:r>
            <a:r>
              <a:rPr lang="fr-FR" b="1" dirty="0" smtClean="0">
                <a:latin typeface="+mj-lt"/>
              </a:rPr>
              <a:t>P</a:t>
            </a:r>
            <a:r>
              <a:rPr lang="fr-FR" dirty="0" smtClean="0">
                <a:latin typeface="+mj-lt"/>
              </a:rPr>
              <a:t>er </a:t>
            </a:r>
            <a:r>
              <a:rPr lang="fr-FR" b="1" dirty="0" err="1" smtClean="0">
                <a:latin typeface="+mj-lt"/>
              </a:rPr>
              <a:t>K</a:t>
            </a:r>
            <a:r>
              <a:rPr lang="fr-FR" dirty="0" err="1" smtClean="0">
                <a:latin typeface="+mj-lt"/>
              </a:rPr>
              <a:t>ilobase</a:t>
            </a:r>
            <a:r>
              <a:rPr lang="fr-FR" dirty="0" smtClean="0">
                <a:latin typeface="+mj-lt"/>
              </a:rPr>
              <a:t> per </a:t>
            </a:r>
            <a:r>
              <a:rPr lang="fr-FR" b="1" dirty="0" smtClean="0">
                <a:latin typeface="+mj-lt"/>
              </a:rPr>
              <a:t>M</a:t>
            </a:r>
            <a:r>
              <a:rPr lang="fr-FR" dirty="0" smtClean="0">
                <a:latin typeface="+mj-lt"/>
              </a:rPr>
              <a:t>illion </a:t>
            </a:r>
            <a:r>
              <a:rPr lang="fr-FR" dirty="0" err="1" smtClean="0">
                <a:latin typeface="+mj-lt"/>
              </a:rPr>
              <a:t>mapped</a:t>
            </a:r>
            <a:r>
              <a:rPr lang="fr-FR" dirty="0" smtClean="0">
                <a:latin typeface="+mj-lt"/>
              </a:rPr>
              <a:t> </a:t>
            </a:r>
            <a:r>
              <a:rPr lang="fr-FR" dirty="0" err="1" smtClean="0">
                <a:latin typeface="+mj-lt"/>
              </a:rPr>
              <a:t>reads</a:t>
            </a:r>
            <a:endParaRPr lang="fr-FR" dirty="0" smtClean="0">
              <a:latin typeface="+mj-lt"/>
            </a:endParaRPr>
          </a:p>
          <a:p>
            <a:pPr lvl="1"/>
            <a:endParaRPr lang="fr-FR" dirty="0">
              <a:latin typeface="+mj-lt"/>
            </a:endParaRPr>
          </a:p>
        </p:txBody>
      </p:sp>
      <p:sp>
        <p:nvSpPr>
          <p:cNvPr id="6" name="Rectangle 5"/>
          <p:cNvSpPr/>
          <p:nvPr/>
        </p:nvSpPr>
        <p:spPr>
          <a:xfrm>
            <a:off x="711200" y="5806676"/>
            <a:ext cx="7899400" cy="707886"/>
          </a:xfrm>
          <a:prstGeom prst="rect">
            <a:avLst/>
          </a:prstGeom>
        </p:spPr>
        <p:txBody>
          <a:bodyPr wrap="square">
            <a:spAutoFit/>
          </a:bodyPr>
          <a:lstStyle/>
          <a:p>
            <a:r>
              <a:rPr lang="en-US" sz="2000" dirty="0" smtClean="0">
                <a:latin typeface="+mj-lt"/>
              </a:rPr>
              <a:t>RPKM (X) = 	</a:t>
            </a:r>
            <a:r>
              <a:rPr lang="en-US" sz="2000" dirty="0" err="1" smtClean="0">
                <a:latin typeface="+mj-lt"/>
              </a:rPr>
              <a:t>Nb</a:t>
            </a:r>
            <a:r>
              <a:rPr lang="en-US" sz="2000" dirty="0" smtClean="0">
                <a:latin typeface="+mj-lt"/>
              </a:rPr>
              <a:t> de lectures/</a:t>
            </a:r>
            <a:r>
              <a:rPr lang="en-US" sz="2000" dirty="0" err="1" smtClean="0">
                <a:latin typeface="+mj-lt"/>
              </a:rPr>
              <a:t>gène</a:t>
            </a:r>
            <a:r>
              <a:rPr lang="en-US" sz="2000" dirty="0" smtClean="0">
                <a:latin typeface="+mj-lt"/>
              </a:rPr>
              <a:t> (</a:t>
            </a:r>
            <a:r>
              <a:rPr lang="en-US" sz="2000" dirty="0" err="1" smtClean="0">
                <a:latin typeface="+mj-lt"/>
              </a:rPr>
              <a:t>comptage</a:t>
            </a:r>
            <a:r>
              <a:rPr lang="en-US" sz="2000" dirty="0" smtClean="0">
                <a:latin typeface="+mj-lt"/>
              </a:rPr>
              <a:t> brut)</a:t>
            </a:r>
            <a:endParaRPr lang="en-US" sz="2000" dirty="0">
              <a:latin typeface="+mj-lt"/>
            </a:endParaRPr>
          </a:p>
          <a:p>
            <a:r>
              <a:rPr lang="en-US" sz="2000" dirty="0" smtClean="0">
                <a:latin typeface="+mj-lt"/>
              </a:rPr>
              <a:t>	     million lectures </a:t>
            </a:r>
            <a:r>
              <a:rPr lang="en-US" sz="2000" dirty="0" err="1" smtClean="0">
                <a:latin typeface="+mj-lt"/>
              </a:rPr>
              <a:t>alignées</a:t>
            </a:r>
            <a:r>
              <a:rPr lang="en-US" sz="2000" dirty="0" smtClean="0">
                <a:latin typeface="+mj-lt"/>
              </a:rPr>
              <a:t> x </a:t>
            </a:r>
            <a:r>
              <a:rPr lang="en-US" sz="2000" dirty="0" err="1" smtClean="0">
                <a:latin typeface="+mj-lt"/>
              </a:rPr>
              <a:t>taille</a:t>
            </a:r>
            <a:r>
              <a:rPr lang="en-US" sz="2000" dirty="0" smtClean="0">
                <a:latin typeface="+mj-lt"/>
              </a:rPr>
              <a:t> objet </a:t>
            </a:r>
            <a:r>
              <a:rPr lang="en-US" sz="2000" dirty="0" err="1" smtClean="0">
                <a:latin typeface="+mj-lt"/>
              </a:rPr>
              <a:t>biologique</a:t>
            </a:r>
            <a:r>
              <a:rPr lang="en-US" sz="2000" dirty="0" smtClean="0">
                <a:latin typeface="+mj-lt"/>
              </a:rPr>
              <a:t>(kb)</a:t>
            </a:r>
            <a:endParaRPr lang="en-US" sz="2000" dirty="0">
              <a:latin typeface="+mj-lt"/>
            </a:endParaRPr>
          </a:p>
        </p:txBody>
      </p:sp>
      <p:sp>
        <p:nvSpPr>
          <p:cNvPr id="9" name="Rectangle 8"/>
          <p:cNvSpPr/>
          <p:nvPr/>
        </p:nvSpPr>
        <p:spPr>
          <a:xfrm>
            <a:off x="1562100" y="7000452"/>
            <a:ext cx="2438400" cy="307777"/>
          </a:xfrm>
          <a:prstGeom prst="rect">
            <a:avLst/>
          </a:prstGeom>
          <a:solidFill>
            <a:schemeClr val="accent5">
              <a:lumMod val="40000"/>
              <a:lumOff val="60000"/>
            </a:schemeClr>
          </a:solidFill>
        </p:spPr>
        <p:txBody>
          <a:bodyPr wrap="square">
            <a:spAutoFit/>
          </a:bodyPr>
          <a:lstStyle/>
          <a:p>
            <a:pPr algn="ctr"/>
            <a:r>
              <a:rPr lang="fr-FR" sz="1400" b="1" dirty="0" smtClean="0">
                <a:latin typeface="+mj-lt"/>
              </a:rPr>
              <a:t>Normalisation entre  librairies</a:t>
            </a:r>
          </a:p>
        </p:txBody>
      </p:sp>
      <p:cxnSp>
        <p:nvCxnSpPr>
          <p:cNvPr id="10" name="Connecteur droit avec flèche 9"/>
          <p:cNvCxnSpPr>
            <a:stCxn id="9" idx="0"/>
          </p:cNvCxnSpPr>
          <p:nvPr/>
        </p:nvCxnSpPr>
        <p:spPr>
          <a:xfrm flipV="1">
            <a:off x="2781300" y="6521436"/>
            <a:ext cx="622300" cy="479016"/>
          </a:xfrm>
          <a:prstGeom prst="straightConnector1">
            <a:avLst/>
          </a:prstGeom>
          <a:ln w="190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501676" y="6992642"/>
            <a:ext cx="2418956" cy="307777"/>
          </a:xfrm>
          <a:prstGeom prst="rect">
            <a:avLst/>
          </a:prstGeom>
          <a:solidFill>
            <a:schemeClr val="accent5">
              <a:lumMod val="40000"/>
              <a:lumOff val="60000"/>
            </a:schemeClr>
          </a:solidFill>
        </p:spPr>
        <p:txBody>
          <a:bodyPr wrap="square">
            <a:spAutoFit/>
          </a:bodyPr>
          <a:lstStyle/>
          <a:p>
            <a:pPr algn="ctr"/>
            <a:r>
              <a:rPr lang="fr-FR" sz="1400" b="1" dirty="0" smtClean="0">
                <a:latin typeface="+mj-lt"/>
              </a:rPr>
              <a:t>Normalisation entre objets</a:t>
            </a:r>
          </a:p>
        </p:txBody>
      </p:sp>
      <p:cxnSp>
        <p:nvCxnSpPr>
          <p:cNvPr id="12" name="Connecteur droit avec flèche 11"/>
          <p:cNvCxnSpPr>
            <a:stCxn id="11" idx="0"/>
          </p:cNvCxnSpPr>
          <p:nvPr/>
        </p:nvCxnSpPr>
        <p:spPr>
          <a:xfrm flipH="1" flipV="1">
            <a:off x="5702300" y="6496036"/>
            <a:ext cx="1008854" cy="496606"/>
          </a:xfrm>
          <a:prstGeom prst="straightConnector1">
            <a:avLst/>
          </a:prstGeom>
          <a:ln w="190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9925" y="3817363"/>
            <a:ext cx="4933950" cy="609600"/>
          </a:xfrm>
          <a:prstGeom prst="rect">
            <a:avLst/>
          </a:prstGeom>
          <a:noFill/>
          <a:ln w="19050">
            <a:solidFill>
              <a:schemeClr val="accent5">
                <a:lumMod val="7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31" name="Connecteur droit 30"/>
          <p:cNvCxnSpPr/>
          <p:nvPr/>
        </p:nvCxnSpPr>
        <p:spPr>
          <a:xfrm>
            <a:off x="2032000" y="6156101"/>
            <a:ext cx="5321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328478"/>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999" y="301320"/>
            <a:ext cx="8712777" cy="526189"/>
          </a:xfrm>
        </p:spPr>
        <p:txBody>
          <a:bodyPr>
            <a:normAutofit fontScale="90000"/>
          </a:bodyPr>
          <a:lstStyle/>
          <a:p>
            <a:pPr>
              <a:buNone/>
            </a:pPr>
            <a:r>
              <a:rPr lang="fr-FR" dirty="0" smtClean="0">
                <a:latin typeface="+mj-lt"/>
              </a:rPr>
              <a:t>Limites : normalisation RPKM</a:t>
            </a:r>
            <a:endParaRPr lang="fr-FR" dirty="0">
              <a:latin typeface="+mj-lt"/>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486" y="4205758"/>
            <a:ext cx="7086600" cy="2238375"/>
          </a:xfrm>
          <a:prstGeom prst="rect">
            <a:avLst/>
          </a:prstGeom>
          <a:noFill/>
          <a:ln w="19050">
            <a:solidFill>
              <a:schemeClr val="accent3">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410" y="1117599"/>
            <a:ext cx="3914487" cy="2373089"/>
          </a:xfrm>
          <a:prstGeom prst="rect">
            <a:avLst/>
          </a:prstGeom>
          <a:noFill/>
          <a:ln w="19050">
            <a:solidFill>
              <a:schemeClr val="accent3">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953" y="971525"/>
            <a:ext cx="5479916" cy="2565067"/>
          </a:xfrm>
          <a:prstGeom prst="rect">
            <a:avLst/>
          </a:prstGeom>
          <a:noFill/>
          <a:ln w="19050">
            <a:solidFill>
              <a:schemeClr val="accent3">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631454" y="5324945"/>
            <a:ext cx="6094120" cy="259689"/>
          </a:xfrm>
          <a:prstGeom prst="rect">
            <a:avLst/>
          </a:pr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47824" y="5776829"/>
            <a:ext cx="6094120" cy="146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8253769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1368400" y="-396627"/>
            <a:ext cx="9072563" cy="1262063"/>
          </a:xfrm>
        </p:spPr>
        <p:txBody>
          <a:bodyPr>
            <a:normAutofit/>
          </a:bodyPr>
          <a:lstStyle/>
          <a:p>
            <a:pPr>
              <a:buNone/>
            </a:pPr>
            <a:r>
              <a:rPr lang="fr-FR" sz="3600" dirty="0" smtClean="0">
                <a:latin typeface="Calibri"/>
              </a:rPr>
              <a:t>Protocoles d’analyses BBRIC</a:t>
            </a:r>
            <a:endParaRPr lang="fr-FR" sz="3600" dirty="0"/>
          </a:p>
        </p:txBody>
      </p:sp>
      <p:pic>
        <p:nvPicPr>
          <p:cNvPr id="3074" name="Picture 2"/>
          <p:cNvPicPr>
            <a:picLocks noChangeAspect="1" noChangeArrowheads="1"/>
          </p:cNvPicPr>
          <p:nvPr/>
        </p:nvPicPr>
        <p:blipFill>
          <a:blip r:embed="rId2" cstate="print"/>
          <a:srcRect t="12175" r="13181" b="54603"/>
          <a:stretch>
            <a:fillRect/>
          </a:stretch>
        </p:blipFill>
        <p:spPr bwMode="auto">
          <a:xfrm>
            <a:off x="-248" y="827509"/>
            <a:ext cx="9865096" cy="3019998"/>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t="11437" r="19088" b="30239"/>
          <a:stretch>
            <a:fillRect/>
          </a:stretch>
        </p:blipFill>
        <p:spPr bwMode="auto">
          <a:xfrm>
            <a:off x="3600152" y="3911673"/>
            <a:ext cx="6264696" cy="3612580"/>
          </a:xfrm>
          <a:prstGeom prst="rect">
            <a:avLst/>
          </a:prstGeom>
          <a:noFill/>
          <a:ln w="9525">
            <a:noFill/>
            <a:miter lim="800000"/>
            <a:headEnd/>
            <a:tailEnd/>
          </a:ln>
        </p:spPr>
      </p:pic>
      <p:cxnSp>
        <p:nvCxnSpPr>
          <p:cNvPr id="7" name="Connecteur droit avec flèche 6"/>
          <p:cNvCxnSpPr/>
          <p:nvPr/>
        </p:nvCxnSpPr>
        <p:spPr>
          <a:xfrm>
            <a:off x="3672160" y="3635821"/>
            <a:ext cx="792088" cy="72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431800" y="4008635"/>
            <a:ext cx="3240360" cy="3046988"/>
          </a:xfrm>
          <a:prstGeom prst="rect">
            <a:avLst/>
          </a:prstGeom>
          <a:noFill/>
        </p:spPr>
        <p:txBody>
          <a:bodyPr wrap="square" rtlCol="0">
            <a:spAutoFit/>
          </a:bodyPr>
          <a:lstStyle/>
          <a:p>
            <a:r>
              <a:rPr lang="fr-FR" sz="2400" dirty="0" smtClean="0"/>
              <a:t>Le système propose la liste des programmes potentiellement pertinents avec un lien hypertexte qui renvoie vers le formulaire permettant de faire l’analyse </a:t>
            </a:r>
            <a:endParaRPr lang="fr-FR" sz="2400" dirty="0"/>
          </a:p>
        </p:txBody>
      </p:sp>
    </p:spTree>
    <p:extLst>
      <p:ext uri="{BB962C8B-B14F-4D97-AF65-F5344CB8AC3E}">
        <p14:creationId xmlns:p14="http://schemas.microsoft.com/office/powerpoint/2010/main" val="3866370673"/>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buNone/>
            </a:pPr>
            <a:r>
              <a:rPr lang="fr-FR" dirty="0" smtClean="0">
                <a:latin typeface="+mj-lt"/>
              </a:rPr>
              <a:t>Aller plus loin…</a:t>
            </a:r>
            <a:endParaRPr lang="fr-FR" dirty="0">
              <a:latin typeface="+mj-lt"/>
            </a:endParaRPr>
          </a:p>
        </p:txBody>
      </p:sp>
      <p:sp>
        <p:nvSpPr>
          <p:cNvPr id="3" name="Espace réservé du contenu 2"/>
          <p:cNvSpPr>
            <a:spLocks noGrp="1"/>
          </p:cNvSpPr>
          <p:nvPr>
            <p:ph idx="1"/>
          </p:nvPr>
        </p:nvSpPr>
        <p:spPr/>
        <p:txBody>
          <a:bodyPr/>
          <a:lstStyle/>
          <a:p>
            <a:r>
              <a:rPr lang="fr-FR" dirty="0" smtClean="0">
                <a:latin typeface="+mj-lt"/>
              </a:rPr>
              <a:t>Normalisation et analyses statistiques pour identifier les gènes </a:t>
            </a:r>
            <a:r>
              <a:rPr lang="fr-FR" dirty="0" err="1" smtClean="0">
                <a:latin typeface="+mj-lt"/>
              </a:rPr>
              <a:t>différentiellement</a:t>
            </a:r>
            <a:r>
              <a:rPr lang="fr-FR" dirty="0" smtClean="0">
                <a:latin typeface="+mj-lt"/>
              </a:rPr>
              <a:t> exprimés avec R</a:t>
            </a:r>
          </a:p>
          <a:p>
            <a:pPr lvl="1"/>
            <a:r>
              <a:rPr lang="fr-FR" dirty="0" err="1" smtClean="0">
                <a:latin typeface="+mj-lt"/>
              </a:rPr>
              <a:t>DESeq</a:t>
            </a:r>
            <a:r>
              <a:rPr lang="fr-FR" dirty="0" smtClean="0">
                <a:latin typeface="+mj-lt"/>
              </a:rPr>
              <a:t> ou DESeq2 (</a:t>
            </a:r>
            <a:r>
              <a:rPr lang="fr-FR" dirty="0" err="1" smtClean="0">
                <a:latin typeface="+mj-lt"/>
              </a:rPr>
              <a:t>bioconductor</a:t>
            </a:r>
            <a:r>
              <a:rPr lang="fr-FR" dirty="0" smtClean="0">
                <a:latin typeface="+mj-lt"/>
              </a:rPr>
              <a:t>)</a:t>
            </a:r>
          </a:p>
          <a:p>
            <a:pPr lvl="1"/>
            <a:r>
              <a:rPr lang="fr-FR" dirty="0" smtClean="0">
                <a:latin typeface="+mj-lt"/>
              </a:rPr>
              <a:t>TMM (</a:t>
            </a:r>
            <a:r>
              <a:rPr lang="fr-FR" dirty="0" err="1" smtClean="0">
                <a:latin typeface="+mj-lt"/>
              </a:rPr>
              <a:t>edgeR</a:t>
            </a:r>
            <a:r>
              <a:rPr lang="fr-FR" dirty="0" smtClean="0">
                <a:latin typeface="+mj-lt"/>
              </a:rPr>
              <a:t>)</a:t>
            </a:r>
          </a:p>
          <a:p>
            <a:pPr lvl="1"/>
            <a:endParaRPr lang="fr-FR" dirty="0" smtClean="0">
              <a:latin typeface="+mj-lt"/>
            </a:endParaRPr>
          </a:p>
        </p:txBody>
      </p:sp>
    </p:spTree>
    <p:extLst>
      <p:ext uri="{BB962C8B-B14F-4D97-AF65-F5344CB8AC3E}">
        <p14:creationId xmlns:p14="http://schemas.microsoft.com/office/powerpoint/2010/main" val="99136963"/>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650" y="2347913"/>
            <a:ext cx="8965182" cy="1620837"/>
          </a:xfrm>
        </p:spPr>
        <p:txBody>
          <a:bodyPr>
            <a:normAutofit/>
          </a:bodyPr>
          <a:lstStyle/>
          <a:p>
            <a:pPr algn="ctr">
              <a:buNone/>
            </a:pPr>
            <a:r>
              <a:rPr lang="fr-FR" sz="2800" dirty="0" smtClean="0">
                <a:solidFill>
                  <a:srgbClr val="004586"/>
                </a:solidFill>
                <a:latin typeface="+mj-lt"/>
              </a:rPr>
              <a:t>CONTRÔLE DE QUALITÉ DE MESURES DE L'EXPRESSION</a:t>
            </a:r>
            <a:endParaRPr lang="fr-FR" sz="2800" dirty="0">
              <a:latin typeface="+mj-lt"/>
            </a:endParaRPr>
          </a:p>
        </p:txBody>
      </p:sp>
      <p:sp>
        <p:nvSpPr>
          <p:cNvPr id="3" name="Sous-titre 2"/>
          <p:cNvSpPr>
            <a:spLocks noGrp="1"/>
          </p:cNvSpPr>
          <p:nvPr>
            <p:ph type="subTitle" idx="1"/>
          </p:nvPr>
        </p:nvSpPr>
        <p:spPr>
          <a:xfrm>
            <a:off x="575816" y="3995861"/>
            <a:ext cx="9073008" cy="1931988"/>
          </a:xfrm>
        </p:spPr>
        <p:txBody>
          <a:bodyPr/>
          <a:lstStyle/>
          <a:p>
            <a:r>
              <a:rPr lang="fr-FR" dirty="0" smtClean="0">
                <a:solidFill>
                  <a:srgbClr val="004586"/>
                </a:solidFill>
                <a:latin typeface="+mj-lt"/>
              </a:rPr>
              <a:t>Responsable et intervenant principal : Erika </a:t>
            </a:r>
            <a:r>
              <a:rPr lang="fr-FR" dirty="0" err="1" smtClean="0">
                <a:solidFill>
                  <a:srgbClr val="004586"/>
                </a:solidFill>
                <a:latin typeface="+mj-lt"/>
              </a:rPr>
              <a:t>Sallet</a:t>
            </a:r>
            <a:endParaRPr lang="fr-FR" dirty="0" smtClean="0">
              <a:latin typeface="+mj-lt"/>
            </a:endParaRPr>
          </a:p>
          <a:p>
            <a:r>
              <a:rPr lang="fr-FR" dirty="0" smtClean="0">
                <a:solidFill>
                  <a:srgbClr val="004586"/>
                </a:solidFill>
                <a:latin typeface="+mj-lt"/>
              </a:rPr>
              <a:t>Experts : Adeline Simon et Joseph </a:t>
            </a:r>
            <a:r>
              <a:rPr lang="fr-FR" dirty="0" err="1" smtClean="0">
                <a:solidFill>
                  <a:srgbClr val="004586"/>
                </a:solidFill>
                <a:latin typeface="+mj-lt"/>
              </a:rPr>
              <a:t>Tran</a:t>
            </a:r>
            <a:endParaRPr lang="fr-FR" dirty="0" smtClean="0">
              <a:latin typeface="+mj-lt"/>
            </a:endParaRPr>
          </a:p>
        </p:txBody>
      </p:sp>
    </p:spTree>
    <p:extLst>
      <p:ext uri="{BB962C8B-B14F-4D97-AF65-F5344CB8AC3E}">
        <p14:creationId xmlns:p14="http://schemas.microsoft.com/office/powerpoint/2010/main" val="3416920265"/>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buNone/>
            </a:pPr>
            <a:r>
              <a:rPr lang="fr-FR" sz="1800" dirty="0" smtClean="0">
                <a:latin typeface="Arial"/>
              </a:rPr>
              <a:t>Rappel : pipeline Mesures de l'expression</a:t>
            </a:r>
            <a:endParaRPr lang="fr-FR" sz="1800" dirty="0"/>
          </a:p>
        </p:txBody>
      </p:sp>
      <p:pic>
        <p:nvPicPr>
          <p:cNvPr id="6" name="Image 5"/>
          <p:cNvPicPr/>
          <p:nvPr/>
        </p:nvPicPr>
        <p:blipFill>
          <a:blip r:embed="rId2" cstate="print"/>
          <a:stretch>
            <a:fillRect/>
          </a:stretch>
        </p:blipFill>
        <p:spPr>
          <a:xfrm>
            <a:off x="792000" y="1115541"/>
            <a:ext cx="8254440" cy="5579280"/>
          </a:xfrm>
          <a:prstGeom prst="rect">
            <a:avLst/>
          </a:prstGeom>
          <a:ln>
            <a:noFill/>
          </a:ln>
        </p:spPr>
      </p:pic>
    </p:spTree>
    <p:extLst>
      <p:ext uri="{BB962C8B-B14F-4D97-AF65-F5344CB8AC3E}">
        <p14:creationId xmlns:p14="http://schemas.microsoft.com/office/powerpoint/2010/main" val="2754696630"/>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latin typeface="Arial"/>
              </a:rPr>
              <a:t>Objectif et périmètre du pipeline</a:t>
            </a:r>
            <a:endParaRPr lang="fr-FR" dirty="0"/>
          </a:p>
        </p:txBody>
      </p:sp>
      <p:sp>
        <p:nvSpPr>
          <p:cNvPr id="3" name="Espace réservé du contenu 2"/>
          <p:cNvSpPr>
            <a:spLocks noGrp="1"/>
          </p:cNvSpPr>
          <p:nvPr>
            <p:ph idx="1"/>
          </p:nvPr>
        </p:nvSpPr>
        <p:spPr>
          <a:xfrm>
            <a:off x="503999" y="1835621"/>
            <a:ext cx="9071640" cy="3816424"/>
          </a:xfrm>
        </p:spPr>
        <p:txBody>
          <a:bodyPr/>
          <a:lstStyle/>
          <a:p>
            <a:r>
              <a:rPr lang="fr-FR" dirty="0" smtClean="0">
                <a:latin typeface="+mn-lt"/>
              </a:rPr>
              <a:t>Objectif : identifier facilement des problèmes de qualité dans les résultats issus d'une mesure d'expression</a:t>
            </a:r>
          </a:p>
          <a:p>
            <a:pPr>
              <a:buNone/>
            </a:pPr>
            <a:endParaRPr lang="fr-FR" dirty="0" smtClean="0">
              <a:latin typeface="+mn-lt"/>
            </a:endParaRPr>
          </a:p>
          <a:p>
            <a:r>
              <a:rPr lang="fr-FR" dirty="0" smtClean="0">
                <a:latin typeface="+mn-lt"/>
              </a:rPr>
              <a:t>Périmètre : sortie du pipeline BBRIC ou pipelines externes équivalents</a:t>
            </a:r>
            <a:endParaRPr lang="fr-FR" dirty="0">
              <a:latin typeface="+mn-lt"/>
            </a:endParaRPr>
          </a:p>
        </p:txBody>
      </p:sp>
    </p:spTree>
    <p:extLst>
      <p:ext uri="{BB962C8B-B14F-4D97-AF65-F5344CB8AC3E}">
        <p14:creationId xmlns:p14="http://schemas.microsoft.com/office/powerpoint/2010/main" val="147656321"/>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Description du </a:t>
            </a:r>
            <a:r>
              <a:rPr lang="fr-FR" dirty="0" err="1" smtClean="0"/>
              <a:t>Workflow</a:t>
            </a:r>
            <a:endParaRPr lang="fr-FR" dirty="0"/>
          </a:p>
        </p:txBody>
      </p:sp>
      <p:pic>
        <p:nvPicPr>
          <p:cNvPr id="5" name="Image 4" descr="workflow.tif"/>
          <p:cNvPicPr>
            <a:picLocks noChangeAspect="1"/>
          </p:cNvPicPr>
          <p:nvPr/>
        </p:nvPicPr>
        <p:blipFill>
          <a:blip r:embed="rId2" cstate="print"/>
          <a:stretch>
            <a:fillRect/>
          </a:stretch>
        </p:blipFill>
        <p:spPr>
          <a:xfrm>
            <a:off x="575816" y="1146175"/>
            <a:ext cx="6410325" cy="5267325"/>
          </a:xfrm>
          <a:prstGeom prst="rect">
            <a:avLst/>
          </a:prstGeom>
        </p:spPr>
      </p:pic>
      <p:cxnSp>
        <p:nvCxnSpPr>
          <p:cNvPr id="7" name="Connecteur droit avec flèche 6"/>
          <p:cNvCxnSpPr/>
          <p:nvPr/>
        </p:nvCxnSpPr>
        <p:spPr>
          <a:xfrm flipH="1">
            <a:off x="4285728" y="2987749"/>
            <a:ext cx="1512168" cy="0"/>
          </a:xfrm>
          <a:prstGeom prst="straightConnector1">
            <a:avLst/>
          </a:prstGeom>
          <a:ln w="38100">
            <a:tailEnd type="stealth"/>
          </a:ln>
        </p:spPr>
        <p:style>
          <a:lnRef idx="1">
            <a:schemeClr val="dk1"/>
          </a:lnRef>
          <a:fillRef idx="0">
            <a:schemeClr val="dk1"/>
          </a:fillRef>
          <a:effectRef idx="0">
            <a:schemeClr val="dk1"/>
          </a:effectRef>
          <a:fontRef idx="minor">
            <a:schemeClr val="tx1"/>
          </a:fontRef>
        </p:style>
      </p:cxnSp>
      <p:pic>
        <p:nvPicPr>
          <p:cNvPr id="9" name="Picture 2"/>
          <p:cNvPicPr>
            <a:picLocks noChangeAspect="1" noChangeArrowheads="1"/>
          </p:cNvPicPr>
          <p:nvPr/>
        </p:nvPicPr>
        <p:blipFill>
          <a:blip r:embed="rId3" cstate="print"/>
          <a:srcRect l="13386" t="11544" r="68108" b="54856"/>
          <a:stretch>
            <a:fillRect/>
          </a:stretch>
        </p:blipFill>
        <p:spPr bwMode="auto">
          <a:xfrm>
            <a:off x="6765504" y="1187549"/>
            <a:ext cx="3243360" cy="3312368"/>
          </a:xfrm>
          <a:prstGeom prst="rect">
            <a:avLst/>
          </a:prstGeom>
          <a:noFill/>
          <a:ln w="9525">
            <a:noFill/>
            <a:miter lim="800000"/>
            <a:headEnd/>
            <a:tailEnd/>
          </a:ln>
        </p:spPr>
      </p:pic>
    </p:spTree>
    <p:extLst>
      <p:ext uri="{BB962C8B-B14F-4D97-AF65-F5344CB8AC3E}">
        <p14:creationId xmlns:p14="http://schemas.microsoft.com/office/powerpoint/2010/main" val="299696246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workflow.tif"/>
          <p:cNvPicPr>
            <a:picLocks noChangeAspect="1"/>
          </p:cNvPicPr>
          <p:nvPr/>
        </p:nvPicPr>
        <p:blipFill>
          <a:blip r:embed="rId2" cstate="print"/>
          <a:stretch>
            <a:fillRect/>
          </a:stretch>
        </p:blipFill>
        <p:spPr>
          <a:xfrm>
            <a:off x="575816" y="1146175"/>
            <a:ext cx="6410325" cy="5267325"/>
          </a:xfrm>
          <a:prstGeom prst="rect">
            <a:avLst/>
          </a:prstGeom>
        </p:spPr>
      </p:pic>
      <p:pic>
        <p:nvPicPr>
          <p:cNvPr id="9" name="Picture 2"/>
          <p:cNvPicPr>
            <a:picLocks noChangeAspect="1" noChangeArrowheads="1"/>
          </p:cNvPicPr>
          <p:nvPr/>
        </p:nvPicPr>
        <p:blipFill>
          <a:blip r:embed="rId3" cstate="print"/>
          <a:srcRect l="13386" t="11544" r="68108" b="54856"/>
          <a:stretch>
            <a:fillRect/>
          </a:stretch>
        </p:blipFill>
        <p:spPr bwMode="auto">
          <a:xfrm>
            <a:off x="6765504" y="1187549"/>
            <a:ext cx="3243360" cy="3312368"/>
          </a:xfrm>
          <a:prstGeom prst="rect">
            <a:avLst/>
          </a:prstGeom>
          <a:noFill/>
          <a:ln w="9525">
            <a:noFill/>
            <a:miter lim="800000"/>
            <a:headEnd/>
            <a:tailEnd/>
          </a:ln>
        </p:spPr>
      </p:pic>
      <p:sp>
        <p:nvSpPr>
          <p:cNvPr id="2" name="Titre 1"/>
          <p:cNvSpPr>
            <a:spLocks noGrp="1"/>
          </p:cNvSpPr>
          <p:nvPr>
            <p:ph type="title"/>
          </p:nvPr>
        </p:nvSpPr>
        <p:spPr/>
        <p:txBody>
          <a:bodyPr>
            <a:normAutofit/>
          </a:bodyPr>
          <a:lstStyle/>
          <a:p>
            <a:r>
              <a:rPr lang="fr-FR" dirty="0" smtClean="0"/>
              <a:t>Description du </a:t>
            </a:r>
            <a:r>
              <a:rPr lang="fr-FR" dirty="0" err="1" smtClean="0"/>
              <a:t>Workflow</a:t>
            </a:r>
            <a:endParaRPr lang="fr-FR" dirty="0"/>
          </a:p>
        </p:txBody>
      </p:sp>
      <p:sp>
        <p:nvSpPr>
          <p:cNvPr id="6" name="Ellipse 5"/>
          <p:cNvSpPr/>
          <p:nvPr/>
        </p:nvSpPr>
        <p:spPr>
          <a:xfrm>
            <a:off x="4680272" y="899517"/>
            <a:ext cx="2088232" cy="144016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7" name="Ellipse 6"/>
          <p:cNvSpPr/>
          <p:nvPr/>
        </p:nvSpPr>
        <p:spPr>
          <a:xfrm>
            <a:off x="6696496" y="3491805"/>
            <a:ext cx="3096344" cy="57606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cxnSp>
        <p:nvCxnSpPr>
          <p:cNvPr id="8" name="Connecteur droit avec flèche 7"/>
          <p:cNvCxnSpPr/>
          <p:nvPr/>
        </p:nvCxnSpPr>
        <p:spPr>
          <a:xfrm flipH="1">
            <a:off x="4285728" y="2987749"/>
            <a:ext cx="1512168" cy="0"/>
          </a:xfrm>
          <a:prstGeom prst="straightConnector1">
            <a:avLst/>
          </a:prstGeom>
          <a:ln w="38100">
            <a:tailEnd type="stealt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95027495"/>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2" cstate="print"/>
          <a:srcRect l="24033" t="32844" r="27861" b="19049"/>
          <a:stretch>
            <a:fillRect/>
          </a:stretch>
        </p:blipFill>
        <p:spPr bwMode="auto">
          <a:xfrm>
            <a:off x="4104207" y="3995861"/>
            <a:ext cx="5976417" cy="3456384"/>
          </a:xfrm>
          <a:prstGeom prst="rect">
            <a:avLst/>
          </a:prstGeom>
          <a:noFill/>
          <a:ln w="9525">
            <a:noFill/>
            <a:miter lim="800000"/>
            <a:headEnd/>
            <a:tailEnd/>
          </a:ln>
        </p:spPr>
      </p:pic>
      <p:sp>
        <p:nvSpPr>
          <p:cNvPr id="2" name="Titre 1"/>
          <p:cNvSpPr>
            <a:spLocks noGrp="1"/>
          </p:cNvSpPr>
          <p:nvPr>
            <p:ph type="title"/>
          </p:nvPr>
        </p:nvSpPr>
        <p:spPr/>
        <p:txBody>
          <a:bodyPr>
            <a:normAutofit/>
          </a:bodyPr>
          <a:lstStyle/>
          <a:p>
            <a:r>
              <a:rPr lang="fr-FR" dirty="0" smtClean="0"/>
              <a:t>Format du fichier design</a:t>
            </a:r>
            <a:endParaRPr lang="fr-FR" dirty="0"/>
          </a:p>
        </p:txBody>
      </p:sp>
      <p:pic>
        <p:nvPicPr>
          <p:cNvPr id="9218" name="Picture 2"/>
          <p:cNvPicPr>
            <a:picLocks noChangeAspect="1" noChangeArrowheads="1"/>
          </p:cNvPicPr>
          <p:nvPr/>
        </p:nvPicPr>
        <p:blipFill>
          <a:blip r:embed="rId3" cstate="print"/>
          <a:srcRect l="15118" t="13224" r="73794" b="55025"/>
          <a:stretch>
            <a:fillRect/>
          </a:stretch>
        </p:blipFill>
        <p:spPr bwMode="auto">
          <a:xfrm>
            <a:off x="287784" y="755501"/>
            <a:ext cx="2808312" cy="5361323"/>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l="25808" t="19760" r="27824" b="30344"/>
          <a:stretch>
            <a:fillRect/>
          </a:stretch>
        </p:blipFill>
        <p:spPr bwMode="auto">
          <a:xfrm>
            <a:off x="4182762" y="683493"/>
            <a:ext cx="4817990" cy="3456384"/>
          </a:xfrm>
          <a:prstGeom prst="rect">
            <a:avLst/>
          </a:prstGeom>
          <a:noFill/>
          <a:ln w="9525">
            <a:noFill/>
            <a:miter lim="800000"/>
            <a:headEnd/>
            <a:tailEnd/>
          </a:ln>
        </p:spPr>
      </p:pic>
      <p:sp>
        <p:nvSpPr>
          <p:cNvPr id="7" name="Flèche vers le bas 6"/>
          <p:cNvSpPr/>
          <p:nvPr/>
        </p:nvSpPr>
        <p:spPr>
          <a:xfrm>
            <a:off x="4032200" y="3347789"/>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2209392229"/>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workflow.tif"/>
          <p:cNvPicPr>
            <a:picLocks noChangeAspect="1"/>
          </p:cNvPicPr>
          <p:nvPr/>
        </p:nvPicPr>
        <p:blipFill>
          <a:blip r:embed="rId2" cstate="print"/>
          <a:stretch>
            <a:fillRect/>
          </a:stretch>
        </p:blipFill>
        <p:spPr>
          <a:xfrm>
            <a:off x="565529" y="1146174"/>
            <a:ext cx="6410325" cy="5267325"/>
          </a:xfrm>
          <a:prstGeom prst="rect">
            <a:avLst/>
          </a:prstGeom>
        </p:spPr>
      </p:pic>
      <p:pic>
        <p:nvPicPr>
          <p:cNvPr id="10" name="Picture 2"/>
          <p:cNvPicPr>
            <a:picLocks noChangeAspect="1" noChangeArrowheads="1"/>
          </p:cNvPicPr>
          <p:nvPr/>
        </p:nvPicPr>
        <p:blipFill>
          <a:blip r:embed="rId3" cstate="print"/>
          <a:srcRect l="13386" t="11544" r="68108" b="54856"/>
          <a:stretch>
            <a:fillRect/>
          </a:stretch>
        </p:blipFill>
        <p:spPr bwMode="auto">
          <a:xfrm>
            <a:off x="6765504" y="1187549"/>
            <a:ext cx="3243360" cy="3312368"/>
          </a:xfrm>
          <a:prstGeom prst="rect">
            <a:avLst/>
          </a:prstGeom>
          <a:noFill/>
          <a:ln w="9525">
            <a:noFill/>
            <a:miter lim="800000"/>
            <a:headEnd/>
            <a:tailEnd/>
          </a:ln>
        </p:spPr>
      </p:pic>
      <p:sp>
        <p:nvSpPr>
          <p:cNvPr id="4" name="Ellipse 3"/>
          <p:cNvSpPr/>
          <p:nvPr/>
        </p:nvSpPr>
        <p:spPr>
          <a:xfrm>
            <a:off x="2424155" y="962690"/>
            <a:ext cx="2088232" cy="144016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2" name="Titre 1"/>
          <p:cNvSpPr>
            <a:spLocks noGrp="1"/>
          </p:cNvSpPr>
          <p:nvPr>
            <p:ph type="title"/>
          </p:nvPr>
        </p:nvSpPr>
        <p:spPr/>
        <p:txBody>
          <a:bodyPr>
            <a:normAutofit/>
          </a:bodyPr>
          <a:lstStyle/>
          <a:p>
            <a:r>
              <a:rPr lang="fr-FR" dirty="0" smtClean="0"/>
              <a:t>Description du </a:t>
            </a:r>
            <a:r>
              <a:rPr lang="fr-FR" dirty="0" err="1" smtClean="0"/>
              <a:t>Workflow</a:t>
            </a:r>
            <a:endParaRPr lang="fr-FR" dirty="0"/>
          </a:p>
        </p:txBody>
      </p:sp>
      <p:sp>
        <p:nvSpPr>
          <p:cNvPr id="8" name="Ellipse 7"/>
          <p:cNvSpPr/>
          <p:nvPr/>
        </p:nvSpPr>
        <p:spPr>
          <a:xfrm>
            <a:off x="6696496" y="2771725"/>
            <a:ext cx="3096344" cy="57606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cxnSp>
        <p:nvCxnSpPr>
          <p:cNvPr id="9" name="Connecteur droit avec flèche 8"/>
          <p:cNvCxnSpPr/>
          <p:nvPr/>
        </p:nvCxnSpPr>
        <p:spPr>
          <a:xfrm flipH="1">
            <a:off x="4285728" y="2987749"/>
            <a:ext cx="1512168" cy="0"/>
          </a:xfrm>
          <a:prstGeom prst="straightConnector1">
            <a:avLst/>
          </a:prstGeom>
          <a:ln w="38100">
            <a:tailEnd type="stealt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12710282"/>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Fichier de comptage</a:t>
            </a:r>
            <a:endParaRPr lang="fr-FR" dirty="0"/>
          </a:p>
        </p:txBody>
      </p:sp>
      <p:pic>
        <p:nvPicPr>
          <p:cNvPr id="2050" name="Picture 2"/>
          <p:cNvPicPr>
            <a:picLocks noChangeAspect="1" noChangeArrowheads="1"/>
          </p:cNvPicPr>
          <p:nvPr/>
        </p:nvPicPr>
        <p:blipFill>
          <a:blip r:embed="rId2" cstate="print"/>
          <a:srcRect l="21166" t="23808" r="8779" b="13445"/>
          <a:stretch>
            <a:fillRect/>
          </a:stretch>
        </p:blipFill>
        <p:spPr bwMode="auto">
          <a:xfrm>
            <a:off x="71513" y="827509"/>
            <a:ext cx="10009112" cy="5976664"/>
          </a:xfrm>
          <a:prstGeom prst="rect">
            <a:avLst/>
          </a:prstGeom>
          <a:noFill/>
          <a:ln w="9525">
            <a:noFill/>
            <a:miter lim="800000"/>
            <a:headEnd/>
            <a:tailEnd/>
          </a:ln>
        </p:spPr>
      </p:pic>
    </p:spTree>
    <p:extLst>
      <p:ext uri="{BB962C8B-B14F-4D97-AF65-F5344CB8AC3E}">
        <p14:creationId xmlns:p14="http://schemas.microsoft.com/office/powerpoint/2010/main" val="461336867"/>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workflow.tif"/>
          <p:cNvPicPr>
            <a:picLocks noChangeAspect="1"/>
          </p:cNvPicPr>
          <p:nvPr/>
        </p:nvPicPr>
        <p:blipFill>
          <a:blip r:embed="rId2" cstate="print"/>
          <a:stretch>
            <a:fillRect/>
          </a:stretch>
        </p:blipFill>
        <p:spPr>
          <a:xfrm>
            <a:off x="575816" y="1146175"/>
            <a:ext cx="6410325" cy="5267325"/>
          </a:xfrm>
          <a:prstGeom prst="rect">
            <a:avLst/>
          </a:prstGeom>
        </p:spPr>
      </p:pic>
      <p:pic>
        <p:nvPicPr>
          <p:cNvPr id="1026" name="Picture 2"/>
          <p:cNvPicPr>
            <a:picLocks noChangeAspect="1" noChangeArrowheads="1"/>
          </p:cNvPicPr>
          <p:nvPr/>
        </p:nvPicPr>
        <p:blipFill>
          <a:blip r:embed="rId3" cstate="print"/>
          <a:srcRect l="13386" t="11544" r="68108" b="54856"/>
          <a:stretch>
            <a:fillRect/>
          </a:stretch>
        </p:blipFill>
        <p:spPr bwMode="auto">
          <a:xfrm>
            <a:off x="6765504" y="1187549"/>
            <a:ext cx="3243360" cy="3312368"/>
          </a:xfrm>
          <a:prstGeom prst="rect">
            <a:avLst/>
          </a:prstGeom>
          <a:noFill/>
          <a:ln w="9525">
            <a:noFill/>
            <a:miter lim="800000"/>
            <a:headEnd/>
            <a:tailEnd/>
          </a:ln>
        </p:spPr>
      </p:pic>
      <p:sp>
        <p:nvSpPr>
          <p:cNvPr id="2" name="Titre 1"/>
          <p:cNvSpPr>
            <a:spLocks noGrp="1"/>
          </p:cNvSpPr>
          <p:nvPr>
            <p:ph type="title"/>
          </p:nvPr>
        </p:nvSpPr>
        <p:spPr/>
        <p:txBody>
          <a:bodyPr>
            <a:normAutofit/>
          </a:bodyPr>
          <a:lstStyle/>
          <a:p>
            <a:r>
              <a:rPr lang="fr-FR" dirty="0" smtClean="0"/>
              <a:t>Description du </a:t>
            </a:r>
            <a:r>
              <a:rPr lang="fr-FR" dirty="0" err="1" smtClean="0"/>
              <a:t>Workflow</a:t>
            </a:r>
            <a:endParaRPr lang="fr-FR" dirty="0"/>
          </a:p>
        </p:txBody>
      </p:sp>
      <p:sp>
        <p:nvSpPr>
          <p:cNvPr id="6" name="Ellipse 5"/>
          <p:cNvSpPr/>
          <p:nvPr/>
        </p:nvSpPr>
        <p:spPr>
          <a:xfrm>
            <a:off x="2304008" y="5003973"/>
            <a:ext cx="2088232" cy="144016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8" name="Ellipse 7"/>
          <p:cNvSpPr/>
          <p:nvPr/>
        </p:nvSpPr>
        <p:spPr>
          <a:xfrm>
            <a:off x="2448024" y="971525"/>
            <a:ext cx="2088232" cy="144016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sp>
        <p:nvSpPr>
          <p:cNvPr id="10" name="Ellipse 9"/>
          <p:cNvSpPr/>
          <p:nvPr/>
        </p:nvSpPr>
        <p:spPr>
          <a:xfrm>
            <a:off x="6696496" y="2771725"/>
            <a:ext cx="3096344" cy="57606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prstClr val="black"/>
              </a:solidFill>
            </a:endParaRPr>
          </a:p>
        </p:txBody>
      </p:sp>
      <p:cxnSp>
        <p:nvCxnSpPr>
          <p:cNvPr id="11" name="Connecteur droit avec flèche 10"/>
          <p:cNvCxnSpPr/>
          <p:nvPr/>
        </p:nvCxnSpPr>
        <p:spPr>
          <a:xfrm flipH="1">
            <a:off x="4285728" y="2987749"/>
            <a:ext cx="1512168" cy="0"/>
          </a:xfrm>
          <a:prstGeom prst="straightConnector1">
            <a:avLst/>
          </a:prstGeom>
          <a:ln w="38100">
            <a:tailEnd type="stealt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699576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9141</TotalTime>
  <Words>8356</Words>
  <Application>Microsoft Office PowerPoint</Application>
  <PresentationFormat>Personnalisé</PresentationFormat>
  <Paragraphs>2698</Paragraphs>
  <Slides>221</Slides>
  <Notes>105</Notes>
  <HiddenSlides>0</HiddenSlides>
  <MMClips>0</MMClips>
  <ScaleCrop>false</ScaleCrop>
  <HeadingPairs>
    <vt:vector size="4" baseType="variant">
      <vt:variant>
        <vt:lpstr>Thème</vt:lpstr>
      </vt:variant>
      <vt:variant>
        <vt:i4>1</vt:i4>
      </vt:variant>
      <vt:variant>
        <vt:lpstr>Titres des diapositives</vt:lpstr>
      </vt:variant>
      <vt:variant>
        <vt:i4>221</vt:i4>
      </vt:variant>
    </vt:vector>
  </HeadingPairs>
  <TitlesOfParts>
    <vt:vector size="222" baseType="lpstr">
      <vt:lpstr>Standard</vt:lpstr>
      <vt:lpstr>Présentation PowerPoint</vt:lpstr>
      <vt:lpstr>Présentation PowerPoint</vt:lpstr>
      <vt:lpstr>Présentation PowerPoint</vt:lpstr>
      <vt:lpstr>Architecture bioinformatique cible </vt:lpstr>
      <vt:lpstr>Présentation PowerPoint</vt:lpstr>
      <vt:lpstr>BBRIC Archive : 192 espèces ; 3744 échantillons  (quelques centaines de publiés!) ; 86 projets ; 10 Tb compressées  (avril 2016) </vt:lpstr>
      <vt:lpstr>https://bbric.toulouse.inra.fr</vt:lpstr>
      <vt:lpstr>Protocoles d’analyses BBRIC</vt:lpstr>
      <vt:lpstr>Protocoles d’analyses BBRIC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Objectif et périmètre</vt:lpstr>
      <vt:lpstr>Fonctionnement</vt:lpstr>
      <vt:lpstr>Alignement</vt:lpstr>
      <vt:lpstr>Alignement</vt:lpstr>
      <vt:lpstr>Alignement : influence des paramètres</vt:lpstr>
      <vt:lpstr>Alignement : influence des paramètres</vt:lpstr>
      <vt:lpstr>Alignement : influence des paramètres</vt:lpstr>
      <vt:lpstr>Filtrage</vt:lpstr>
      <vt:lpstr>Filtrage</vt:lpstr>
      <vt:lpstr>Comptage</vt:lpstr>
      <vt:lpstr>Comptage : choix de l’objet biologique</vt:lpstr>
      <vt:lpstr>Comptage : choix de l’objet biologique</vt:lpstr>
      <vt:lpstr>Comptage : influence des paramètres</vt:lpstr>
      <vt:lpstr>Fonctionnement : résumé étapes + paramètres modifiables</vt:lpstr>
      <vt:lpstr>Interface Galaxy</vt:lpstr>
      <vt:lpstr>Présentation PowerPoint</vt:lpstr>
      <vt:lpstr>Fichier de statistiques</vt:lpstr>
      <vt:lpstr>Fichier de statistiques</vt:lpstr>
      <vt:lpstr>Fichier de résultats</vt:lpstr>
      <vt:lpstr>Fichier de résultats</vt:lpstr>
      <vt:lpstr>Limites : normalisation RPKM</vt:lpstr>
      <vt:lpstr>Aller plus loin…</vt:lpstr>
      <vt:lpstr>CONTRÔLE DE QUALITÉ DE MESURES DE L'EXPRESSION</vt:lpstr>
      <vt:lpstr>Rappel : pipeline Mesures de l'expression</vt:lpstr>
      <vt:lpstr>Objectif et périmètre du pipeline</vt:lpstr>
      <vt:lpstr>Description du Workflow</vt:lpstr>
      <vt:lpstr>Description du Workflow</vt:lpstr>
      <vt:lpstr>Format du fichier design</vt:lpstr>
      <vt:lpstr>Description du Workflow</vt:lpstr>
      <vt:lpstr>Fichier de comptage</vt:lpstr>
      <vt:lpstr>Description du Workflow</vt:lpstr>
      <vt:lpstr>Plots à partir du fichier de comptage</vt:lpstr>
      <vt:lpstr>Nombre de lectures brutes par librairie</vt:lpstr>
      <vt:lpstr>Proportion de lectures mappées</vt:lpstr>
      <vt:lpstr>Proportion de hits avec alignement spécifique</vt:lpstr>
      <vt:lpstr>Proportion de hits recouvrant une feature</vt:lpstr>
      <vt:lpstr>Description du Workflow</vt:lpstr>
      <vt:lpstr>Fichier de comptage (format BBRIC)</vt:lpstr>
      <vt:lpstr>Fichier de comptage (format générique)</vt:lpstr>
      <vt:lpstr>Description du Workflow</vt:lpstr>
      <vt:lpstr>Résultats de comptage</vt:lpstr>
      <vt:lpstr>Clustering hiérarchique des librairies</vt:lpstr>
      <vt:lpstr>Barplot representing the number of features mapped</vt:lpstr>
      <vt:lpstr>Box plot du nombre de reads par feature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MyGenomeBrowser</vt:lpstr>
      <vt:lpstr>MyGenomeBrowser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Pourquoi visualiser les réseaux ?</vt:lpstr>
      <vt:lpstr>Représentation d’un réseau</vt:lpstr>
      <vt:lpstr>Représentation d’un réseau</vt:lpstr>
      <vt:lpstr>Les réseaux biologiques</vt:lpstr>
      <vt:lpstr>Les outils de visualisation de réseaux</vt:lpstr>
      <vt:lpstr>Cytoscape</vt:lpstr>
      <vt:lpstr>Réseaux et tables</vt:lpstr>
      <vt:lpstr>Réseaux et tables</vt:lpstr>
      <vt:lpstr>Style visuel</vt:lpstr>
      <vt:lpstr>Projection de données</vt:lpstr>
      <vt:lpstr>Layouts</vt:lpstr>
      <vt:lpstr>Layouts</vt:lpstr>
      <vt:lpstr>Sélection de sous-réseaux</vt:lpstr>
      <vt:lpstr>Filtre des réseaux</vt:lpstr>
      <vt:lpstr>Sélection de sous-réseaux par voisinage</vt:lpstr>
      <vt:lpstr>Création d’un sous-réseau par sélection</vt:lpstr>
      <vt:lpstr>Les applications Cytoscape</vt:lpstr>
      <vt:lpstr>Quelques exemples : http://cytoscape-publications.tumblr.com/</vt:lpstr>
      <vt:lpstr>Quelques exemples : http://cytoscape-publications.tumblr.com/</vt:lpstr>
      <vt:lpstr>Quelques exemples : http://cytoscape-publications.tumblr.com/</vt:lpstr>
      <vt:lpstr>Quelques exemples : http://cytoscape-publications.tumblr.com/</vt:lpstr>
      <vt:lpstr>Quelques exemples : http://cytoscape-publications.tumblr.com/</vt:lpstr>
      <vt:lpstr>Pour résumer</vt:lpstr>
      <vt:lpstr>Liens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darochamartine</dc:creator>
  <cp:lastModifiedBy>Sebastien Carrere</cp:lastModifiedBy>
  <cp:revision>547</cp:revision>
  <cp:lastPrinted>2016-04-15T08:36:44Z</cp:lastPrinted>
  <dcterms:created xsi:type="dcterms:W3CDTF">2014-03-05T09:01:06Z</dcterms:created>
  <dcterms:modified xsi:type="dcterms:W3CDTF">2016-10-13T14:17:04Z</dcterms:modified>
</cp:coreProperties>
</file>