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6"/>
  </p:notesMasterIdLst>
  <p:handoutMasterIdLst>
    <p:handoutMasterId r:id="rId177"/>
  </p:handoutMasterIdLst>
  <p:sldIdLst>
    <p:sldId id="427" r:id="rId2"/>
    <p:sldId id="572" r:id="rId3"/>
    <p:sldId id="573" r:id="rId4"/>
    <p:sldId id="323" r:id="rId5"/>
    <p:sldId id="325" r:id="rId6"/>
    <p:sldId id="324" r:id="rId7"/>
    <p:sldId id="326" r:id="rId8"/>
    <p:sldId id="327" r:id="rId9"/>
    <p:sldId id="322" r:id="rId10"/>
    <p:sldId id="420" r:id="rId11"/>
    <p:sldId id="421" r:id="rId12"/>
    <p:sldId id="423" r:id="rId13"/>
    <p:sldId id="422" r:id="rId14"/>
    <p:sldId id="424" r:id="rId15"/>
    <p:sldId id="289" r:id="rId16"/>
    <p:sldId id="257" r:id="rId17"/>
    <p:sldId id="263" r:id="rId18"/>
    <p:sldId id="266" r:id="rId19"/>
    <p:sldId id="264" r:id="rId20"/>
    <p:sldId id="259" r:id="rId21"/>
    <p:sldId id="260" r:id="rId22"/>
    <p:sldId id="261" r:id="rId23"/>
    <p:sldId id="262" r:id="rId24"/>
    <p:sldId id="267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574" r:id="rId45"/>
    <p:sldId id="575" r:id="rId46"/>
    <p:sldId id="576" r:id="rId47"/>
    <p:sldId id="577" r:id="rId48"/>
    <p:sldId id="578" r:id="rId49"/>
    <p:sldId id="579" r:id="rId50"/>
    <p:sldId id="580" r:id="rId51"/>
    <p:sldId id="581" r:id="rId52"/>
    <p:sldId id="582" r:id="rId53"/>
    <p:sldId id="583" r:id="rId54"/>
    <p:sldId id="584" r:id="rId55"/>
    <p:sldId id="585" r:id="rId56"/>
    <p:sldId id="586" r:id="rId57"/>
    <p:sldId id="587" r:id="rId58"/>
    <p:sldId id="588" r:id="rId59"/>
    <p:sldId id="589" r:id="rId60"/>
    <p:sldId id="590" r:id="rId61"/>
    <p:sldId id="591" r:id="rId62"/>
    <p:sldId id="592" r:id="rId63"/>
    <p:sldId id="593" r:id="rId64"/>
    <p:sldId id="594" r:id="rId65"/>
    <p:sldId id="595" r:id="rId66"/>
    <p:sldId id="596" r:id="rId67"/>
    <p:sldId id="597" r:id="rId68"/>
    <p:sldId id="658" r:id="rId69"/>
    <p:sldId id="659" r:id="rId70"/>
    <p:sldId id="660" r:id="rId71"/>
    <p:sldId id="661" r:id="rId72"/>
    <p:sldId id="662" r:id="rId73"/>
    <p:sldId id="663" r:id="rId74"/>
    <p:sldId id="664" r:id="rId75"/>
    <p:sldId id="665" r:id="rId76"/>
    <p:sldId id="666" r:id="rId77"/>
    <p:sldId id="667" r:id="rId78"/>
    <p:sldId id="603" r:id="rId79"/>
    <p:sldId id="604" r:id="rId80"/>
    <p:sldId id="605" r:id="rId81"/>
    <p:sldId id="657" r:id="rId82"/>
    <p:sldId id="606" r:id="rId83"/>
    <p:sldId id="607" r:id="rId84"/>
    <p:sldId id="608" r:id="rId85"/>
    <p:sldId id="609" r:id="rId86"/>
    <p:sldId id="610" r:id="rId87"/>
    <p:sldId id="611" r:id="rId88"/>
    <p:sldId id="612" r:id="rId89"/>
    <p:sldId id="613" r:id="rId90"/>
    <p:sldId id="614" r:id="rId91"/>
    <p:sldId id="668" r:id="rId92"/>
    <p:sldId id="669" r:id="rId93"/>
    <p:sldId id="670" r:id="rId94"/>
    <p:sldId id="671" r:id="rId95"/>
    <p:sldId id="672" r:id="rId96"/>
    <p:sldId id="673" r:id="rId97"/>
    <p:sldId id="674" r:id="rId98"/>
    <p:sldId id="675" r:id="rId99"/>
    <p:sldId id="676" r:id="rId100"/>
    <p:sldId id="618" r:id="rId101"/>
    <p:sldId id="619" r:id="rId102"/>
    <p:sldId id="620" r:id="rId103"/>
    <p:sldId id="621" r:id="rId104"/>
    <p:sldId id="622" r:id="rId105"/>
    <p:sldId id="623" r:id="rId106"/>
    <p:sldId id="624" r:id="rId107"/>
    <p:sldId id="677" r:id="rId108"/>
    <p:sldId id="678" r:id="rId109"/>
    <p:sldId id="679" r:id="rId110"/>
    <p:sldId id="680" r:id="rId111"/>
    <p:sldId id="681" r:id="rId112"/>
    <p:sldId id="682" r:id="rId113"/>
    <p:sldId id="683" r:id="rId114"/>
    <p:sldId id="684" r:id="rId115"/>
    <p:sldId id="685" r:id="rId116"/>
    <p:sldId id="686" r:id="rId117"/>
    <p:sldId id="687" r:id="rId118"/>
    <p:sldId id="688" r:id="rId119"/>
    <p:sldId id="689" r:id="rId120"/>
    <p:sldId id="690" r:id="rId121"/>
    <p:sldId id="391" r:id="rId122"/>
    <p:sldId id="393" r:id="rId123"/>
    <p:sldId id="394" r:id="rId124"/>
    <p:sldId id="395" r:id="rId125"/>
    <p:sldId id="396" r:id="rId126"/>
    <p:sldId id="397" r:id="rId127"/>
    <p:sldId id="398" r:id="rId128"/>
    <p:sldId id="399" r:id="rId129"/>
    <p:sldId id="400" r:id="rId130"/>
    <p:sldId id="401" r:id="rId131"/>
    <p:sldId id="402" r:id="rId132"/>
    <p:sldId id="403" r:id="rId133"/>
    <p:sldId id="404" r:id="rId134"/>
    <p:sldId id="405" r:id="rId135"/>
    <p:sldId id="406" r:id="rId136"/>
    <p:sldId id="407" r:id="rId137"/>
    <p:sldId id="408" r:id="rId138"/>
    <p:sldId id="409" r:id="rId139"/>
    <p:sldId id="410" r:id="rId140"/>
    <p:sldId id="411" r:id="rId141"/>
    <p:sldId id="412" r:id="rId142"/>
    <p:sldId id="413" r:id="rId143"/>
    <p:sldId id="414" r:id="rId144"/>
    <p:sldId id="415" r:id="rId145"/>
    <p:sldId id="416" r:id="rId146"/>
    <p:sldId id="628" r:id="rId147"/>
    <p:sldId id="629" r:id="rId148"/>
    <p:sldId id="630" r:id="rId149"/>
    <p:sldId id="631" r:id="rId150"/>
    <p:sldId id="632" r:id="rId151"/>
    <p:sldId id="633" r:id="rId152"/>
    <p:sldId id="634" r:id="rId153"/>
    <p:sldId id="635" r:id="rId154"/>
    <p:sldId id="636" r:id="rId155"/>
    <p:sldId id="637" r:id="rId156"/>
    <p:sldId id="638" r:id="rId157"/>
    <p:sldId id="639" r:id="rId158"/>
    <p:sldId id="640" r:id="rId159"/>
    <p:sldId id="641" r:id="rId160"/>
    <p:sldId id="642" r:id="rId161"/>
    <p:sldId id="643" r:id="rId162"/>
    <p:sldId id="644" r:id="rId163"/>
    <p:sldId id="645" r:id="rId164"/>
    <p:sldId id="646" r:id="rId165"/>
    <p:sldId id="647" r:id="rId166"/>
    <p:sldId id="648" r:id="rId167"/>
    <p:sldId id="649" r:id="rId168"/>
    <p:sldId id="650" r:id="rId169"/>
    <p:sldId id="651" r:id="rId170"/>
    <p:sldId id="652" r:id="rId171"/>
    <p:sldId id="653" r:id="rId172"/>
    <p:sldId id="654" r:id="rId173"/>
    <p:sldId id="655" r:id="rId174"/>
    <p:sldId id="656" r:id="rId175"/>
  </p:sldIdLst>
  <p:sldSz cx="10080625" cy="7559675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rome Gouzy" initials="JG" lastIdx="1" clrIdx="0"/>
  <p:cmAuthor id="1" name="Sebastien Carrere" initials="S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4" autoAdjust="0"/>
    <p:restoredTop sz="84040" autoAdjust="0"/>
  </p:normalViewPr>
  <p:slideViewPr>
    <p:cSldViewPr>
      <p:cViewPr varScale="1">
        <p:scale>
          <a:sx n="89" d="100"/>
          <a:sy n="89" d="100"/>
        </p:scale>
        <p:origin x="-1362" y="-114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11178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11646"/>
    </p:cViewPr>
  </p:sorterViewPr>
  <p:notesViewPr>
    <p:cSldViewPr>
      <p:cViewPr varScale="1">
        <p:scale>
          <a:sx n="69" d="100"/>
          <a:sy n="69" d="100"/>
        </p:scale>
        <p:origin x="-2862" y="-102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lIns="82457" tIns="41230" rIns="82457" bIns="4123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  <a:defRPr sz="1400"/>
            </a:pPr>
            <a:endParaRPr lang="fr-FR" sz="1300" dirty="0"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47649" y="0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lIns="82457" tIns="41230" rIns="82457" bIns="4123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 hangingPunct="0">
              <a:buNone/>
              <a:defRPr sz="1400"/>
            </a:pPr>
            <a:endParaRPr lang="fr-FR" sz="1300" dirty="0"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9430471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lIns="82457" tIns="41230" rIns="82457" bIns="4123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  <a:defRPr sz="1400"/>
            </a:pPr>
            <a:endParaRPr lang="fr-FR" sz="1300" dirty="0"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47649" y="9430471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lIns="82457" tIns="41230" rIns="82457" bIns="4123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 hangingPunct="0">
              <a:buNone/>
              <a:defRPr sz="1400"/>
            </a:pPr>
            <a:fld id="{7044FA59-F82A-455B-9A1A-8424A1F499B6}" type="slidenum">
              <a:rPr/>
              <a:pPr algn="r" hangingPunct="0">
                <a:buNone/>
                <a:defRPr sz="1400"/>
              </a:pPr>
              <a:t>‹N°›</a:t>
            </a:fld>
            <a:endParaRPr lang="fr-FR" sz="1300" dirty="0">
              <a:latin typeface="Liberation Sans" pitchFamily="18"/>
              <a:ea typeface="DejaVu Sans" pitchFamily="2"/>
              <a:cs typeface="DejaVu Sans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54063"/>
            <a:ext cx="4962525" cy="3722687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679797" y="4715069"/>
            <a:ext cx="5438050" cy="44667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fr-FR" sz="13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3847649" y="0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fr-FR" sz="13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9430471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fr-FR" sz="13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3847649" y="9430471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fr-FR" sz="13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231E5EB-7DA6-4EFC-901A-4CD6C87115F8}" type="slidenum">
              <a:rPr/>
              <a:pPr lvl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Liberation Sans" pitchFamily="18"/>
        <a:ea typeface="DejaVu Sans" pitchFamily="2"/>
        <a:cs typeface="DejaVu San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626AA7-A98C-47AD-A97D-F2CA9032DA04}" type="slidenum">
              <a:rPr lang="fr-FR"/>
              <a:pPr/>
              <a:t>26</a:t>
            </a:fld>
            <a:endParaRPr lang="fr-FR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D3E83B-5F64-418D-BDD3-E02C4195B4E6}" type="slidenum">
              <a:rPr lang="fr-FR"/>
              <a:pPr/>
              <a:t>35</a:t>
            </a:fld>
            <a:endParaRPr lang="fr-FR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7AE763-5D1F-4F7E-B39E-73F8B9607DD8}" type="slidenum">
              <a:rPr lang="fr-FR"/>
              <a:pPr/>
              <a:t>36</a:t>
            </a:fld>
            <a:endParaRPr lang="fr-FR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A4B80A-06D8-430A-849C-D76A03C0AE98}" type="slidenum">
              <a:rPr lang="fr-FR"/>
              <a:pPr/>
              <a:t>37</a:t>
            </a:fld>
            <a:endParaRPr lang="fr-FR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B9BF85-C171-417A-B578-8E1DBE9F077A}" type="slidenum">
              <a:rPr lang="fr-FR"/>
              <a:pPr/>
              <a:t>38</a:t>
            </a:fld>
            <a:endParaRPr lang="fr-FR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FB9683-139B-4DD7-B2B2-A1134875B85B}" type="slidenum">
              <a:rPr lang="fr-FR"/>
              <a:pPr/>
              <a:t>39</a:t>
            </a:fld>
            <a:endParaRPr lang="fr-FR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E52186-A975-4E8D-AD59-A968C5ADB348}" type="slidenum">
              <a:rPr lang="fr-FR"/>
              <a:pPr/>
              <a:t>40</a:t>
            </a:fld>
            <a:endParaRPr lang="fr-FR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B484E1-947D-455A-8A84-8E0F4C5095B0}" type="slidenum">
              <a:rPr lang="fr-FR"/>
              <a:pPr/>
              <a:t>41</a:t>
            </a:fld>
            <a:endParaRPr lang="fr-FR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5DBE36-BB13-4337-8943-BB87BD5B6F93}" type="slidenum">
              <a:rPr lang="fr-FR"/>
              <a:pPr/>
              <a:t>42</a:t>
            </a:fld>
            <a:endParaRPr lang="fr-FR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F82E33-2519-44F5-ACA9-E57F759F07BD}" type="slidenum">
              <a:rPr lang="fr-FR"/>
              <a:pPr/>
              <a:t>43</a:t>
            </a:fld>
            <a:endParaRPr lang="fr-FR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5650"/>
            <a:ext cx="4960938" cy="3721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FB4C73-1878-47FD-BFDC-AF9C8E0B8F9F}" type="slidenum">
              <a:rPr lang="fr-FR"/>
              <a:pPr/>
              <a:t>27</a:t>
            </a:fld>
            <a:endParaRPr lang="fr-FR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83027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9641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Rapide</a:t>
            </a:r>
            <a:r>
              <a:rPr lang="fr-FR" baseline="0" dirty="0" smtClean="0"/>
              <a:t> : le </a:t>
            </a:r>
            <a:r>
              <a:rPr lang="fr-FR" baseline="0" dirty="0" err="1" smtClean="0"/>
              <a:t>RNAseq</a:t>
            </a:r>
            <a:r>
              <a:rPr lang="fr-FR" baseline="0" dirty="0" smtClean="0"/>
              <a:t> combine les 2 précédentes approches: </a:t>
            </a:r>
            <a:r>
              <a:rPr lang="fr-FR" baseline="0" dirty="0" err="1" smtClean="0"/>
              <a:t>decouvertes</a:t>
            </a:r>
            <a:r>
              <a:rPr lang="fr-FR" baseline="0" dirty="0" smtClean="0"/>
              <a:t> de transcrits et mesure d’expression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9641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Comment sont construites les lib </a:t>
            </a:r>
            <a:r>
              <a:rPr lang="fr-FR" dirty="0" err="1" smtClean="0"/>
              <a:t>RNAseq</a:t>
            </a:r>
            <a:r>
              <a:rPr lang="fr-FR" dirty="0" smtClean="0"/>
              <a:t> pour mieux comprendre les étapes de nettoyage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bioinfo</a:t>
            </a:r>
            <a:r>
              <a:rPr lang="fr-FR" baseline="0" dirty="0" smtClean="0"/>
              <a:t> qui vont suivre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9641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Bien connaître et bien renseigner l’archive pour traitement </a:t>
            </a:r>
            <a:r>
              <a:rPr lang="fr-FR" dirty="0" err="1" smtClean="0"/>
              <a:t>bioinfo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9641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Schema</a:t>
            </a:r>
            <a:r>
              <a:rPr lang="fr-FR" dirty="0" smtClean="0"/>
              <a:t> data </a:t>
            </a:r>
            <a:r>
              <a:rPr lang="fr-FR" dirty="0" err="1" smtClean="0"/>
              <a:t>generation</a:t>
            </a:r>
            <a:r>
              <a:rPr lang="fr-FR" dirty="0" smtClean="0"/>
              <a:t> Martin &amp; Wang (2011) Nat. </a:t>
            </a:r>
            <a:r>
              <a:rPr lang="fr-FR" dirty="0" err="1" smtClean="0"/>
              <a:t>Rev</a:t>
            </a:r>
            <a:r>
              <a:rPr lang="fr-FR" dirty="0" smtClean="0"/>
              <a:t>. </a:t>
            </a:r>
            <a:r>
              <a:rPr lang="fr-FR" dirty="0" err="1" smtClean="0"/>
              <a:t>Gen</a:t>
            </a:r>
            <a:r>
              <a:rPr lang="fr-FR" dirty="0" smtClean="0"/>
              <a:t>. 12,671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9641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286347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 sont ces </a:t>
            </a:r>
            <a:r>
              <a:rPr lang="fr-FR" dirty="0" err="1" smtClean="0"/>
              <a:t>extremités</a:t>
            </a:r>
            <a:r>
              <a:rPr lang="fr-FR" dirty="0" smtClean="0"/>
              <a:t> que l’on va utiliser pour construire</a:t>
            </a:r>
            <a:r>
              <a:rPr lang="fr-FR" baseline="0" dirty="0" smtClean="0"/>
              <a:t> les transcrits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28634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Y-a-t-il un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genome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reference</a:t>
            </a:r>
            <a:r>
              <a:rPr lang="fr-FR" baseline="0" dirty="0" smtClean="0"/>
              <a:t>?</a:t>
            </a:r>
          </a:p>
          <a:p>
            <a:pPr marL="197898" indent="-197898" defTabSz="837766">
              <a:defRPr/>
            </a:pPr>
            <a:r>
              <a:rPr lang="fr-FR" dirty="0" smtClean="0"/>
              <a:t>2</a:t>
            </a:r>
            <a:r>
              <a:rPr lang="fr-FR" baseline="0" dirty="0" smtClean="0"/>
              <a:t> stratégies possibles: avec et sans génome de référence.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9641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</a:t>
            </a:r>
            <a:r>
              <a:rPr lang="fr-FR" baseline="0" dirty="0" smtClean="0"/>
              <a:t> aligne les </a:t>
            </a:r>
            <a:r>
              <a:rPr lang="fr-FR" baseline="0" dirty="0" err="1" smtClean="0"/>
              <a:t>reads</a:t>
            </a:r>
            <a:r>
              <a:rPr lang="fr-FR" baseline="0" dirty="0" smtClean="0"/>
              <a:t> directement sur la référence afin de pouvoir faire une annotation et/ou une quantification de l’expression.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9641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D6D112-D60C-41C5-85BC-438FF290D9BD}" type="slidenum">
              <a:rPr lang="fr-FR"/>
              <a:pPr/>
              <a:t>28</a:t>
            </a:fld>
            <a:endParaRPr lang="fr-FR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Ne pas aborder le cas avec génome de </a:t>
            </a:r>
            <a:r>
              <a:rPr lang="fr-FR" baseline="0" dirty="0" err="1" smtClean="0"/>
              <a:t>reference</a:t>
            </a:r>
            <a:r>
              <a:rPr lang="fr-FR" baseline="0" dirty="0" smtClean="0"/>
              <a:t>, il sera traité par les autres modules.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9641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Sans </a:t>
            </a:r>
            <a:r>
              <a:rPr lang="fr-FR" baseline="0" dirty="0" err="1" smtClean="0"/>
              <a:t>genome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reference</a:t>
            </a:r>
            <a:r>
              <a:rPr lang="fr-FR" baseline="0" dirty="0" smtClean="0"/>
              <a:t>, il faut utiliser une approche dite de novo.</a:t>
            </a:r>
          </a:p>
          <a:p>
            <a:r>
              <a:rPr lang="fr-FR" baseline="0" dirty="0" smtClean="0"/>
              <a:t>Reconstituer les transcrits en alignant les </a:t>
            </a:r>
            <a:r>
              <a:rPr lang="fr-FR" baseline="0" dirty="0" err="1" smtClean="0"/>
              <a:t>reads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Puis dans un second temps utiliser le </a:t>
            </a:r>
            <a:r>
              <a:rPr lang="fr-FR" baseline="0" dirty="0" err="1" smtClean="0"/>
              <a:t>transcriptome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reference</a:t>
            </a:r>
            <a:r>
              <a:rPr lang="fr-FR" baseline="0" dirty="0" smtClean="0"/>
              <a:t> obtenu pour quantifier l’expression des transcrits sur les </a:t>
            </a:r>
            <a:r>
              <a:rPr lang="fr-FR" baseline="0" dirty="0" err="1" smtClean="0"/>
              <a:t>echantillons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9641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Sans génome de référence, il faut utiliser une approche dite de novo</a:t>
            </a:r>
          </a:p>
          <a:p>
            <a:r>
              <a:rPr lang="fr-FR" baseline="0" dirty="0" smtClean="0"/>
              <a:t>C’est précisément cette approche que nous allons traiter dans ce module et qui est implémenté dans le pipeline. </a:t>
            </a:r>
          </a:p>
          <a:p>
            <a:r>
              <a:rPr lang="fr-FR" baseline="0" dirty="0" smtClean="0"/>
              <a:t>Ces objectifs dépendent grandement des étapes expérimentales en amont et des choix qui ont été faits qui impactent l’analyse en aval.</a:t>
            </a:r>
          </a:p>
          <a:p>
            <a:r>
              <a:rPr lang="fr-FR" baseline="0" dirty="0" smtClean="0"/>
              <a:t>Pas besoin de décrire les étapes expérimentales, mais insister sur les choix cruciaux/essentiels à chacune d’elle pour maximiser les chances d’obtenir de bons résultats.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9641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Schema</a:t>
            </a:r>
            <a:r>
              <a:rPr lang="fr-FR" dirty="0" smtClean="0"/>
              <a:t> synthétique du pipeline:</a:t>
            </a:r>
            <a:r>
              <a:rPr lang="fr-FR" baseline="0" dirty="0" smtClean="0"/>
              <a:t> 3 </a:t>
            </a:r>
            <a:r>
              <a:rPr lang="fr-FR" baseline="0" dirty="0" err="1" smtClean="0"/>
              <a:t>workflows</a:t>
            </a:r>
            <a:endParaRPr lang="fr-FR" baseline="0" dirty="0" smtClean="0"/>
          </a:p>
          <a:p>
            <a:pPr marL="197898" indent="-197898" defTabSz="837766">
              <a:defRPr/>
            </a:pPr>
            <a:r>
              <a:rPr lang="fr-FR" baseline="0" dirty="0" smtClean="0"/>
              <a:t>L’objectif du pipeline est double: un objectif qualitatif, se constituer un </a:t>
            </a:r>
            <a:r>
              <a:rPr lang="fr-FR" baseline="0" dirty="0" err="1" smtClean="0"/>
              <a:t>transcriptome</a:t>
            </a:r>
            <a:r>
              <a:rPr lang="fr-FR" baseline="0" dirty="0" smtClean="0"/>
              <a:t> de référence de novo, un quantitatif, pour mesurer l’abondance des transcrits pour chacune des banques.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37925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37766"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96419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Simplifier le plan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830272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Schema</a:t>
            </a:r>
            <a:r>
              <a:rPr lang="fr-FR" dirty="0" smtClean="0"/>
              <a:t> synthétique du pipeline:</a:t>
            </a:r>
            <a:r>
              <a:rPr lang="fr-FR" baseline="0" dirty="0" smtClean="0"/>
              <a:t> 3 </a:t>
            </a:r>
            <a:r>
              <a:rPr lang="fr-FR" baseline="0" dirty="0" err="1" smtClean="0"/>
              <a:t>workflows</a:t>
            </a:r>
            <a:endParaRPr lang="fr-FR" baseline="0" dirty="0" smtClean="0"/>
          </a:p>
          <a:p>
            <a:pPr marL="197898" indent="-197898" defTabSz="837766">
              <a:defRPr/>
            </a:pPr>
            <a:r>
              <a:rPr lang="fr-FR" baseline="0" dirty="0" smtClean="0"/>
              <a:t>L’objectif du pipeline est double: un objectif qualitatif, se constituer un </a:t>
            </a:r>
            <a:r>
              <a:rPr lang="fr-FR" baseline="0" dirty="0" err="1" smtClean="0"/>
              <a:t>transcriptome</a:t>
            </a:r>
            <a:r>
              <a:rPr lang="fr-FR" baseline="0" dirty="0" smtClean="0"/>
              <a:t> de référence de novo, un quantitatif, pour mesurer l’abondance des transcrits pour chacune des banques.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379252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adaptateurs</a:t>
            </a:r>
            <a:r>
              <a:rPr lang="fr-FR" baseline="0" dirty="0" smtClean="0"/>
              <a:t> sont incorporés à l’étape pré-PCR, et contribuent à l’amplification des fragments </a:t>
            </a:r>
            <a:r>
              <a:rPr lang="fr-FR" baseline="0" dirty="0" err="1" smtClean="0"/>
              <a:t>cDNA</a:t>
            </a:r>
            <a:r>
              <a:rPr lang="fr-FR" baseline="0" dirty="0" smtClean="0"/>
              <a:t>, ainsi qu’au séquençage et à l’identification de l’échantillon des </a:t>
            </a:r>
            <a:r>
              <a:rPr lang="fr-FR" baseline="0" dirty="0" err="1" smtClean="0"/>
              <a:t>reads</a:t>
            </a:r>
            <a:r>
              <a:rPr lang="fr-FR" baseline="0" dirty="0" smtClean="0"/>
              <a:t>. Néanmoins, les </a:t>
            </a:r>
            <a:r>
              <a:rPr lang="fr-FR" baseline="0" dirty="0" err="1" smtClean="0"/>
              <a:t>reads</a:t>
            </a:r>
            <a:r>
              <a:rPr lang="fr-FR" baseline="0" dirty="0" smtClean="0"/>
              <a:t> peuvent contenir les séquences adaptateurs/</a:t>
            </a:r>
            <a:r>
              <a:rPr lang="fr-FR" baseline="0" dirty="0" err="1" smtClean="0"/>
              <a:t>primers</a:t>
            </a:r>
            <a:r>
              <a:rPr lang="fr-FR" baseline="0" dirty="0" smtClean="0"/>
              <a:t>. Si on ne les </a:t>
            </a:r>
            <a:r>
              <a:rPr lang="fr-FR" baseline="0" dirty="0" err="1" smtClean="0"/>
              <a:t>enleve</a:t>
            </a:r>
            <a:r>
              <a:rPr lang="fr-FR" baseline="0" dirty="0" smtClean="0"/>
              <a:t> pas, cela risque de générer des </a:t>
            </a:r>
            <a:r>
              <a:rPr lang="fr-FR" baseline="0" dirty="0" err="1" smtClean="0"/>
              <a:t>chimeres</a:t>
            </a:r>
            <a:r>
              <a:rPr lang="fr-FR" baseline="0" dirty="0" smtClean="0"/>
              <a:t> car les </a:t>
            </a:r>
            <a:r>
              <a:rPr lang="fr-FR" baseline="0" dirty="0" err="1" smtClean="0"/>
              <a:t>reads</a:t>
            </a:r>
            <a:r>
              <a:rPr lang="fr-FR" baseline="0" dirty="0" smtClean="0"/>
              <a:t> provenant de transcrits différents vont se chevaucher sur ces séquences et </a:t>
            </a:r>
            <a:r>
              <a:rPr lang="fr-FR" baseline="0" dirty="0" err="1" smtClean="0"/>
              <a:t>etre</a:t>
            </a:r>
            <a:r>
              <a:rPr lang="fr-FR" baseline="0" dirty="0" smtClean="0"/>
              <a:t> associés dans un seul et </a:t>
            </a:r>
            <a:r>
              <a:rPr lang="fr-FR" baseline="0" dirty="0" err="1" smtClean="0"/>
              <a:t>meme</a:t>
            </a:r>
            <a:r>
              <a:rPr lang="fr-FR" baseline="0" dirty="0" smtClean="0"/>
              <a:t> transcrit.</a:t>
            </a:r>
          </a:p>
          <a:p>
            <a:r>
              <a:rPr lang="fr-FR" baseline="0" dirty="0" smtClean="0"/>
              <a:t>NB: http://</a:t>
            </a:r>
            <a:r>
              <a:rPr lang="fr-FR" baseline="0" dirty="0" err="1" smtClean="0"/>
              <a:t>onetipperday.blogspot.fr</a:t>
            </a:r>
            <a:r>
              <a:rPr lang="fr-FR" baseline="0" dirty="0" smtClean="0"/>
              <a:t>/2012/08/</a:t>
            </a:r>
            <a:r>
              <a:rPr lang="fr-FR" baseline="0" dirty="0" err="1" smtClean="0"/>
              <a:t>three</a:t>
            </a:r>
            <a:r>
              <a:rPr lang="fr-FR" baseline="0" dirty="0" smtClean="0"/>
              <a:t>-</a:t>
            </a:r>
            <a:r>
              <a:rPr lang="fr-FR" baseline="0" dirty="0" err="1" smtClean="0"/>
              <a:t>ways</a:t>
            </a:r>
            <a:r>
              <a:rPr lang="fr-FR" baseline="0" dirty="0" smtClean="0"/>
              <a:t>-to-</a:t>
            </a:r>
            <a:r>
              <a:rPr lang="fr-FR" baseline="0" dirty="0" err="1" smtClean="0"/>
              <a:t>trim</a:t>
            </a:r>
            <a:r>
              <a:rPr lang="fr-FR" baseline="0" dirty="0" smtClean="0"/>
              <a:t>-</a:t>
            </a:r>
            <a:r>
              <a:rPr lang="fr-FR" baseline="0" dirty="0" err="1" smtClean="0"/>
              <a:t>adaptorprimer.html</a:t>
            </a:r>
            <a:endParaRPr lang="fr-FR" baseline="0" dirty="0" smtClean="0"/>
          </a:p>
          <a:p>
            <a:r>
              <a:rPr lang="fr-FR" baseline="0" dirty="0" smtClean="0"/>
              <a:t>Lors de la </a:t>
            </a:r>
            <a:r>
              <a:rPr lang="fr-FR" baseline="0" dirty="0" err="1" smtClean="0"/>
              <a:t>ligation</a:t>
            </a:r>
            <a:r>
              <a:rPr lang="fr-FR" baseline="0" dirty="0" smtClean="0"/>
              <a:t> des adaptateurs, il se peut qu’il y ait des appariements non spécifiques qui conduisent a des constructions </a:t>
            </a:r>
            <a:r>
              <a:rPr lang="fr-FR" baseline="0" dirty="0" err="1" smtClean="0"/>
              <a:t>adn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artefactuelles</a:t>
            </a:r>
            <a:r>
              <a:rPr lang="fr-FR" baseline="0" dirty="0" smtClean="0"/>
              <a:t> ne correspondants a aucun transcrit existant. Ce qui va générer des </a:t>
            </a:r>
            <a:r>
              <a:rPr lang="fr-FR" baseline="0" dirty="0" err="1" smtClean="0"/>
              <a:t>reads</a:t>
            </a:r>
            <a:r>
              <a:rPr lang="fr-FR" baseline="0" dirty="0" smtClean="0"/>
              <a:t> qui ont le potentiel de dégrader la qualité de l’assemblage en </a:t>
            </a:r>
            <a:r>
              <a:rPr lang="fr-FR" baseline="0" dirty="0" err="1" smtClean="0"/>
              <a:t>empechant</a:t>
            </a:r>
            <a:r>
              <a:rPr lang="fr-FR" baseline="0" dirty="0" smtClean="0"/>
              <a:t> la formation des contigs. En effet, les </a:t>
            </a:r>
            <a:r>
              <a:rPr lang="fr-FR" baseline="0" dirty="0" err="1" smtClean="0"/>
              <a:t>reads</a:t>
            </a:r>
            <a:r>
              <a:rPr lang="fr-FR" baseline="0" dirty="0" smtClean="0"/>
              <a:t> correspondants a différents vrais transcrits peuvent par le biais de ces </a:t>
            </a:r>
            <a:r>
              <a:rPr lang="fr-FR" baseline="0" dirty="0" err="1" smtClean="0"/>
              <a:t>reads</a:t>
            </a:r>
            <a:r>
              <a:rPr lang="fr-FR" baseline="0" dirty="0" smtClean="0"/>
              <a:t> artefacts se chevaucher et créer des </a:t>
            </a:r>
            <a:r>
              <a:rPr lang="fr-FR" baseline="0" dirty="0" err="1" smtClean="0"/>
              <a:t>chimeres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313414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Grooming</a:t>
            </a:r>
            <a:r>
              <a:rPr lang="fr-FR" dirty="0" smtClean="0"/>
              <a:t>: </a:t>
            </a:r>
            <a:r>
              <a:rPr lang="fr-FR" dirty="0" err="1" smtClean="0"/>
              <a:t>etre</a:t>
            </a:r>
            <a:r>
              <a:rPr lang="fr-FR" dirty="0" smtClean="0"/>
              <a:t> sur de l’encodage de la qualité des bases entres les différentes librairies avant</a:t>
            </a:r>
            <a:r>
              <a:rPr lang="fr-FR" baseline="0" dirty="0" smtClean="0"/>
              <a:t> de commencer l’analyse au risque d’éliminer des </a:t>
            </a:r>
            <a:r>
              <a:rPr lang="fr-FR" baseline="0" dirty="0" err="1" smtClean="0"/>
              <a:t>sequences</a:t>
            </a:r>
            <a:r>
              <a:rPr lang="fr-FR" baseline="0" dirty="0" smtClean="0"/>
              <a:t> de bonne qualité et compromettre l’assemblage. Convertir vers un format identique comme </a:t>
            </a:r>
            <a:r>
              <a:rPr lang="fr-FR" baseline="0" dirty="0" err="1" smtClean="0"/>
              <a:t>sanger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phred</a:t>
            </a:r>
            <a:r>
              <a:rPr lang="fr-FR" baseline="0" dirty="0" smtClean="0"/>
              <a:t> 33).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286347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28634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6A84AD-1761-4B54-9460-FF6EAAA967EE}" type="slidenum">
              <a:rPr lang="fr-FR"/>
              <a:pPr/>
              <a:t>29</a:t>
            </a:fld>
            <a:endParaRPr lang="fr-FR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286347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286347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313414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Remplace la diapo 87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305432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Remplace la diapo 87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305432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Remplace la diapo 87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305432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Remplace la diapo 87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305432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Remplace la diapo 87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305432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Remplace la diapo 87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305432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Remplace la diapo 87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30543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F40B0A-C553-4B77-9495-7DD3093E169E}" type="slidenum">
              <a:rPr lang="fr-FR"/>
              <a:pPr/>
              <a:t>30</a:t>
            </a:fld>
            <a:endParaRPr lang="fr-FR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Simplifier le plan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830272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Schema</a:t>
            </a:r>
            <a:r>
              <a:rPr lang="fr-FR" dirty="0" smtClean="0"/>
              <a:t> synthétique du pipeline:</a:t>
            </a:r>
            <a:r>
              <a:rPr lang="fr-FR" baseline="0" dirty="0" smtClean="0"/>
              <a:t> 3 </a:t>
            </a:r>
            <a:r>
              <a:rPr lang="fr-FR" baseline="0" dirty="0" err="1" smtClean="0"/>
              <a:t>workflows</a:t>
            </a:r>
            <a:endParaRPr lang="fr-FR" baseline="0" dirty="0" smtClean="0"/>
          </a:p>
          <a:p>
            <a:pPr marL="197898" indent="-197898" defTabSz="837766">
              <a:defRPr/>
            </a:pPr>
            <a:r>
              <a:rPr lang="fr-FR" baseline="0" dirty="0" smtClean="0"/>
              <a:t>L’objectif du pipeline est double: un objectif qualitatif, se constituer un </a:t>
            </a:r>
            <a:r>
              <a:rPr lang="fr-FR" baseline="0" dirty="0" err="1" smtClean="0"/>
              <a:t>transcriptome</a:t>
            </a:r>
            <a:r>
              <a:rPr lang="fr-FR" baseline="0" dirty="0" smtClean="0"/>
              <a:t> de référence de novo, un quantitatif, pour mesurer l’abondance des transcrits pour chacune des banques.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379252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7898" indent="-197898" defTabSz="837766">
              <a:defRPr/>
            </a:pPr>
            <a:r>
              <a:rPr lang="fr-FR" sz="1800" dirty="0" smtClean="0"/>
              <a:t>L’excédent de </a:t>
            </a:r>
            <a:r>
              <a:rPr lang="fr-FR" sz="1800" dirty="0" err="1" smtClean="0"/>
              <a:t>reads</a:t>
            </a:r>
            <a:r>
              <a:rPr lang="fr-FR" sz="1800" dirty="0" smtClean="0"/>
              <a:t> correspondant aux gènes les plus fortement exprimés est inutile pour l’assemblage du </a:t>
            </a:r>
            <a:r>
              <a:rPr lang="fr-FR" sz="1800" dirty="0" err="1" smtClean="0"/>
              <a:t>transcriptome</a:t>
            </a:r>
            <a:r>
              <a:rPr lang="fr-FR" sz="1800" dirty="0" smtClean="0"/>
              <a:t>. Par la procédure de normalisation, montrer qu’on peut réduire le jeu de données à une taille utile, sans perte importante d’information, afin d’accélérer et d’améliorer l’étape d’assemblage. Cette procédure élimine la redondance pour les gènes fortement exprimés sans affecter les gènes plus faiblement exprimés.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5650"/>
            <a:ext cx="4960938" cy="3721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7898" indent="-197898" defTabSz="837766">
              <a:defRPr/>
            </a:pPr>
            <a:r>
              <a:rPr lang="fr-FR" sz="1800" dirty="0" smtClean="0"/>
              <a:t>L’excédent de </a:t>
            </a:r>
            <a:r>
              <a:rPr lang="fr-FR" sz="1800" dirty="0" err="1" smtClean="0"/>
              <a:t>reads</a:t>
            </a:r>
            <a:r>
              <a:rPr lang="fr-FR" sz="1800" dirty="0" smtClean="0"/>
              <a:t> correspondant aux gènes les plus fortement exprimés est inutile pour l’assemblage du </a:t>
            </a:r>
            <a:r>
              <a:rPr lang="fr-FR" sz="1800" dirty="0" err="1" smtClean="0"/>
              <a:t>transcriptome</a:t>
            </a:r>
            <a:r>
              <a:rPr lang="fr-FR" sz="1800" dirty="0" smtClean="0"/>
              <a:t>. Par la procédure de normalisation, montrer qu’on peut réduire le jeu de données à une taille utile, sans perte importante d’information, afin d’accélérer et d’améliorer l’étape d’assemblage. Cette procédure élimine la redondance pour les gènes fortement exprimés sans affecter les gènes plus faiblement exprimés.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/>
              <a:t>Remplace la diapo 93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/>
              <a:t>Remplace la diapo 94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7898" indent="-197898" defTabSz="837766">
              <a:defRPr/>
            </a:pPr>
            <a:r>
              <a:rPr lang="fr-FR" sz="1800" dirty="0" smtClean="0"/>
              <a:t>L’excédent de </a:t>
            </a:r>
            <a:r>
              <a:rPr lang="fr-FR" sz="1800" dirty="0" err="1" smtClean="0"/>
              <a:t>reads</a:t>
            </a:r>
            <a:r>
              <a:rPr lang="fr-FR" sz="1800" dirty="0" smtClean="0"/>
              <a:t> correspondant aux gènes les plus fortement exprimés est inutile pour l’assemblage du </a:t>
            </a:r>
            <a:r>
              <a:rPr lang="fr-FR" sz="1800" dirty="0" err="1" smtClean="0"/>
              <a:t>transcriptome</a:t>
            </a:r>
            <a:r>
              <a:rPr lang="fr-FR" sz="1800" dirty="0" smtClean="0"/>
              <a:t>. Par la procédure de normalisation, montrer qu’on peut réduire le jeu de données à une taille utile, sans perte importante d’information, afin d’accélérer et d’améliorer l’étape d’assemblage. Cette procédure élimine la redondance pour les gènes fortement exprimés sans affecter les gènes plus faiblement exprimés.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7898" indent="-197898" defTabSz="837766">
              <a:defRPr/>
            </a:pPr>
            <a:r>
              <a:rPr lang="fr-FR" sz="1800" dirty="0" smtClean="0"/>
              <a:t>L’excédent de </a:t>
            </a:r>
            <a:r>
              <a:rPr lang="fr-FR" sz="1800" dirty="0" err="1" smtClean="0"/>
              <a:t>reads</a:t>
            </a:r>
            <a:r>
              <a:rPr lang="fr-FR" sz="1800" dirty="0" smtClean="0"/>
              <a:t> correspondant aux gènes les plus fortement exprimés est inutile pour l’assemblage du </a:t>
            </a:r>
            <a:r>
              <a:rPr lang="fr-FR" sz="1800" dirty="0" err="1" smtClean="0"/>
              <a:t>transcriptome</a:t>
            </a:r>
            <a:r>
              <a:rPr lang="fr-FR" sz="1800" dirty="0" smtClean="0"/>
              <a:t>. Par la procédure de normalisation, montrer qu’on peut réduire le jeu de données à une taille utile, sans perte importante d’information, afin d’accélérer et d’améliorer l’étape d’assemblage. Cette procédure élimine la redondance pour les gènes fortement exprimés sans affecter les gènes plus faiblement exprimés.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1C4B6E-3B70-42DA-9007-D66674F3C0DC}" type="slidenum">
              <a:rPr lang="fr-FR"/>
              <a:pPr/>
              <a:t>31</a:t>
            </a:fld>
            <a:endParaRPr lang="fr-FR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5974" indent="-215974" defTabSz="914292">
              <a:defRPr/>
            </a:pPr>
            <a:r>
              <a:rPr lang="fr-FR" dirty="0" smtClean="0"/>
              <a:t>Remplace la diapo 100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Simplifier le plan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830272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Schema</a:t>
            </a:r>
            <a:r>
              <a:rPr lang="fr-FR" dirty="0" smtClean="0"/>
              <a:t> synthétique du pipeline:</a:t>
            </a:r>
            <a:r>
              <a:rPr lang="fr-FR" baseline="0" dirty="0" smtClean="0"/>
              <a:t> 3 </a:t>
            </a:r>
            <a:r>
              <a:rPr lang="fr-FR" baseline="0" dirty="0" err="1" smtClean="0"/>
              <a:t>workflows</a:t>
            </a:r>
            <a:endParaRPr lang="fr-FR" baseline="0" dirty="0" smtClean="0"/>
          </a:p>
          <a:p>
            <a:pPr marL="197898" indent="-197898" defTabSz="837766">
              <a:defRPr/>
            </a:pPr>
            <a:r>
              <a:rPr lang="fr-FR" baseline="0" dirty="0" smtClean="0"/>
              <a:t>L’objectif du pipeline est double: un objectif qualitatif, se constituer un </a:t>
            </a:r>
            <a:r>
              <a:rPr lang="fr-FR" baseline="0" dirty="0" err="1" smtClean="0"/>
              <a:t>transcriptome</a:t>
            </a:r>
            <a:r>
              <a:rPr lang="fr-FR" baseline="0" dirty="0" smtClean="0"/>
              <a:t> de référence de novo, un quantitatif, pour mesurer l’abondance des transcrits pour chacune des banques.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379252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5974" indent="-215974" defTabSz="914292">
              <a:defRPr/>
            </a:pPr>
            <a:r>
              <a:rPr lang="fr-FR" dirty="0" smtClean="0"/>
              <a:t>Remplace la diapo 107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5974" indent="-215974" defTabSz="914292">
              <a:defRPr/>
            </a:pPr>
            <a:r>
              <a:rPr lang="fr-FR" dirty="0" smtClean="0"/>
              <a:t>Remplace la diapo 108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6603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1681C7-A6FF-4E1C-9772-66BDACFBF87D}" type="slidenum">
              <a:rPr lang="fr-FR"/>
              <a:pPr/>
              <a:t>32</a:t>
            </a:fld>
            <a:endParaRPr lang="fr-FR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5650"/>
            <a:ext cx="4960938" cy="3721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5650"/>
            <a:ext cx="4960938" cy="3721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fr-FR" dirty="0" smtClean="0"/>
              <a:t>Comment feriez vous pour </a:t>
            </a:r>
            <a:r>
              <a:rPr lang="fr-FR" dirty="0" err="1" smtClean="0"/>
              <a:t>detecter</a:t>
            </a:r>
            <a:r>
              <a:rPr lang="fr-FR" dirty="0" smtClean="0"/>
              <a:t> un </a:t>
            </a:r>
            <a:r>
              <a:rPr lang="fr-FR" dirty="0" err="1" smtClean="0"/>
              <a:t>gene</a:t>
            </a:r>
            <a:r>
              <a:rPr lang="fr-FR" dirty="0" smtClean="0"/>
              <a:t> issus d’un transfert horizontal</a:t>
            </a:r>
          </a:p>
          <a:p>
            <a:endParaRPr lang="fr-FR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généralement</a:t>
            </a:r>
            <a:r>
              <a:rPr lang="fr-FR" baseline="0" dirty="0" smtClean="0"/>
              <a:t> transmission parent-&gt;descendant d’une même espèce</a:t>
            </a:r>
          </a:p>
          <a:p>
            <a:r>
              <a:rPr lang="fr-FR" dirty="0" smtClean="0"/>
              <a:t>HGT</a:t>
            </a:r>
            <a:r>
              <a:rPr lang="fr-FR" baseline="0" dirty="0" smtClean="0"/>
              <a:t> transfert entre espèce différente sans relation d’</a:t>
            </a:r>
            <a:r>
              <a:rPr lang="fr-FR" baseline="0" dirty="0" err="1" smtClean="0"/>
              <a:t>heridité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ex: </a:t>
            </a:r>
            <a:r>
              <a:rPr lang="fr-FR" baseline="0" dirty="0" err="1" smtClean="0"/>
              <a:t>bacterie</a:t>
            </a:r>
            <a:r>
              <a:rPr lang="fr-FR" baseline="0" dirty="0" smtClean="0"/>
              <a:t>/</a:t>
            </a:r>
            <a:r>
              <a:rPr lang="fr-FR" baseline="0" dirty="0" err="1" smtClean="0"/>
              <a:t>bacterie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bacterie</a:t>
            </a:r>
            <a:r>
              <a:rPr lang="fr-FR" baseline="0" dirty="0" smtClean="0"/>
              <a:t>/plante 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147</a:t>
            </a:fld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périmètre initiale du pipeline, non-</a:t>
            </a:r>
            <a:r>
              <a:rPr lang="fr-FR" dirty="0" err="1" smtClean="0"/>
              <a:t>metazoaire</a:t>
            </a:r>
            <a:r>
              <a:rPr lang="fr-FR" dirty="0" smtClean="0"/>
              <a:t> -&gt; métazoaire</a:t>
            </a:r>
          </a:p>
          <a:p>
            <a:r>
              <a:rPr lang="fr-FR" dirty="0" smtClean="0"/>
              <a:t>périmètre possible </a:t>
            </a:r>
            <a:r>
              <a:rPr lang="fr-FR" dirty="0" err="1" smtClean="0"/>
              <a:t>bacterie</a:t>
            </a:r>
            <a:r>
              <a:rPr lang="fr-FR" dirty="0" smtClean="0"/>
              <a:t>/</a:t>
            </a:r>
            <a:r>
              <a:rPr lang="fr-FR" dirty="0" err="1" smtClean="0"/>
              <a:t>archae</a:t>
            </a:r>
            <a:r>
              <a:rPr lang="fr-FR" baseline="0" dirty="0" smtClean="0"/>
              <a:t> -&gt; reste du monde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148</a:t>
            </a:fld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empirique, validé par de la </a:t>
            </a:r>
            <a:r>
              <a:rPr lang="fr-FR" dirty="0" err="1" smtClean="0"/>
              <a:t>phylo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150</a:t>
            </a:fld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&gt;30</a:t>
            </a:r>
            <a:r>
              <a:rPr lang="fr-FR" baseline="0" dirty="0" smtClean="0"/>
              <a:t> déjà significatif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155</a:t>
            </a:fld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exclure</a:t>
            </a:r>
            <a:r>
              <a:rPr lang="fr-FR" baseline="0" dirty="0" smtClean="0"/>
              <a:t> les organisme/nœud trop proche en fonction d’où on pense que le HGT a eu lieu. Processus </a:t>
            </a:r>
            <a:r>
              <a:rPr lang="fr-FR" baseline="0" dirty="0" err="1" smtClean="0"/>
              <a:t>eventuellement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iteratif</a:t>
            </a:r>
            <a:r>
              <a:rPr lang="fr-FR" baseline="0" dirty="0" smtClean="0"/>
              <a:t>, seul le </a:t>
            </a:r>
            <a:r>
              <a:rPr lang="fr-FR" baseline="0" dirty="0" err="1" smtClean="0"/>
              <a:t>blastp</a:t>
            </a:r>
            <a:r>
              <a:rPr lang="fr-FR" baseline="0" dirty="0" smtClean="0"/>
              <a:t> est long.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161</a:t>
            </a:fld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Un organisme mal placé dans la </a:t>
            </a:r>
            <a:r>
              <a:rPr lang="fr-FR" dirty="0" err="1" smtClean="0"/>
              <a:t>taxo</a:t>
            </a:r>
            <a:r>
              <a:rPr lang="fr-FR" dirty="0" smtClean="0"/>
              <a:t>, on veut le garder, on exclus</a:t>
            </a:r>
            <a:r>
              <a:rPr lang="fr-FR" baseline="0" dirty="0" smtClean="0"/>
              <a:t> pas le nœud le plus haut mais les nœuds plus bas. Savoir identifier un organisme mal place.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164</a:t>
            </a:fld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Cas -460/-367/-172 -&gt; </a:t>
            </a:r>
            <a:r>
              <a:rPr lang="fr-FR" dirty="0" err="1" smtClean="0"/>
              <a:t>genes</a:t>
            </a:r>
            <a:r>
              <a:rPr lang="fr-FR" baseline="0" dirty="0" smtClean="0"/>
              <a:t> purement </a:t>
            </a:r>
            <a:r>
              <a:rPr lang="fr-FR" baseline="0" dirty="0" err="1" smtClean="0"/>
              <a:t>metazoaire</a:t>
            </a:r>
            <a:r>
              <a:rPr lang="fr-FR" baseline="0" dirty="0" smtClean="0"/>
              <a:t>, pas de match non </a:t>
            </a:r>
            <a:r>
              <a:rPr lang="fr-FR" baseline="0" dirty="0" err="1" smtClean="0"/>
              <a:t>metazoaire</a:t>
            </a:r>
            <a:endParaRPr lang="fr-FR" baseline="0" dirty="0" smtClean="0"/>
          </a:p>
          <a:p>
            <a:r>
              <a:rPr lang="fr-FR" baseline="0" dirty="0" smtClean="0"/>
              <a:t>Cas 30/146 -&gt; HGT probable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170</a:t>
            </a:fld>
            <a:endParaRPr 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protein</a:t>
            </a:r>
            <a:r>
              <a:rPr lang="fr-FR" dirty="0" smtClean="0"/>
              <a:t> vs </a:t>
            </a:r>
            <a:r>
              <a:rPr lang="fr-FR" dirty="0" err="1" smtClean="0"/>
              <a:t>nucleic</a:t>
            </a:r>
            <a:r>
              <a:rPr lang="fr-FR" baseline="0" dirty="0" smtClean="0"/>
              <a:t> =&gt; quantité de données, </a:t>
            </a:r>
            <a:r>
              <a:rPr lang="fr-FR" baseline="0" dirty="0" err="1" smtClean="0"/>
              <a:t>sensibilite</a:t>
            </a:r>
            <a:r>
              <a:rPr lang="fr-FR" baseline="0" dirty="0" smtClean="0"/>
              <a:t> des </a:t>
            </a:r>
            <a:r>
              <a:rPr lang="fr-FR" baseline="0" dirty="0" err="1" smtClean="0"/>
              <a:t>proteines</a:t>
            </a:r>
            <a:endParaRPr lang="fr-FR" baseline="0" dirty="0" smtClean="0"/>
          </a:p>
          <a:p>
            <a:r>
              <a:rPr lang="fr-FR" baseline="0" dirty="0" smtClean="0"/>
              <a:t>contamination: id &gt; 70%, AI &gt;30, organisme qui revient souvent dans la liste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173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10C460-C317-4B1E-B133-CCD014A0DF4E}" type="slidenum">
              <a:rPr lang="fr-FR"/>
              <a:pPr/>
              <a:t>33</a:t>
            </a:fld>
            <a:endParaRPr lang="fr-F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800" dirty="0" smtClean="0"/>
              <a:t>Cela est beaucoup plus compliqué chez les bactéries car elles font beaucoup de transferts entre elles, et l’intérêt général réside dans ces transferts entre bactéries.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31E5EB-7DA6-4EFC-901A-4CD6C87115F8}" type="slidenum">
              <a:rPr lang="fr-FR" smtClean="0"/>
              <a:pPr lvl="0"/>
              <a:t>174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D976DE-1574-454E-B52F-05B1C9CD0546}" type="slidenum">
              <a:rPr lang="fr-FR"/>
              <a:pPr/>
              <a:t>34</a:t>
            </a:fld>
            <a:endParaRPr lang="fr-FR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AAE0A9-982F-47D7-941D-6EC511A60CAC}" type="slidenum">
              <a:rPr/>
              <a:pPr lvl="0"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9F7DBBD-A581-4EF3-AFE7-DF307A06D984}" type="slidenum">
              <a:rPr/>
              <a:pPr lvl="0"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F334CEF-B924-435B-9A6B-38354D261B64}" type="slidenum">
              <a:rPr/>
              <a:pPr lvl="0"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650" y="2347913"/>
            <a:ext cx="8561388" cy="16129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0"/>
          </p:nvPr>
        </p:nvSpPr>
        <p:spPr>
          <a:xfrm>
            <a:off x="-11798300" y="-11798300"/>
            <a:ext cx="11791950" cy="11791950"/>
          </a:xfrm>
        </p:spPr>
        <p:txBody>
          <a:bodyPr/>
          <a:lstStyle>
            <a:lvl1pPr>
              <a:defRPr/>
            </a:lvl1pPr>
          </a:lstStyle>
          <a:p>
            <a:fld id="{DF6A9EF3-8517-4638-8F7A-56D9F9C32DB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3999" y="899517"/>
            <a:ext cx="9071640" cy="576064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154E79-7C8D-4ADC-89F7-7C28B2CE2A39}" type="slidenum">
              <a:rPr/>
              <a:pPr lvl="0"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61FBB4-7745-4212-A646-F74DA60DCDB1}" type="slidenum">
              <a:rPr/>
              <a:pPr lvl="0"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107429"/>
            <a:ext cx="9072563" cy="380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9E527B3-578E-4864-8ED9-238E44CDD35F}" type="slidenum">
              <a:rPr/>
              <a:pPr lvl="0"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97C90C-1F0F-42A0-BA80-7741E8A6E618}" type="slidenum">
              <a:rPr/>
              <a:pPr lvl="0"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D8BDA9-7DC0-482E-A739-1CEE272219E1}" type="slidenum">
              <a:rPr/>
              <a:pPr lvl="0"/>
              <a:t>‹N°›</a:t>
            </a:fld>
            <a:endParaRPr lang="fr-FR"/>
          </a:p>
        </p:txBody>
      </p:sp>
      <p:cxnSp>
        <p:nvCxnSpPr>
          <p:cNvPr id="6" name="Connecteur droit 24"/>
          <p:cNvCxnSpPr/>
          <p:nvPr userDrawn="1"/>
        </p:nvCxnSpPr>
        <p:spPr>
          <a:xfrm flipV="1">
            <a:off x="-9720" y="522359"/>
            <a:ext cx="9801000" cy="13321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sp>
        <p:nvSpPr>
          <p:cNvPr id="7" name="Organigramme : Processus 28"/>
          <p:cNvSpPr/>
          <p:nvPr userDrawn="1"/>
        </p:nvSpPr>
        <p:spPr>
          <a:xfrm>
            <a:off x="97920" y="103680"/>
            <a:ext cx="288000" cy="2160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Rectangle 29"/>
          <p:cNvSpPr/>
          <p:nvPr userDrawn="1"/>
        </p:nvSpPr>
        <p:spPr>
          <a:xfrm>
            <a:off x="241920" y="211680"/>
            <a:ext cx="216000" cy="252000"/>
          </a:xfrm>
          <a:prstGeom prst="rect">
            <a:avLst/>
          </a:prstGeom>
          <a:solidFill>
            <a:srgbClr val="C3D69B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Espace réservé du numéro de diapositive 5"/>
          <p:cNvSpPr txBox="1"/>
          <p:nvPr userDrawn="1"/>
        </p:nvSpPr>
        <p:spPr>
          <a:xfrm>
            <a:off x="3168104" y="7272807"/>
            <a:ext cx="6768168" cy="251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90000"/>
              </a:lnSpc>
              <a:buNone/>
              <a:defRPr sz="1800"/>
            </a:pPr>
            <a:r>
              <a:rPr lang="fr-FR" sz="1200" b="0" i="1" u="none" strike="noStrike" kern="1200" spc="0" baseline="0" dirty="0">
                <a:ln>
                  <a:noFill/>
                </a:ln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 </a:t>
            </a:r>
            <a:r>
              <a:rPr lang="fr-FR" sz="1200" i="1" dirty="0"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Formation analyse de données : génomes &amp; </a:t>
            </a:r>
            <a:r>
              <a:rPr lang="fr-FR" sz="1200" i="1" dirty="0" err="1" smtClean="0"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transcriptomes</a:t>
            </a:r>
            <a:endParaRPr lang="fr-FR" sz="1200" i="1" dirty="0">
              <a:solidFill>
                <a:srgbClr val="0D0D0D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2" name="Connecteur droit 30"/>
          <p:cNvCxnSpPr/>
          <p:nvPr userDrawn="1"/>
        </p:nvCxnSpPr>
        <p:spPr>
          <a:xfrm flipV="1">
            <a:off x="-10440" y="7272000"/>
            <a:ext cx="10045080" cy="10079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pic>
        <p:nvPicPr>
          <p:cNvPr id="13" name="Image 5"/>
          <p:cNvPicPr>
            <a:picLocks noChangeAspect="1"/>
          </p:cNvPicPr>
          <p:nvPr userDrawn="1"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Espace réservé du numéro de diapositive 5"/>
          <p:cNvSpPr txBox="1"/>
          <p:nvPr userDrawn="1"/>
        </p:nvSpPr>
        <p:spPr>
          <a:xfrm>
            <a:off x="9360792" y="7272807"/>
            <a:ext cx="647825" cy="251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fld id="{F1C2063F-E3C5-40FD-8C2E-C52A295D96AD}" type="slidenum">
              <a:rPr lang="fr-FR" sz="1600" b="1" i="0" u="none" strike="noStrike" kern="1200" spc="0" baseline="0" smtClean="0">
                <a:ln>
                  <a:noFill/>
                </a:ln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pPr marL="0" marR="0" lvl="0" indent="0" algn="ctr" rtl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t>‹N°›</a:t>
            </a:fld>
            <a:endParaRPr lang="fr-FR" sz="1600" b="1" i="0" u="none" strike="noStrike" kern="1200" spc="0" baseline="0" dirty="0">
              <a:ln>
                <a:noFill/>
              </a:ln>
              <a:solidFill>
                <a:srgbClr val="0D0D0D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88C3476-5C7D-4E04-9574-BD783440CF10}" type="slidenum">
              <a:rPr/>
              <a:pPr lvl="0"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AD8F81-C561-4B75-A27A-7F79DBEA4909}" type="slidenum">
              <a:rPr/>
              <a:pPr lvl="0"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fr-FR" sz="28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fr-FR" sz="24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fr-FR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fr-FR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fr-FR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B1E0755D-C56A-4060-B465-760B61853406}" type="slidenum">
              <a:rPr/>
              <a:pPr lvl="0"/>
              <a:t>‹N°›</a:t>
            </a:fld>
            <a:endParaRPr lang="fr-FR"/>
          </a:p>
        </p:txBody>
      </p:sp>
      <p:sp>
        <p:nvSpPr>
          <p:cNvPr id="7" name="Espace réservé du numéro de diapositive 3"/>
          <p:cNvSpPr txBox="1">
            <a:spLocks/>
          </p:cNvSpPr>
          <p:nvPr userDrawn="1"/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Connecteur droit 22"/>
          <p:cNvCxnSpPr/>
          <p:nvPr userDrawn="1"/>
        </p:nvCxnSpPr>
        <p:spPr>
          <a:xfrm flipV="1">
            <a:off x="457920" y="450720"/>
            <a:ext cx="9609840" cy="12960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cxnSp>
        <p:nvCxnSpPr>
          <p:cNvPr id="9" name="Connecteur droit 24"/>
          <p:cNvCxnSpPr/>
          <p:nvPr userDrawn="1"/>
        </p:nvCxnSpPr>
        <p:spPr>
          <a:xfrm flipV="1">
            <a:off x="-9720" y="522359"/>
            <a:ext cx="9801000" cy="13321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sp>
        <p:nvSpPr>
          <p:cNvPr id="10" name="Organigramme : Processus 28"/>
          <p:cNvSpPr/>
          <p:nvPr userDrawn="1"/>
        </p:nvSpPr>
        <p:spPr>
          <a:xfrm>
            <a:off x="97920" y="103680"/>
            <a:ext cx="288000" cy="2160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Rectangle 29"/>
          <p:cNvSpPr/>
          <p:nvPr userDrawn="1"/>
        </p:nvSpPr>
        <p:spPr>
          <a:xfrm>
            <a:off x="241920" y="211680"/>
            <a:ext cx="216000" cy="252000"/>
          </a:xfrm>
          <a:prstGeom prst="rect">
            <a:avLst/>
          </a:prstGeom>
          <a:solidFill>
            <a:srgbClr val="C3D69B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Espace réservé du numéro de diapositive 5"/>
          <p:cNvSpPr txBox="1"/>
          <p:nvPr userDrawn="1"/>
        </p:nvSpPr>
        <p:spPr>
          <a:xfrm>
            <a:off x="3168104" y="7272807"/>
            <a:ext cx="6768168" cy="251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90000"/>
              </a:lnSpc>
              <a:buNone/>
              <a:defRPr sz="1800"/>
            </a:pPr>
            <a:r>
              <a:rPr lang="fr-FR" sz="1400" b="0" i="1" u="none" strike="noStrike" kern="1200" spc="0" baseline="0" dirty="0">
                <a:ln>
                  <a:noFill/>
                </a:ln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 </a:t>
            </a:r>
            <a:r>
              <a:rPr lang="fr-FR" sz="1400" i="1" dirty="0"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Formation analyse de données : génomes &amp; </a:t>
            </a:r>
            <a:r>
              <a:rPr lang="fr-FR" sz="1400" i="1" dirty="0" err="1" smtClean="0"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transcriptomes</a:t>
            </a:r>
            <a:endParaRPr lang="fr-FR" sz="1400" i="1" dirty="0">
              <a:solidFill>
                <a:srgbClr val="0D0D0D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4" name="Connecteur droit 30"/>
          <p:cNvCxnSpPr/>
          <p:nvPr userDrawn="1"/>
        </p:nvCxnSpPr>
        <p:spPr>
          <a:xfrm flipV="1">
            <a:off x="-10440" y="7272000"/>
            <a:ext cx="10045080" cy="10079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pic>
        <p:nvPicPr>
          <p:cNvPr id="15" name="Image 5"/>
          <p:cNvPicPr>
            <a:picLocks noChangeAspect="1"/>
          </p:cNvPicPr>
          <p:nvPr userDrawn="1"/>
        </p:nvPicPr>
        <p:blipFill>
          <a:blip r:embed="rId14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Espace réservé du numéro de diapositive 5"/>
          <p:cNvSpPr txBox="1"/>
          <p:nvPr userDrawn="1"/>
        </p:nvSpPr>
        <p:spPr>
          <a:xfrm>
            <a:off x="9432800" y="7236221"/>
            <a:ext cx="575817" cy="26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fld id="{F1C2063F-E3C5-40FD-8C2E-C52A295D96AD}" type="slidenum">
              <a:rPr lang="fr-FR" sz="1600" b="1" i="0" u="none" strike="noStrike" kern="1200" spc="0" baseline="0" smtClean="0">
                <a:ln>
                  <a:noFill/>
                </a:ln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pPr marL="0" marR="0" lvl="0" indent="0" algn="ctr" rtl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t>‹N°›</a:t>
            </a:fld>
            <a:endParaRPr lang="fr-FR" sz="1600" b="1" i="0" u="none" strike="noStrike" kern="1200" spc="0" baseline="0" dirty="0">
              <a:ln>
                <a:noFill/>
              </a:ln>
              <a:solidFill>
                <a:srgbClr val="0D0D0D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Espace réservé du titre 1"/>
          <p:cNvSpPr>
            <a:spLocks noGrp="1"/>
          </p:cNvSpPr>
          <p:nvPr>
            <p:ph type="title"/>
          </p:nvPr>
        </p:nvSpPr>
        <p:spPr>
          <a:xfrm>
            <a:off x="504825" y="107429"/>
            <a:ext cx="9072563" cy="374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Titre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rtl="0" hangingPunct="0">
        <a:buSzPct val="45000"/>
        <a:buFontTx/>
        <a:buNone/>
        <a:tabLst/>
        <a:defRPr lang="fr-FR" sz="2400" b="1" i="0" u="none" strike="noStrike" kern="1200" dirty="0">
          <a:ln>
            <a:noFill/>
          </a:ln>
          <a:latin typeface="Liberation Sans" pitchFamily="18"/>
          <a:ea typeface="DejaVu Sans" pitchFamily="2"/>
          <a:cs typeface="DejaVu Sans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fr-FR" sz="3200" b="0" i="0" u="none" strike="noStrike" kern="1200">
          <a:ln>
            <a:noFill/>
          </a:ln>
          <a:latin typeface="Liberation Sans" pitchFamily="18"/>
          <a:ea typeface="DejaVu Sans" pitchFamily="2"/>
          <a:cs typeface="DejaVu Sans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bbric.toulouse.inra.fr/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jpe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124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pn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galaxyproject.org/Lear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Imag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0112" y="611485"/>
            <a:ext cx="3922722" cy="1728192"/>
          </a:xfrm>
          <a:prstGeom prst="rect">
            <a:avLst/>
          </a:prstGeom>
          <a:noFill/>
        </p:spPr>
      </p:pic>
      <p:sp>
        <p:nvSpPr>
          <p:cNvPr id="253955" name="Rectangle 3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0" y="1057275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			          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516127" y="3203773"/>
            <a:ext cx="9048374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Session de Formation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 analyse de données : génomes &amp; </a:t>
            </a:r>
            <a:r>
              <a:rPr kumimoji="0" lang="fr-FR" sz="32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transcriptomes</a:t>
            </a: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 »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Mardi 28</a:t>
            </a:r>
            <a:r>
              <a:rPr kumimoji="0" lang="fr-FR" sz="3200" b="1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Octobre</a:t>
            </a: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2014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Salle Informatique -  Formation Permanente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INRA </a:t>
            </a:r>
            <a:r>
              <a:rPr kumimoji="0" lang="fr-FR" sz="32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Auzeville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336" y="-36587"/>
            <a:ext cx="9415584" cy="1259946"/>
          </a:xfrm>
        </p:spPr>
        <p:txBody>
          <a:bodyPr>
            <a:normAutofit fontScale="90000"/>
          </a:bodyPr>
          <a:lstStyle/>
          <a:p>
            <a:r>
              <a:rPr lang="fr-FR" sz="4400" dirty="0" smtClean="0">
                <a:latin typeface="+mj-lt"/>
              </a:rPr>
              <a:t>Architecture bioinformatique cible</a:t>
            </a:r>
            <a:br>
              <a:rPr lang="fr-FR" sz="4400" dirty="0" smtClean="0">
                <a:latin typeface="+mj-lt"/>
              </a:rPr>
            </a:br>
            <a:endParaRPr lang="fr-FR" sz="4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4344" y="5208596"/>
            <a:ext cx="3492888" cy="1031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r>
              <a:rPr lang="fr-FR" dirty="0" smtClean="0">
                <a:solidFill>
                  <a:srgbClr val="FFFFFF"/>
                </a:solidFill>
              </a:rPr>
              <a:t>BBRIC </a:t>
            </a:r>
            <a:r>
              <a:rPr lang="fr-FR" dirty="0" err="1" smtClean="0">
                <a:solidFill>
                  <a:srgbClr val="FFFFFF"/>
                </a:solidFill>
              </a:rPr>
              <a:t>Workspace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40312" y="3382960"/>
            <a:ext cx="4842413" cy="1031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r>
              <a:rPr lang="fr-FR" dirty="0" smtClean="0">
                <a:solidFill>
                  <a:srgbClr val="FFFFFF"/>
                </a:solidFill>
              </a:rPr>
              <a:t>BBRIC </a:t>
            </a:r>
            <a:r>
              <a:rPr lang="fr-FR" dirty="0" err="1" smtClean="0">
                <a:solidFill>
                  <a:srgbClr val="FFFFFF"/>
                </a:solidFill>
              </a:rPr>
              <a:t>reference</a:t>
            </a:r>
            <a:r>
              <a:rPr lang="fr-FR" dirty="0" smtClean="0">
                <a:solidFill>
                  <a:srgbClr val="FFFFFF"/>
                </a:solidFill>
              </a:rPr>
              <a:t> data </a:t>
            </a:r>
            <a:r>
              <a:rPr lang="fr-FR" dirty="0" err="1" smtClean="0">
                <a:solidFill>
                  <a:srgbClr val="FFFFFF"/>
                </a:solidFill>
              </a:rPr>
              <a:t>repository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0647" y="1557324"/>
            <a:ext cx="4207342" cy="1031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r>
              <a:rPr lang="fr-FR" dirty="0" smtClean="0">
                <a:solidFill>
                  <a:srgbClr val="FFFFFF"/>
                </a:solidFill>
              </a:rPr>
              <a:t>BBRIC</a:t>
            </a:r>
          </a:p>
          <a:p>
            <a:pPr algn="ctr" defTabSz="1007943"/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Sequence</a:t>
            </a:r>
            <a:r>
              <a:rPr lang="fr-FR" dirty="0" smtClean="0">
                <a:solidFill>
                  <a:srgbClr val="FFFFFF"/>
                </a:solidFill>
              </a:rPr>
              <a:t> Read Archive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516" y="3382960"/>
            <a:ext cx="4207342" cy="1031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r>
              <a:rPr lang="fr-FR" dirty="0" smtClean="0">
                <a:solidFill>
                  <a:srgbClr val="FFFFFF"/>
                </a:solidFill>
              </a:rPr>
              <a:t>BBRIC Pipelines/</a:t>
            </a:r>
            <a:r>
              <a:rPr lang="fr-FR" dirty="0" err="1" smtClean="0">
                <a:solidFill>
                  <a:srgbClr val="FFFFFF"/>
                </a:solidFill>
              </a:rPr>
              <a:t>Bioinformatics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Toolkit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2976333" y="2668581"/>
            <a:ext cx="635071" cy="555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0" name="Flèche vers le bas 9"/>
          <p:cNvSpPr/>
          <p:nvPr/>
        </p:nvSpPr>
        <p:spPr>
          <a:xfrm rot="5400000">
            <a:off x="4365583" y="3621057"/>
            <a:ext cx="635004" cy="555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1" name="Flèche vers le bas 10"/>
          <p:cNvSpPr/>
          <p:nvPr/>
        </p:nvSpPr>
        <p:spPr>
          <a:xfrm rot="21600000">
            <a:off x="3770172" y="4494217"/>
            <a:ext cx="635071" cy="555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Flèche vers le bas 11"/>
          <p:cNvSpPr/>
          <p:nvPr/>
        </p:nvSpPr>
        <p:spPr>
          <a:xfrm rot="10800000">
            <a:off x="5754768" y="4414840"/>
            <a:ext cx="635071" cy="1349383"/>
          </a:xfrm>
          <a:prstGeom prst="downArrow">
            <a:avLst/>
          </a:prstGeom>
          <a:solidFill>
            <a:srgbClr val="FFFF99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51687" y="4732344"/>
            <a:ext cx="2556958" cy="6557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defTabSz="1007943"/>
            <a:r>
              <a:rPr lang="fr-FR" dirty="0" smtClean="0"/>
              <a:t>Mise à jour</a:t>
            </a:r>
          </a:p>
          <a:p>
            <a:pPr defTabSz="1007943"/>
            <a:r>
              <a:rPr lang="fr-FR" dirty="0" smtClean="0"/>
              <a:t> manuelle par un </a:t>
            </a:r>
            <a:r>
              <a:rPr lang="fr-FR" dirty="0" err="1" smtClean="0"/>
              <a:t>bioinfo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373253" y="6580445"/>
            <a:ext cx="1755263" cy="6557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defTabSz="1007943"/>
            <a:r>
              <a:rPr lang="fr-FR" dirty="0" err="1" smtClean="0"/>
              <a:t>upload</a:t>
            </a:r>
            <a:r>
              <a:rPr lang="fr-FR" dirty="0" smtClean="0"/>
              <a:t>  en ligne </a:t>
            </a:r>
          </a:p>
          <a:p>
            <a:pPr defTabSz="1007943"/>
            <a:r>
              <a:rPr lang="fr-FR" dirty="0" smtClean="0"/>
              <a:t>de commande</a:t>
            </a:r>
          </a:p>
        </p:txBody>
      </p:sp>
      <p:sp>
        <p:nvSpPr>
          <p:cNvPr id="16" name="Flèche vers le bas 15"/>
          <p:cNvSpPr/>
          <p:nvPr/>
        </p:nvSpPr>
        <p:spPr>
          <a:xfrm rot="10800000">
            <a:off x="2738182" y="6651123"/>
            <a:ext cx="635071" cy="873130"/>
          </a:xfrm>
          <a:prstGeom prst="downArrow">
            <a:avLst/>
          </a:prstGeom>
          <a:solidFill>
            <a:srgbClr val="FFFF99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fr-FR" dirty="0">
              <a:solidFill>
                <a:srgbClr val="FFFFCC"/>
              </a:solidFill>
            </a:endParaRPr>
          </a:p>
        </p:txBody>
      </p:sp>
      <p:sp>
        <p:nvSpPr>
          <p:cNvPr id="17" name="Flèche vers le bas 16"/>
          <p:cNvSpPr/>
          <p:nvPr/>
        </p:nvSpPr>
        <p:spPr>
          <a:xfrm rot="21600000">
            <a:off x="515435" y="2668581"/>
            <a:ext cx="635071" cy="555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-55834" y="1795451"/>
            <a:ext cx="2151206" cy="6557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defTabSz="1007943"/>
            <a:r>
              <a:rPr lang="fr-FR" dirty="0" smtClean="0"/>
              <a:t>données accessibles </a:t>
            </a:r>
          </a:p>
          <a:p>
            <a:pPr defTabSz="1007943"/>
            <a:r>
              <a:rPr lang="fr-FR" dirty="0" smtClean="0"/>
              <a:t>via internet</a:t>
            </a:r>
          </a:p>
        </p:txBody>
      </p:sp>
      <p:sp>
        <p:nvSpPr>
          <p:cNvPr id="19" name="Flèche vers le bas 18"/>
          <p:cNvSpPr/>
          <p:nvPr/>
        </p:nvSpPr>
        <p:spPr>
          <a:xfrm rot="16200000">
            <a:off x="6747098" y="1755733"/>
            <a:ext cx="635004" cy="555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421828" y="1636700"/>
            <a:ext cx="1529241" cy="932775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defTabSz="1007943"/>
            <a:r>
              <a:rPr lang="fr-FR" dirty="0" err="1" smtClean="0"/>
              <a:t>doi</a:t>
            </a:r>
            <a:endParaRPr lang="fr-FR" dirty="0" smtClean="0"/>
          </a:p>
          <a:p>
            <a:pPr defTabSz="1007943"/>
            <a:r>
              <a:rPr lang="fr-FR" dirty="0" smtClean="0"/>
              <a:t>http</a:t>
            </a:r>
          </a:p>
          <a:p>
            <a:pPr defTabSz="1007943"/>
            <a:r>
              <a:rPr lang="fr-FR" dirty="0" err="1" smtClean="0"/>
              <a:t>ldap</a:t>
            </a:r>
            <a:r>
              <a:rPr lang="fr-FR" dirty="0" smtClean="0"/>
              <a:t> ou public</a:t>
            </a:r>
          </a:p>
        </p:txBody>
      </p:sp>
      <p:sp>
        <p:nvSpPr>
          <p:cNvPr id="23" name="Flèche vers le bas 22"/>
          <p:cNvSpPr/>
          <p:nvPr/>
        </p:nvSpPr>
        <p:spPr>
          <a:xfrm rot="10800000">
            <a:off x="2579415" y="4494217"/>
            <a:ext cx="635071" cy="555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293869" y="1319198"/>
            <a:ext cx="2271495" cy="378777"/>
          </a:xfrm>
          <a:prstGeom prst="rect">
            <a:avLst/>
          </a:prstGeom>
          <a:solidFill>
            <a:srgbClr val="FFCCFF"/>
          </a:solidFill>
        </p:spPr>
        <p:txBody>
          <a:bodyPr wrap="none" lIns="100794" tIns="50397" rIns="100794" bIns="50397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Préserver les données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407533" y="6002352"/>
            <a:ext cx="4660610" cy="655776"/>
          </a:xfrm>
          <a:prstGeom prst="rect">
            <a:avLst/>
          </a:prstGeom>
          <a:solidFill>
            <a:srgbClr val="FFCCFF"/>
          </a:solidFill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Organiser/structurer/tracer l’activité de service 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et les interactions avec les biologistes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634517" y="3055215"/>
            <a:ext cx="3794348" cy="378777"/>
          </a:xfrm>
          <a:prstGeom prst="rect">
            <a:avLst/>
          </a:prstGeom>
          <a:solidFill>
            <a:srgbClr val="FFCCFF"/>
          </a:solidFill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Rendre plus autonomes les biologistes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647824" y="899517"/>
            <a:ext cx="7738354" cy="3816424"/>
            <a:chOff x="647824" y="899517"/>
            <a:chExt cx="7738354" cy="3816424"/>
          </a:xfrm>
        </p:grpSpPr>
        <p:sp>
          <p:nvSpPr>
            <p:cNvPr id="22" name="Ellipse 21"/>
            <p:cNvSpPr/>
            <p:nvPr/>
          </p:nvSpPr>
          <p:spPr>
            <a:xfrm>
              <a:off x="647824" y="971525"/>
              <a:ext cx="6048672" cy="374441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976416" y="899517"/>
              <a:ext cx="24097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rgbClr val="C00000"/>
                  </a:solidFill>
                </a:rPr>
                <a:t>Objet de la </a:t>
              </a:r>
            </a:p>
            <a:p>
              <a:r>
                <a:rPr lang="fr-FR" sz="2000" b="1" dirty="0" smtClean="0">
                  <a:solidFill>
                    <a:srgbClr val="C00000"/>
                  </a:solidFill>
                </a:rPr>
                <a:t>session de formation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3808" y="899517"/>
            <a:ext cx="9071640" cy="4989240"/>
          </a:xfrm>
        </p:spPr>
        <p:txBody>
          <a:bodyPr/>
          <a:lstStyle/>
          <a:p>
            <a:r>
              <a:rPr lang="fr-FR" sz="1800" dirty="0" smtClean="0">
                <a:solidFill>
                  <a:srgbClr val="BFBFBF"/>
                </a:solidFill>
              </a:rPr>
              <a:t>Présentation et organisation</a:t>
            </a:r>
          </a:p>
          <a:p>
            <a:r>
              <a:rPr lang="fr-FR" sz="1800" dirty="0" smtClean="0">
                <a:solidFill>
                  <a:srgbClr val="BFBFBF"/>
                </a:solidFill>
              </a:rPr>
              <a:t>Introduction générale sur le </a:t>
            </a:r>
            <a:r>
              <a:rPr lang="fr-FR" sz="1800" dirty="0" err="1" smtClean="0">
                <a:solidFill>
                  <a:srgbClr val="BFBFBF"/>
                </a:solidFill>
              </a:rPr>
              <a:t>RNASeq</a:t>
            </a:r>
            <a:r>
              <a:rPr lang="fr-FR" sz="1800" dirty="0" smtClean="0">
                <a:solidFill>
                  <a:srgbClr val="BFBFBF"/>
                </a:solidFill>
              </a:rPr>
              <a:t> </a:t>
            </a:r>
          </a:p>
          <a:p>
            <a:pPr lvl="1"/>
            <a:r>
              <a:rPr lang="fr-FR" sz="1600" dirty="0" smtClean="0">
                <a:solidFill>
                  <a:srgbClr val="BFBFBF"/>
                </a:solidFill>
              </a:rPr>
              <a:t>Vue d’ensemble des grandes étapes dont l’analyse par assemblage de novo de </a:t>
            </a:r>
            <a:r>
              <a:rPr lang="fr-FR" sz="1600" dirty="0" err="1" smtClean="0">
                <a:solidFill>
                  <a:srgbClr val="BFBFBF"/>
                </a:solidFill>
              </a:rPr>
              <a:t>transcriptome</a:t>
            </a:r>
            <a:r>
              <a:rPr lang="fr-FR" sz="1600" dirty="0" smtClean="0">
                <a:solidFill>
                  <a:srgbClr val="BFBFBF"/>
                </a:solidFill>
              </a:rPr>
              <a:t> et la mesure de l’expression</a:t>
            </a:r>
          </a:p>
          <a:p>
            <a:r>
              <a:rPr lang="fr-FR" sz="1800" dirty="0" smtClean="0">
                <a:solidFill>
                  <a:srgbClr val="000000"/>
                </a:solidFill>
              </a:rPr>
              <a:t>L’assemblage </a:t>
            </a:r>
            <a:r>
              <a:rPr lang="fr-FR" sz="1800" i="1" dirty="0" smtClean="0">
                <a:solidFill>
                  <a:srgbClr val="000000"/>
                </a:solidFill>
              </a:rPr>
              <a:t>de novo </a:t>
            </a:r>
            <a:r>
              <a:rPr lang="fr-FR" sz="1800" dirty="0" smtClean="0">
                <a:solidFill>
                  <a:srgbClr val="000000"/>
                </a:solidFill>
              </a:rPr>
              <a:t>de </a:t>
            </a:r>
            <a:r>
              <a:rPr lang="fr-FR" sz="1800" dirty="0" err="1" smtClean="0">
                <a:solidFill>
                  <a:srgbClr val="000000"/>
                </a:solidFill>
              </a:rPr>
              <a:t>transcriptome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endParaRPr lang="fr-FR" sz="1800" dirty="0" smtClean="0">
              <a:solidFill>
                <a:srgbClr val="000000"/>
              </a:solidFill>
            </a:endParaRPr>
          </a:p>
          <a:p>
            <a:pPr lvl="1"/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Traitement initial des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reads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r>
              <a:rPr lang="fr-FR" sz="1400" dirty="0" smtClean="0">
                <a:solidFill>
                  <a:schemeClr val="bg1">
                    <a:lumMod val="75000"/>
                  </a:schemeClr>
                </a:solidFill>
              </a:rPr>
              <a:t>Élimination des artefacts</a:t>
            </a:r>
          </a:p>
          <a:p>
            <a:pPr lvl="1"/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L’assemblage </a:t>
            </a:r>
            <a:r>
              <a:rPr lang="fr-FR" sz="1600" i="1" dirty="0" smtClean="0">
                <a:solidFill>
                  <a:schemeClr val="bg1">
                    <a:lumMod val="75000"/>
                  </a:schemeClr>
                </a:solidFill>
              </a:rPr>
              <a:t>de novo 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r>
              <a:rPr lang="fr-FR" sz="1400" dirty="0">
                <a:solidFill>
                  <a:schemeClr val="bg1">
                    <a:lumMod val="75000"/>
                  </a:schemeClr>
                </a:solidFill>
              </a:rPr>
              <a:t>Filtrage/Normalisation des </a:t>
            </a:r>
            <a:r>
              <a:rPr lang="fr-FR" sz="1400" dirty="0" err="1">
                <a:solidFill>
                  <a:schemeClr val="bg1">
                    <a:lumMod val="75000"/>
                  </a:schemeClr>
                </a:solidFill>
              </a:rPr>
              <a:t>reads</a:t>
            </a:r>
            <a:r>
              <a:rPr lang="fr-FR" sz="1400" dirty="0">
                <a:solidFill>
                  <a:schemeClr val="bg1">
                    <a:lumMod val="75000"/>
                  </a:schemeClr>
                </a:solidFill>
              </a:rPr>
              <a:t> par couverture des </a:t>
            </a:r>
            <a:r>
              <a:rPr lang="fr-FR" sz="1400" dirty="0" err="1">
                <a:solidFill>
                  <a:schemeClr val="bg1">
                    <a:lumMod val="75000"/>
                  </a:schemeClr>
                </a:solidFill>
              </a:rPr>
              <a:t>k-mers</a:t>
            </a:r>
            <a:endParaRPr lang="fr-FR" sz="1400" dirty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r>
              <a:rPr lang="fr-FR" sz="1400" dirty="0" smtClean="0">
                <a:solidFill>
                  <a:schemeClr val="bg1">
                    <a:lumMod val="75000"/>
                  </a:schemeClr>
                </a:solidFill>
              </a:rPr>
              <a:t>Cas de Trinity</a:t>
            </a:r>
          </a:p>
          <a:p>
            <a:pPr lvl="2"/>
            <a:r>
              <a:rPr lang="fr-FR" sz="1400" dirty="0" smtClean="0">
                <a:solidFill>
                  <a:schemeClr val="bg1">
                    <a:lumMod val="75000"/>
                  </a:schemeClr>
                </a:solidFill>
              </a:rPr>
              <a:t>Qualité de l’assemblage</a:t>
            </a:r>
            <a:endParaRPr lang="fr-FR" sz="12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fr-FR" sz="1600" dirty="0" smtClean="0">
                <a:solidFill>
                  <a:schemeClr val="tx1"/>
                </a:solidFill>
              </a:rPr>
              <a:t>Mesure de l’expression par banque </a:t>
            </a:r>
          </a:p>
          <a:p>
            <a:pPr lvl="2"/>
            <a:r>
              <a:rPr lang="fr-FR" sz="1600" dirty="0" err="1" smtClean="0">
                <a:solidFill>
                  <a:schemeClr val="tx1"/>
                </a:solidFill>
              </a:rPr>
              <a:t>Mapping</a:t>
            </a:r>
            <a:endParaRPr lang="fr-FR" sz="1600" dirty="0" smtClean="0">
              <a:solidFill>
                <a:schemeClr val="tx1"/>
              </a:solidFill>
            </a:endParaRPr>
          </a:p>
          <a:p>
            <a:pPr lvl="2"/>
            <a:r>
              <a:rPr lang="fr-FR" sz="1600" dirty="0" smtClean="0">
                <a:solidFill>
                  <a:schemeClr val="tx1"/>
                </a:solidFill>
              </a:rPr>
              <a:t>Filtrage et comptage</a:t>
            </a:r>
          </a:p>
        </p:txBody>
      </p:sp>
      <p:sp>
        <p:nvSpPr>
          <p:cNvPr id="6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Plan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128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pipeline: mesure de l’expression par banque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672160" y="1979637"/>
            <a:ext cx="1800200" cy="9361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Traitement initial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511920" y="4787949"/>
            <a:ext cx="1800200" cy="8640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Assemblage </a:t>
            </a:r>
          </a:p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de novo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408464" y="4715941"/>
            <a:ext cx="1800200" cy="9361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Mesure de l’expression par banque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9792" y="899517"/>
            <a:ext cx="1584176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Librairies </a:t>
            </a:r>
            <a:r>
              <a:rPr lang="fr-FR" dirty="0" err="1"/>
              <a:t>Paired</a:t>
            </a:r>
            <a:r>
              <a:rPr lang="fr-FR" dirty="0"/>
              <a:t>-</a:t>
            </a:r>
            <a:r>
              <a:rPr lang="fr-FR" dirty="0" smtClean="0"/>
              <a:t>end</a:t>
            </a:r>
            <a:endParaRPr lang="fr-FR" dirty="0"/>
          </a:p>
          <a:p>
            <a:r>
              <a:rPr lang="fr-FR" dirty="0"/>
              <a:t>brin spécifique</a:t>
            </a:r>
          </a:p>
        </p:txBody>
      </p:sp>
      <p:sp>
        <p:nvSpPr>
          <p:cNvPr id="22" name="Parallélogramme 21"/>
          <p:cNvSpPr/>
          <p:nvPr/>
        </p:nvSpPr>
        <p:spPr>
          <a:xfrm>
            <a:off x="1114800" y="6228109"/>
            <a:ext cx="2592288" cy="576064"/>
          </a:xfrm>
          <a:prstGeom prst="parallelogram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rgbClr val="000000"/>
                </a:solidFill>
              </a:rPr>
              <a:t>Transcriptome</a:t>
            </a:r>
            <a:r>
              <a:rPr lang="fr-FR" sz="1600" dirty="0" smtClean="0">
                <a:solidFill>
                  <a:srgbClr val="000000"/>
                </a:solidFill>
              </a:rPr>
              <a:t> de </a:t>
            </a:r>
            <a:r>
              <a:rPr lang="fr-FR" sz="1600" dirty="0" err="1" smtClean="0">
                <a:solidFill>
                  <a:srgbClr val="000000"/>
                </a:solidFill>
              </a:rPr>
              <a:t>référérence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3" name="Parallélogramme 22"/>
          <p:cNvSpPr/>
          <p:nvPr/>
        </p:nvSpPr>
        <p:spPr>
          <a:xfrm>
            <a:off x="4824288" y="6084093"/>
            <a:ext cx="1872208" cy="720080"/>
          </a:xfrm>
          <a:prstGeom prst="parallelogram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transcrit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4" name="Parallélogramme 23"/>
          <p:cNvSpPr/>
          <p:nvPr/>
        </p:nvSpPr>
        <p:spPr>
          <a:xfrm>
            <a:off x="7336184" y="6084093"/>
            <a:ext cx="1944216" cy="720080"/>
          </a:xfrm>
          <a:prstGeom prst="parallelogram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gène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5" name="Parallélogramme 24"/>
          <p:cNvSpPr/>
          <p:nvPr/>
        </p:nvSpPr>
        <p:spPr>
          <a:xfrm>
            <a:off x="4976688" y="6236493"/>
            <a:ext cx="1872208" cy="711696"/>
          </a:xfrm>
          <a:prstGeom prst="parallelogram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transcrit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6" name="Parallélogramme 25"/>
          <p:cNvSpPr/>
          <p:nvPr/>
        </p:nvSpPr>
        <p:spPr>
          <a:xfrm>
            <a:off x="7488584" y="6236493"/>
            <a:ext cx="1944216" cy="711696"/>
          </a:xfrm>
          <a:prstGeom prst="parallelogram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gène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7128544" y="755501"/>
            <a:ext cx="2736304" cy="2016224"/>
          </a:xfrm>
          <a:prstGeom prst="roundRect">
            <a:avLst/>
          </a:prstGeom>
          <a:solidFill>
            <a:srgbClr val="D7E4BD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>
              <a:buSzPct val="60000"/>
            </a:pPr>
            <a:r>
              <a:rPr lang="fr-FR" sz="1600" b="1" dirty="0" smtClean="0">
                <a:solidFill>
                  <a:srgbClr val="000000"/>
                </a:solidFill>
              </a:rPr>
              <a:t>Périmètre </a:t>
            </a:r>
            <a:r>
              <a:rPr lang="fr-FR" sz="1600" b="1" dirty="0">
                <a:solidFill>
                  <a:srgbClr val="000000"/>
                </a:solidFill>
              </a:rPr>
              <a:t>du pipeline d’analyse </a:t>
            </a:r>
            <a:r>
              <a:rPr lang="fr-FR" sz="1600" b="1" dirty="0" err="1">
                <a:solidFill>
                  <a:srgbClr val="000000"/>
                </a:solidFill>
              </a:rPr>
              <a:t>RNASeq</a:t>
            </a:r>
            <a:endParaRPr lang="fr-FR" sz="1600" b="1" dirty="0">
              <a:solidFill>
                <a:srgbClr val="000000"/>
              </a:solidFill>
            </a:endParaRP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Pas de génome de référence</a:t>
            </a: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Organisme eucaryote</a:t>
            </a: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Données </a:t>
            </a:r>
            <a:r>
              <a:rPr lang="fr-FR" sz="1600" dirty="0" smtClean="0">
                <a:solidFill>
                  <a:srgbClr val="000000"/>
                </a:solidFill>
              </a:rPr>
              <a:t>Illumina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2" name="Rogner un rectangle à un seul coin 31"/>
          <p:cNvSpPr/>
          <p:nvPr/>
        </p:nvSpPr>
        <p:spPr>
          <a:xfrm>
            <a:off x="2448024" y="3203773"/>
            <a:ext cx="1584176" cy="64807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33" name="Rogner un rectangle à un seul coin 32"/>
          <p:cNvSpPr/>
          <p:nvPr/>
        </p:nvSpPr>
        <p:spPr>
          <a:xfrm>
            <a:off x="2592040" y="3563813"/>
            <a:ext cx="1584176" cy="64807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34" name="Rogner un rectangle à un seul coin 33"/>
          <p:cNvSpPr/>
          <p:nvPr/>
        </p:nvSpPr>
        <p:spPr>
          <a:xfrm>
            <a:off x="5112320" y="3203773"/>
            <a:ext cx="1584176" cy="648072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sp>
        <p:nvSpPr>
          <p:cNvPr id="35" name="Rogner un rectangle à un seul coin 34"/>
          <p:cNvSpPr/>
          <p:nvPr/>
        </p:nvSpPr>
        <p:spPr>
          <a:xfrm>
            <a:off x="5256336" y="3563813"/>
            <a:ext cx="1584176" cy="648072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cxnSp>
        <p:nvCxnSpPr>
          <p:cNvPr id="46" name="Connecteur en arc 45"/>
          <p:cNvCxnSpPr>
            <a:stCxn id="9" idx="1"/>
            <a:endCxn id="32" idx="3"/>
          </p:cNvCxnSpPr>
          <p:nvPr/>
        </p:nvCxnSpPr>
        <p:spPr>
          <a:xfrm rot="10800000" flipV="1">
            <a:off x="3240112" y="2447689"/>
            <a:ext cx="432048" cy="756084"/>
          </a:xfrm>
          <a:prstGeom prst="curvedConnector2">
            <a:avLst/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en arc 50"/>
          <p:cNvCxnSpPr>
            <a:stCxn id="84" idx="1"/>
            <a:endCxn id="9" idx="1"/>
          </p:cNvCxnSpPr>
          <p:nvPr/>
        </p:nvCxnSpPr>
        <p:spPr>
          <a:xfrm rot="16200000" flipH="1">
            <a:off x="3114098" y="1889627"/>
            <a:ext cx="684076" cy="432048"/>
          </a:xfrm>
          <a:prstGeom prst="curvedConnector2">
            <a:avLst/>
          </a:prstGeom>
          <a:ln w="38100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rc 51"/>
          <p:cNvCxnSpPr>
            <a:stCxn id="86" idx="1"/>
            <a:endCxn id="9" idx="3"/>
          </p:cNvCxnSpPr>
          <p:nvPr/>
        </p:nvCxnSpPr>
        <p:spPr>
          <a:xfrm rot="5400000">
            <a:off x="5346346" y="1889627"/>
            <a:ext cx="684076" cy="432048"/>
          </a:xfrm>
          <a:prstGeom prst="curvedConnector2">
            <a:avLst/>
          </a:prstGeom>
          <a:ln w="38100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en arc 54"/>
          <p:cNvCxnSpPr>
            <a:stCxn id="9" idx="3"/>
            <a:endCxn id="34" idx="3"/>
          </p:cNvCxnSpPr>
          <p:nvPr/>
        </p:nvCxnSpPr>
        <p:spPr>
          <a:xfrm>
            <a:off x="5472360" y="2447689"/>
            <a:ext cx="432048" cy="756084"/>
          </a:xfrm>
          <a:prstGeom prst="curvedConnector2">
            <a:avLst/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rc 57"/>
          <p:cNvCxnSpPr>
            <a:stCxn id="33" idx="1"/>
            <a:endCxn id="10" idx="0"/>
          </p:cNvCxnSpPr>
          <p:nvPr/>
        </p:nvCxnSpPr>
        <p:spPr>
          <a:xfrm rot="5400000">
            <a:off x="2610042" y="4013863"/>
            <a:ext cx="576064" cy="972108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en arc 60"/>
          <p:cNvCxnSpPr>
            <a:stCxn id="35" idx="1"/>
            <a:endCxn id="10" idx="0"/>
          </p:cNvCxnSpPr>
          <p:nvPr/>
        </p:nvCxnSpPr>
        <p:spPr>
          <a:xfrm rot="5400000">
            <a:off x="3942190" y="2681715"/>
            <a:ext cx="576064" cy="3636404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10" idx="2"/>
            <a:endCxn id="22" idx="0"/>
          </p:cNvCxnSpPr>
          <p:nvPr/>
        </p:nvCxnSpPr>
        <p:spPr>
          <a:xfrm flipH="1">
            <a:off x="2410944" y="5652045"/>
            <a:ext cx="1076" cy="576064"/>
          </a:xfrm>
          <a:prstGeom prst="straightConnector1">
            <a:avLst/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ogner un rectangle à un seul coin 82"/>
          <p:cNvSpPr/>
          <p:nvPr/>
        </p:nvSpPr>
        <p:spPr>
          <a:xfrm>
            <a:off x="2304008" y="755501"/>
            <a:ext cx="1584176" cy="648072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84" name="Rogner un rectangle à un seul coin 83"/>
          <p:cNvSpPr/>
          <p:nvPr/>
        </p:nvSpPr>
        <p:spPr>
          <a:xfrm>
            <a:off x="2448024" y="1115541"/>
            <a:ext cx="1584176" cy="648072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85" name="Rogner un rectangle à un seul coin 84"/>
          <p:cNvSpPr/>
          <p:nvPr/>
        </p:nvSpPr>
        <p:spPr>
          <a:xfrm>
            <a:off x="4968304" y="755501"/>
            <a:ext cx="1584176" cy="648072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sp>
        <p:nvSpPr>
          <p:cNvPr id="86" name="Rogner un rectangle à un seul coin 85"/>
          <p:cNvSpPr/>
          <p:nvPr/>
        </p:nvSpPr>
        <p:spPr>
          <a:xfrm>
            <a:off x="5112320" y="1115541"/>
            <a:ext cx="1584176" cy="648072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cxnSp>
        <p:nvCxnSpPr>
          <p:cNvPr id="89" name="Connecteur en arc 88"/>
          <p:cNvCxnSpPr>
            <a:stCxn id="33" idx="1"/>
            <a:endCxn id="11" idx="0"/>
          </p:cNvCxnSpPr>
          <p:nvPr/>
        </p:nvCxnSpPr>
        <p:spPr>
          <a:xfrm rot="16200000" flipH="1">
            <a:off x="5094318" y="2501695"/>
            <a:ext cx="504056" cy="3924436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en arc 91"/>
          <p:cNvCxnSpPr>
            <a:stCxn id="35" idx="1"/>
            <a:endCxn id="11" idx="0"/>
          </p:cNvCxnSpPr>
          <p:nvPr/>
        </p:nvCxnSpPr>
        <p:spPr>
          <a:xfrm rot="16200000" flipH="1">
            <a:off x="6426466" y="3833843"/>
            <a:ext cx="504056" cy="1260140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en angle 95"/>
          <p:cNvCxnSpPr>
            <a:stCxn id="22" idx="2"/>
            <a:endCxn id="11" idx="1"/>
          </p:cNvCxnSpPr>
          <p:nvPr/>
        </p:nvCxnSpPr>
        <p:spPr>
          <a:xfrm flipV="1">
            <a:off x="3635080" y="5183993"/>
            <a:ext cx="2773384" cy="1332148"/>
          </a:xfrm>
          <a:prstGeom prst="bentConnector3">
            <a:avLst>
              <a:gd name="adj1" fmla="val 27606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en angle 96"/>
          <p:cNvCxnSpPr>
            <a:stCxn id="11" idx="2"/>
            <a:endCxn id="23" idx="1"/>
          </p:cNvCxnSpPr>
          <p:nvPr/>
        </p:nvCxnSpPr>
        <p:spPr>
          <a:xfrm rot="5400000">
            <a:off x="6363459" y="5138988"/>
            <a:ext cx="432048" cy="145816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en angle 105"/>
          <p:cNvCxnSpPr>
            <a:stCxn id="11" idx="2"/>
            <a:endCxn id="24" idx="1"/>
          </p:cNvCxnSpPr>
          <p:nvPr/>
        </p:nvCxnSpPr>
        <p:spPr>
          <a:xfrm rot="16200000" flipH="1">
            <a:off x="7637409" y="5323200"/>
            <a:ext cx="432048" cy="108973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575816" y="3419797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Fichiers nettoyés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795659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Mesure de l’expression: alignement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grpSp>
        <p:nvGrpSpPr>
          <p:cNvPr id="2" name="Grouper 5"/>
          <p:cNvGrpSpPr/>
          <p:nvPr/>
        </p:nvGrpSpPr>
        <p:grpSpPr>
          <a:xfrm>
            <a:off x="2871430" y="5314093"/>
            <a:ext cx="900117" cy="108030"/>
            <a:chOff x="4320233" y="827510"/>
            <a:chExt cx="900117" cy="108030"/>
          </a:xfrm>
        </p:grpSpPr>
        <p:sp>
          <p:nvSpPr>
            <p:cNvPr id="7" name="Rectangle 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" name="Connecteur droit 8"/>
            <p:cNvCxnSpPr>
              <a:stCxn id="7" idx="3"/>
              <a:endCxn id="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r 9"/>
          <p:cNvGrpSpPr/>
          <p:nvPr/>
        </p:nvGrpSpPr>
        <p:grpSpPr>
          <a:xfrm>
            <a:off x="3591510" y="5170077"/>
            <a:ext cx="900117" cy="108030"/>
            <a:chOff x="4320233" y="827510"/>
            <a:chExt cx="900117" cy="108030"/>
          </a:xfrm>
        </p:grpSpPr>
        <p:sp>
          <p:nvSpPr>
            <p:cNvPr id="11" name="Rectangle 1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12"/>
            <p:cNvCxnSpPr>
              <a:stCxn id="11" idx="3"/>
              <a:endCxn id="1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r 13"/>
          <p:cNvGrpSpPr/>
          <p:nvPr/>
        </p:nvGrpSpPr>
        <p:grpSpPr>
          <a:xfrm>
            <a:off x="3447494" y="5026061"/>
            <a:ext cx="900117" cy="108030"/>
            <a:chOff x="4320233" y="827510"/>
            <a:chExt cx="900117" cy="108030"/>
          </a:xfrm>
        </p:grpSpPr>
        <p:sp>
          <p:nvSpPr>
            <p:cNvPr id="15" name="Rectangle 1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>
              <a:stCxn id="15" idx="3"/>
              <a:endCxn id="1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17"/>
          <p:cNvGrpSpPr/>
          <p:nvPr/>
        </p:nvGrpSpPr>
        <p:grpSpPr>
          <a:xfrm>
            <a:off x="2511390" y="5026061"/>
            <a:ext cx="900117" cy="108030"/>
            <a:chOff x="4320233" y="827510"/>
            <a:chExt cx="900117" cy="108030"/>
          </a:xfrm>
        </p:grpSpPr>
        <p:sp>
          <p:nvSpPr>
            <p:cNvPr id="19" name="Rectangle 1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/>
            <p:cNvCxnSpPr>
              <a:stCxn id="19" idx="3"/>
              <a:endCxn id="2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r 21"/>
          <p:cNvGrpSpPr/>
          <p:nvPr/>
        </p:nvGrpSpPr>
        <p:grpSpPr>
          <a:xfrm>
            <a:off x="1935326" y="5458109"/>
            <a:ext cx="900117" cy="108030"/>
            <a:chOff x="4320233" y="827510"/>
            <a:chExt cx="900117" cy="108030"/>
          </a:xfrm>
        </p:grpSpPr>
        <p:sp>
          <p:nvSpPr>
            <p:cNvPr id="23" name="Rectangle 2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/>
            <p:cNvCxnSpPr>
              <a:stCxn id="23" idx="3"/>
              <a:endCxn id="2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25"/>
          <p:cNvGrpSpPr/>
          <p:nvPr/>
        </p:nvGrpSpPr>
        <p:grpSpPr>
          <a:xfrm>
            <a:off x="1857568" y="5314093"/>
            <a:ext cx="900117" cy="108030"/>
            <a:chOff x="4320233" y="827510"/>
            <a:chExt cx="900117" cy="108030"/>
          </a:xfrm>
        </p:grpSpPr>
        <p:sp>
          <p:nvSpPr>
            <p:cNvPr id="27" name="Rectangle 2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/>
            <p:cNvCxnSpPr>
              <a:stCxn id="27" idx="3"/>
              <a:endCxn id="2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29"/>
          <p:cNvGrpSpPr/>
          <p:nvPr/>
        </p:nvGrpSpPr>
        <p:grpSpPr>
          <a:xfrm>
            <a:off x="2655406" y="5170077"/>
            <a:ext cx="900117" cy="108030"/>
            <a:chOff x="4320233" y="827510"/>
            <a:chExt cx="900117" cy="108030"/>
          </a:xfrm>
        </p:grpSpPr>
        <p:sp>
          <p:nvSpPr>
            <p:cNvPr id="31" name="Rectangle 3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32"/>
            <p:cNvCxnSpPr>
              <a:stCxn id="31" idx="3"/>
              <a:endCxn id="3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r 33"/>
          <p:cNvGrpSpPr/>
          <p:nvPr/>
        </p:nvGrpSpPr>
        <p:grpSpPr>
          <a:xfrm>
            <a:off x="1741388" y="5170077"/>
            <a:ext cx="900117" cy="108030"/>
            <a:chOff x="4320233" y="827510"/>
            <a:chExt cx="900117" cy="108030"/>
          </a:xfrm>
        </p:grpSpPr>
        <p:sp>
          <p:nvSpPr>
            <p:cNvPr id="35" name="Rectangle 3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36"/>
            <p:cNvCxnSpPr>
              <a:stCxn id="35" idx="3"/>
              <a:endCxn id="3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r 37"/>
          <p:cNvGrpSpPr/>
          <p:nvPr/>
        </p:nvGrpSpPr>
        <p:grpSpPr>
          <a:xfrm>
            <a:off x="1575286" y="5026061"/>
            <a:ext cx="900117" cy="108030"/>
            <a:chOff x="4320233" y="827510"/>
            <a:chExt cx="900117" cy="108030"/>
          </a:xfrm>
        </p:grpSpPr>
        <p:sp>
          <p:nvSpPr>
            <p:cNvPr id="39" name="Rectangle 3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Connecteur droit 40"/>
            <p:cNvCxnSpPr>
              <a:stCxn id="39" idx="3"/>
              <a:endCxn id="4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1575286" y="6585782"/>
            <a:ext cx="3824605" cy="1580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5607734" y="6588149"/>
            <a:ext cx="3672408" cy="1440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r 43"/>
          <p:cNvGrpSpPr/>
          <p:nvPr/>
        </p:nvGrpSpPr>
        <p:grpSpPr>
          <a:xfrm>
            <a:off x="3023830" y="5466493"/>
            <a:ext cx="900117" cy="108030"/>
            <a:chOff x="4320233" y="827510"/>
            <a:chExt cx="900117" cy="108030"/>
          </a:xfrm>
        </p:grpSpPr>
        <p:sp>
          <p:nvSpPr>
            <p:cNvPr id="45" name="Rectangle 4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7" name="Connecteur droit 46"/>
            <p:cNvCxnSpPr>
              <a:stCxn id="45" idx="3"/>
              <a:endCxn id="4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ouper 47"/>
          <p:cNvGrpSpPr/>
          <p:nvPr/>
        </p:nvGrpSpPr>
        <p:grpSpPr>
          <a:xfrm>
            <a:off x="3176230" y="5618893"/>
            <a:ext cx="900117" cy="108030"/>
            <a:chOff x="4320233" y="827510"/>
            <a:chExt cx="900117" cy="108030"/>
          </a:xfrm>
        </p:grpSpPr>
        <p:sp>
          <p:nvSpPr>
            <p:cNvPr id="49" name="Rectangle 4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Connecteur droit 50"/>
            <p:cNvCxnSpPr>
              <a:stCxn id="49" idx="3"/>
              <a:endCxn id="5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" name="Grouper 51"/>
          <p:cNvGrpSpPr/>
          <p:nvPr/>
        </p:nvGrpSpPr>
        <p:grpSpPr>
          <a:xfrm>
            <a:off x="3328630" y="5771293"/>
            <a:ext cx="900117" cy="108030"/>
            <a:chOff x="4320233" y="827510"/>
            <a:chExt cx="900117" cy="108030"/>
          </a:xfrm>
        </p:grpSpPr>
        <p:sp>
          <p:nvSpPr>
            <p:cNvPr id="53" name="Rectangle 5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" name="Connecteur droit 54"/>
            <p:cNvCxnSpPr>
              <a:stCxn id="53" idx="3"/>
              <a:endCxn id="5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Grouper 55"/>
          <p:cNvGrpSpPr/>
          <p:nvPr/>
        </p:nvGrpSpPr>
        <p:grpSpPr>
          <a:xfrm>
            <a:off x="2087726" y="5610509"/>
            <a:ext cx="900117" cy="108030"/>
            <a:chOff x="4320233" y="827510"/>
            <a:chExt cx="900117" cy="108030"/>
          </a:xfrm>
        </p:grpSpPr>
        <p:sp>
          <p:nvSpPr>
            <p:cNvPr id="57" name="Rectangle 5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9" name="Connecteur droit 58"/>
            <p:cNvCxnSpPr>
              <a:stCxn id="57" idx="3"/>
              <a:endCxn id="5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er 59"/>
          <p:cNvGrpSpPr/>
          <p:nvPr/>
        </p:nvGrpSpPr>
        <p:grpSpPr>
          <a:xfrm>
            <a:off x="3807534" y="5314093"/>
            <a:ext cx="900117" cy="108030"/>
            <a:chOff x="4320233" y="827510"/>
            <a:chExt cx="900117" cy="108030"/>
          </a:xfrm>
        </p:grpSpPr>
        <p:sp>
          <p:nvSpPr>
            <p:cNvPr id="61" name="Rectangle 6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62"/>
            <p:cNvCxnSpPr>
              <a:stCxn id="61" idx="3"/>
              <a:endCxn id="6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8" name="Grouper 63"/>
          <p:cNvGrpSpPr/>
          <p:nvPr/>
        </p:nvGrpSpPr>
        <p:grpSpPr>
          <a:xfrm>
            <a:off x="3959934" y="5466493"/>
            <a:ext cx="900117" cy="108030"/>
            <a:chOff x="4320233" y="827510"/>
            <a:chExt cx="900117" cy="108030"/>
          </a:xfrm>
        </p:grpSpPr>
        <p:sp>
          <p:nvSpPr>
            <p:cNvPr id="65" name="Rectangle 6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7" name="Connecteur droit 66"/>
            <p:cNvCxnSpPr>
              <a:stCxn id="65" idx="3"/>
              <a:endCxn id="6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er 67"/>
          <p:cNvGrpSpPr/>
          <p:nvPr/>
        </p:nvGrpSpPr>
        <p:grpSpPr>
          <a:xfrm>
            <a:off x="4378305" y="5026061"/>
            <a:ext cx="900117" cy="108030"/>
            <a:chOff x="4320233" y="827510"/>
            <a:chExt cx="900117" cy="108030"/>
          </a:xfrm>
        </p:grpSpPr>
        <p:sp>
          <p:nvSpPr>
            <p:cNvPr id="69" name="Rectangle 6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1" name="Connecteur droit 70"/>
            <p:cNvCxnSpPr>
              <a:stCxn id="69" idx="3"/>
              <a:endCxn id="7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2" name="Grouper 71"/>
          <p:cNvGrpSpPr/>
          <p:nvPr/>
        </p:nvGrpSpPr>
        <p:grpSpPr>
          <a:xfrm>
            <a:off x="4530705" y="5178461"/>
            <a:ext cx="900117" cy="108030"/>
            <a:chOff x="4320233" y="827510"/>
            <a:chExt cx="900117" cy="108030"/>
          </a:xfrm>
        </p:grpSpPr>
        <p:sp>
          <p:nvSpPr>
            <p:cNvPr id="73" name="Rectangle 7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5" name="Connecteur droit 74"/>
            <p:cNvCxnSpPr>
              <a:stCxn id="73" idx="3"/>
              <a:endCxn id="7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er 75"/>
          <p:cNvGrpSpPr/>
          <p:nvPr/>
        </p:nvGrpSpPr>
        <p:grpSpPr>
          <a:xfrm>
            <a:off x="4383598" y="5602125"/>
            <a:ext cx="900117" cy="108030"/>
            <a:chOff x="4320233" y="827510"/>
            <a:chExt cx="900117" cy="108030"/>
          </a:xfrm>
        </p:grpSpPr>
        <p:sp>
          <p:nvSpPr>
            <p:cNvPr id="77" name="Rectangle 7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9" name="Connecteur droit 78"/>
            <p:cNvCxnSpPr>
              <a:stCxn id="77" idx="3"/>
              <a:endCxn id="7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4" name="Grouper 79"/>
          <p:cNvGrpSpPr/>
          <p:nvPr/>
        </p:nvGrpSpPr>
        <p:grpSpPr>
          <a:xfrm>
            <a:off x="4239582" y="5768229"/>
            <a:ext cx="900117" cy="108030"/>
            <a:chOff x="4320233" y="827510"/>
            <a:chExt cx="900117" cy="108030"/>
          </a:xfrm>
        </p:grpSpPr>
        <p:sp>
          <p:nvSpPr>
            <p:cNvPr id="81" name="Rectangle 8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3" name="Connecteur droit 82"/>
            <p:cNvCxnSpPr>
              <a:stCxn id="81" idx="3"/>
              <a:endCxn id="8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ouper 83"/>
          <p:cNvGrpSpPr/>
          <p:nvPr/>
        </p:nvGrpSpPr>
        <p:grpSpPr>
          <a:xfrm>
            <a:off x="6903878" y="5292005"/>
            <a:ext cx="900117" cy="108030"/>
            <a:chOff x="4320233" y="827510"/>
            <a:chExt cx="900117" cy="108030"/>
          </a:xfrm>
        </p:grpSpPr>
        <p:sp>
          <p:nvSpPr>
            <p:cNvPr id="85" name="Rectangle 8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7" name="Connecteur droit 86"/>
            <p:cNvCxnSpPr>
              <a:stCxn id="85" idx="3"/>
              <a:endCxn id="8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er 87"/>
          <p:cNvGrpSpPr/>
          <p:nvPr/>
        </p:nvGrpSpPr>
        <p:grpSpPr>
          <a:xfrm>
            <a:off x="7623958" y="5147989"/>
            <a:ext cx="900117" cy="108030"/>
            <a:chOff x="4320233" y="827510"/>
            <a:chExt cx="900117" cy="108030"/>
          </a:xfrm>
        </p:grpSpPr>
        <p:sp>
          <p:nvSpPr>
            <p:cNvPr id="89" name="Rectangle 8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1" name="Connecteur droit 90"/>
            <p:cNvCxnSpPr>
              <a:stCxn id="89" idx="3"/>
              <a:endCxn id="9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Grouper 91"/>
          <p:cNvGrpSpPr/>
          <p:nvPr/>
        </p:nvGrpSpPr>
        <p:grpSpPr>
          <a:xfrm>
            <a:off x="7479942" y="5003973"/>
            <a:ext cx="900117" cy="108030"/>
            <a:chOff x="4320233" y="827510"/>
            <a:chExt cx="900117" cy="108030"/>
          </a:xfrm>
        </p:grpSpPr>
        <p:sp>
          <p:nvSpPr>
            <p:cNvPr id="93" name="Rectangle 9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5" name="Connecteur droit 94"/>
            <p:cNvCxnSpPr>
              <a:stCxn id="93" idx="3"/>
              <a:endCxn id="9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8" name="Grouper 95"/>
          <p:cNvGrpSpPr/>
          <p:nvPr/>
        </p:nvGrpSpPr>
        <p:grpSpPr>
          <a:xfrm>
            <a:off x="6543838" y="5003973"/>
            <a:ext cx="900117" cy="108030"/>
            <a:chOff x="4320233" y="827510"/>
            <a:chExt cx="900117" cy="108030"/>
          </a:xfrm>
        </p:grpSpPr>
        <p:sp>
          <p:nvSpPr>
            <p:cNvPr id="97" name="Rectangle 9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9" name="Connecteur droit 98"/>
            <p:cNvCxnSpPr>
              <a:stCxn id="97" idx="3"/>
              <a:endCxn id="9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Grouper 99"/>
          <p:cNvGrpSpPr/>
          <p:nvPr/>
        </p:nvGrpSpPr>
        <p:grpSpPr>
          <a:xfrm>
            <a:off x="5967774" y="5436021"/>
            <a:ext cx="900117" cy="108030"/>
            <a:chOff x="4320233" y="827510"/>
            <a:chExt cx="900117" cy="108030"/>
          </a:xfrm>
        </p:grpSpPr>
        <p:sp>
          <p:nvSpPr>
            <p:cNvPr id="101" name="Rectangle 10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3" name="Connecteur droit 102"/>
            <p:cNvCxnSpPr>
              <a:stCxn id="101" idx="3"/>
              <a:endCxn id="10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0" name="Grouper 103"/>
          <p:cNvGrpSpPr/>
          <p:nvPr/>
        </p:nvGrpSpPr>
        <p:grpSpPr>
          <a:xfrm>
            <a:off x="5823758" y="5292005"/>
            <a:ext cx="900117" cy="108030"/>
            <a:chOff x="4320233" y="827510"/>
            <a:chExt cx="900117" cy="108030"/>
          </a:xfrm>
        </p:grpSpPr>
        <p:sp>
          <p:nvSpPr>
            <p:cNvPr id="105" name="Rectangle 10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7" name="Connecteur droit 106"/>
            <p:cNvCxnSpPr>
              <a:stCxn id="105" idx="3"/>
              <a:endCxn id="10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Grouper 107"/>
          <p:cNvGrpSpPr/>
          <p:nvPr/>
        </p:nvGrpSpPr>
        <p:grpSpPr>
          <a:xfrm>
            <a:off x="6687854" y="5147989"/>
            <a:ext cx="900117" cy="108030"/>
            <a:chOff x="4320233" y="827510"/>
            <a:chExt cx="900117" cy="108030"/>
          </a:xfrm>
        </p:grpSpPr>
        <p:sp>
          <p:nvSpPr>
            <p:cNvPr id="109" name="Rectangle 10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1" name="Connecteur droit 110"/>
            <p:cNvCxnSpPr>
              <a:stCxn id="109" idx="3"/>
              <a:endCxn id="11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2" name="Grouper 111"/>
          <p:cNvGrpSpPr/>
          <p:nvPr/>
        </p:nvGrpSpPr>
        <p:grpSpPr>
          <a:xfrm>
            <a:off x="5751750" y="5147989"/>
            <a:ext cx="900117" cy="108030"/>
            <a:chOff x="4320233" y="827510"/>
            <a:chExt cx="900117" cy="108030"/>
          </a:xfrm>
        </p:grpSpPr>
        <p:sp>
          <p:nvSpPr>
            <p:cNvPr id="113" name="Rectangle 11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5" name="Connecteur droit 114"/>
            <p:cNvCxnSpPr>
              <a:stCxn id="113" idx="3"/>
              <a:endCxn id="11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er 115"/>
          <p:cNvGrpSpPr/>
          <p:nvPr/>
        </p:nvGrpSpPr>
        <p:grpSpPr>
          <a:xfrm>
            <a:off x="5607734" y="5003973"/>
            <a:ext cx="900117" cy="108030"/>
            <a:chOff x="4320233" y="827510"/>
            <a:chExt cx="900117" cy="108030"/>
          </a:xfrm>
        </p:grpSpPr>
        <p:sp>
          <p:nvSpPr>
            <p:cNvPr id="117" name="Rectangle 11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9" name="Connecteur droit 118"/>
            <p:cNvCxnSpPr>
              <a:stCxn id="117" idx="3"/>
              <a:endCxn id="11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er 119"/>
          <p:cNvGrpSpPr/>
          <p:nvPr/>
        </p:nvGrpSpPr>
        <p:grpSpPr>
          <a:xfrm>
            <a:off x="7056278" y="5444405"/>
            <a:ext cx="900117" cy="108030"/>
            <a:chOff x="4320233" y="827510"/>
            <a:chExt cx="900117" cy="108030"/>
          </a:xfrm>
        </p:grpSpPr>
        <p:sp>
          <p:nvSpPr>
            <p:cNvPr id="121" name="Rectangle 12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3" name="Connecteur droit 122"/>
            <p:cNvCxnSpPr>
              <a:stCxn id="121" idx="3"/>
              <a:endCxn id="12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er 123"/>
          <p:cNvGrpSpPr/>
          <p:nvPr/>
        </p:nvGrpSpPr>
        <p:grpSpPr>
          <a:xfrm>
            <a:off x="7208678" y="5596805"/>
            <a:ext cx="900117" cy="108030"/>
            <a:chOff x="4320233" y="827510"/>
            <a:chExt cx="900117" cy="108030"/>
          </a:xfrm>
        </p:grpSpPr>
        <p:sp>
          <p:nvSpPr>
            <p:cNvPr id="125" name="Rectangle 12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7" name="Connecteur droit 126"/>
            <p:cNvCxnSpPr>
              <a:stCxn id="125" idx="3"/>
              <a:endCxn id="12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er 127"/>
          <p:cNvGrpSpPr/>
          <p:nvPr/>
        </p:nvGrpSpPr>
        <p:grpSpPr>
          <a:xfrm>
            <a:off x="7361078" y="5749205"/>
            <a:ext cx="900117" cy="108030"/>
            <a:chOff x="4320233" y="827510"/>
            <a:chExt cx="900117" cy="108030"/>
          </a:xfrm>
        </p:grpSpPr>
        <p:sp>
          <p:nvSpPr>
            <p:cNvPr id="129" name="Rectangle 12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1" name="Connecteur droit 130"/>
            <p:cNvCxnSpPr>
              <a:stCxn id="129" idx="3"/>
              <a:endCxn id="13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er 131"/>
          <p:cNvGrpSpPr/>
          <p:nvPr/>
        </p:nvGrpSpPr>
        <p:grpSpPr>
          <a:xfrm>
            <a:off x="6120174" y="5588421"/>
            <a:ext cx="900117" cy="108030"/>
            <a:chOff x="4320233" y="827510"/>
            <a:chExt cx="900117" cy="108030"/>
          </a:xfrm>
        </p:grpSpPr>
        <p:sp>
          <p:nvSpPr>
            <p:cNvPr id="133" name="Rectangle 13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5" name="Connecteur droit 134"/>
            <p:cNvCxnSpPr>
              <a:stCxn id="133" idx="3"/>
              <a:endCxn id="13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er 135"/>
          <p:cNvGrpSpPr/>
          <p:nvPr/>
        </p:nvGrpSpPr>
        <p:grpSpPr>
          <a:xfrm>
            <a:off x="7839982" y="5292005"/>
            <a:ext cx="900117" cy="108030"/>
            <a:chOff x="4320233" y="827510"/>
            <a:chExt cx="900117" cy="108030"/>
          </a:xfrm>
        </p:grpSpPr>
        <p:sp>
          <p:nvSpPr>
            <p:cNvPr id="137" name="Rectangle 13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9" name="Connecteur droit 138"/>
            <p:cNvCxnSpPr>
              <a:stCxn id="137" idx="3"/>
              <a:endCxn id="13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er 139"/>
          <p:cNvGrpSpPr/>
          <p:nvPr/>
        </p:nvGrpSpPr>
        <p:grpSpPr>
          <a:xfrm>
            <a:off x="7992382" y="5444405"/>
            <a:ext cx="900117" cy="108030"/>
            <a:chOff x="4320233" y="827510"/>
            <a:chExt cx="900117" cy="108030"/>
          </a:xfrm>
        </p:grpSpPr>
        <p:sp>
          <p:nvSpPr>
            <p:cNvPr id="141" name="Rectangle 14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3" name="Connecteur droit 142"/>
            <p:cNvCxnSpPr>
              <a:stCxn id="141" idx="3"/>
              <a:endCxn id="14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er 143"/>
          <p:cNvGrpSpPr/>
          <p:nvPr/>
        </p:nvGrpSpPr>
        <p:grpSpPr>
          <a:xfrm>
            <a:off x="8388667" y="5003973"/>
            <a:ext cx="900117" cy="108030"/>
            <a:chOff x="4320233" y="827510"/>
            <a:chExt cx="900117" cy="108030"/>
          </a:xfrm>
        </p:grpSpPr>
        <p:sp>
          <p:nvSpPr>
            <p:cNvPr id="145" name="Rectangle 14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7" name="Connecteur droit 146"/>
            <p:cNvCxnSpPr>
              <a:stCxn id="145" idx="3"/>
              <a:endCxn id="14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er 147"/>
          <p:cNvGrpSpPr/>
          <p:nvPr/>
        </p:nvGrpSpPr>
        <p:grpSpPr>
          <a:xfrm>
            <a:off x="8360831" y="5580037"/>
            <a:ext cx="900117" cy="108030"/>
            <a:chOff x="4320233" y="827510"/>
            <a:chExt cx="900117" cy="108030"/>
          </a:xfrm>
        </p:grpSpPr>
        <p:sp>
          <p:nvSpPr>
            <p:cNvPr id="149" name="Rectangle 14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1" name="Connecteur droit 150"/>
            <p:cNvCxnSpPr>
              <a:stCxn id="149" idx="3"/>
              <a:endCxn id="15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er 151"/>
          <p:cNvGrpSpPr/>
          <p:nvPr/>
        </p:nvGrpSpPr>
        <p:grpSpPr>
          <a:xfrm>
            <a:off x="8272030" y="5746141"/>
            <a:ext cx="900117" cy="108030"/>
            <a:chOff x="4320233" y="827510"/>
            <a:chExt cx="900117" cy="108030"/>
          </a:xfrm>
        </p:grpSpPr>
        <p:sp>
          <p:nvSpPr>
            <p:cNvPr id="153" name="Rectangle 15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5" name="Connecteur droit 154"/>
            <p:cNvCxnSpPr>
              <a:stCxn id="153" idx="3"/>
              <a:endCxn id="15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ouper 155"/>
          <p:cNvGrpSpPr/>
          <p:nvPr/>
        </p:nvGrpSpPr>
        <p:grpSpPr>
          <a:xfrm>
            <a:off x="6543838" y="5890157"/>
            <a:ext cx="900117" cy="108030"/>
            <a:chOff x="4320233" y="827510"/>
            <a:chExt cx="900117" cy="108030"/>
          </a:xfrm>
        </p:grpSpPr>
        <p:sp>
          <p:nvSpPr>
            <p:cNvPr id="157" name="Rectangle 15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9" name="Connecteur droit 158"/>
            <p:cNvCxnSpPr>
              <a:stCxn id="157" idx="3"/>
              <a:endCxn id="15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4" name="Grouper 159"/>
          <p:cNvGrpSpPr/>
          <p:nvPr/>
        </p:nvGrpSpPr>
        <p:grpSpPr>
          <a:xfrm>
            <a:off x="6272574" y="5740821"/>
            <a:ext cx="900117" cy="108030"/>
            <a:chOff x="4320233" y="827510"/>
            <a:chExt cx="900117" cy="108030"/>
          </a:xfrm>
        </p:grpSpPr>
        <p:sp>
          <p:nvSpPr>
            <p:cNvPr id="161" name="Rectangle 16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3" name="Connecteur droit 162"/>
            <p:cNvCxnSpPr>
              <a:stCxn id="161" idx="3"/>
              <a:endCxn id="16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er 163"/>
          <p:cNvGrpSpPr/>
          <p:nvPr/>
        </p:nvGrpSpPr>
        <p:grpSpPr>
          <a:xfrm>
            <a:off x="8164001" y="5898541"/>
            <a:ext cx="900117" cy="108030"/>
            <a:chOff x="4320233" y="827510"/>
            <a:chExt cx="900117" cy="108030"/>
          </a:xfrm>
        </p:grpSpPr>
        <p:sp>
          <p:nvSpPr>
            <p:cNvPr id="165" name="Rectangle 16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7" name="Connecteur droit 166"/>
            <p:cNvCxnSpPr>
              <a:stCxn id="165" idx="3"/>
              <a:endCxn id="16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r 167"/>
          <p:cNvGrpSpPr/>
          <p:nvPr/>
        </p:nvGrpSpPr>
        <p:grpSpPr>
          <a:xfrm>
            <a:off x="8019985" y="6050941"/>
            <a:ext cx="900117" cy="108030"/>
            <a:chOff x="4320233" y="827510"/>
            <a:chExt cx="900117" cy="108030"/>
          </a:xfrm>
        </p:grpSpPr>
        <p:sp>
          <p:nvSpPr>
            <p:cNvPr id="169" name="Rectangle 16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1" name="Connecteur droit 170"/>
            <p:cNvCxnSpPr>
              <a:stCxn id="169" idx="3"/>
              <a:endCxn id="17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r 171"/>
          <p:cNvGrpSpPr/>
          <p:nvPr/>
        </p:nvGrpSpPr>
        <p:grpSpPr>
          <a:xfrm>
            <a:off x="4167574" y="5920629"/>
            <a:ext cx="900117" cy="108030"/>
            <a:chOff x="4320233" y="827510"/>
            <a:chExt cx="900117" cy="108030"/>
          </a:xfrm>
        </p:grpSpPr>
        <p:sp>
          <p:nvSpPr>
            <p:cNvPr id="173" name="Rectangle 17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5" name="Connecteur droit 174"/>
            <p:cNvCxnSpPr>
              <a:stCxn id="173" idx="3"/>
              <a:endCxn id="17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ZoneTexte 175"/>
          <p:cNvSpPr txBox="1"/>
          <p:nvPr/>
        </p:nvSpPr>
        <p:spPr>
          <a:xfrm>
            <a:off x="2968900" y="6722873"/>
            <a:ext cx="9571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Contig 1</a:t>
            </a:r>
            <a:endParaRPr lang="fr-FR" dirty="0"/>
          </a:p>
        </p:txBody>
      </p:sp>
      <p:sp>
        <p:nvSpPr>
          <p:cNvPr id="177" name="ZoneTexte 176"/>
          <p:cNvSpPr txBox="1"/>
          <p:nvPr/>
        </p:nvSpPr>
        <p:spPr>
          <a:xfrm>
            <a:off x="653011" y="5448817"/>
            <a:ext cx="7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178" name="Parenthèse ouvrante 177"/>
          <p:cNvSpPr/>
          <p:nvPr/>
        </p:nvSpPr>
        <p:spPr>
          <a:xfrm>
            <a:off x="1359262" y="6448779"/>
            <a:ext cx="144016" cy="432048"/>
          </a:xfrm>
          <a:prstGeom prst="leftBracke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ZoneTexte 178"/>
          <p:cNvSpPr txBox="1"/>
          <p:nvPr/>
        </p:nvSpPr>
        <p:spPr>
          <a:xfrm>
            <a:off x="6965344" y="6722873"/>
            <a:ext cx="9571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Contig 2</a:t>
            </a:r>
            <a:endParaRPr lang="fr-FR" dirty="0"/>
          </a:p>
        </p:txBody>
      </p:sp>
      <p:sp>
        <p:nvSpPr>
          <p:cNvPr id="180" name="Parenthèse ouvrante 179"/>
          <p:cNvSpPr/>
          <p:nvPr/>
        </p:nvSpPr>
        <p:spPr>
          <a:xfrm>
            <a:off x="1359262" y="5026061"/>
            <a:ext cx="144016" cy="1224136"/>
          </a:xfrm>
          <a:prstGeom prst="leftBracke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ZoneTexte 180"/>
          <p:cNvSpPr txBox="1"/>
          <p:nvPr/>
        </p:nvSpPr>
        <p:spPr>
          <a:xfrm>
            <a:off x="71760" y="6480137"/>
            <a:ext cx="128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assemblage</a:t>
            </a:r>
            <a:endParaRPr lang="fr-FR" dirty="0"/>
          </a:p>
        </p:txBody>
      </p:sp>
      <p:sp>
        <p:nvSpPr>
          <p:cNvPr id="182" name="ZoneTexte 181"/>
          <p:cNvSpPr txBox="1"/>
          <p:nvPr/>
        </p:nvSpPr>
        <p:spPr>
          <a:xfrm>
            <a:off x="1583928" y="899517"/>
            <a:ext cx="177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Paired</a:t>
            </a:r>
            <a:r>
              <a:rPr lang="fr-FR" dirty="0" smtClean="0"/>
              <a:t>-end </a:t>
            </a:r>
            <a:r>
              <a:rPr lang="fr-FR" dirty="0" err="1" smtClean="0"/>
              <a:t>reads</a:t>
            </a:r>
            <a:endParaRPr lang="fr-FR" dirty="0"/>
          </a:p>
        </p:txBody>
      </p:sp>
      <p:grpSp>
        <p:nvGrpSpPr>
          <p:cNvPr id="44" name="Grouper 182"/>
          <p:cNvGrpSpPr/>
          <p:nvPr/>
        </p:nvGrpSpPr>
        <p:grpSpPr>
          <a:xfrm>
            <a:off x="4752280" y="683493"/>
            <a:ext cx="900117" cy="108030"/>
            <a:chOff x="4320233" y="827510"/>
            <a:chExt cx="900117" cy="108030"/>
          </a:xfrm>
        </p:grpSpPr>
        <p:sp>
          <p:nvSpPr>
            <p:cNvPr id="184" name="Rectangle 183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6" name="Connecteur droit 185"/>
            <p:cNvCxnSpPr>
              <a:stCxn id="184" idx="3"/>
              <a:endCxn id="185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er 186"/>
          <p:cNvGrpSpPr/>
          <p:nvPr/>
        </p:nvGrpSpPr>
        <p:grpSpPr>
          <a:xfrm>
            <a:off x="4032200" y="899517"/>
            <a:ext cx="900117" cy="108030"/>
            <a:chOff x="4320233" y="827510"/>
            <a:chExt cx="900117" cy="108030"/>
          </a:xfrm>
        </p:grpSpPr>
        <p:sp>
          <p:nvSpPr>
            <p:cNvPr id="188" name="Rectangle 187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0" name="Connecteur droit 189"/>
            <p:cNvCxnSpPr>
              <a:stCxn id="188" idx="3"/>
              <a:endCxn id="189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r 190"/>
          <p:cNvGrpSpPr/>
          <p:nvPr/>
        </p:nvGrpSpPr>
        <p:grpSpPr>
          <a:xfrm>
            <a:off x="5256336" y="971525"/>
            <a:ext cx="900117" cy="108030"/>
            <a:chOff x="4320233" y="827510"/>
            <a:chExt cx="900117" cy="108030"/>
          </a:xfrm>
        </p:grpSpPr>
        <p:sp>
          <p:nvSpPr>
            <p:cNvPr id="192" name="Rectangle 191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4" name="Connecteur droit 193"/>
            <p:cNvCxnSpPr>
              <a:stCxn id="192" idx="3"/>
              <a:endCxn id="193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r 194"/>
          <p:cNvGrpSpPr/>
          <p:nvPr/>
        </p:nvGrpSpPr>
        <p:grpSpPr>
          <a:xfrm>
            <a:off x="4464248" y="1115541"/>
            <a:ext cx="900117" cy="108030"/>
            <a:chOff x="4320233" y="827510"/>
            <a:chExt cx="900117" cy="108030"/>
          </a:xfrm>
        </p:grpSpPr>
        <p:sp>
          <p:nvSpPr>
            <p:cNvPr id="196" name="Rectangle 195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8" name="Connecteur droit 197"/>
            <p:cNvCxnSpPr>
              <a:stCxn id="196" idx="3"/>
              <a:endCxn id="197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er 198"/>
          <p:cNvGrpSpPr/>
          <p:nvPr/>
        </p:nvGrpSpPr>
        <p:grpSpPr>
          <a:xfrm>
            <a:off x="5472360" y="1187549"/>
            <a:ext cx="900117" cy="108030"/>
            <a:chOff x="4320233" y="827510"/>
            <a:chExt cx="900117" cy="108030"/>
          </a:xfrm>
        </p:grpSpPr>
        <p:sp>
          <p:nvSpPr>
            <p:cNvPr id="200" name="Rectangle 199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2" name="Connecteur droit 201"/>
            <p:cNvCxnSpPr>
              <a:stCxn id="200" idx="3"/>
              <a:endCxn id="201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er 202"/>
          <p:cNvGrpSpPr/>
          <p:nvPr/>
        </p:nvGrpSpPr>
        <p:grpSpPr>
          <a:xfrm>
            <a:off x="4176216" y="1331565"/>
            <a:ext cx="900117" cy="108030"/>
            <a:chOff x="4320233" y="827510"/>
            <a:chExt cx="900117" cy="108030"/>
          </a:xfrm>
        </p:grpSpPr>
        <p:sp>
          <p:nvSpPr>
            <p:cNvPr id="204" name="Rectangle 203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6" name="Connecteur droit 205"/>
            <p:cNvCxnSpPr>
              <a:stCxn id="204" idx="3"/>
              <a:endCxn id="205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er 206"/>
          <p:cNvGrpSpPr/>
          <p:nvPr/>
        </p:nvGrpSpPr>
        <p:grpSpPr>
          <a:xfrm>
            <a:off x="5184328" y="1403573"/>
            <a:ext cx="900117" cy="108030"/>
            <a:chOff x="4320233" y="827510"/>
            <a:chExt cx="900117" cy="108030"/>
          </a:xfrm>
        </p:grpSpPr>
        <p:sp>
          <p:nvSpPr>
            <p:cNvPr id="208" name="Rectangle 207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0" name="Connecteur droit 209"/>
            <p:cNvCxnSpPr>
              <a:stCxn id="208" idx="3"/>
              <a:endCxn id="209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er 210"/>
          <p:cNvGrpSpPr/>
          <p:nvPr/>
        </p:nvGrpSpPr>
        <p:grpSpPr>
          <a:xfrm>
            <a:off x="4824288" y="1619597"/>
            <a:ext cx="900117" cy="108030"/>
            <a:chOff x="4320233" y="827510"/>
            <a:chExt cx="900117" cy="108030"/>
          </a:xfrm>
        </p:grpSpPr>
        <p:sp>
          <p:nvSpPr>
            <p:cNvPr id="212" name="Rectangle 211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4" name="Connecteur droit 213"/>
            <p:cNvCxnSpPr>
              <a:stCxn id="212" idx="3"/>
              <a:endCxn id="213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er 214"/>
          <p:cNvGrpSpPr/>
          <p:nvPr/>
        </p:nvGrpSpPr>
        <p:grpSpPr>
          <a:xfrm>
            <a:off x="3816176" y="1547589"/>
            <a:ext cx="900117" cy="108030"/>
            <a:chOff x="4320233" y="827510"/>
            <a:chExt cx="900117" cy="108030"/>
          </a:xfrm>
        </p:grpSpPr>
        <p:sp>
          <p:nvSpPr>
            <p:cNvPr id="216" name="Rectangle 215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8" name="Connecteur droit 217"/>
            <p:cNvCxnSpPr>
              <a:stCxn id="216" idx="3"/>
              <a:endCxn id="217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9" name="Rectangle 218"/>
          <p:cNvSpPr/>
          <p:nvPr/>
        </p:nvSpPr>
        <p:spPr>
          <a:xfrm>
            <a:off x="3672160" y="539477"/>
            <a:ext cx="2952328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Flèche vers le bas 219"/>
          <p:cNvSpPr/>
          <p:nvPr/>
        </p:nvSpPr>
        <p:spPr>
          <a:xfrm>
            <a:off x="4680272" y="3347789"/>
            <a:ext cx="720080" cy="129614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Rectangle 220"/>
          <p:cNvSpPr/>
          <p:nvPr/>
        </p:nvSpPr>
        <p:spPr>
          <a:xfrm>
            <a:off x="4863167" y="2601914"/>
            <a:ext cx="360040" cy="6738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Rectangle 221"/>
          <p:cNvSpPr/>
          <p:nvPr/>
        </p:nvSpPr>
        <p:spPr>
          <a:xfrm>
            <a:off x="4857417" y="2195661"/>
            <a:ext cx="360040" cy="321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Rectangle 222"/>
          <p:cNvSpPr/>
          <p:nvPr/>
        </p:nvSpPr>
        <p:spPr>
          <a:xfrm>
            <a:off x="4863167" y="1907629"/>
            <a:ext cx="360040" cy="2027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Rectangle à coins arrondis 228"/>
          <p:cNvSpPr/>
          <p:nvPr/>
        </p:nvSpPr>
        <p:spPr>
          <a:xfrm>
            <a:off x="5544368" y="2267669"/>
            <a:ext cx="4176464" cy="1440160"/>
          </a:xfrm>
          <a:prstGeom prst="roundRect">
            <a:avLst/>
          </a:prstGeom>
          <a:solidFill>
            <a:srgbClr val="9BBB59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Paramètres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pPr marL="342900" indent="-342900">
              <a:buFont typeface="+mj-ea"/>
              <a:buAutoNum type="circleNumDbPlain"/>
            </a:pPr>
            <a:r>
              <a:rPr lang="fr-FR" dirty="0" smtClean="0"/>
              <a:t>Intervalle de la taille d’insert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dirty="0" smtClean="0"/>
              <a:t>Nombre de hits</a:t>
            </a:r>
          </a:p>
        </p:txBody>
      </p:sp>
      <p:sp>
        <p:nvSpPr>
          <p:cNvPr id="230" name="ZoneTexte 229"/>
          <p:cNvSpPr txBox="1"/>
          <p:nvPr/>
        </p:nvSpPr>
        <p:spPr>
          <a:xfrm>
            <a:off x="3168104" y="2771725"/>
            <a:ext cx="126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Alignement</a:t>
            </a:r>
          </a:p>
        </p:txBody>
      </p:sp>
    </p:spTree>
    <p:extLst>
      <p:ext uri="{BB962C8B-B14F-4D97-AF65-F5344CB8AC3E}">
        <p14:creationId xmlns:p14="http://schemas.microsoft.com/office/powerpoint/2010/main" xmlns="" val="3098200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Mesure de l’expression: taille d’insert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grpSp>
        <p:nvGrpSpPr>
          <p:cNvPr id="2" name="Grouper 5"/>
          <p:cNvGrpSpPr/>
          <p:nvPr/>
        </p:nvGrpSpPr>
        <p:grpSpPr>
          <a:xfrm>
            <a:off x="3151336" y="5369333"/>
            <a:ext cx="900117" cy="108030"/>
            <a:chOff x="4320233" y="827510"/>
            <a:chExt cx="900117" cy="108030"/>
          </a:xfrm>
        </p:grpSpPr>
        <p:sp>
          <p:nvSpPr>
            <p:cNvPr id="7" name="Rectangle 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" name="Connecteur droit 8"/>
            <p:cNvCxnSpPr>
              <a:stCxn id="7" idx="3"/>
              <a:endCxn id="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r 9"/>
          <p:cNvGrpSpPr/>
          <p:nvPr/>
        </p:nvGrpSpPr>
        <p:grpSpPr>
          <a:xfrm>
            <a:off x="3871416" y="5225317"/>
            <a:ext cx="900117" cy="108030"/>
            <a:chOff x="4320233" y="827510"/>
            <a:chExt cx="900117" cy="108030"/>
          </a:xfrm>
        </p:grpSpPr>
        <p:sp>
          <p:nvSpPr>
            <p:cNvPr id="11" name="Rectangle 1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12"/>
            <p:cNvCxnSpPr>
              <a:stCxn id="11" idx="3"/>
              <a:endCxn id="1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r 13"/>
          <p:cNvGrpSpPr/>
          <p:nvPr/>
        </p:nvGrpSpPr>
        <p:grpSpPr>
          <a:xfrm>
            <a:off x="3727400" y="5081301"/>
            <a:ext cx="900117" cy="108030"/>
            <a:chOff x="4320233" y="827510"/>
            <a:chExt cx="900117" cy="108030"/>
          </a:xfrm>
        </p:grpSpPr>
        <p:sp>
          <p:nvSpPr>
            <p:cNvPr id="15" name="Rectangle 1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>
              <a:stCxn id="15" idx="3"/>
              <a:endCxn id="1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17"/>
          <p:cNvGrpSpPr/>
          <p:nvPr/>
        </p:nvGrpSpPr>
        <p:grpSpPr>
          <a:xfrm>
            <a:off x="2791296" y="5081301"/>
            <a:ext cx="900117" cy="108030"/>
            <a:chOff x="4320233" y="827510"/>
            <a:chExt cx="900117" cy="108030"/>
          </a:xfrm>
        </p:grpSpPr>
        <p:sp>
          <p:nvSpPr>
            <p:cNvPr id="19" name="Rectangle 1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/>
            <p:cNvCxnSpPr>
              <a:stCxn id="19" idx="3"/>
              <a:endCxn id="2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r 21"/>
          <p:cNvGrpSpPr/>
          <p:nvPr/>
        </p:nvGrpSpPr>
        <p:grpSpPr>
          <a:xfrm>
            <a:off x="2215232" y="5513349"/>
            <a:ext cx="900117" cy="108030"/>
            <a:chOff x="4320233" y="827510"/>
            <a:chExt cx="900117" cy="108030"/>
          </a:xfrm>
        </p:grpSpPr>
        <p:sp>
          <p:nvSpPr>
            <p:cNvPr id="23" name="Rectangle 2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/>
            <p:cNvCxnSpPr>
              <a:stCxn id="23" idx="3"/>
              <a:endCxn id="2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25"/>
          <p:cNvGrpSpPr/>
          <p:nvPr/>
        </p:nvGrpSpPr>
        <p:grpSpPr>
          <a:xfrm>
            <a:off x="2137474" y="5369333"/>
            <a:ext cx="900117" cy="108030"/>
            <a:chOff x="4320233" y="827510"/>
            <a:chExt cx="900117" cy="108030"/>
          </a:xfrm>
        </p:grpSpPr>
        <p:sp>
          <p:nvSpPr>
            <p:cNvPr id="27" name="Rectangle 2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/>
            <p:cNvCxnSpPr>
              <a:stCxn id="27" idx="3"/>
              <a:endCxn id="2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29"/>
          <p:cNvGrpSpPr/>
          <p:nvPr/>
        </p:nvGrpSpPr>
        <p:grpSpPr>
          <a:xfrm>
            <a:off x="2935312" y="5225317"/>
            <a:ext cx="900117" cy="108030"/>
            <a:chOff x="4320233" y="827510"/>
            <a:chExt cx="900117" cy="108030"/>
          </a:xfrm>
        </p:grpSpPr>
        <p:sp>
          <p:nvSpPr>
            <p:cNvPr id="31" name="Rectangle 3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32"/>
            <p:cNvCxnSpPr>
              <a:stCxn id="31" idx="3"/>
              <a:endCxn id="3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r 33"/>
          <p:cNvGrpSpPr/>
          <p:nvPr/>
        </p:nvGrpSpPr>
        <p:grpSpPr>
          <a:xfrm>
            <a:off x="2021294" y="5225317"/>
            <a:ext cx="900117" cy="108030"/>
            <a:chOff x="4320233" y="827510"/>
            <a:chExt cx="900117" cy="108030"/>
          </a:xfrm>
        </p:grpSpPr>
        <p:sp>
          <p:nvSpPr>
            <p:cNvPr id="35" name="Rectangle 3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36"/>
            <p:cNvCxnSpPr>
              <a:stCxn id="35" idx="3"/>
              <a:endCxn id="3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r 37"/>
          <p:cNvGrpSpPr/>
          <p:nvPr/>
        </p:nvGrpSpPr>
        <p:grpSpPr>
          <a:xfrm>
            <a:off x="1855192" y="5081301"/>
            <a:ext cx="900117" cy="108030"/>
            <a:chOff x="4320233" y="827510"/>
            <a:chExt cx="900117" cy="108030"/>
          </a:xfrm>
        </p:grpSpPr>
        <p:sp>
          <p:nvSpPr>
            <p:cNvPr id="39" name="Rectangle 3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Connecteur droit 40"/>
            <p:cNvCxnSpPr>
              <a:stCxn id="39" idx="3"/>
              <a:endCxn id="4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1855192" y="6581136"/>
            <a:ext cx="3824605" cy="1580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5887640" y="6583503"/>
            <a:ext cx="3672408" cy="1440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r 43"/>
          <p:cNvGrpSpPr/>
          <p:nvPr/>
        </p:nvGrpSpPr>
        <p:grpSpPr>
          <a:xfrm>
            <a:off x="3303736" y="5521733"/>
            <a:ext cx="900117" cy="108030"/>
            <a:chOff x="4320233" y="827510"/>
            <a:chExt cx="900117" cy="108030"/>
          </a:xfrm>
        </p:grpSpPr>
        <p:sp>
          <p:nvSpPr>
            <p:cNvPr id="45" name="Rectangle 4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7" name="Connecteur droit 46"/>
            <p:cNvCxnSpPr>
              <a:stCxn id="45" idx="3"/>
              <a:endCxn id="4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ouper 47"/>
          <p:cNvGrpSpPr/>
          <p:nvPr/>
        </p:nvGrpSpPr>
        <p:grpSpPr>
          <a:xfrm>
            <a:off x="3456136" y="5674133"/>
            <a:ext cx="900117" cy="108030"/>
            <a:chOff x="4320233" y="827510"/>
            <a:chExt cx="900117" cy="108030"/>
          </a:xfrm>
        </p:grpSpPr>
        <p:sp>
          <p:nvSpPr>
            <p:cNvPr id="49" name="Rectangle 4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Connecteur droit 50"/>
            <p:cNvCxnSpPr>
              <a:stCxn id="49" idx="3"/>
              <a:endCxn id="5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8" name="Grouper 51"/>
          <p:cNvGrpSpPr/>
          <p:nvPr/>
        </p:nvGrpSpPr>
        <p:grpSpPr>
          <a:xfrm>
            <a:off x="3608536" y="5826533"/>
            <a:ext cx="900117" cy="108030"/>
            <a:chOff x="4320233" y="827510"/>
            <a:chExt cx="900117" cy="108030"/>
          </a:xfrm>
        </p:grpSpPr>
        <p:sp>
          <p:nvSpPr>
            <p:cNvPr id="53" name="Rectangle 5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" name="Connecteur droit 54"/>
            <p:cNvCxnSpPr>
              <a:stCxn id="53" idx="3"/>
              <a:endCxn id="5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" name="Grouper 55"/>
          <p:cNvGrpSpPr/>
          <p:nvPr/>
        </p:nvGrpSpPr>
        <p:grpSpPr>
          <a:xfrm>
            <a:off x="2367632" y="5665749"/>
            <a:ext cx="900117" cy="108030"/>
            <a:chOff x="4320233" y="827510"/>
            <a:chExt cx="900117" cy="108030"/>
          </a:xfrm>
        </p:grpSpPr>
        <p:sp>
          <p:nvSpPr>
            <p:cNvPr id="57" name="Rectangle 5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9" name="Connecteur droit 58"/>
            <p:cNvCxnSpPr>
              <a:stCxn id="57" idx="3"/>
              <a:endCxn id="5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er 59"/>
          <p:cNvGrpSpPr/>
          <p:nvPr/>
        </p:nvGrpSpPr>
        <p:grpSpPr>
          <a:xfrm>
            <a:off x="4087440" y="5369333"/>
            <a:ext cx="900117" cy="108030"/>
            <a:chOff x="4320233" y="827510"/>
            <a:chExt cx="900117" cy="108030"/>
          </a:xfrm>
        </p:grpSpPr>
        <p:sp>
          <p:nvSpPr>
            <p:cNvPr id="61" name="Rectangle 6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62"/>
            <p:cNvCxnSpPr>
              <a:stCxn id="61" idx="3"/>
              <a:endCxn id="6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Grouper 63"/>
          <p:cNvGrpSpPr/>
          <p:nvPr/>
        </p:nvGrpSpPr>
        <p:grpSpPr>
          <a:xfrm>
            <a:off x="4239840" y="5521733"/>
            <a:ext cx="900117" cy="108030"/>
            <a:chOff x="4320233" y="827510"/>
            <a:chExt cx="900117" cy="108030"/>
          </a:xfrm>
        </p:grpSpPr>
        <p:sp>
          <p:nvSpPr>
            <p:cNvPr id="65" name="Rectangle 6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7" name="Connecteur droit 66"/>
            <p:cNvCxnSpPr>
              <a:stCxn id="65" idx="3"/>
              <a:endCxn id="6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er 67"/>
          <p:cNvGrpSpPr/>
          <p:nvPr/>
        </p:nvGrpSpPr>
        <p:grpSpPr>
          <a:xfrm>
            <a:off x="4658211" y="5081301"/>
            <a:ext cx="900117" cy="108030"/>
            <a:chOff x="4320233" y="827510"/>
            <a:chExt cx="900117" cy="108030"/>
          </a:xfrm>
        </p:grpSpPr>
        <p:sp>
          <p:nvSpPr>
            <p:cNvPr id="69" name="Rectangle 6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1" name="Connecteur droit 70"/>
            <p:cNvCxnSpPr>
              <a:stCxn id="69" idx="3"/>
              <a:endCxn id="7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er 71"/>
          <p:cNvGrpSpPr/>
          <p:nvPr/>
        </p:nvGrpSpPr>
        <p:grpSpPr>
          <a:xfrm>
            <a:off x="4810611" y="5233701"/>
            <a:ext cx="900117" cy="108030"/>
            <a:chOff x="4320233" y="827510"/>
            <a:chExt cx="900117" cy="108030"/>
          </a:xfrm>
        </p:grpSpPr>
        <p:sp>
          <p:nvSpPr>
            <p:cNvPr id="73" name="Rectangle 7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5" name="Connecteur droit 74"/>
            <p:cNvCxnSpPr>
              <a:stCxn id="73" idx="3"/>
              <a:endCxn id="7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er 75"/>
          <p:cNvGrpSpPr/>
          <p:nvPr/>
        </p:nvGrpSpPr>
        <p:grpSpPr>
          <a:xfrm>
            <a:off x="4663504" y="5657365"/>
            <a:ext cx="900117" cy="108030"/>
            <a:chOff x="4320233" y="827510"/>
            <a:chExt cx="900117" cy="108030"/>
          </a:xfrm>
        </p:grpSpPr>
        <p:sp>
          <p:nvSpPr>
            <p:cNvPr id="77" name="Rectangle 7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9" name="Connecteur droit 78"/>
            <p:cNvCxnSpPr>
              <a:stCxn id="77" idx="3"/>
              <a:endCxn id="7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er 79"/>
          <p:cNvGrpSpPr/>
          <p:nvPr/>
        </p:nvGrpSpPr>
        <p:grpSpPr>
          <a:xfrm>
            <a:off x="4519488" y="5823469"/>
            <a:ext cx="900117" cy="108030"/>
            <a:chOff x="4320233" y="827510"/>
            <a:chExt cx="900117" cy="108030"/>
          </a:xfrm>
        </p:grpSpPr>
        <p:sp>
          <p:nvSpPr>
            <p:cNvPr id="81" name="Rectangle 8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3" name="Connecteur droit 82"/>
            <p:cNvCxnSpPr>
              <a:stCxn id="81" idx="3"/>
              <a:endCxn id="8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r 83"/>
          <p:cNvGrpSpPr/>
          <p:nvPr/>
        </p:nvGrpSpPr>
        <p:grpSpPr>
          <a:xfrm>
            <a:off x="7183784" y="5347245"/>
            <a:ext cx="900117" cy="108030"/>
            <a:chOff x="4320233" y="827510"/>
            <a:chExt cx="900117" cy="108030"/>
          </a:xfrm>
        </p:grpSpPr>
        <p:sp>
          <p:nvSpPr>
            <p:cNvPr id="85" name="Rectangle 8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7" name="Connecteur droit 86"/>
            <p:cNvCxnSpPr>
              <a:stCxn id="85" idx="3"/>
              <a:endCxn id="8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r 87"/>
          <p:cNvGrpSpPr/>
          <p:nvPr/>
        </p:nvGrpSpPr>
        <p:grpSpPr>
          <a:xfrm>
            <a:off x="7903864" y="5203229"/>
            <a:ext cx="900117" cy="108030"/>
            <a:chOff x="4320233" y="827510"/>
            <a:chExt cx="900117" cy="108030"/>
          </a:xfrm>
        </p:grpSpPr>
        <p:sp>
          <p:nvSpPr>
            <p:cNvPr id="89" name="Rectangle 8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1" name="Connecteur droit 90"/>
            <p:cNvCxnSpPr>
              <a:stCxn id="89" idx="3"/>
              <a:endCxn id="9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r 91"/>
          <p:cNvGrpSpPr/>
          <p:nvPr/>
        </p:nvGrpSpPr>
        <p:grpSpPr>
          <a:xfrm>
            <a:off x="7759848" y="5059213"/>
            <a:ext cx="900117" cy="108030"/>
            <a:chOff x="4320233" y="827510"/>
            <a:chExt cx="900117" cy="108030"/>
          </a:xfrm>
        </p:grpSpPr>
        <p:sp>
          <p:nvSpPr>
            <p:cNvPr id="93" name="Rectangle 9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5" name="Connecteur droit 94"/>
            <p:cNvCxnSpPr>
              <a:stCxn id="93" idx="3"/>
              <a:endCxn id="9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er 95"/>
          <p:cNvGrpSpPr/>
          <p:nvPr/>
        </p:nvGrpSpPr>
        <p:grpSpPr>
          <a:xfrm>
            <a:off x="6823744" y="5059213"/>
            <a:ext cx="900117" cy="108030"/>
            <a:chOff x="4320233" y="827510"/>
            <a:chExt cx="900117" cy="108030"/>
          </a:xfrm>
        </p:grpSpPr>
        <p:sp>
          <p:nvSpPr>
            <p:cNvPr id="97" name="Rectangle 9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9" name="Connecteur droit 98"/>
            <p:cNvCxnSpPr>
              <a:stCxn id="97" idx="3"/>
              <a:endCxn id="9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r 99"/>
          <p:cNvGrpSpPr/>
          <p:nvPr/>
        </p:nvGrpSpPr>
        <p:grpSpPr>
          <a:xfrm>
            <a:off x="6247680" y="5491261"/>
            <a:ext cx="900117" cy="108030"/>
            <a:chOff x="4320233" y="827510"/>
            <a:chExt cx="900117" cy="108030"/>
          </a:xfrm>
        </p:grpSpPr>
        <p:sp>
          <p:nvSpPr>
            <p:cNvPr id="101" name="Rectangle 10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3" name="Connecteur droit 102"/>
            <p:cNvCxnSpPr>
              <a:stCxn id="101" idx="3"/>
              <a:endCxn id="10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r 103"/>
          <p:cNvGrpSpPr/>
          <p:nvPr/>
        </p:nvGrpSpPr>
        <p:grpSpPr>
          <a:xfrm>
            <a:off x="6103664" y="5347245"/>
            <a:ext cx="900117" cy="108030"/>
            <a:chOff x="4320233" y="827510"/>
            <a:chExt cx="900117" cy="108030"/>
          </a:xfrm>
        </p:grpSpPr>
        <p:sp>
          <p:nvSpPr>
            <p:cNvPr id="105" name="Rectangle 10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7" name="Connecteur droit 106"/>
            <p:cNvCxnSpPr>
              <a:stCxn id="105" idx="3"/>
              <a:endCxn id="10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er 107"/>
          <p:cNvGrpSpPr/>
          <p:nvPr/>
        </p:nvGrpSpPr>
        <p:grpSpPr>
          <a:xfrm>
            <a:off x="6967760" y="5203229"/>
            <a:ext cx="900117" cy="108030"/>
            <a:chOff x="4320233" y="827510"/>
            <a:chExt cx="900117" cy="108030"/>
          </a:xfrm>
        </p:grpSpPr>
        <p:sp>
          <p:nvSpPr>
            <p:cNvPr id="109" name="Rectangle 10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1" name="Connecteur droit 110"/>
            <p:cNvCxnSpPr>
              <a:stCxn id="109" idx="3"/>
              <a:endCxn id="11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er 111"/>
          <p:cNvGrpSpPr/>
          <p:nvPr/>
        </p:nvGrpSpPr>
        <p:grpSpPr>
          <a:xfrm>
            <a:off x="6031656" y="5203229"/>
            <a:ext cx="900117" cy="108030"/>
            <a:chOff x="4320233" y="827510"/>
            <a:chExt cx="900117" cy="108030"/>
          </a:xfrm>
        </p:grpSpPr>
        <p:sp>
          <p:nvSpPr>
            <p:cNvPr id="113" name="Rectangle 11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5" name="Connecteur droit 114"/>
            <p:cNvCxnSpPr>
              <a:stCxn id="113" idx="3"/>
              <a:endCxn id="11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3" name="Grouper 115"/>
          <p:cNvGrpSpPr/>
          <p:nvPr/>
        </p:nvGrpSpPr>
        <p:grpSpPr>
          <a:xfrm>
            <a:off x="5887640" y="5059213"/>
            <a:ext cx="900117" cy="108030"/>
            <a:chOff x="4320233" y="827510"/>
            <a:chExt cx="900117" cy="108030"/>
          </a:xfrm>
        </p:grpSpPr>
        <p:sp>
          <p:nvSpPr>
            <p:cNvPr id="117" name="Rectangle 11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9" name="Connecteur droit 118"/>
            <p:cNvCxnSpPr>
              <a:stCxn id="117" idx="3"/>
              <a:endCxn id="11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7" name="Grouper 119"/>
          <p:cNvGrpSpPr/>
          <p:nvPr/>
        </p:nvGrpSpPr>
        <p:grpSpPr>
          <a:xfrm>
            <a:off x="7336184" y="5499645"/>
            <a:ext cx="900117" cy="108030"/>
            <a:chOff x="4320233" y="827510"/>
            <a:chExt cx="900117" cy="108030"/>
          </a:xfrm>
        </p:grpSpPr>
        <p:sp>
          <p:nvSpPr>
            <p:cNvPr id="121" name="Rectangle 12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3" name="Connecteur droit 122"/>
            <p:cNvCxnSpPr>
              <a:stCxn id="121" idx="3"/>
              <a:endCxn id="12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1" name="Grouper 123"/>
          <p:cNvGrpSpPr/>
          <p:nvPr/>
        </p:nvGrpSpPr>
        <p:grpSpPr>
          <a:xfrm>
            <a:off x="7488584" y="5652045"/>
            <a:ext cx="900117" cy="108030"/>
            <a:chOff x="4320233" y="827510"/>
            <a:chExt cx="900117" cy="108030"/>
          </a:xfrm>
        </p:grpSpPr>
        <p:sp>
          <p:nvSpPr>
            <p:cNvPr id="125" name="Rectangle 12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7" name="Connecteur droit 126"/>
            <p:cNvCxnSpPr>
              <a:stCxn id="125" idx="3"/>
              <a:endCxn id="12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Grouper 127"/>
          <p:cNvGrpSpPr/>
          <p:nvPr/>
        </p:nvGrpSpPr>
        <p:grpSpPr>
          <a:xfrm>
            <a:off x="7640984" y="5804445"/>
            <a:ext cx="900117" cy="108030"/>
            <a:chOff x="4320233" y="827510"/>
            <a:chExt cx="900117" cy="108030"/>
          </a:xfrm>
        </p:grpSpPr>
        <p:sp>
          <p:nvSpPr>
            <p:cNvPr id="129" name="Rectangle 12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1" name="Connecteur droit 130"/>
            <p:cNvCxnSpPr>
              <a:stCxn id="129" idx="3"/>
              <a:endCxn id="13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7" name="Grouper 131"/>
          <p:cNvGrpSpPr/>
          <p:nvPr/>
        </p:nvGrpSpPr>
        <p:grpSpPr>
          <a:xfrm>
            <a:off x="6400080" y="5643661"/>
            <a:ext cx="900117" cy="108030"/>
            <a:chOff x="4320233" y="827510"/>
            <a:chExt cx="900117" cy="108030"/>
          </a:xfrm>
        </p:grpSpPr>
        <p:sp>
          <p:nvSpPr>
            <p:cNvPr id="133" name="Rectangle 13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5" name="Connecteur droit 134"/>
            <p:cNvCxnSpPr>
              <a:stCxn id="133" idx="3"/>
              <a:endCxn id="13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er 135"/>
          <p:cNvGrpSpPr/>
          <p:nvPr/>
        </p:nvGrpSpPr>
        <p:grpSpPr>
          <a:xfrm>
            <a:off x="8119888" y="5347245"/>
            <a:ext cx="900117" cy="108030"/>
            <a:chOff x="4320233" y="827510"/>
            <a:chExt cx="900117" cy="108030"/>
          </a:xfrm>
        </p:grpSpPr>
        <p:sp>
          <p:nvSpPr>
            <p:cNvPr id="137" name="Rectangle 13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9" name="Connecteur droit 138"/>
            <p:cNvCxnSpPr>
              <a:stCxn id="137" idx="3"/>
              <a:endCxn id="13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er 139"/>
          <p:cNvGrpSpPr/>
          <p:nvPr/>
        </p:nvGrpSpPr>
        <p:grpSpPr>
          <a:xfrm>
            <a:off x="8272288" y="5499645"/>
            <a:ext cx="900117" cy="108030"/>
            <a:chOff x="4320233" y="827510"/>
            <a:chExt cx="900117" cy="108030"/>
          </a:xfrm>
        </p:grpSpPr>
        <p:sp>
          <p:nvSpPr>
            <p:cNvPr id="141" name="Rectangle 14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3" name="Connecteur droit 142"/>
            <p:cNvCxnSpPr>
              <a:stCxn id="141" idx="3"/>
              <a:endCxn id="14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er 143"/>
          <p:cNvGrpSpPr/>
          <p:nvPr/>
        </p:nvGrpSpPr>
        <p:grpSpPr>
          <a:xfrm>
            <a:off x="8668573" y="5059213"/>
            <a:ext cx="900117" cy="108030"/>
            <a:chOff x="4320233" y="827510"/>
            <a:chExt cx="900117" cy="108030"/>
          </a:xfrm>
        </p:grpSpPr>
        <p:sp>
          <p:nvSpPr>
            <p:cNvPr id="145" name="Rectangle 14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7" name="Connecteur droit 146"/>
            <p:cNvCxnSpPr>
              <a:stCxn id="145" idx="3"/>
              <a:endCxn id="14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2" name="Grouper 147"/>
          <p:cNvGrpSpPr/>
          <p:nvPr/>
        </p:nvGrpSpPr>
        <p:grpSpPr>
          <a:xfrm>
            <a:off x="8640737" y="5635277"/>
            <a:ext cx="900117" cy="108030"/>
            <a:chOff x="4320233" y="827510"/>
            <a:chExt cx="900117" cy="108030"/>
          </a:xfrm>
        </p:grpSpPr>
        <p:sp>
          <p:nvSpPr>
            <p:cNvPr id="149" name="Rectangle 14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1" name="Connecteur droit 150"/>
            <p:cNvCxnSpPr>
              <a:stCxn id="149" idx="3"/>
              <a:endCxn id="15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6" name="Grouper 151"/>
          <p:cNvGrpSpPr/>
          <p:nvPr/>
        </p:nvGrpSpPr>
        <p:grpSpPr>
          <a:xfrm>
            <a:off x="8551936" y="5801381"/>
            <a:ext cx="900117" cy="108030"/>
            <a:chOff x="4320233" y="827510"/>
            <a:chExt cx="900117" cy="108030"/>
          </a:xfrm>
        </p:grpSpPr>
        <p:sp>
          <p:nvSpPr>
            <p:cNvPr id="153" name="Rectangle 15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5" name="Connecteur droit 154"/>
            <p:cNvCxnSpPr>
              <a:stCxn id="153" idx="3"/>
              <a:endCxn id="15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7" name="Grouper 155"/>
          <p:cNvGrpSpPr/>
          <p:nvPr/>
        </p:nvGrpSpPr>
        <p:grpSpPr>
          <a:xfrm>
            <a:off x="6823744" y="5945397"/>
            <a:ext cx="900117" cy="108030"/>
            <a:chOff x="4320233" y="827510"/>
            <a:chExt cx="900117" cy="108030"/>
          </a:xfrm>
        </p:grpSpPr>
        <p:sp>
          <p:nvSpPr>
            <p:cNvPr id="157" name="Rectangle 15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9" name="Connecteur droit 158"/>
            <p:cNvCxnSpPr>
              <a:stCxn id="157" idx="3"/>
              <a:endCxn id="15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er 159"/>
          <p:cNvGrpSpPr/>
          <p:nvPr/>
        </p:nvGrpSpPr>
        <p:grpSpPr>
          <a:xfrm>
            <a:off x="6552480" y="5796061"/>
            <a:ext cx="900117" cy="108030"/>
            <a:chOff x="4320233" y="827510"/>
            <a:chExt cx="900117" cy="108030"/>
          </a:xfrm>
        </p:grpSpPr>
        <p:sp>
          <p:nvSpPr>
            <p:cNvPr id="161" name="Rectangle 16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3" name="Connecteur droit 162"/>
            <p:cNvCxnSpPr>
              <a:stCxn id="161" idx="3"/>
              <a:endCxn id="16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9" name="Grouper 163"/>
          <p:cNvGrpSpPr/>
          <p:nvPr/>
        </p:nvGrpSpPr>
        <p:grpSpPr>
          <a:xfrm>
            <a:off x="8443907" y="5953781"/>
            <a:ext cx="900117" cy="108030"/>
            <a:chOff x="4320233" y="827510"/>
            <a:chExt cx="900117" cy="108030"/>
          </a:xfrm>
        </p:grpSpPr>
        <p:sp>
          <p:nvSpPr>
            <p:cNvPr id="165" name="Rectangle 16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7" name="Connecteur droit 166"/>
            <p:cNvCxnSpPr>
              <a:stCxn id="165" idx="3"/>
              <a:endCxn id="16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0" name="Grouper 167"/>
          <p:cNvGrpSpPr/>
          <p:nvPr/>
        </p:nvGrpSpPr>
        <p:grpSpPr>
          <a:xfrm>
            <a:off x="8299891" y="6106181"/>
            <a:ext cx="900117" cy="108030"/>
            <a:chOff x="4320233" y="827510"/>
            <a:chExt cx="900117" cy="108030"/>
          </a:xfrm>
        </p:grpSpPr>
        <p:sp>
          <p:nvSpPr>
            <p:cNvPr id="169" name="Rectangle 16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1" name="Connecteur droit 170"/>
            <p:cNvCxnSpPr>
              <a:stCxn id="169" idx="3"/>
              <a:endCxn id="17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1" name="Grouper 171"/>
          <p:cNvGrpSpPr/>
          <p:nvPr/>
        </p:nvGrpSpPr>
        <p:grpSpPr>
          <a:xfrm>
            <a:off x="4447480" y="5975869"/>
            <a:ext cx="900117" cy="108030"/>
            <a:chOff x="4320233" y="827510"/>
            <a:chExt cx="900117" cy="108030"/>
          </a:xfrm>
        </p:grpSpPr>
        <p:sp>
          <p:nvSpPr>
            <p:cNvPr id="173" name="Rectangle 17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5" name="Connecteur droit 174"/>
            <p:cNvCxnSpPr>
              <a:stCxn id="173" idx="3"/>
              <a:endCxn id="17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ZoneTexte 175"/>
          <p:cNvSpPr txBox="1"/>
          <p:nvPr/>
        </p:nvSpPr>
        <p:spPr>
          <a:xfrm>
            <a:off x="3248806" y="6794881"/>
            <a:ext cx="9571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Contig 1</a:t>
            </a:r>
            <a:endParaRPr lang="fr-FR" dirty="0"/>
          </a:p>
        </p:txBody>
      </p:sp>
      <p:sp>
        <p:nvSpPr>
          <p:cNvPr id="177" name="ZoneTexte 176"/>
          <p:cNvSpPr txBox="1"/>
          <p:nvPr/>
        </p:nvSpPr>
        <p:spPr>
          <a:xfrm>
            <a:off x="932917" y="5504057"/>
            <a:ext cx="7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178" name="Parenthèse ouvrante 177"/>
          <p:cNvSpPr/>
          <p:nvPr/>
        </p:nvSpPr>
        <p:spPr>
          <a:xfrm>
            <a:off x="1639168" y="6444133"/>
            <a:ext cx="144016" cy="432048"/>
          </a:xfrm>
          <a:prstGeom prst="leftBracke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ZoneTexte 178"/>
          <p:cNvSpPr txBox="1"/>
          <p:nvPr/>
        </p:nvSpPr>
        <p:spPr>
          <a:xfrm>
            <a:off x="7245250" y="6866889"/>
            <a:ext cx="9571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Contig 2</a:t>
            </a:r>
            <a:endParaRPr lang="fr-FR" dirty="0"/>
          </a:p>
        </p:txBody>
      </p:sp>
      <p:sp>
        <p:nvSpPr>
          <p:cNvPr id="180" name="Parenthèse ouvrante 179"/>
          <p:cNvSpPr/>
          <p:nvPr/>
        </p:nvSpPr>
        <p:spPr>
          <a:xfrm>
            <a:off x="1639168" y="5081301"/>
            <a:ext cx="144016" cy="1224136"/>
          </a:xfrm>
          <a:prstGeom prst="leftBracke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ZoneTexte 180"/>
          <p:cNvSpPr txBox="1"/>
          <p:nvPr/>
        </p:nvSpPr>
        <p:spPr>
          <a:xfrm>
            <a:off x="351666" y="6475491"/>
            <a:ext cx="128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assemblage</a:t>
            </a:r>
            <a:endParaRPr lang="fr-FR" dirty="0"/>
          </a:p>
        </p:txBody>
      </p:sp>
      <p:grpSp>
        <p:nvGrpSpPr>
          <p:cNvPr id="302" name="Grouper 223"/>
          <p:cNvGrpSpPr/>
          <p:nvPr/>
        </p:nvGrpSpPr>
        <p:grpSpPr>
          <a:xfrm>
            <a:off x="4464248" y="2483693"/>
            <a:ext cx="900117" cy="108030"/>
            <a:chOff x="4320233" y="827510"/>
            <a:chExt cx="900117" cy="108030"/>
          </a:xfrm>
        </p:grpSpPr>
        <p:sp>
          <p:nvSpPr>
            <p:cNvPr id="225" name="Rectangle 22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7" name="Connecteur droit 226"/>
            <p:cNvCxnSpPr>
              <a:stCxn id="225" idx="3"/>
              <a:endCxn id="22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3" name="Grouper 2"/>
          <p:cNvGrpSpPr/>
          <p:nvPr/>
        </p:nvGrpSpPr>
        <p:grpSpPr>
          <a:xfrm>
            <a:off x="4464248" y="3059757"/>
            <a:ext cx="1251774" cy="108030"/>
            <a:chOff x="4112592" y="2780109"/>
            <a:chExt cx="1251774" cy="108030"/>
          </a:xfrm>
        </p:grpSpPr>
        <p:sp>
          <p:nvSpPr>
            <p:cNvPr id="231" name="Rectangle 230"/>
            <p:cNvSpPr/>
            <p:nvPr/>
          </p:nvSpPr>
          <p:spPr>
            <a:xfrm>
              <a:off x="4112592" y="2780109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5112320" y="2780109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3" name="Connecteur droit 232"/>
            <p:cNvCxnSpPr>
              <a:stCxn id="231" idx="3"/>
              <a:endCxn id="232" idx="1"/>
            </p:cNvCxnSpPr>
            <p:nvPr/>
          </p:nvCxnSpPr>
          <p:spPr>
            <a:xfrm>
              <a:off x="4364638" y="2834124"/>
              <a:ext cx="747682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4" name="Grouper 4"/>
          <p:cNvGrpSpPr/>
          <p:nvPr/>
        </p:nvGrpSpPr>
        <p:grpSpPr>
          <a:xfrm>
            <a:off x="4464248" y="2915741"/>
            <a:ext cx="1027366" cy="108030"/>
            <a:chOff x="4264992" y="2932509"/>
            <a:chExt cx="1027366" cy="108030"/>
          </a:xfrm>
        </p:grpSpPr>
        <p:sp>
          <p:nvSpPr>
            <p:cNvPr id="234" name="Rectangle 233"/>
            <p:cNvSpPr/>
            <p:nvPr/>
          </p:nvSpPr>
          <p:spPr>
            <a:xfrm>
              <a:off x="4264992" y="2932509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040312" y="2932509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6" name="Connecteur droit 235"/>
            <p:cNvCxnSpPr>
              <a:stCxn id="234" idx="3"/>
              <a:endCxn id="235" idx="1"/>
            </p:cNvCxnSpPr>
            <p:nvPr/>
          </p:nvCxnSpPr>
          <p:spPr>
            <a:xfrm>
              <a:off x="4517038" y="2986524"/>
              <a:ext cx="523274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7" name="Rectangle à coins arrondis 236"/>
          <p:cNvSpPr/>
          <p:nvPr/>
        </p:nvSpPr>
        <p:spPr>
          <a:xfrm>
            <a:off x="6120432" y="2267669"/>
            <a:ext cx="2952328" cy="1080120"/>
          </a:xfrm>
          <a:prstGeom prst="roundRect">
            <a:avLst/>
          </a:prstGeom>
          <a:solidFill>
            <a:srgbClr val="9BBB59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u="sng" dirty="0" smtClean="0"/>
              <a:t>Taille d’insert autorisé</a:t>
            </a:r>
            <a:r>
              <a:rPr lang="fr-FR" dirty="0" smtClean="0"/>
              <a:t>: entre 100 et 500*</a:t>
            </a:r>
          </a:p>
          <a:p>
            <a:endParaRPr lang="fr-FR" dirty="0"/>
          </a:p>
          <a:p>
            <a:r>
              <a:rPr lang="fr-FR" sz="1600" dirty="0" smtClean="0"/>
              <a:t>* Par défaut dans le pipeline</a:t>
            </a:r>
          </a:p>
        </p:txBody>
      </p:sp>
      <p:sp>
        <p:nvSpPr>
          <p:cNvPr id="238" name="ZoneTexte 237"/>
          <p:cNvSpPr txBox="1"/>
          <p:nvPr/>
        </p:nvSpPr>
        <p:spPr>
          <a:xfrm>
            <a:off x="1583928" y="899517"/>
            <a:ext cx="177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Paired</a:t>
            </a:r>
            <a:r>
              <a:rPr lang="fr-FR" dirty="0" smtClean="0"/>
              <a:t>-end </a:t>
            </a:r>
            <a:r>
              <a:rPr lang="fr-FR" dirty="0" err="1" smtClean="0"/>
              <a:t>reads</a:t>
            </a:r>
            <a:endParaRPr lang="fr-FR" dirty="0"/>
          </a:p>
        </p:txBody>
      </p:sp>
      <p:grpSp>
        <p:nvGrpSpPr>
          <p:cNvPr id="305" name="Grouper 238"/>
          <p:cNvGrpSpPr/>
          <p:nvPr/>
        </p:nvGrpSpPr>
        <p:grpSpPr>
          <a:xfrm>
            <a:off x="4752280" y="683493"/>
            <a:ext cx="900117" cy="108030"/>
            <a:chOff x="4320233" y="827510"/>
            <a:chExt cx="900117" cy="108030"/>
          </a:xfrm>
        </p:grpSpPr>
        <p:sp>
          <p:nvSpPr>
            <p:cNvPr id="240" name="Rectangle 239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2" name="Connecteur droit 241"/>
            <p:cNvCxnSpPr>
              <a:stCxn id="240" idx="3"/>
              <a:endCxn id="241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6" name="Grouper 242"/>
          <p:cNvGrpSpPr/>
          <p:nvPr/>
        </p:nvGrpSpPr>
        <p:grpSpPr>
          <a:xfrm>
            <a:off x="4032200" y="899517"/>
            <a:ext cx="900117" cy="108030"/>
            <a:chOff x="4320233" y="827510"/>
            <a:chExt cx="900117" cy="108030"/>
          </a:xfrm>
        </p:grpSpPr>
        <p:sp>
          <p:nvSpPr>
            <p:cNvPr id="244" name="Rectangle 243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6" name="Connecteur droit 245"/>
            <p:cNvCxnSpPr>
              <a:stCxn id="244" idx="3"/>
              <a:endCxn id="245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er 246"/>
          <p:cNvGrpSpPr/>
          <p:nvPr/>
        </p:nvGrpSpPr>
        <p:grpSpPr>
          <a:xfrm>
            <a:off x="5256336" y="971525"/>
            <a:ext cx="900117" cy="108030"/>
            <a:chOff x="4320233" y="827510"/>
            <a:chExt cx="900117" cy="108030"/>
          </a:xfrm>
        </p:grpSpPr>
        <p:sp>
          <p:nvSpPr>
            <p:cNvPr id="248" name="Rectangle 247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0" name="Connecteur droit 249"/>
            <p:cNvCxnSpPr>
              <a:stCxn id="248" idx="3"/>
              <a:endCxn id="249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" name="Grouper 250"/>
          <p:cNvGrpSpPr/>
          <p:nvPr/>
        </p:nvGrpSpPr>
        <p:grpSpPr>
          <a:xfrm>
            <a:off x="4464248" y="1115541"/>
            <a:ext cx="900117" cy="108030"/>
            <a:chOff x="4320233" y="827510"/>
            <a:chExt cx="900117" cy="108030"/>
          </a:xfrm>
        </p:grpSpPr>
        <p:sp>
          <p:nvSpPr>
            <p:cNvPr id="252" name="Rectangle 251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4" name="Connecteur droit 253"/>
            <p:cNvCxnSpPr>
              <a:stCxn id="252" idx="3"/>
              <a:endCxn id="253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" name="Grouper 254"/>
          <p:cNvGrpSpPr/>
          <p:nvPr/>
        </p:nvGrpSpPr>
        <p:grpSpPr>
          <a:xfrm>
            <a:off x="5472360" y="1187549"/>
            <a:ext cx="900117" cy="108030"/>
            <a:chOff x="4320233" y="827510"/>
            <a:chExt cx="900117" cy="108030"/>
          </a:xfrm>
        </p:grpSpPr>
        <p:sp>
          <p:nvSpPr>
            <p:cNvPr id="256" name="Rectangle 255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8" name="Connecteur droit 257"/>
            <p:cNvCxnSpPr>
              <a:stCxn id="256" idx="3"/>
              <a:endCxn id="257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0" name="Grouper 258"/>
          <p:cNvGrpSpPr/>
          <p:nvPr/>
        </p:nvGrpSpPr>
        <p:grpSpPr>
          <a:xfrm>
            <a:off x="4176216" y="1331565"/>
            <a:ext cx="900117" cy="108030"/>
            <a:chOff x="4320233" y="827510"/>
            <a:chExt cx="900117" cy="108030"/>
          </a:xfrm>
        </p:grpSpPr>
        <p:sp>
          <p:nvSpPr>
            <p:cNvPr id="260" name="Rectangle 259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2" name="Connecteur droit 261"/>
            <p:cNvCxnSpPr>
              <a:stCxn id="260" idx="3"/>
              <a:endCxn id="261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1" name="Grouper 262"/>
          <p:cNvGrpSpPr/>
          <p:nvPr/>
        </p:nvGrpSpPr>
        <p:grpSpPr>
          <a:xfrm>
            <a:off x="5184328" y="1403573"/>
            <a:ext cx="900117" cy="108030"/>
            <a:chOff x="4320233" y="827510"/>
            <a:chExt cx="900117" cy="108030"/>
          </a:xfrm>
        </p:grpSpPr>
        <p:sp>
          <p:nvSpPr>
            <p:cNvPr id="264" name="Rectangle 263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6" name="Connecteur droit 265"/>
            <p:cNvCxnSpPr>
              <a:stCxn id="264" idx="3"/>
              <a:endCxn id="265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2" name="Grouper 266"/>
          <p:cNvGrpSpPr/>
          <p:nvPr/>
        </p:nvGrpSpPr>
        <p:grpSpPr>
          <a:xfrm>
            <a:off x="4824288" y="1619597"/>
            <a:ext cx="900117" cy="108030"/>
            <a:chOff x="4320233" y="827510"/>
            <a:chExt cx="900117" cy="108030"/>
          </a:xfrm>
        </p:grpSpPr>
        <p:sp>
          <p:nvSpPr>
            <p:cNvPr id="268" name="Rectangle 267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0" name="Connecteur droit 269"/>
            <p:cNvCxnSpPr>
              <a:stCxn id="268" idx="3"/>
              <a:endCxn id="269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3" name="Grouper 270"/>
          <p:cNvGrpSpPr/>
          <p:nvPr/>
        </p:nvGrpSpPr>
        <p:grpSpPr>
          <a:xfrm>
            <a:off x="3816176" y="1547589"/>
            <a:ext cx="900117" cy="108030"/>
            <a:chOff x="4320233" y="827510"/>
            <a:chExt cx="900117" cy="108030"/>
          </a:xfrm>
        </p:grpSpPr>
        <p:sp>
          <p:nvSpPr>
            <p:cNvPr id="272" name="Rectangle 271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4" name="Connecteur droit 273"/>
            <p:cNvCxnSpPr>
              <a:stCxn id="272" idx="3"/>
              <a:endCxn id="273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5" name="Flèche vers le bas 274"/>
          <p:cNvSpPr/>
          <p:nvPr/>
        </p:nvSpPr>
        <p:spPr>
          <a:xfrm>
            <a:off x="4680272" y="3563813"/>
            <a:ext cx="720080" cy="108012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8" name="Rectangle 277"/>
          <p:cNvSpPr/>
          <p:nvPr/>
        </p:nvSpPr>
        <p:spPr>
          <a:xfrm>
            <a:off x="4860292" y="1907629"/>
            <a:ext cx="360040" cy="2027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9" name="ZoneTexte 278"/>
          <p:cNvSpPr txBox="1"/>
          <p:nvPr/>
        </p:nvSpPr>
        <p:spPr>
          <a:xfrm>
            <a:off x="3384128" y="3707829"/>
            <a:ext cx="126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Alignement</a:t>
            </a:r>
          </a:p>
        </p:txBody>
      </p:sp>
      <p:grpSp>
        <p:nvGrpSpPr>
          <p:cNvPr id="314" name="Grouper 279"/>
          <p:cNvGrpSpPr/>
          <p:nvPr/>
        </p:nvGrpSpPr>
        <p:grpSpPr>
          <a:xfrm>
            <a:off x="4464248" y="2339677"/>
            <a:ext cx="900117" cy="108030"/>
            <a:chOff x="4320233" y="827510"/>
            <a:chExt cx="900117" cy="108030"/>
          </a:xfrm>
        </p:grpSpPr>
        <p:sp>
          <p:nvSpPr>
            <p:cNvPr id="281" name="Rectangle 28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3" name="Connecteur droit 282"/>
            <p:cNvCxnSpPr>
              <a:stCxn id="281" idx="3"/>
              <a:endCxn id="28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5" name="Grouper 283"/>
          <p:cNvGrpSpPr/>
          <p:nvPr/>
        </p:nvGrpSpPr>
        <p:grpSpPr>
          <a:xfrm>
            <a:off x="4464248" y="3203773"/>
            <a:ext cx="1251774" cy="108030"/>
            <a:chOff x="4112592" y="2780109"/>
            <a:chExt cx="1251774" cy="108030"/>
          </a:xfrm>
        </p:grpSpPr>
        <p:sp>
          <p:nvSpPr>
            <p:cNvPr id="285" name="Rectangle 284"/>
            <p:cNvSpPr/>
            <p:nvPr/>
          </p:nvSpPr>
          <p:spPr>
            <a:xfrm>
              <a:off x="4112592" y="2780109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112320" y="2780109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7" name="Connecteur droit 286"/>
            <p:cNvCxnSpPr>
              <a:stCxn id="285" idx="3"/>
              <a:endCxn id="286" idx="1"/>
            </p:cNvCxnSpPr>
            <p:nvPr/>
          </p:nvCxnSpPr>
          <p:spPr>
            <a:xfrm>
              <a:off x="4364638" y="2834124"/>
              <a:ext cx="747682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6" name="Grouper 287"/>
          <p:cNvGrpSpPr/>
          <p:nvPr/>
        </p:nvGrpSpPr>
        <p:grpSpPr>
          <a:xfrm>
            <a:off x="4464248" y="2771725"/>
            <a:ext cx="1027366" cy="108030"/>
            <a:chOff x="4264992" y="2932509"/>
            <a:chExt cx="1027366" cy="108030"/>
          </a:xfrm>
        </p:grpSpPr>
        <p:sp>
          <p:nvSpPr>
            <p:cNvPr id="289" name="Rectangle 288"/>
            <p:cNvSpPr/>
            <p:nvPr/>
          </p:nvSpPr>
          <p:spPr>
            <a:xfrm>
              <a:off x="4264992" y="2932509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040312" y="2932509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1" name="Connecteur droit 290"/>
            <p:cNvCxnSpPr>
              <a:stCxn id="289" idx="3"/>
              <a:endCxn id="290" idx="1"/>
            </p:cNvCxnSpPr>
            <p:nvPr/>
          </p:nvCxnSpPr>
          <p:spPr>
            <a:xfrm>
              <a:off x="4517038" y="2986524"/>
              <a:ext cx="523274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Grouper 291"/>
          <p:cNvGrpSpPr/>
          <p:nvPr/>
        </p:nvGrpSpPr>
        <p:grpSpPr>
          <a:xfrm>
            <a:off x="4464248" y="2627709"/>
            <a:ext cx="900117" cy="108030"/>
            <a:chOff x="4320233" y="827510"/>
            <a:chExt cx="900117" cy="108030"/>
          </a:xfrm>
        </p:grpSpPr>
        <p:sp>
          <p:nvSpPr>
            <p:cNvPr id="293" name="Rectangle 29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5" name="Connecteur droit 294"/>
            <p:cNvCxnSpPr>
              <a:stCxn id="293" idx="3"/>
              <a:endCxn id="29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451091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Mesure de l’expression: nombre de hits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grpSp>
        <p:nvGrpSpPr>
          <p:cNvPr id="2" name="Grouper 5"/>
          <p:cNvGrpSpPr/>
          <p:nvPr/>
        </p:nvGrpSpPr>
        <p:grpSpPr>
          <a:xfrm>
            <a:off x="2871430" y="4351255"/>
            <a:ext cx="900117" cy="108030"/>
            <a:chOff x="4320233" y="827510"/>
            <a:chExt cx="900117" cy="108030"/>
          </a:xfrm>
        </p:grpSpPr>
        <p:sp>
          <p:nvSpPr>
            <p:cNvPr id="7" name="Rectangle 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" name="Connecteur droit 8"/>
            <p:cNvCxnSpPr>
              <a:stCxn id="7" idx="3"/>
              <a:endCxn id="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9"/>
          <p:cNvGrpSpPr/>
          <p:nvPr/>
        </p:nvGrpSpPr>
        <p:grpSpPr>
          <a:xfrm>
            <a:off x="3591510" y="4207239"/>
            <a:ext cx="900117" cy="108030"/>
            <a:chOff x="4320233" y="827510"/>
            <a:chExt cx="900117" cy="108030"/>
          </a:xfrm>
        </p:grpSpPr>
        <p:sp>
          <p:nvSpPr>
            <p:cNvPr id="11" name="Rectangle 1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12"/>
            <p:cNvCxnSpPr>
              <a:stCxn id="11" idx="3"/>
              <a:endCxn id="1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r 13"/>
          <p:cNvGrpSpPr/>
          <p:nvPr/>
        </p:nvGrpSpPr>
        <p:grpSpPr>
          <a:xfrm>
            <a:off x="3447494" y="4063223"/>
            <a:ext cx="900117" cy="108030"/>
            <a:chOff x="4320233" y="827510"/>
            <a:chExt cx="900117" cy="108030"/>
          </a:xfrm>
          <a:solidFill>
            <a:srgbClr val="B3A2C7"/>
          </a:solidFill>
        </p:grpSpPr>
        <p:sp>
          <p:nvSpPr>
            <p:cNvPr id="15" name="Rectangle 1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>
              <a:stCxn id="15" idx="3"/>
              <a:endCxn id="1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grpFill/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17"/>
          <p:cNvGrpSpPr/>
          <p:nvPr/>
        </p:nvGrpSpPr>
        <p:grpSpPr>
          <a:xfrm>
            <a:off x="2511390" y="4063223"/>
            <a:ext cx="900117" cy="108030"/>
            <a:chOff x="4320233" y="827510"/>
            <a:chExt cx="900117" cy="108030"/>
          </a:xfrm>
        </p:grpSpPr>
        <p:sp>
          <p:nvSpPr>
            <p:cNvPr id="19" name="Rectangle 1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/>
            <p:cNvCxnSpPr>
              <a:stCxn id="19" idx="3"/>
              <a:endCxn id="2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21"/>
          <p:cNvGrpSpPr/>
          <p:nvPr/>
        </p:nvGrpSpPr>
        <p:grpSpPr>
          <a:xfrm>
            <a:off x="1935326" y="4495271"/>
            <a:ext cx="900117" cy="108030"/>
            <a:chOff x="4320233" y="827510"/>
            <a:chExt cx="900117" cy="108030"/>
          </a:xfrm>
        </p:grpSpPr>
        <p:sp>
          <p:nvSpPr>
            <p:cNvPr id="23" name="Rectangle 2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/>
            <p:cNvCxnSpPr>
              <a:stCxn id="23" idx="3"/>
              <a:endCxn id="2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r 25"/>
          <p:cNvGrpSpPr/>
          <p:nvPr/>
        </p:nvGrpSpPr>
        <p:grpSpPr>
          <a:xfrm>
            <a:off x="1857568" y="4351255"/>
            <a:ext cx="900117" cy="108030"/>
            <a:chOff x="4320233" y="827510"/>
            <a:chExt cx="900117" cy="108030"/>
          </a:xfrm>
        </p:grpSpPr>
        <p:sp>
          <p:nvSpPr>
            <p:cNvPr id="27" name="Rectangle 2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/>
            <p:cNvCxnSpPr>
              <a:stCxn id="27" idx="3"/>
              <a:endCxn id="2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r 29"/>
          <p:cNvGrpSpPr/>
          <p:nvPr/>
        </p:nvGrpSpPr>
        <p:grpSpPr>
          <a:xfrm>
            <a:off x="2655406" y="4207239"/>
            <a:ext cx="900117" cy="108030"/>
            <a:chOff x="4320233" y="827510"/>
            <a:chExt cx="900117" cy="108030"/>
          </a:xfrm>
        </p:grpSpPr>
        <p:sp>
          <p:nvSpPr>
            <p:cNvPr id="31" name="Rectangle 3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32"/>
            <p:cNvCxnSpPr>
              <a:stCxn id="31" idx="3"/>
              <a:endCxn id="3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r 33"/>
          <p:cNvGrpSpPr/>
          <p:nvPr/>
        </p:nvGrpSpPr>
        <p:grpSpPr>
          <a:xfrm>
            <a:off x="1741388" y="4207239"/>
            <a:ext cx="900117" cy="108030"/>
            <a:chOff x="4320233" y="827510"/>
            <a:chExt cx="900117" cy="108030"/>
          </a:xfrm>
          <a:solidFill>
            <a:schemeClr val="accent3">
              <a:lumMod val="75000"/>
            </a:schemeClr>
          </a:solidFill>
        </p:grpSpPr>
        <p:sp>
          <p:nvSpPr>
            <p:cNvPr id="35" name="Rectangle 3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36"/>
            <p:cNvCxnSpPr>
              <a:stCxn id="35" idx="3"/>
              <a:endCxn id="3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grpFill/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ouper 37"/>
          <p:cNvGrpSpPr/>
          <p:nvPr/>
        </p:nvGrpSpPr>
        <p:grpSpPr>
          <a:xfrm>
            <a:off x="1575286" y="4063223"/>
            <a:ext cx="900117" cy="108030"/>
            <a:chOff x="4320233" y="827510"/>
            <a:chExt cx="900117" cy="108030"/>
          </a:xfrm>
        </p:grpSpPr>
        <p:sp>
          <p:nvSpPr>
            <p:cNvPr id="39" name="Rectangle 3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Connecteur droit 40"/>
            <p:cNvCxnSpPr>
              <a:stCxn id="39" idx="3"/>
              <a:endCxn id="4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1575286" y="5419716"/>
            <a:ext cx="3824605" cy="1580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5607734" y="5422083"/>
            <a:ext cx="3672408" cy="1440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5" name="Grouper 43"/>
          <p:cNvGrpSpPr/>
          <p:nvPr/>
        </p:nvGrpSpPr>
        <p:grpSpPr>
          <a:xfrm>
            <a:off x="3023830" y="4503655"/>
            <a:ext cx="900117" cy="108030"/>
            <a:chOff x="4320233" y="827510"/>
            <a:chExt cx="900117" cy="108030"/>
          </a:xfrm>
        </p:grpSpPr>
        <p:sp>
          <p:nvSpPr>
            <p:cNvPr id="45" name="Rectangle 4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7" name="Connecteur droit 46"/>
            <p:cNvCxnSpPr>
              <a:stCxn id="45" idx="3"/>
              <a:endCxn id="4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8" name="Grouper 47"/>
          <p:cNvGrpSpPr/>
          <p:nvPr/>
        </p:nvGrpSpPr>
        <p:grpSpPr>
          <a:xfrm>
            <a:off x="3176230" y="4656055"/>
            <a:ext cx="900117" cy="108030"/>
            <a:chOff x="4320233" y="827510"/>
            <a:chExt cx="900117" cy="108030"/>
          </a:xfrm>
        </p:grpSpPr>
        <p:sp>
          <p:nvSpPr>
            <p:cNvPr id="49" name="Rectangle 4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Connecteur droit 50"/>
            <p:cNvCxnSpPr>
              <a:stCxn id="49" idx="3"/>
              <a:endCxn id="5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" name="Grouper 51"/>
          <p:cNvGrpSpPr/>
          <p:nvPr/>
        </p:nvGrpSpPr>
        <p:grpSpPr>
          <a:xfrm>
            <a:off x="3328630" y="4808455"/>
            <a:ext cx="900117" cy="108030"/>
            <a:chOff x="4320233" y="827510"/>
            <a:chExt cx="900117" cy="108030"/>
          </a:xfrm>
        </p:grpSpPr>
        <p:sp>
          <p:nvSpPr>
            <p:cNvPr id="53" name="Rectangle 5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" name="Connecteur droit 54"/>
            <p:cNvCxnSpPr>
              <a:stCxn id="53" idx="3"/>
              <a:endCxn id="5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er 55"/>
          <p:cNvGrpSpPr/>
          <p:nvPr/>
        </p:nvGrpSpPr>
        <p:grpSpPr>
          <a:xfrm>
            <a:off x="2087726" y="4647671"/>
            <a:ext cx="900117" cy="108030"/>
            <a:chOff x="4320233" y="827510"/>
            <a:chExt cx="900117" cy="108030"/>
          </a:xfrm>
        </p:grpSpPr>
        <p:sp>
          <p:nvSpPr>
            <p:cNvPr id="57" name="Rectangle 5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9" name="Connecteur droit 58"/>
            <p:cNvCxnSpPr>
              <a:stCxn id="57" idx="3"/>
              <a:endCxn id="5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2" name="Grouper 59"/>
          <p:cNvGrpSpPr/>
          <p:nvPr/>
        </p:nvGrpSpPr>
        <p:grpSpPr>
          <a:xfrm>
            <a:off x="3807534" y="4351255"/>
            <a:ext cx="900117" cy="108030"/>
            <a:chOff x="4320233" y="827510"/>
            <a:chExt cx="900117" cy="108030"/>
          </a:xfrm>
        </p:grpSpPr>
        <p:sp>
          <p:nvSpPr>
            <p:cNvPr id="61" name="Rectangle 6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62"/>
            <p:cNvCxnSpPr>
              <a:stCxn id="61" idx="3"/>
              <a:endCxn id="6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ouper 63"/>
          <p:cNvGrpSpPr/>
          <p:nvPr/>
        </p:nvGrpSpPr>
        <p:grpSpPr>
          <a:xfrm>
            <a:off x="3959934" y="4503655"/>
            <a:ext cx="900117" cy="108030"/>
            <a:chOff x="4320233" y="827510"/>
            <a:chExt cx="900117" cy="108030"/>
          </a:xfrm>
        </p:grpSpPr>
        <p:sp>
          <p:nvSpPr>
            <p:cNvPr id="65" name="Rectangle 6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7" name="Connecteur droit 66"/>
            <p:cNvCxnSpPr>
              <a:stCxn id="65" idx="3"/>
              <a:endCxn id="6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er 67"/>
          <p:cNvGrpSpPr/>
          <p:nvPr/>
        </p:nvGrpSpPr>
        <p:grpSpPr>
          <a:xfrm>
            <a:off x="4378305" y="4063223"/>
            <a:ext cx="900117" cy="108030"/>
            <a:chOff x="4320233" y="827510"/>
            <a:chExt cx="900117" cy="108030"/>
          </a:xfrm>
        </p:grpSpPr>
        <p:sp>
          <p:nvSpPr>
            <p:cNvPr id="69" name="Rectangle 6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1" name="Connecteur droit 70"/>
            <p:cNvCxnSpPr>
              <a:stCxn id="69" idx="3"/>
              <a:endCxn id="7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Grouper 71"/>
          <p:cNvGrpSpPr/>
          <p:nvPr/>
        </p:nvGrpSpPr>
        <p:grpSpPr>
          <a:xfrm>
            <a:off x="4530705" y="4215623"/>
            <a:ext cx="900117" cy="108030"/>
            <a:chOff x="4320233" y="827510"/>
            <a:chExt cx="900117" cy="108030"/>
          </a:xfrm>
        </p:grpSpPr>
        <p:sp>
          <p:nvSpPr>
            <p:cNvPr id="73" name="Rectangle 7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5" name="Connecteur droit 74"/>
            <p:cNvCxnSpPr>
              <a:stCxn id="73" idx="3"/>
              <a:endCxn id="7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Grouper 75"/>
          <p:cNvGrpSpPr/>
          <p:nvPr/>
        </p:nvGrpSpPr>
        <p:grpSpPr>
          <a:xfrm>
            <a:off x="4383598" y="4639287"/>
            <a:ext cx="900117" cy="108030"/>
            <a:chOff x="4320233" y="827510"/>
            <a:chExt cx="900117" cy="108030"/>
          </a:xfrm>
        </p:grpSpPr>
        <p:sp>
          <p:nvSpPr>
            <p:cNvPr id="77" name="Rectangle 7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9" name="Connecteur droit 78"/>
            <p:cNvCxnSpPr>
              <a:stCxn id="77" idx="3"/>
              <a:endCxn id="7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er 79"/>
          <p:cNvGrpSpPr/>
          <p:nvPr/>
        </p:nvGrpSpPr>
        <p:grpSpPr>
          <a:xfrm>
            <a:off x="4239582" y="4805391"/>
            <a:ext cx="900117" cy="108030"/>
            <a:chOff x="4320233" y="827510"/>
            <a:chExt cx="900117" cy="108030"/>
          </a:xfrm>
        </p:grpSpPr>
        <p:sp>
          <p:nvSpPr>
            <p:cNvPr id="81" name="Rectangle 8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3" name="Connecteur droit 82"/>
            <p:cNvCxnSpPr>
              <a:stCxn id="81" idx="3"/>
              <a:endCxn id="8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er 83"/>
          <p:cNvGrpSpPr/>
          <p:nvPr/>
        </p:nvGrpSpPr>
        <p:grpSpPr>
          <a:xfrm>
            <a:off x="6903878" y="4329167"/>
            <a:ext cx="900117" cy="108030"/>
            <a:chOff x="4320233" y="827510"/>
            <a:chExt cx="900117" cy="108030"/>
          </a:xfrm>
        </p:grpSpPr>
        <p:sp>
          <p:nvSpPr>
            <p:cNvPr id="85" name="Rectangle 8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7" name="Connecteur droit 86"/>
            <p:cNvCxnSpPr>
              <a:stCxn id="85" idx="3"/>
              <a:endCxn id="8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ouper 87"/>
          <p:cNvGrpSpPr/>
          <p:nvPr/>
        </p:nvGrpSpPr>
        <p:grpSpPr>
          <a:xfrm>
            <a:off x="7623958" y="4185151"/>
            <a:ext cx="900117" cy="108030"/>
            <a:chOff x="4320233" y="827510"/>
            <a:chExt cx="900117" cy="108030"/>
          </a:xfrm>
        </p:grpSpPr>
        <p:sp>
          <p:nvSpPr>
            <p:cNvPr id="89" name="Rectangle 8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1" name="Connecteur droit 90"/>
            <p:cNvCxnSpPr>
              <a:stCxn id="89" idx="3"/>
              <a:endCxn id="9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r 91"/>
          <p:cNvGrpSpPr/>
          <p:nvPr/>
        </p:nvGrpSpPr>
        <p:grpSpPr>
          <a:xfrm>
            <a:off x="7479942" y="4041135"/>
            <a:ext cx="900117" cy="108030"/>
            <a:chOff x="4320233" y="827510"/>
            <a:chExt cx="900117" cy="108030"/>
          </a:xfrm>
          <a:solidFill>
            <a:srgbClr val="B3A2C7"/>
          </a:solidFill>
        </p:grpSpPr>
        <p:sp>
          <p:nvSpPr>
            <p:cNvPr id="93" name="Rectangle 9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5" name="Connecteur droit 94"/>
            <p:cNvCxnSpPr>
              <a:stCxn id="93" idx="3"/>
              <a:endCxn id="9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grpFill/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r 95"/>
          <p:cNvGrpSpPr/>
          <p:nvPr/>
        </p:nvGrpSpPr>
        <p:grpSpPr>
          <a:xfrm>
            <a:off x="6543838" y="4041135"/>
            <a:ext cx="900117" cy="108030"/>
            <a:chOff x="4320233" y="827510"/>
            <a:chExt cx="900117" cy="108030"/>
          </a:xfrm>
        </p:grpSpPr>
        <p:sp>
          <p:nvSpPr>
            <p:cNvPr id="97" name="Rectangle 9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9" name="Connecteur droit 98"/>
            <p:cNvCxnSpPr>
              <a:stCxn id="97" idx="3"/>
              <a:endCxn id="9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r 99"/>
          <p:cNvGrpSpPr/>
          <p:nvPr/>
        </p:nvGrpSpPr>
        <p:grpSpPr>
          <a:xfrm>
            <a:off x="5967774" y="4473183"/>
            <a:ext cx="900117" cy="108030"/>
            <a:chOff x="4320233" y="827510"/>
            <a:chExt cx="900117" cy="108030"/>
          </a:xfrm>
        </p:grpSpPr>
        <p:sp>
          <p:nvSpPr>
            <p:cNvPr id="101" name="Rectangle 10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3" name="Connecteur droit 102"/>
            <p:cNvCxnSpPr>
              <a:stCxn id="101" idx="3"/>
              <a:endCxn id="10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er 103"/>
          <p:cNvGrpSpPr/>
          <p:nvPr/>
        </p:nvGrpSpPr>
        <p:grpSpPr>
          <a:xfrm>
            <a:off x="5823758" y="4329167"/>
            <a:ext cx="900117" cy="108030"/>
            <a:chOff x="4320233" y="827510"/>
            <a:chExt cx="900117" cy="108030"/>
          </a:xfrm>
        </p:grpSpPr>
        <p:sp>
          <p:nvSpPr>
            <p:cNvPr id="105" name="Rectangle 10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7" name="Connecteur droit 106"/>
            <p:cNvCxnSpPr>
              <a:stCxn id="105" idx="3"/>
              <a:endCxn id="10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r 107"/>
          <p:cNvGrpSpPr/>
          <p:nvPr/>
        </p:nvGrpSpPr>
        <p:grpSpPr>
          <a:xfrm>
            <a:off x="6687854" y="4185151"/>
            <a:ext cx="900117" cy="108030"/>
            <a:chOff x="4320233" y="827510"/>
            <a:chExt cx="900117" cy="108030"/>
          </a:xfrm>
        </p:grpSpPr>
        <p:sp>
          <p:nvSpPr>
            <p:cNvPr id="109" name="Rectangle 10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1" name="Connecteur droit 110"/>
            <p:cNvCxnSpPr>
              <a:stCxn id="109" idx="3"/>
              <a:endCxn id="11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r 111"/>
          <p:cNvGrpSpPr/>
          <p:nvPr/>
        </p:nvGrpSpPr>
        <p:grpSpPr>
          <a:xfrm>
            <a:off x="5751750" y="4185151"/>
            <a:ext cx="900117" cy="108030"/>
            <a:chOff x="4320233" y="827510"/>
            <a:chExt cx="900117" cy="108030"/>
          </a:xfrm>
        </p:grpSpPr>
        <p:sp>
          <p:nvSpPr>
            <p:cNvPr id="113" name="Rectangle 11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5" name="Connecteur droit 114"/>
            <p:cNvCxnSpPr>
              <a:stCxn id="113" idx="3"/>
              <a:endCxn id="11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er 115"/>
          <p:cNvGrpSpPr/>
          <p:nvPr/>
        </p:nvGrpSpPr>
        <p:grpSpPr>
          <a:xfrm>
            <a:off x="5607734" y="4041135"/>
            <a:ext cx="900117" cy="108030"/>
            <a:chOff x="4320233" y="827510"/>
            <a:chExt cx="900117" cy="108030"/>
          </a:xfrm>
        </p:grpSpPr>
        <p:sp>
          <p:nvSpPr>
            <p:cNvPr id="117" name="Rectangle 11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9" name="Connecteur droit 118"/>
            <p:cNvCxnSpPr>
              <a:stCxn id="117" idx="3"/>
              <a:endCxn id="11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er 119"/>
          <p:cNvGrpSpPr/>
          <p:nvPr/>
        </p:nvGrpSpPr>
        <p:grpSpPr>
          <a:xfrm>
            <a:off x="7056278" y="4481567"/>
            <a:ext cx="900117" cy="108030"/>
            <a:chOff x="4320233" y="827510"/>
            <a:chExt cx="900117" cy="108030"/>
          </a:xfrm>
        </p:grpSpPr>
        <p:sp>
          <p:nvSpPr>
            <p:cNvPr id="121" name="Rectangle 12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3" name="Connecteur droit 122"/>
            <p:cNvCxnSpPr>
              <a:stCxn id="121" idx="3"/>
              <a:endCxn id="12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1" name="Grouper 123"/>
          <p:cNvGrpSpPr/>
          <p:nvPr/>
        </p:nvGrpSpPr>
        <p:grpSpPr>
          <a:xfrm>
            <a:off x="7208678" y="4633967"/>
            <a:ext cx="900117" cy="108030"/>
            <a:chOff x="4320233" y="827510"/>
            <a:chExt cx="900117" cy="108030"/>
          </a:xfrm>
        </p:grpSpPr>
        <p:sp>
          <p:nvSpPr>
            <p:cNvPr id="125" name="Rectangle 12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7" name="Connecteur droit 126"/>
            <p:cNvCxnSpPr>
              <a:stCxn id="125" idx="3"/>
              <a:endCxn id="12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Grouper 127"/>
          <p:cNvGrpSpPr/>
          <p:nvPr/>
        </p:nvGrpSpPr>
        <p:grpSpPr>
          <a:xfrm>
            <a:off x="7361078" y="4786367"/>
            <a:ext cx="900117" cy="108030"/>
            <a:chOff x="4320233" y="827510"/>
            <a:chExt cx="900117" cy="108030"/>
          </a:xfrm>
        </p:grpSpPr>
        <p:sp>
          <p:nvSpPr>
            <p:cNvPr id="129" name="Rectangle 12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1" name="Connecteur droit 130"/>
            <p:cNvCxnSpPr>
              <a:stCxn id="129" idx="3"/>
              <a:endCxn id="13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7" name="Grouper 131"/>
          <p:cNvGrpSpPr/>
          <p:nvPr/>
        </p:nvGrpSpPr>
        <p:grpSpPr>
          <a:xfrm>
            <a:off x="6120174" y="4625583"/>
            <a:ext cx="900117" cy="108030"/>
            <a:chOff x="4320233" y="827510"/>
            <a:chExt cx="900117" cy="108030"/>
          </a:xfrm>
        </p:grpSpPr>
        <p:sp>
          <p:nvSpPr>
            <p:cNvPr id="133" name="Rectangle 13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5" name="Connecteur droit 134"/>
            <p:cNvCxnSpPr>
              <a:stCxn id="133" idx="3"/>
              <a:endCxn id="13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8" name="Grouper 135"/>
          <p:cNvGrpSpPr/>
          <p:nvPr/>
        </p:nvGrpSpPr>
        <p:grpSpPr>
          <a:xfrm>
            <a:off x="7839982" y="4329167"/>
            <a:ext cx="900117" cy="108030"/>
            <a:chOff x="4320233" y="827510"/>
            <a:chExt cx="900117" cy="108030"/>
          </a:xfrm>
        </p:grpSpPr>
        <p:sp>
          <p:nvSpPr>
            <p:cNvPr id="137" name="Rectangle 13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9" name="Connecteur droit 138"/>
            <p:cNvCxnSpPr>
              <a:stCxn id="137" idx="3"/>
              <a:endCxn id="13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Grouper 139"/>
          <p:cNvGrpSpPr/>
          <p:nvPr/>
        </p:nvGrpSpPr>
        <p:grpSpPr>
          <a:xfrm>
            <a:off x="7992382" y="4481567"/>
            <a:ext cx="900117" cy="108030"/>
            <a:chOff x="4320233" y="827510"/>
            <a:chExt cx="900117" cy="108030"/>
          </a:xfrm>
        </p:grpSpPr>
        <p:sp>
          <p:nvSpPr>
            <p:cNvPr id="141" name="Rectangle 14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3" name="Connecteur droit 142"/>
            <p:cNvCxnSpPr>
              <a:stCxn id="141" idx="3"/>
              <a:endCxn id="14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Grouper 143"/>
          <p:cNvGrpSpPr/>
          <p:nvPr/>
        </p:nvGrpSpPr>
        <p:grpSpPr>
          <a:xfrm>
            <a:off x="8388667" y="4041135"/>
            <a:ext cx="900117" cy="108030"/>
            <a:chOff x="4320233" y="827510"/>
            <a:chExt cx="900117" cy="108030"/>
          </a:xfrm>
        </p:grpSpPr>
        <p:sp>
          <p:nvSpPr>
            <p:cNvPr id="145" name="Rectangle 14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7" name="Connecteur droit 146"/>
            <p:cNvCxnSpPr>
              <a:stCxn id="145" idx="3"/>
              <a:endCxn id="14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1" name="Grouper 147"/>
          <p:cNvGrpSpPr/>
          <p:nvPr/>
        </p:nvGrpSpPr>
        <p:grpSpPr>
          <a:xfrm>
            <a:off x="8360831" y="4617199"/>
            <a:ext cx="900117" cy="108030"/>
            <a:chOff x="4320233" y="827510"/>
            <a:chExt cx="900117" cy="108030"/>
          </a:xfrm>
        </p:grpSpPr>
        <p:sp>
          <p:nvSpPr>
            <p:cNvPr id="149" name="Rectangle 14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1" name="Connecteur droit 150"/>
            <p:cNvCxnSpPr>
              <a:stCxn id="149" idx="3"/>
              <a:endCxn id="15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er 151"/>
          <p:cNvGrpSpPr/>
          <p:nvPr/>
        </p:nvGrpSpPr>
        <p:grpSpPr>
          <a:xfrm>
            <a:off x="8272030" y="4783303"/>
            <a:ext cx="900117" cy="108030"/>
            <a:chOff x="4320233" y="827510"/>
            <a:chExt cx="900117" cy="108030"/>
          </a:xfrm>
        </p:grpSpPr>
        <p:sp>
          <p:nvSpPr>
            <p:cNvPr id="153" name="Rectangle 15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5" name="Connecteur droit 154"/>
            <p:cNvCxnSpPr>
              <a:stCxn id="153" idx="3"/>
              <a:endCxn id="15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3" name="Grouper 155"/>
          <p:cNvGrpSpPr/>
          <p:nvPr/>
        </p:nvGrpSpPr>
        <p:grpSpPr>
          <a:xfrm>
            <a:off x="6543838" y="4927319"/>
            <a:ext cx="900117" cy="108030"/>
            <a:chOff x="4320233" y="827510"/>
            <a:chExt cx="900117" cy="108030"/>
          </a:xfrm>
        </p:grpSpPr>
        <p:sp>
          <p:nvSpPr>
            <p:cNvPr id="157" name="Rectangle 15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9" name="Connecteur droit 158"/>
            <p:cNvCxnSpPr>
              <a:stCxn id="157" idx="3"/>
              <a:endCxn id="15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4" name="Grouper 159"/>
          <p:cNvGrpSpPr/>
          <p:nvPr/>
        </p:nvGrpSpPr>
        <p:grpSpPr>
          <a:xfrm>
            <a:off x="6272574" y="4777983"/>
            <a:ext cx="900117" cy="108030"/>
            <a:chOff x="4320233" y="827510"/>
            <a:chExt cx="900117" cy="108030"/>
          </a:xfrm>
        </p:grpSpPr>
        <p:sp>
          <p:nvSpPr>
            <p:cNvPr id="161" name="Rectangle 16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3" name="Connecteur droit 162"/>
            <p:cNvCxnSpPr>
              <a:stCxn id="161" idx="3"/>
              <a:endCxn id="16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Grouper 163"/>
          <p:cNvGrpSpPr/>
          <p:nvPr/>
        </p:nvGrpSpPr>
        <p:grpSpPr>
          <a:xfrm>
            <a:off x="8164001" y="4935703"/>
            <a:ext cx="900117" cy="108030"/>
            <a:chOff x="4320233" y="827510"/>
            <a:chExt cx="900117" cy="108030"/>
          </a:xfrm>
        </p:grpSpPr>
        <p:sp>
          <p:nvSpPr>
            <p:cNvPr id="165" name="Rectangle 16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7" name="Connecteur droit 166"/>
            <p:cNvCxnSpPr>
              <a:stCxn id="165" idx="3"/>
              <a:endCxn id="16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Grouper 167"/>
          <p:cNvGrpSpPr/>
          <p:nvPr/>
        </p:nvGrpSpPr>
        <p:grpSpPr>
          <a:xfrm>
            <a:off x="8019985" y="5088103"/>
            <a:ext cx="900117" cy="108030"/>
            <a:chOff x="4320233" y="827510"/>
            <a:chExt cx="900117" cy="108030"/>
          </a:xfrm>
        </p:grpSpPr>
        <p:sp>
          <p:nvSpPr>
            <p:cNvPr id="169" name="Rectangle 16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1" name="Connecteur droit 170"/>
            <p:cNvCxnSpPr>
              <a:stCxn id="169" idx="3"/>
              <a:endCxn id="17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7" name="Grouper 171"/>
          <p:cNvGrpSpPr/>
          <p:nvPr/>
        </p:nvGrpSpPr>
        <p:grpSpPr>
          <a:xfrm>
            <a:off x="4167574" y="4957791"/>
            <a:ext cx="900117" cy="108030"/>
            <a:chOff x="4320233" y="827510"/>
            <a:chExt cx="900117" cy="108030"/>
          </a:xfrm>
        </p:grpSpPr>
        <p:sp>
          <p:nvSpPr>
            <p:cNvPr id="173" name="Rectangle 17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5" name="Connecteur droit 174"/>
            <p:cNvCxnSpPr>
              <a:stCxn id="173" idx="3"/>
              <a:endCxn id="17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ZoneTexte 175"/>
          <p:cNvSpPr txBox="1"/>
          <p:nvPr/>
        </p:nvSpPr>
        <p:spPr>
          <a:xfrm>
            <a:off x="3916410" y="5498737"/>
            <a:ext cx="11959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Isoforme</a:t>
            </a:r>
            <a:r>
              <a:rPr lang="fr-FR" dirty="0" smtClean="0"/>
              <a:t> 1</a:t>
            </a:r>
            <a:endParaRPr lang="fr-FR" dirty="0"/>
          </a:p>
        </p:txBody>
      </p:sp>
      <p:sp>
        <p:nvSpPr>
          <p:cNvPr id="177" name="ZoneTexte 176"/>
          <p:cNvSpPr txBox="1"/>
          <p:nvPr/>
        </p:nvSpPr>
        <p:spPr>
          <a:xfrm>
            <a:off x="653011" y="4485979"/>
            <a:ext cx="7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178" name="Parenthèse ouvrante 177"/>
          <p:cNvSpPr/>
          <p:nvPr/>
        </p:nvSpPr>
        <p:spPr>
          <a:xfrm>
            <a:off x="1359262" y="5282713"/>
            <a:ext cx="144016" cy="432048"/>
          </a:xfrm>
          <a:prstGeom prst="leftBracke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ZoneTexte 178"/>
          <p:cNvSpPr txBox="1"/>
          <p:nvPr/>
        </p:nvSpPr>
        <p:spPr>
          <a:xfrm>
            <a:off x="7673773" y="5498737"/>
            <a:ext cx="11959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Isoforme</a:t>
            </a:r>
            <a:r>
              <a:rPr lang="fr-FR" dirty="0" smtClean="0"/>
              <a:t> 2</a:t>
            </a:r>
            <a:endParaRPr lang="fr-FR" dirty="0"/>
          </a:p>
        </p:txBody>
      </p:sp>
      <p:sp>
        <p:nvSpPr>
          <p:cNvPr id="180" name="Parenthèse ouvrante 179"/>
          <p:cNvSpPr/>
          <p:nvPr/>
        </p:nvSpPr>
        <p:spPr>
          <a:xfrm>
            <a:off x="1359262" y="4063223"/>
            <a:ext cx="144016" cy="1224136"/>
          </a:xfrm>
          <a:prstGeom prst="leftBracke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ZoneTexte 180"/>
          <p:cNvSpPr txBox="1"/>
          <p:nvPr/>
        </p:nvSpPr>
        <p:spPr>
          <a:xfrm>
            <a:off x="0" y="5364013"/>
            <a:ext cx="128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assemblage</a:t>
            </a:r>
            <a:endParaRPr lang="fr-FR" dirty="0"/>
          </a:p>
        </p:txBody>
      </p:sp>
      <p:sp>
        <p:nvSpPr>
          <p:cNvPr id="182" name="ZoneTexte 181"/>
          <p:cNvSpPr txBox="1"/>
          <p:nvPr/>
        </p:nvSpPr>
        <p:spPr>
          <a:xfrm>
            <a:off x="1583928" y="104353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Paired</a:t>
            </a:r>
            <a:r>
              <a:rPr lang="fr-FR" dirty="0" smtClean="0"/>
              <a:t>-end </a:t>
            </a:r>
            <a:r>
              <a:rPr lang="fr-FR" dirty="0" err="1" smtClean="0"/>
              <a:t>reads</a:t>
            </a:r>
            <a:endParaRPr lang="fr-FR" dirty="0"/>
          </a:p>
        </p:txBody>
      </p:sp>
      <p:grpSp>
        <p:nvGrpSpPr>
          <p:cNvPr id="278" name="Grouper 210"/>
          <p:cNvGrpSpPr/>
          <p:nvPr/>
        </p:nvGrpSpPr>
        <p:grpSpPr>
          <a:xfrm>
            <a:off x="4896296" y="1871607"/>
            <a:ext cx="900117" cy="108030"/>
            <a:chOff x="4320233" y="827510"/>
            <a:chExt cx="900117" cy="10803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12" name="Rectangle 211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4" name="Connecteur droit 213"/>
            <p:cNvCxnSpPr>
              <a:stCxn id="212" idx="3"/>
              <a:endCxn id="213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grpFill/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er 214"/>
          <p:cNvGrpSpPr/>
          <p:nvPr/>
        </p:nvGrpSpPr>
        <p:grpSpPr>
          <a:xfrm>
            <a:off x="3816176" y="1835621"/>
            <a:ext cx="900117" cy="108030"/>
            <a:chOff x="4320233" y="827510"/>
            <a:chExt cx="900117" cy="108030"/>
          </a:xfrm>
          <a:solidFill>
            <a:schemeClr val="accent3">
              <a:lumMod val="75000"/>
            </a:schemeClr>
          </a:solidFill>
        </p:grpSpPr>
        <p:sp>
          <p:nvSpPr>
            <p:cNvPr id="216" name="Rectangle 215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8" name="Connecteur droit 217"/>
            <p:cNvCxnSpPr>
              <a:stCxn id="216" idx="3"/>
              <a:endCxn id="217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grpFill/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9" name="Rectangle 218"/>
          <p:cNvSpPr/>
          <p:nvPr/>
        </p:nvSpPr>
        <p:spPr>
          <a:xfrm>
            <a:off x="3672160" y="683493"/>
            <a:ext cx="2952328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en arc 2"/>
          <p:cNvCxnSpPr>
            <a:stCxn id="216" idx="2"/>
          </p:cNvCxnSpPr>
          <p:nvPr/>
        </p:nvCxnSpPr>
        <p:spPr>
          <a:xfrm rot="5400000">
            <a:off x="1827026" y="1984036"/>
            <a:ext cx="2155558" cy="207478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943968" y="2339677"/>
            <a:ext cx="160155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Best hit unique</a:t>
            </a:r>
            <a:endParaRPr lang="fr-FR" dirty="0"/>
          </a:p>
        </p:txBody>
      </p:sp>
      <p:sp>
        <p:nvSpPr>
          <p:cNvPr id="226" name="Rectangle à coins arrondis 225"/>
          <p:cNvSpPr/>
          <p:nvPr/>
        </p:nvSpPr>
        <p:spPr>
          <a:xfrm>
            <a:off x="6840512" y="755501"/>
            <a:ext cx="2952328" cy="2232248"/>
          </a:xfrm>
          <a:prstGeom prst="roundRect">
            <a:avLst/>
          </a:prstGeom>
          <a:solidFill>
            <a:srgbClr val="9BBB59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u="sng" dirty="0" smtClean="0"/>
              <a:t>Nombre de hits autorisés</a:t>
            </a:r>
            <a:r>
              <a:rPr lang="fr-FR" dirty="0" smtClean="0"/>
              <a:t>: un seul hit autorisé, best hit, pour augmenter la spécificité du comptage.</a:t>
            </a:r>
          </a:p>
          <a:p>
            <a:r>
              <a:rPr lang="fr-FR" dirty="0" smtClean="0"/>
              <a:t>Si N best hits, alignement aléatoire sur les un des N best hits.</a:t>
            </a:r>
          </a:p>
        </p:txBody>
      </p:sp>
      <p:cxnSp>
        <p:nvCxnSpPr>
          <p:cNvPr id="227" name="Connecteur en arc 226"/>
          <p:cNvCxnSpPr>
            <a:stCxn id="212" idx="2"/>
            <a:endCxn id="15" idx="0"/>
          </p:cNvCxnSpPr>
          <p:nvPr/>
        </p:nvCxnSpPr>
        <p:spPr>
          <a:xfrm rot="5400000">
            <a:off x="3256125" y="2297029"/>
            <a:ext cx="2083586" cy="144880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en arc 230"/>
          <p:cNvCxnSpPr>
            <a:stCxn id="212" idx="2"/>
            <a:endCxn id="93" idx="0"/>
          </p:cNvCxnSpPr>
          <p:nvPr/>
        </p:nvCxnSpPr>
        <p:spPr>
          <a:xfrm rot="16200000" flipH="1">
            <a:off x="5283393" y="1718563"/>
            <a:ext cx="2061498" cy="258364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ZoneTexte 232"/>
          <p:cNvSpPr txBox="1"/>
          <p:nvPr/>
        </p:nvSpPr>
        <p:spPr>
          <a:xfrm>
            <a:off x="4392240" y="3131765"/>
            <a:ext cx="190988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Best hits </a:t>
            </a:r>
            <a:r>
              <a:rPr lang="fr-FR" dirty="0" err="1" smtClean="0"/>
              <a:t>ex-aequo</a:t>
            </a:r>
            <a:endParaRPr lang="fr-FR" dirty="0"/>
          </a:p>
        </p:txBody>
      </p:sp>
      <p:sp>
        <p:nvSpPr>
          <p:cNvPr id="234" name="Multiplication 233"/>
          <p:cNvSpPr/>
          <p:nvPr/>
        </p:nvSpPr>
        <p:spPr>
          <a:xfrm>
            <a:off x="6624488" y="2843733"/>
            <a:ext cx="792088" cy="792088"/>
          </a:xfrm>
          <a:prstGeom prst="mathMultiply">
            <a:avLst>
              <a:gd name="adj1" fmla="val 1298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0" name="Grouper 236"/>
          <p:cNvGrpSpPr/>
          <p:nvPr/>
        </p:nvGrpSpPr>
        <p:grpSpPr>
          <a:xfrm>
            <a:off x="4176216" y="935503"/>
            <a:ext cx="900117" cy="108030"/>
            <a:chOff x="4320233" y="827510"/>
            <a:chExt cx="900117" cy="108030"/>
          </a:xfrm>
        </p:grpSpPr>
        <p:sp>
          <p:nvSpPr>
            <p:cNvPr id="238" name="Rectangle 237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0" name="Connecteur droit 239"/>
            <p:cNvCxnSpPr>
              <a:stCxn id="238" idx="3"/>
              <a:endCxn id="239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er 240"/>
          <p:cNvGrpSpPr/>
          <p:nvPr/>
        </p:nvGrpSpPr>
        <p:grpSpPr>
          <a:xfrm>
            <a:off x="4176216" y="1511567"/>
            <a:ext cx="1251774" cy="108030"/>
            <a:chOff x="4112592" y="2780109"/>
            <a:chExt cx="1251774" cy="108030"/>
          </a:xfrm>
        </p:grpSpPr>
        <p:sp>
          <p:nvSpPr>
            <p:cNvPr id="242" name="Rectangle 241"/>
            <p:cNvSpPr/>
            <p:nvPr/>
          </p:nvSpPr>
          <p:spPr>
            <a:xfrm>
              <a:off x="4112592" y="2780109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5112320" y="2780109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4" name="Connecteur droit 243"/>
            <p:cNvCxnSpPr>
              <a:stCxn id="242" idx="3"/>
              <a:endCxn id="243" idx="1"/>
            </p:cNvCxnSpPr>
            <p:nvPr/>
          </p:nvCxnSpPr>
          <p:spPr>
            <a:xfrm>
              <a:off x="4364638" y="2834124"/>
              <a:ext cx="747682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er 244"/>
          <p:cNvGrpSpPr/>
          <p:nvPr/>
        </p:nvGrpSpPr>
        <p:grpSpPr>
          <a:xfrm>
            <a:off x="4176216" y="1367551"/>
            <a:ext cx="1027366" cy="108030"/>
            <a:chOff x="4264992" y="2932509"/>
            <a:chExt cx="1027366" cy="108030"/>
          </a:xfrm>
        </p:grpSpPr>
        <p:sp>
          <p:nvSpPr>
            <p:cNvPr id="246" name="Rectangle 245"/>
            <p:cNvSpPr/>
            <p:nvPr/>
          </p:nvSpPr>
          <p:spPr>
            <a:xfrm>
              <a:off x="4264992" y="2932509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5040312" y="2932509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8" name="Connecteur droit 247"/>
            <p:cNvCxnSpPr>
              <a:stCxn id="246" idx="3"/>
              <a:endCxn id="247" idx="1"/>
            </p:cNvCxnSpPr>
            <p:nvPr/>
          </p:nvCxnSpPr>
          <p:spPr>
            <a:xfrm>
              <a:off x="4517038" y="2986524"/>
              <a:ext cx="523274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er 248"/>
          <p:cNvGrpSpPr/>
          <p:nvPr/>
        </p:nvGrpSpPr>
        <p:grpSpPr>
          <a:xfrm>
            <a:off x="4176216" y="791487"/>
            <a:ext cx="900117" cy="108030"/>
            <a:chOff x="4320233" y="827510"/>
            <a:chExt cx="900117" cy="108030"/>
          </a:xfrm>
        </p:grpSpPr>
        <p:sp>
          <p:nvSpPr>
            <p:cNvPr id="250" name="Rectangle 249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2" name="Connecteur droit 251"/>
            <p:cNvCxnSpPr>
              <a:stCxn id="250" idx="3"/>
              <a:endCxn id="251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er 252"/>
          <p:cNvGrpSpPr/>
          <p:nvPr/>
        </p:nvGrpSpPr>
        <p:grpSpPr>
          <a:xfrm>
            <a:off x="4176216" y="1655583"/>
            <a:ext cx="1251774" cy="108030"/>
            <a:chOff x="4112592" y="2780109"/>
            <a:chExt cx="1251774" cy="108030"/>
          </a:xfrm>
        </p:grpSpPr>
        <p:sp>
          <p:nvSpPr>
            <p:cNvPr id="254" name="Rectangle 253"/>
            <p:cNvSpPr/>
            <p:nvPr/>
          </p:nvSpPr>
          <p:spPr>
            <a:xfrm>
              <a:off x="4112592" y="2780109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5112320" y="2780109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6" name="Connecteur droit 255"/>
            <p:cNvCxnSpPr>
              <a:stCxn id="254" idx="3"/>
              <a:endCxn id="255" idx="1"/>
            </p:cNvCxnSpPr>
            <p:nvPr/>
          </p:nvCxnSpPr>
          <p:spPr>
            <a:xfrm>
              <a:off x="4364638" y="2834124"/>
              <a:ext cx="747682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er 256"/>
          <p:cNvGrpSpPr/>
          <p:nvPr/>
        </p:nvGrpSpPr>
        <p:grpSpPr>
          <a:xfrm>
            <a:off x="4176216" y="1223535"/>
            <a:ext cx="1027366" cy="108030"/>
            <a:chOff x="4264992" y="2932509"/>
            <a:chExt cx="1027366" cy="108030"/>
          </a:xfrm>
        </p:grpSpPr>
        <p:sp>
          <p:nvSpPr>
            <p:cNvPr id="258" name="Rectangle 257"/>
            <p:cNvSpPr/>
            <p:nvPr/>
          </p:nvSpPr>
          <p:spPr>
            <a:xfrm>
              <a:off x="4264992" y="2932509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5040312" y="2932509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0" name="Connecteur droit 259"/>
            <p:cNvCxnSpPr>
              <a:stCxn id="258" idx="3"/>
              <a:endCxn id="259" idx="1"/>
            </p:cNvCxnSpPr>
            <p:nvPr/>
          </p:nvCxnSpPr>
          <p:spPr>
            <a:xfrm>
              <a:off x="4517038" y="2986524"/>
              <a:ext cx="523274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er 260"/>
          <p:cNvGrpSpPr/>
          <p:nvPr/>
        </p:nvGrpSpPr>
        <p:grpSpPr>
          <a:xfrm>
            <a:off x="4176216" y="1079519"/>
            <a:ext cx="900117" cy="108030"/>
            <a:chOff x="4320233" y="827510"/>
            <a:chExt cx="900117" cy="108030"/>
          </a:xfrm>
        </p:grpSpPr>
        <p:sp>
          <p:nvSpPr>
            <p:cNvPr id="262" name="Rectangle 261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4" name="Connecteur droit 263"/>
            <p:cNvCxnSpPr>
              <a:stCxn id="262" idx="3"/>
              <a:endCxn id="263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5" name="Rectangle à coins arrondis 264"/>
          <p:cNvSpPr/>
          <p:nvPr/>
        </p:nvSpPr>
        <p:spPr>
          <a:xfrm>
            <a:off x="503808" y="5940077"/>
            <a:ext cx="9289032" cy="9361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u="sng" dirty="0" smtClean="0"/>
              <a:t>Attention:</a:t>
            </a:r>
            <a:r>
              <a:rPr lang="fr-FR" b="1" dirty="0" smtClean="0"/>
              <a:t> le comptage dans le cas des </a:t>
            </a:r>
            <a:r>
              <a:rPr lang="fr-FR" b="1" dirty="0" err="1" smtClean="0"/>
              <a:t>isoformes</a:t>
            </a:r>
            <a:r>
              <a:rPr lang="fr-FR" b="1" dirty="0" smtClean="0"/>
              <a:t> d’un </a:t>
            </a:r>
            <a:r>
              <a:rPr lang="fr-FR" b="1" dirty="0" err="1" smtClean="0"/>
              <a:t>meme</a:t>
            </a:r>
            <a:r>
              <a:rPr lang="fr-FR" b="1" dirty="0" smtClean="0"/>
              <a:t> locus (composante) n’est pas représentatif du niveau d’expression de ces </a:t>
            </a:r>
            <a:r>
              <a:rPr lang="fr-FR" b="1" dirty="0" err="1" smtClean="0"/>
              <a:t>isoformes</a:t>
            </a:r>
            <a:r>
              <a:rPr lang="fr-FR" b="1" dirty="0" smtClean="0"/>
              <a:t>. Il vaut mieux se placer au niveau du locus (composante) en cumulant les comptages, uniques, des </a:t>
            </a:r>
            <a:r>
              <a:rPr lang="fr-FR" b="1" dirty="0" err="1" smtClean="0"/>
              <a:t>isoformes</a:t>
            </a:r>
            <a:r>
              <a:rPr lang="fr-FR" b="1" dirty="0"/>
              <a:t>.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2004055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Mesure de l’expression: Filtrages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432696" y="849365"/>
            <a:ext cx="1498492" cy="5847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Bowtie2 </a:t>
            </a:r>
            <a:r>
              <a:rPr lang="fr-FR" dirty="0" err="1" smtClean="0">
                <a:solidFill>
                  <a:schemeClr val="tx1"/>
                </a:solidFill>
              </a:rPr>
              <a:t>sam</a:t>
            </a:r>
            <a:r>
              <a:rPr lang="fr-FR" dirty="0" smtClean="0">
                <a:solidFill>
                  <a:schemeClr val="tx1"/>
                </a:solidFill>
              </a:rPr>
              <a:t> output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432702" y="1915404"/>
            <a:ext cx="1498492" cy="584729"/>
          </a:xfrm>
          <a:prstGeom prst="rect">
            <a:avLst/>
          </a:prstGeom>
          <a:solidFill>
            <a:srgbClr val="E46C0A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Filtres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28" name="Rectangle à coins arrondis 227"/>
          <p:cNvSpPr/>
          <p:nvPr/>
        </p:nvSpPr>
        <p:spPr>
          <a:xfrm>
            <a:off x="791978" y="2475644"/>
            <a:ext cx="1918801" cy="7217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Éliminer les </a:t>
            </a:r>
            <a:r>
              <a:rPr lang="fr-FR" dirty="0" err="1" smtClean="0">
                <a:solidFill>
                  <a:srgbClr val="000000"/>
                </a:solidFill>
              </a:rPr>
              <a:t>reads</a:t>
            </a:r>
            <a:r>
              <a:rPr lang="fr-FR" dirty="0" smtClean="0">
                <a:solidFill>
                  <a:srgbClr val="000000"/>
                </a:solidFill>
              </a:rPr>
              <a:t> non mappées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29" name="Rectangle à coins arrondis 228"/>
          <p:cNvSpPr/>
          <p:nvPr/>
        </p:nvSpPr>
        <p:spPr>
          <a:xfrm>
            <a:off x="1108846" y="3160872"/>
            <a:ext cx="2935957" cy="7217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Éliminer les </a:t>
            </a:r>
            <a:r>
              <a:rPr lang="fr-FR" dirty="0" err="1" smtClean="0">
                <a:solidFill>
                  <a:srgbClr val="000000"/>
                </a:solidFill>
              </a:rPr>
              <a:t>reads</a:t>
            </a:r>
            <a:r>
              <a:rPr lang="fr-FR" dirty="0" smtClean="0">
                <a:solidFill>
                  <a:srgbClr val="000000"/>
                </a:solidFill>
              </a:rPr>
              <a:t> PE non concordantes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30" name="Rectangle à coins arrondis 229"/>
          <p:cNvSpPr/>
          <p:nvPr/>
        </p:nvSpPr>
        <p:spPr>
          <a:xfrm>
            <a:off x="1462263" y="3824906"/>
            <a:ext cx="2425921" cy="7217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Éliminer les </a:t>
            </a:r>
            <a:r>
              <a:rPr lang="fr-FR" dirty="0" err="1" smtClean="0">
                <a:solidFill>
                  <a:srgbClr val="000000"/>
                </a:solidFill>
              </a:rPr>
              <a:t>reads</a:t>
            </a:r>
            <a:r>
              <a:rPr lang="fr-FR" dirty="0" smtClean="0">
                <a:solidFill>
                  <a:srgbClr val="000000"/>
                </a:solidFill>
              </a:rPr>
              <a:t> alignées partiellement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32" name="Rectangle à coins arrondis 231"/>
          <p:cNvSpPr/>
          <p:nvPr/>
        </p:nvSpPr>
        <p:spPr>
          <a:xfrm>
            <a:off x="1824818" y="4510136"/>
            <a:ext cx="2494102" cy="7217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Éliminer les alignements avec gaps</a:t>
            </a:r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235" name="Connecteur droit avec flèche 234"/>
          <p:cNvCxnSpPr>
            <a:stCxn id="224" idx="2"/>
            <a:endCxn id="225" idx="0"/>
          </p:cNvCxnSpPr>
          <p:nvPr/>
        </p:nvCxnSpPr>
        <p:spPr>
          <a:xfrm>
            <a:off x="1181942" y="1434094"/>
            <a:ext cx="6" cy="4813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" name="Rectangle 235"/>
          <p:cNvSpPr/>
          <p:nvPr/>
        </p:nvSpPr>
        <p:spPr>
          <a:xfrm>
            <a:off x="2322623" y="5859404"/>
            <a:ext cx="1498492" cy="5847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Bowtie2 </a:t>
            </a:r>
            <a:r>
              <a:rPr lang="fr-FR" dirty="0" err="1" smtClean="0">
                <a:solidFill>
                  <a:schemeClr val="tx1"/>
                </a:solidFill>
              </a:rPr>
              <a:t>sam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aln</a:t>
            </a:r>
            <a:r>
              <a:rPr lang="fr-FR" dirty="0" smtClean="0">
                <a:solidFill>
                  <a:schemeClr val="tx1"/>
                </a:solidFill>
              </a:rPr>
              <a:t> filtrées 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265" name="Connecteur droit avec flèche 264"/>
          <p:cNvCxnSpPr>
            <a:stCxn id="232" idx="2"/>
            <a:endCxn id="236" idx="0"/>
          </p:cNvCxnSpPr>
          <p:nvPr/>
        </p:nvCxnSpPr>
        <p:spPr>
          <a:xfrm>
            <a:off x="3071869" y="5231910"/>
            <a:ext cx="0" cy="62749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0" name="ZoneTexte 269"/>
          <p:cNvSpPr txBox="1"/>
          <p:nvPr/>
        </p:nvSpPr>
        <p:spPr>
          <a:xfrm>
            <a:off x="2048506" y="827509"/>
            <a:ext cx="3694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Mapping</a:t>
            </a:r>
            <a:r>
              <a:rPr lang="fr-FR" dirty="0" smtClean="0"/>
              <a:t> sur le </a:t>
            </a:r>
            <a:r>
              <a:rPr lang="fr-FR" dirty="0" err="1" smtClean="0"/>
              <a:t>transcriptome</a:t>
            </a:r>
            <a:r>
              <a:rPr lang="fr-FR" dirty="0" smtClean="0"/>
              <a:t> de </a:t>
            </a:r>
            <a:r>
              <a:rPr lang="fr-FR" dirty="0" err="1" smtClean="0"/>
              <a:t>reference</a:t>
            </a:r>
            <a:r>
              <a:rPr lang="fr-FR" dirty="0" smtClean="0"/>
              <a:t> par banque</a:t>
            </a:r>
            <a:endParaRPr lang="fr-FR" dirty="0"/>
          </a:p>
        </p:txBody>
      </p:sp>
      <p:sp>
        <p:nvSpPr>
          <p:cNvPr id="276" name="Rectangle 275"/>
          <p:cNvSpPr/>
          <p:nvPr/>
        </p:nvSpPr>
        <p:spPr>
          <a:xfrm>
            <a:off x="5526834" y="1915404"/>
            <a:ext cx="1498492" cy="5847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Comptage</a:t>
            </a:r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277" name="Connecteur en angle 276"/>
          <p:cNvCxnSpPr>
            <a:stCxn id="236" idx="3"/>
            <a:endCxn id="276" idx="1"/>
          </p:cNvCxnSpPr>
          <p:nvPr/>
        </p:nvCxnSpPr>
        <p:spPr>
          <a:xfrm flipV="1">
            <a:off x="3821115" y="2207769"/>
            <a:ext cx="1705719" cy="3944000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Rectangle 277"/>
          <p:cNvSpPr/>
          <p:nvPr/>
        </p:nvSpPr>
        <p:spPr>
          <a:xfrm>
            <a:off x="5413267" y="3022050"/>
            <a:ext cx="1708646" cy="5847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Comptage</a:t>
            </a:r>
          </a:p>
          <a:p>
            <a:pPr algn="ctr"/>
            <a:r>
              <a:rPr lang="fr-FR" dirty="0" smtClean="0">
                <a:solidFill>
                  <a:srgbClr val="000000"/>
                </a:solidFill>
              </a:rPr>
              <a:t>par transcrit</a:t>
            </a:r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279" name="Connecteur droit avec flèche 278"/>
          <p:cNvCxnSpPr>
            <a:stCxn id="276" idx="2"/>
            <a:endCxn id="278" idx="0"/>
          </p:cNvCxnSpPr>
          <p:nvPr/>
        </p:nvCxnSpPr>
        <p:spPr>
          <a:xfrm flipH="1">
            <a:off x="6267590" y="2500133"/>
            <a:ext cx="8490" cy="52191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0" name="Rectangle 279"/>
          <p:cNvSpPr/>
          <p:nvPr/>
        </p:nvSpPr>
        <p:spPr>
          <a:xfrm>
            <a:off x="5518344" y="4008294"/>
            <a:ext cx="1498492" cy="5847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Somme par composante</a:t>
            </a:r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281" name="Connecteur droit avec flèche 280"/>
          <p:cNvCxnSpPr>
            <a:stCxn id="278" idx="2"/>
            <a:endCxn id="280" idx="0"/>
          </p:cNvCxnSpPr>
          <p:nvPr/>
        </p:nvCxnSpPr>
        <p:spPr>
          <a:xfrm>
            <a:off x="6267590" y="3606779"/>
            <a:ext cx="0" cy="40151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Rectangle 281"/>
          <p:cNvSpPr/>
          <p:nvPr/>
        </p:nvSpPr>
        <p:spPr>
          <a:xfrm>
            <a:off x="5419898" y="5043867"/>
            <a:ext cx="1708646" cy="5847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Comptage</a:t>
            </a:r>
          </a:p>
          <a:p>
            <a:pPr algn="ctr"/>
            <a:r>
              <a:rPr lang="fr-FR" dirty="0" smtClean="0">
                <a:solidFill>
                  <a:srgbClr val="000000"/>
                </a:solidFill>
              </a:rPr>
              <a:t>Equivalent </a:t>
            </a:r>
            <a:r>
              <a:rPr lang="fr-FR" dirty="0" err="1" smtClean="0">
                <a:solidFill>
                  <a:srgbClr val="000000"/>
                </a:solidFill>
              </a:rPr>
              <a:t>gene</a:t>
            </a:r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283" name="Connecteur droit avec flèche 282"/>
          <p:cNvCxnSpPr>
            <a:stCxn id="280" idx="2"/>
            <a:endCxn id="282" idx="0"/>
          </p:cNvCxnSpPr>
          <p:nvPr/>
        </p:nvCxnSpPr>
        <p:spPr>
          <a:xfrm>
            <a:off x="6267590" y="4593023"/>
            <a:ext cx="6631" cy="4508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" name="Image 183" descr="rnaseq_count_transcrip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0592" y="2123653"/>
            <a:ext cx="1837722" cy="15736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5" name="ZoneTexte 184"/>
          <p:cNvSpPr txBox="1"/>
          <p:nvPr/>
        </p:nvSpPr>
        <p:spPr>
          <a:xfrm>
            <a:off x="7458220" y="974427"/>
            <a:ext cx="2406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1=transcrit</a:t>
            </a:r>
          </a:p>
          <a:p>
            <a:r>
              <a:rPr lang="fr-FR" sz="1600" dirty="0" smtClean="0"/>
              <a:t>2=longueur</a:t>
            </a:r>
          </a:p>
          <a:p>
            <a:r>
              <a:rPr lang="fr-FR" sz="1600" dirty="0" smtClean="0"/>
              <a:t>3=</a:t>
            </a:r>
            <a:r>
              <a:rPr lang="fr-FR" sz="1600" dirty="0" err="1" smtClean="0"/>
              <a:t>reads</a:t>
            </a:r>
            <a:r>
              <a:rPr lang="fr-FR" sz="1600" dirty="0" smtClean="0"/>
              <a:t> mappées</a:t>
            </a:r>
          </a:p>
          <a:p>
            <a:r>
              <a:rPr lang="fr-FR" sz="1600" dirty="0" smtClean="0"/>
              <a:t>4=</a:t>
            </a:r>
            <a:r>
              <a:rPr lang="fr-FR" sz="1600" dirty="0" err="1" smtClean="0"/>
              <a:t>reads</a:t>
            </a:r>
            <a:r>
              <a:rPr lang="fr-FR" sz="1600" dirty="0" smtClean="0"/>
              <a:t> non mappées (PE)</a:t>
            </a:r>
            <a:endParaRPr lang="fr-FR" sz="1600" dirty="0"/>
          </a:p>
        </p:txBody>
      </p:sp>
      <p:pic>
        <p:nvPicPr>
          <p:cNvPr id="186" name="Image 185" descr="rnaseq_count_gen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6616" y="5436021"/>
            <a:ext cx="1454991" cy="1642376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88" name="Connecteur droit avec flèche 187"/>
          <p:cNvCxnSpPr>
            <a:stCxn id="278" idx="3"/>
            <a:endCxn id="184" idx="1"/>
          </p:cNvCxnSpPr>
          <p:nvPr/>
        </p:nvCxnSpPr>
        <p:spPr>
          <a:xfrm flipV="1">
            <a:off x="7121913" y="2910494"/>
            <a:ext cx="438679" cy="4039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Connecteur droit avec flèche 287"/>
          <p:cNvCxnSpPr>
            <a:stCxn id="282" idx="3"/>
            <a:endCxn id="186" idx="1"/>
          </p:cNvCxnSpPr>
          <p:nvPr/>
        </p:nvCxnSpPr>
        <p:spPr>
          <a:xfrm>
            <a:off x="7128544" y="5336232"/>
            <a:ext cx="648072" cy="92097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673997" y="4283893"/>
            <a:ext cx="2406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1=transcrit</a:t>
            </a:r>
          </a:p>
          <a:p>
            <a:r>
              <a:rPr lang="fr-FR" sz="1600" dirty="0" smtClean="0"/>
              <a:t>2=nb </a:t>
            </a:r>
            <a:r>
              <a:rPr lang="fr-FR" sz="1600" dirty="0" err="1" smtClean="0"/>
              <a:t>isoformes</a:t>
            </a:r>
            <a:endParaRPr lang="fr-FR" sz="1600" dirty="0" smtClean="0"/>
          </a:p>
          <a:p>
            <a:r>
              <a:rPr lang="fr-FR" sz="1600" dirty="0" smtClean="0"/>
              <a:t>3=</a:t>
            </a:r>
            <a:r>
              <a:rPr lang="fr-FR" sz="1600" dirty="0" err="1" smtClean="0"/>
              <a:t>reads</a:t>
            </a:r>
            <a:r>
              <a:rPr lang="fr-FR" sz="1600" dirty="0" smtClean="0"/>
              <a:t> mappées</a:t>
            </a:r>
          </a:p>
          <a:p>
            <a:r>
              <a:rPr lang="fr-FR" sz="1600" dirty="0" smtClean="0"/>
              <a:t>4=</a:t>
            </a:r>
            <a:r>
              <a:rPr lang="fr-FR" sz="1600" dirty="0" err="1" smtClean="0"/>
              <a:t>reads</a:t>
            </a:r>
            <a:r>
              <a:rPr lang="fr-FR" sz="1600" dirty="0" smtClean="0"/>
              <a:t> non mappées (PE)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xmlns="" val="2426177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Mesure de l’expression: au-delà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291" name="Rectangle à coins arrondis 290"/>
          <p:cNvSpPr/>
          <p:nvPr/>
        </p:nvSpPr>
        <p:spPr>
          <a:xfrm>
            <a:off x="4968304" y="4139877"/>
            <a:ext cx="4608512" cy="2808312"/>
          </a:xfrm>
          <a:prstGeom prst="roundRect">
            <a:avLst/>
          </a:prstGeom>
          <a:solidFill>
            <a:srgbClr val="9BBB59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u="sng" dirty="0" smtClean="0"/>
              <a:t>Suite de l’analyse:</a:t>
            </a:r>
            <a:r>
              <a:rPr lang="fr-FR" b="1" dirty="0" smtClean="0"/>
              <a:t> Analyse différentielle</a:t>
            </a:r>
          </a:p>
          <a:p>
            <a:endParaRPr lang="fr-FR" b="1" dirty="0" smtClean="0"/>
          </a:p>
          <a:p>
            <a:pPr marL="342900" indent="-342900">
              <a:buFont typeface="+mj-ea"/>
              <a:buAutoNum type="circleNumDbPlain"/>
            </a:pPr>
            <a:r>
              <a:rPr lang="fr-FR" b="1" dirty="0" err="1" smtClean="0"/>
              <a:t>DESeq</a:t>
            </a:r>
            <a:r>
              <a:rPr lang="fr-FR" b="1" dirty="0" smtClean="0"/>
              <a:t>/DESeq2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b="1" dirty="0" err="1" smtClean="0"/>
              <a:t>EdgeR</a:t>
            </a:r>
            <a:endParaRPr lang="fr-FR" b="1" dirty="0" smtClean="0"/>
          </a:p>
          <a:p>
            <a:endParaRPr lang="fr-FR" u="sng" dirty="0" smtClean="0"/>
          </a:p>
        </p:txBody>
      </p:sp>
      <p:pic>
        <p:nvPicPr>
          <p:cNvPr id="292" name="Image 291" descr="rnaseq_count_jo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912" y="2267669"/>
            <a:ext cx="2108200" cy="1879600"/>
          </a:xfrm>
          <a:prstGeom prst="rect">
            <a:avLst/>
          </a:prstGeom>
        </p:spPr>
      </p:pic>
      <p:sp>
        <p:nvSpPr>
          <p:cNvPr id="293" name="ZoneTexte 292"/>
          <p:cNvSpPr txBox="1"/>
          <p:nvPr/>
        </p:nvSpPr>
        <p:spPr>
          <a:xfrm>
            <a:off x="1367904" y="683493"/>
            <a:ext cx="322145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1=transcrit</a:t>
            </a:r>
          </a:p>
          <a:p>
            <a:r>
              <a:rPr lang="fr-FR" sz="1600" dirty="0" smtClean="0"/>
              <a:t>2=nb </a:t>
            </a:r>
            <a:r>
              <a:rPr lang="fr-FR" sz="1600" dirty="0" err="1" smtClean="0"/>
              <a:t>isoformes</a:t>
            </a:r>
            <a:endParaRPr lang="fr-FR" sz="1600" dirty="0" smtClean="0"/>
          </a:p>
          <a:p>
            <a:r>
              <a:rPr lang="fr-FR" sz="1600" dirty="0" smtClean="0"/>
              <a:t>3=</a:t>
            </a:r>
            <a:r>
              <a:rPr lang="fr-FR" sz="1600" dirty="0" err="1" smtClean="0"/>
              <a:t>reads</a:t>
            </a:r>
            <a:r>
              <a:rPr lang="fr-FR" sz="1600" dirty="0" smtClean="0"/>
              <a:t> mappées/banque 1</a:t>
            </a:r>
          </a:p>
          <a:p>
            <a:r>
              <a:rPr lang="fr-FR" sz="1600" dirty="0" smtClean="0"/>
              <a:t>4=</a:t>
            </a:r>
            <a:r>
              <a:rPr lang="fr-FR" sz="1600" dirty="0" err="1" smtClean="0"/>
              <a:t>reads</a:t>
            </a:r>
            <a:r>
              <a:rPr lang="fr-FR" sz="1600" dirty="0" smtClean="0"/>
              <a:t> non mappées/banque 1(PE)</a:t>
            </a:r>
          </a:p>
          <a:p>
            <a:r>
              <a:rPr lang="fr-FR" sz="1600" dirty="0" smtClean="0"/>
              <a:t>5=</a:t>
            </a:r>
            <a:r>
              <a:rPr lang="fr-FR" sz="1600" dirty="0" err="1"/>
              <a:t>reads</a:t>
            </a:r>
            <a:r>
              <a:rPr lang="fr-FR" sz="1600" dirty="0"/>
              <a:t> mappées/banque </a:t>
            </a:r>
            <a:r>
              <a:rPr lang="fr-FR" sz="1600" dirty="0" smtClean="0"/>
              <a:t>2</a:t>
            </a:r>
            <a:endParaRPr lang="fr-FR" sz="1600" dirty="0"/>
          </a:p>
          <a:p>
            <a:r>
              <a:rPr lang="fr-FR" sz="1600" dirty="0" smtClean="0"/>
              <a:t>6=</a:t>
            </a:r>
            <a:r>
              <a:rPr lang="fr-FR" sz="1600" dirty="0" err="1"/>
              <a:t>reads</a:t>
            </a:r>
            <a:r>
              <a:rPr lang="fr-FR" sz="1600" dirty="0"/>
              <a:t> non mappées/banque </a:t>
            </a:r>
            <a:r>
              <a:rPr lang="fr-FR" sz="1600" dirty="0" smtClean="0"/>
              <a:t>2(</a:t>
            </a:r>
            <a:r>
              <a:rPr lang="fr-FR" sz="1600" dirty="0"/>
              <a:t>PE)</a:t>
            </a:r>
          </a:p>
          <a:p>
            <a:endParaRPr lang="fr-FR" sz="1600" dirty="0"/>
          </a:p>
        </p:txBody>
      </p:sp>
      <p:sp>
        <p:nvSpPr>
          <p:cNvPr id="294" name="ZoneTexte 293"/>
          <p:cNvSpPr txBox="1"/>
          <p:nvPr/>
        </p:nvSpPr>
        <p:spPr>
          <a:xfrm>
            <a:off x="1367904" y="428389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Tableau compilant les comptages pour chacune des banques</a:t>
            </a:r>
            <a:endParaRPr lang="fr-FR" dirty="0"/>
          </a:p>
        </p:txBody>
      </p:sp>
      <p:sp>
        <p:nvSpPr>
          <p:cNvPr id="296" name="Flèche vers le bas 295"/>
          <p:cNvSpPr/>
          <p:nvPr/>
        </p:nvSpPr>
        <p:spPr>
          <a:xfrm rot="18789719">
            <a:off x="4112057" y="3183784"/>
            <a:ext cx="720080" cy="108012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62904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II.1_chargement_pipeline_expression_a_imp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5936" y="3923853"/>
            <a:ext cx="7200553" cy="3088494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</a:t>
            </a:r>
            <a:r>
              <a:rPr lang="fr-FR" sz="1800" dirty="0">
                <a:solidFill>
                  <a:srgbClr val="9BBB59"/>
                </a:solidFill>
              </a:rPr>
              <a:t>1</a:t>
            </a:r>
            <a:r>
              <a:rPr lang="fr-FR" sz="1800" dirty="0" smtClean="0">
                <a:solidFill>
                  <a:srgbClr val="9BBB59"/>
                </a:solidFill>
              </a:rPr>
              <a:t>. Chargement du pipeline expression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747040" y="5159329"/>
            <a:ext cx="2501184" cy="21602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pic>
        <p:nvPicPr>
          <p:cNvPr id="10" name="Image 9" descr="I.2_chargement_pipeline_cleaning_a_published_workflow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00" y="1584341"/>
            <a:ext cx="4176463" cy="1547424"/>
          </a:xfrm>
          <a:prstGeom prst="rect">
            <a:avLst/>
          </a:prstGeom>
        </p:spPr>
      </p:pic>
      <p:sp>
        <p:nvSpPr>
          <p:cNvPr id="11" name="Flèche vers le bas 10"/>
          <p:cNvSpPr/>
          <p:nvPr/>
        </p:nvSpPr>
        <p:spPr>
          <a:xfrm rot="10800000">
            <a:off x="3044329" y="2483692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96680" y="899517"/>
            <a:ext cx="4699616" cy="50405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Aller dans les </a:t>
            </a:r>
            <a:r>
              <a:rPr lang="fr-FR" sz="1600" dirty="0" err="1" smtClean="0">
                <a:solidFill>
                  <a:schemeClr val="tx1"/>
                </a:solidFill>
              </a:rPr>
              <a:t>Published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Workflows</a:t>
            </a:r>
            <a:endParaRPr lang="fr-FR" sz="1600" dirty="0" smtClean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1387000" y="3419797"/>
            <a:ext cx="7704856" cy="3528392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367904" y="3410247"/>
            <a:ext cx="7723952" cy="51360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Charger le </a:t>
            </a:r>
            <a:r>
              <a:rPr lang="fr-FR" sz="1600" dirty="0" err="1" smtClean="0">
                <a:solidFill>
                  <a:schemeClr val="tx1"/>
                </a:solidFill>
              </a:rPr>
              <a:t>workflow</a:t>
            </a:r>
            <a:r>
              <a:rPr lang="fr-FR" sz="1600" dirty="0" smtClean="0">
                <a:solidFill>
                  <a:schemeClr val="tx1"/>
                </a:solidFill>
              </a:rPr>
              <a:t> expression</a:t>
            </a:r>
          </a:p>
        </p:txBody>
      </p:sp>
      <p:sp>
        <p:nvSpPr>
          <p:cNvPr id="15" name="Virage 14"/>
          <p:cNvSpPr/>
          <p:nvPr/>
        </p:nvSpPr>
        <p:spPr>
          <a:xfrm flipV="1">
            <a:off x="431800" y="3491805"/>
            <a:ext cx="864096" cy="1296144"/>
          </a:xfrm>
          <a:prstGeom prst="bentArrow">
            <a:avLst>
              <a:gd name="adj1" fmla="val 27210"/>
              <a:gd name="adj2" fmla="val 25000"/>
              <a:gd name="adj3" fmla="val 25000"/>
              <a:gd name="adj4" fmla="val 4375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6" name="Flèche vers le bas 15"/>
          <p:cNvSpPr/>
          <p:nvPr/>
        </p:nvSpPr>
        <p:spPr>
          <a:xfrm rot="10800000">
            <a:off x="4320232" y="5436021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92651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</a:t>
            </a:r>
            <a:r>
              <a:rPr lang="fr-FR" sz="1800" dirty="0">
                <a:solidFill>
                  <a:srgbClr val="9BBB59"/>
                </a:solidFill>
              </a:rPr>
              <a:t>1</a:t>
            </a:r>
            <a:r>
              <a:rPr lang="fr-FR" sz="1800" dirty="0" smtClean="0">
                <a:solidFill>
                  <a:srgbClr val="9BBB59"/>
                </a:solidFill>
              </a:rPr>
              <a:t>. Chargement du pipeline expression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pic>
        <p:nvPicPr>
          <p:cNvPr id="17" name="Image 16" descr="III.1_chargement_pipeline_expression_c_goto_pipeline_pag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912"/>
          <a:stretch/>
        </p:blipFill>
        <p:spPr>
          <a:xfrm>
            <a:off x="4680519" y="4571925"/>
            <a:ext cx="3744169" cy="2400357"/>
          </a:xfrm>
          <a:prstGeom prst="rect">
            <a:avLst/>
          </a:prstGeom>
        </p:spPr>
      </p:pic>
      <p:pic>
        <p:nvPicPr>
          <p:cNvPr id="18" name="Image 17" descr="III.1_chargement_pipeline_expression_b_import_succes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912" y="2195661"/>
            <a:ext cx="5258584" cy="792088"/>
          </a:xfrm>
          <a:prstGeom prst="rect">
            <a:avLst/>
          </a:prstGeom>
        </p:spPr>
      </p:pic>
      <p:sp>
        <p:nvSpPr>
          <p:cNvPr id="21" name="Flèche vers le bas 20"/>
          <p:cNvSpPr/>
          <p:nvPr/>
        </p:nvSpPr>
        <p:spPr>
          <a:xfrm rot="10800000">
            <a:off x="7632600" y="5818740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4123304" y="4005411"/>
            <a:ext cx="4877448" cy="3086794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4104208" y="3995861"/>
            <a:ext cx="4896544" cy="50405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Sélectionner </a:t>
            </a:r>
            <a:r>
              <a:rPr lang="fr-FR" sz="1600" dirty="0" err="1" smtClean="0">
                <a:solidFill>
                  <a:schemeClr val="tx1"/>
                </a:solidFill>
              </a:rPr>
              <a:t>Run</a:t>
            </a:r>
            <a:r>
              <a:rPr lang="fr-FR" sz="1600" dirty="0" smtClean="0">
                <a:solidFill>
                  <a:schemeClr val="tx1"/>
                </a:solidFill>
              </a:rPr>
              <a:t> pour utiliser le pipeline </a:t>
            </a:r>
            <a:r>
              <a:rPr lang="fr-FR" sz="1600" dirty="0" err="1" smtClean="0">
                <a:solidFill>
                  <a:schemeClr val="tx1"/>
                </a:solidFill>
              </a:rPr>
              <a:t>assembly</a:t>
            </a:r>
            <a:endParaRPr lang="fr-FR" sz="1600" dirty="0" smtClean="0">
              <a:solidFill>
                <a:schemeClr val="tx1"/>
              </a:solidFill>
            </a:endParaRPr>
          </a:p>
        </p:txBody>
      </p:sp>
      <p:sp>
        <p:nvSpPr>
          <p:cNvPr id="24" name="Flèche vers le bas 23"/>
          <p:cNvSpPr/>
          <p:nvPr/>
        </p:nvSpPr>
        <p:spPr>
          <a:xfrm rot="16200000">
            <a:off x="492019" y="2063434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e bas 24"/>
          <p:cNvSpPr/>
          <p:nvPr/>
        </p:nvSpPr>
        <p:spPr>
          <a:xfrm rot="10800000">
            <a:off x="3293024" y="2795983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1367904" y="1197099"/>
            <a:ext cx="5400600" cy="2654746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1348808" y="1187549"/>
            <a:ext cx="5422634" cy="50405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000000"/>
                </a:solidFill>
              </a:rPr>
              <a:t>Cliquer sur le lien pour visualiser vos pipelines importés</a:t>
            </a:r>
          </a:p>
        </p:txBody>
      </p:sp>
      <p:sp>
        <p:nvSpPr>
          <p:cNvPr id="28" name="Virage 27"/>
          <p:cNvSpPr/>
          <p:nvPr/>
        </p:nvSpPr>
        <p:spPr>
          <a:xfrm flipV="1">
            <a:off x="3134288" y="3995861"/>
            <a:ext cx="864096" cy="1296144"/>
          </a:xfrm>
          <a:prstGeom prst="bentArrow">
            <a:avLst>
              <a:gd name="adj1" fmla="val 27210"/>
              <a:gd name="adj2" fmla="val 25000"/>
              <a:gd name="adj3" fmla="val 25000"/>
              <a:gd name="adj4" fmla="val 4375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908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II.2_parametrage_execution_pipeline_expression_a_start_p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824" y="1619597"/>
            <a:ext cx="9072761" cy="4521918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III.2. Paramétrage et exécution du pipeline expression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736056" y="2627709"/>
            <a:ext cx="4536504" cy="646331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Cliquer pour activer la sélection multiple de fichiers</a:t>
            </a: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301709" y="1053083"/>
            <a:ext cx="9557968" cy="5175025"/>
          </a:xfrm>
          <a:prstGeom prst="roundRect">
            <a:avLst>
              <a:gd name="adj" fmla="val 9874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>
            <a:off x="282612" y="1043533"/>
            <a:ext cx="9581657" cy="679924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Activer la sélection multiple de fichiers pour les étapes 1 et 2</a:t>
            </a:r>
          </a:p>
        </p:txBody>
      </p:sp>
      <p:sp>
        <p:nvSpPr>
          <p:cNvPr id="36" name="Flèche vers le bas 35"/>
          <p:cNvSpPr/>
          <p:nvPr/>
        </p:nvSpPr>
        <p:spPr>
          <a:xfrm rot="3106323">
            <a:off x="1853489" y="2956105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 vers le bas 36"/>
          <p:cNvSpPr/>
          <p:nvPr/>
        </p:nvSpPr>
        <p:spPr>
          <a:xfrm rot="3106323">
            <a:off x="1867414" y="4006224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38822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+mj-lt"/>
                <a:hlinkClick r:id="rId2"/>
              </a:rPr>
              <a:t>https://bbric.toulouse.inra.fr</a:t>
            </a:r>
            <a:r>
              <a:rPr lang="fr-FR" dirty="0" smtClean="0">
                <a:latin typeface="+mj-lt"/>
              </a:rPr>
              <a:t> </a:t>
            </a:r>
            <a:endParaRPr lang="fr-FR" dirty="0">
              <a:latin typeface="+mj-lt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2175" r="13181" b="42790"/>
          <a:stretch>
            <a:fillRect/>
          </a:stretch>
        </p:blipFill>
        <p:spPr bwMode="auto">
          <a:xfrm>
            <a:off x="72008" y="1876286"/>
            <a:ext cx="9792840" cy="406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II.2_parametrage_execution_pipeline_expression_b_select_input_datase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7904" y="1547589"/>
            <a:ext cx="7416577" cy="5475643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III.2. Paramétrage et exécution du pipeline expression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522905" y="765052"/>
            <a:ext cx="8981903" cy="6255145"/>
          </a:xfrm>
          <a:prstGeom prst="roundRect">
            <a:avLst>
              <a:gd name="adj" fmla="val 8306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503808" y="755501"/>
            <a:ext cx="9004164" cy="868595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Sélectionner les jeux de données « Clean </a:t>
            </a:r>
            <a:r>
              <a:rPr lang="fr-FR" sz="1600" dirty="0" err="1" smtClean="0">
                <a:solidFill>
                  <a:schemeClr val="tx1"/>
                </a:solidFill>
              </a:rPr>
              <a:t>left</a:t>
            </a:r>
            <a:r>
              <a:rPr lang="fr-FR" sz="1600" dirty="0" smtClean="0">
                <a:solidFill>
                  <a:schemeClr val="tx1"/>
                </a:solidFill>
              </a:rPr>
              <a:t> » pour l’étape 1 et « Clean right » pour l’étape 2, et le </a:t>
            </a:r>
            <a:r>
              <a:rPr lang="fr-FR" sz="1600" dirty="0" err="1" smtClean="0">
                <a:solidFill>
                  <a:schemeClr val="tx1"/>
                </a:solidFill>
              </a:rPr>
              <a:t>transcriptome</a:t>
            </a:r>
            <a:r>
              <a:rPr lang="fr-FR" sz="1600" dirty="0" smtClean="0">
                <a:solidFill>
                  <a:schemeClr val="tx1"/>
                </a:solidFill>
              </a:rPr>
              <a:t> assemblé à l’étape 3</a:t>
            </a:r>
          </a:p>
        </p:txBody>
      </p:sp>
      <p:sp>
        <p:nvSpPr>
          <p:cNvPr id="11" name="Flèche vers le bas 10"/>
          <p:cNvSpPr/>
          <p:nvPr/>
        </p:nvSpPr>
        <p:spPr>
          <a:xfrm rot="3106323">
            <a:off x="2928438" y="2778283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e bas 11"/>
          <p:cNvSpPr/>
          <p:nvPr/>
        </p:nvSpPr>
        <p:spPr>
          <a:xfrm rot="3106323">
            <a:off x="3024143" y="3064540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 rot="3106323">
            <a:off x="2856430" y="4713351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 rot="3106323">
            <a:off x="3027098" y="5001383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117635" y="2411685"/>
            <a:ext cx="2880320" cy="4247317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Vous sélectionnez les 2 banques </a:t>
            </a:r>
            <a:r>
              <a:rPr lang="fr-FR" dirty="0" err="1" smtClean="0"/>
              <a:t>Spombe_gd</a:t>
            </a:r>
            <a:r>
              <a:rPr lang="fr-FR" dirty="0" smtClean="0"/>
              <a:t> et </a:t>
            </a:r>
            <a:r>
              <a:rPr lang="fr-FR" dirty="0" err="1" smtClean="0"/>
              <a:t>Spombe_plat</a:t>
            </a:r>
            <a:r>
              <a:rPr lang="fr-FR" dirty="0" smtClean="0"/>
              <a:t> et indiquez quels sont les lots de fichiers (clean </a:t>
            </a:r>
            <a:r>
              <a:rPr lang="fr-FR" dirty="0" err="1" smtClean="0"/>
              <a:t>left</a:t>
            </a:r>
            <a:r>
              <a:rPr lang="fr-FR" dirty="0" smtClean="0"/>
              <a:t> et clean right) pour chaque banque. La sélection des fichiers </a:t>
            </a:r>
            <a:r>
              <a:rPr lang="fr-FR" dirty="0" err="1" smtClean="0"/>
              <a:t>left</a:t>
            </a:r>
            <a:r>
              <a:rPr lang="fr-FR" dirty="0" smtClean="0"/>
              <a:t> et right est distincte car chacun est traité indépendamment.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Le </a:t>
            </a:r>
            <a:r>
              <a:rPr lang="fr-FR" dirty="0" err="1" smtClean="0"/>
              <a:t>mapping</a:t>
            </a:r>
            <a:r>
              <a:rPr lang="fr-FR" dirty="0" smtClean="0"/>
              <a:t> se fait sur l’assemblage réalisé précédemment: </a:t>
            </a:r>
            <a:r>
              <a:rPr lang="fr-FR" dirty="0" err="1" smtClean="0"/>
              <a:t>assembled</a:t>
            </a:r>
            <a:r>
              <a:rPr lang="fr-FR" dirty="0" smtClean="0"/>
              <a:t> </a:t>
            </a:r>
            <a:r>
              <a:rPr lang="fr-FR" dirty="0" err="1" smtClean="0"/>
              <a:t>transcripts</a:t>
            </a:r>
            <a:r>
              <a:rPr lang="fr-FR" dirty="0" smtClean="0"/>
              <a:t> à sélectionner à l’étape 3.</a:t>
            </a:r>
            <a:endParaRPr lang="fr-FR" dirty="0"/>
          </a:p>
        </p:txBody>
      </p:sp>
      <p:sp>
        <p:nvSpPr>
          <p:cNvPr id="17" name="Flèche vers le bas 16"/>
          <p:cNvSpPr/>
          <p:nvPr/>
        </p:nvSpPr>
        <p:spPr>
          <a:xfrm rot="3106323">
            <a:off x="3080838" y="6437575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21063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5591" t="10983" r="37160" b="22721"/>
          <a:stretch/>
        </p:blipFill>
        <p:spPr bwMode="auto">
          <a:xfrm>
            <a:off x="1799952" y="1859795"/>
            <a:ext cx="6264696" cy="494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à coins arrondis 22"/>
          <p:cNvSpPr/>
          <p:nvPr/>
        </p:nvSpPr>
        <p:spPr>
          <a:xfrm>
            <a:off x="1943968" y="3851845"/>
            <a:ext cx="751763" cy="17730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III.2. Paramétrage et exécution du pipeline expression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594911" y="837060"/>
            <a:ext cx="8549857" cy="6111129"/>
          </a:xfrm>
          <a:prstGeom prst="roundRect">
            <a:avLst>
              <a:gd name="adj" fmla="val 7946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Paramétrage de l’étape 4 </a:t>
            </a:r>
            <a:r>
              <a:rPr lang="fr-FR" sz="1600" dirty="0" err="1" smtClean="0">
                <a:solidFill>
                  <a:srgbClr val="000000"/>
                </a:solidFill>
              </a:rPr>
              <a:t>mapping</a:t>
            </a:r>
            <a:r>
              <a:rPr lang="fr-FR" sz="1600" dirty="0" smtClean="0">
                <a:solidFill>
                  <a:srgbClr val="000000"/>
                </a:solidFill>
              </a:rPr>
              <a:t> des </a:t>
            </a:r>
            <a:r>
              <a:rPr lang="fr-FR" sz="1600" dirty="0" err="1" smtClean="0">
                <a:solidFill>
                  <a:srgbClr val="000000"/>
                </a:solidFill>
              </a:rPr>
              <a:t>reads</a:t>
            </a:r>
            <a:r>
              <a:rPr lang="fr-FR" sz="1600" dirty="0" smtClean="0">
                <a:solidFill>
                  <a:srgbClr val="000000"/>
                </a:solidFill>
              </a:rPr>
              <a:t> sur le </a:t>
            </a:r>
            <a:r>
              <a:rPr lang="fr-FR" sz="1600" dirty="0" err="1" smtClean="0">
                <a:solidFill>
                  <a:srgbClr val="000000"/>
                </a:solidFill>
              </a:rPr>
              <a:t>transcriptome</a:t>
            </a:r>
            <a:r>
              <a:rPr lang="fr-FR" sz="1600" dirty="0" smtClean="0">
                <a:solidFill>
                  <a:srgbClr val="000000"/>
                </a:solidFill>
              </a:rPr>
              <a:t> assemblé/banque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0" name="Flèche vers le bas 19"/>
          <p:cNvSpPr/>
          <p:nvPr/>
        </p:nvSpPr>
        <p:spPr>
          <a:xfrm rot="7860763">
            <a:off x="2498287" y="3917169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5256336" y="2555701"/>
            <a:ext cx="2880320" cy="1754327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La taille maximale de l’insert est fixé à 500 (elle peut </a:t>
            </a:r>
            <a:r>
              <a:rPr lang="fr-FR" dirty="0" err="1" smtClean="0"/>
              <a:t>etre</a:t>
            </a:r>
            <a:r>
              <a:rPr lang="fr-FR" dirty="0" smtClean="0"/>
              <a:t> adaptée pour tenir compte de la variabilité des tailles de fragment des banques, pour aller jusque 600-700)</a:t>
            </a:r>
            <a:endParaRPr lang="fr-FR" dirty="0"/>
          </a:p>
        </p:txBody>
      </p:sp>
      <p:pic>
        <p:nvPicPr>
          <p:cNvPr id="24" name="Image 23" descr="II.1_chargement_pipeline_assembly_g_ru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3665" y="6165651"/>
            <a:ext cx="1460500" cy="52070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6931617" y="5013523"/>
            <a:ext cx="2573191" cy="2150690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6912520" y="5003973"/>
            <a:ext cx="2579569" cy="487727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Cliquer sur « </a:t>
            </a:r>
            <a:r>
              <a:rPr lang="fr-FR" sz="1600" dirty="0" err="1" smtClean="0">
                <a:solidFill>
                  <a:schemeClr val="tx1"/>
                </a:solidFill>
              </a:rPr>
              <a:t>run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workflow</a:t>
            </a:r>
            <a:r>
              <a:rPr lang="fr-FR" sz="1600" dirty="0" smtClean="0">
                <a:solidFill>
                  <a:schemeClr val="tx1"/>
                </a:solidFill>
              </a:rPr>
              <a:t> » pour exécuter le pipeline</a:t>
            </a:r>
          </a:p>
        </p:txBody>
      </p:sp>
      <p:sp>
        <p:nvSpPr>
          <p:cNvPr id="27" name="Flèche vers le bas 26"/>
          <p:cNvSpPr/>
          <p:nvPr/>
        </p:nvSpPr>
        <p:spPr>
          <a:xfrm rot="3106323">
            <a:off x="8492151" y="6100200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58429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II.2_parametrage_execution_pipeline_expression_d_ru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863" y="720079"/>
            <a:ext cx="9104903" cy="6228110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III.2. Paramétrage et exécution du pipeline expression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359792" y="817959"/>
            <a:ext cx="792088" cy="6192688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Le pipeline en cours d’exécution…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3821" y="827509"/>
            <a:ext cx="9313035" cy="6192688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544368" y="1907629"/>
            <a:ext cx="25922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Instance du pipeline pour la banque </a:t>
            </a:r>
            <a:r>
              <a:rPr lang="fr-FR" dirty="0" err="1" smtClean="0"/>
              <a:t>Spombe_gd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5544367" y="4285634"/>
            <a:ext cx="259228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Instance du pipeline pour la banque </a:t>
            </a:r>
            <a:r>
              <a:rPr lang="fr-FR" dirty="0" err="1" smtClean="0"/>
              <a:t>Spombe_plat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958617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II.2_parametrage_execution_pipeline_expression_e_transcripts_cou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824" y="3059709"/>
            <a:ext cx="8443194" cy="2592336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III.2. Paramétrage et exécution du pipeline expression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594911" y="837060"/>
            <a:ext cx="8549857" cy="6111129"/>
          </a:xfrm>
          <a:prstGeom prst="roundRect">
            <a:avLst>
              <a:gd name="adj" fmla="val 7946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Visualisation du fichier de comptage par transcrit pour la banque </a:t>
            </a:r>
            <a:r>
              <a:rPr lang="fr-FR" sz="1600" dirty="0" err="1" smtClean="0">
                <a:solidFill>
                  <a:srgbClr val="000000"/>
                </a:solidFill>
              </a:rPr>
              <a:t>Spombe_gd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36056" y="2474933"/>
            <a:ext cx="61206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# </a:t>
            </a:r>
            <a:r>
              <a:rPr lang="fr-FR" sz="1600" dirty="0" err="1" smtClean="0"/>
              <a:t>Legende</a:t>
            </a:r>
            <a:r>
              <a:rPr lang="fr-FR" sz="1600" dirty="0" smtClean="0"/>
              <a:t>:</a:t>
            </a:r>
          </a:p>
          <a:p>
            <a:r>
              <a:rPr lang="fr-FR" sz="1600" dirty="0"/>
              <a:t>#</a:t>
            </a:r>
            <a:r>
              <a:rPr lang="fr-FR" sz="1600" dirty="0" smtClean="0"/>
              <a:t>1=transcrit 2=longueur 3=</a:t>
            </a:r>
            <a:r>
              <a:rPr lang="fr-FR" sz="1600" dirty="0" err="1" smtClean="0"/>
              <a:t>reads</a:t>
            </a:r>
            <a:r>
              <a:rPr lang="fr-FR" sz="1600" dirty="0" smtClean="0"/>
              <a:t> mappées 4=</a:t>
            </a:r>
            <a:r>
              <a:rPr lang="fr-FR" sz="1600" dirty="0" err="1" smtClean="0"/>
              <a:t>reads</a:t>
            </a:r>
            <a:r>
              <a:rPr lang="fr-FR" sz="1600" dirty="0" smtClean="0"/>
              <a:t> non mappées (PE)</a:t>
            </a:r>
            <a:endParaRPr lang="fr-FR" sz="1600" dirty="0"/>
          </a:p>
        </p:txBody>
      </p:sp>
      <p:sp>
        <p:nvSpPr>
          <p:cNvPr id="29" name="ZoneTexte 28"/>
          <p:cNvSpPr txBox="1"/>
          <p:nvPr/>
        </p:nvSpPr>
        <p:spPr>
          <a:xfrm>
            <a:off x="719832" y="2411637"/>
            <a:ext cx="1944216" cy="648072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Comptage par transcrit</a:t>
            </a:r>
            <a:endParaRPr lang="fr-FR" dirty="0"/>
          </a:p>
        </p:txBody>
      </p:sp>
      <p:sp>
        <p:nvSpPr>
          <p:cNvPr id="31" name="Flèche vers le bas 30"/>
          <p:cNvSpPr/>
          <p:nvPr/>
        </p:nvSpPr>
        <p:spPr>
          <a:xfrm rot="7282130">
            <a:off x="6680042" y="4127199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42644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II.2_parametrage_execution_pipeline_expression_f_genes_cou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832" y="2843733"/>
            <a:ext cx="8354126" cy="3456384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III.2. Paramétrage et exécution du pipeline expression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594911" y="837060"/>
            <a:ext cx="8549857" cy="6111129"/>
          </a:xfrm>
          <a:prstGeom prst="roundRect">
            <a:avLst>
              <a:gd name="adj" fmla="val 7946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Visualisation du fichier de comptage par </a:t>
            </a:r>
            <a:r>
              <a:rPr lang="fr-FR" sz="1600" dirty="0" err="1" smtClean="0">
                <a:solidFill>
                  <a:srgbClr val="000000"/>
                </a:solidFill>
              </a:rPr>
              <a:t>gene</a:t>
            </a:r>
            <a:r>
              <a:rPr lang="fr-FR" sz="1600" dirty="0" smtClean="0">
                <a:solidFill>
                  <a:srgbClr val="000000"/>
                </a:solidFill>
              </a:rPr>
              <a:t> pour la banque </a:t>
            </a:r>
            <a:r>
              <a:rPr lang="fr-FR" sz="1600" dirty="0" err="1" smtClean="0">
                <a:solidFill>
                  <a:srgbClr val="000000"/>
                </a:solidFill>
              </a:rPr>
              <a:t>Spombe_gd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592040" y="2195661"/>
            <a:ext cx="62755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# </a:t>
            </a:r>
            <a:r>
              <a:rPr lang="fr-FR" sz="1600" dirty="0" err="1" smtClean="0"/>
              <a:t>Legende</a:t>
            </a:r>
            <a:r>
              <a:rPr lang="fr-FR" sz="1600" dirty="0" smtClean="0"/>
              <a:t>:</a:t>
            </a:r>
          </a:p>
          <a:p>
            <a:r>
              <a:rPr lang="fr-FR" sz="1600" dirty="0" smtClean="0"/>
              <a:t>1=transcrit 2=</a:t>
            </a:r>
            <a:r>
              <a:rPr lang="fr-FR" sz="1600" dirty="0" err="1" smtClean="0"/>
              <a:t>nb_isoformes</a:t>
            </a:r>
            <a:r>
              <a:rPr lang="fr-FR" sz="1600" dirty="0" smtClean="0"/>
              <a:t> 3=</a:t>
            </a:r>
            <a:r>
              <a:rPr lang="fr-FR" sz="1600" dirty="0" err="1" smtClean="0"/>
              <a:t>reads</a:t>
            </a:r>
            <a:r>
              <a:rPr lang="fr-FR" sz="1600" dirty="0" smtClean="0"/>
              <a:t> mappées 4=</a:t>
            </a:r>
            <a:r>
              <a:rPr lang="fr-FR" sz="1600" dirty="0" err="1" smtClean="0"/>
              <a:t>reads</a:t>
            </a:r>
            <a:r>
              <a:rPr lang="fr-FR" sz="1600" dirty="0" smtClean="0"/>
              <a:t> non mappées (PE)</a:t>
            </a:r>
            <a:endParaRPr lang="fr-FR" sz="1600" dirty="0"/>
          </a:p>
        </p:txBody>
      </p:sp>
      <p:sp>
        <p:nvSpPr>
          <p:cNvPr id="30" name="ZoneTexte 29"/>
          <p:cNvSpPr txBox="1"/>
          <p:nvPr/>
        </p:nvSpPr>
        <p:spPr>
          <a:xfrm>
            <a:off x="719832" y="2195661"/>
            <a:ext cx="1728192" cy="646331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Comptage par </a:t>
            </a:r>
            <a:r>
              <a:rPr lang="fr-FR" dirty="0" err="1" smtClean="0"/>
              <a:t>equivalent</a:t>
            </a:r>
            <a:r>
              <a:rPr lang="fr-FR" dirty="0" smtClean="0"/>
              <a:t> gène</a:t>
            </a:r>
            <a:endParaRPr lang="fr-FR" dirty="0"/>
          </a:p>
        </p:txBody>
      </p:sp>
      <p:sp>
        <p:nvSpPr>
          <p:cNvPr id="11" name="Flèche vers le bas 10"/>
          <p:cNvSpPr/>
          <p:nvPr/>
        </p:nvSpPr>
        <p:spPr>
          <a:xfrm rot="7282130">
            <a:off x="6644275" y="3737050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94578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III.2. Paramétrage et exécution du pipeline expression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594911" y="837060"/>
            <a:ext cx="8549857" cy="6111129"/>
          </a:xfrm>
          <a:prstGeom prst="roundRect">
            <a:avLst>
              <a:gd name="adj" fmla="val 7946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Visualisation du fichier de comptage par transcrit pour la banque </a:t>
            </a:r>
            <a:r>
              <a:rPr lang="fr-FR" sz="1600" dirty="0" err="1" smtClean="0">
                <a:solidFill>
                  <a:srgbClr val="000000"/>
                </a:solidFill>
              </a:rPr>
              <a:t>Spombe_plat</a:t>
            </a:r>
            <a:endParaRPr lang="fr-FR" sz="1600" dirty="0">
              <a:solidFill>
                <a:srgbClr val="000000"/>
              </a:solidFill>
            </a:endParaRPr>
          </a:p>
        </p:txBody>
      </p:sp>
      <p:pic>
        <p:nvPicPr>
          <p:cNvPr id="5" name="Image 4" descr="III.2_parametrage_execution_pipeline_expression_g_transcripts_count_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833" y="3111986"/>
            <a:ext cx="8280920" cy="290009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36056" y="2474933"/>
            <a:ext cx="61206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# </a:t>
            </a:r>
            <a:r>
              <a:rPr lang="fr-FR" sz="1600" dirty="0" err="1" smtClean="0"/>
              <a:t>Legende</a:t>
            </a:r>
            <a:r>
              <a:rPr lang="fr-FR" sz="1600" dirty="0" smtClean="0"/>
              <a:t>:</a:t>
            </a:r>
          </a:p>
          <a:p>
            <a:r>
              <a:rPr lang="fr-FR" sz="1600" dirty="0"/>
              <a:t>#</a:t>
            </a:r>
            <a:r>
              <a:rPr lang="fr-FR" sz="1600" dirty="0" smtClean="0"/>
              <a:t>1=transcrit 2=longueur 3=</a:t>
            </a:r>
            <a:r>
              <a:rPr lang="fr-FR" sz="1600" dirty="0" err="1" smtClean="0"/>
              <a:t>reads</a:t>
            </a:r>
            <a:r>
              <a:rPr lang="fr-FR" sz="1600" dirty="0" smtClean="0"/>
              <a:t> mappées 4=</a:t>
            </a:r>
            <a:r>
              <a:rPr lang="fr-FR" sz="1600" dirty="0" err="1" smtClean="0"/>
              <a:t>reads</a:t>
            </a:r>
            <a:r>
              <a:rPr lang="fr-FR" sz="1600" dirty="0" smtClean="0"/>
              <a:t> non mappées (PE)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719832" y="2411637"/>
            <a:ext cx="1944216" cy="648072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Comptage par transcrit</a:t>
            </a:r>
            <a:endParaRPr lang="fr-FR" dirty="0"/>
          </a:p>
        </p:txBody>
      </p:sp>
      <p:sp>
        <p:nvSpPr>
          <p:cNvPr id="9" name="Flèche vers le bas 8"/>
          <p:cNvSpPr/>
          <p:nvPr/>
        </p:nvSpPr>
        <p:spPr>
          <a:xfrm rot="7282130">
            <a:off x="6575990" y="3737050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0517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II.2_parametrage_execution_pipeline_expression_h_genes_count_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833" y="3139793"/>
            <a:ext cx="8352927" cy="2944300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III.2. Paramétrage et exécution du pipeline expression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594911" y="837060"/>
            <a:ext cx="8549857" cy="6111129"/>
          </a:xfrm>
          <a:prstGeom prst="roundRect">
            <a:avLst>
              <a:gd name="adj" fmla="val 7946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Visualisation du fichier de comptage par </a:t>
            </a:r>
            <a:r>
              <a:rPr lang="fr-FR" sz="1600" dirty="0" err="1" smtClean="0">
                <a:solidFill>
                  <a:srgbClr val="000000"/>
                </a:solidFill>
              </a:rPr>
              <a:t>gene</a:t>
            </a:r>
            <a:r>
              <a:rPr lang="fr-FR" sz="1600" dirty="0" smtClean="0">
                <a:solidFill>
                  <a:srgbClr val="000000"/>
                </a:solidFill>
              </a:rPr>
              <a:t> pour la banque </a:t>
            </a:r>
            <a:r>
              <a:rPr lang="fr-FR" sz="1600" dirty="0" err="1" smtClean="0">
                <a:solidFill>
                  <a:srgbClr val="000000"/>
                </a:solidFill>
              </a:rPr>
              <a:t>Spombe_plat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36056" y="2474933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# </a:t>
            </a:r>
            <a:r>
              <a:rPr lang="fr-FR" sz="1600" dirty="0" err="1" smtClean="0"/>
              <a:t>Legende</a:t>
            </a:r>
            <a:r>
              <a:rPr lang="fr-FR" sz="1600" dirty="0" smtClean="0"/>
              <a:t>:</a:t>
            </a:r>
          </a:p>
          <a:p>
            <a:r>
              <a:rPr lang="fr-FR" sz="1600" dirty="0"/>
              <a:t>#</a:t>
            </a:r>
            <a:r>
              <a:rPr lang="fr-FR" sz="1600" dirty="0" smtClean="0"/>
              <a:t>1=</a:t>
            </a:r>
            <a:r>
              <a:rPr lang="fr-FR" sz="1600" dirty="0" err="1" smtClean="0"/>
              <a:t>composante_gene</a:t>
            </a:r>
            <a:r>
              <a:rPr lang="fr-FR" sz="1600" dirty="0" smtClean="0"/>
              <a:t> 2=</a:t>
            </a:r>
            <a:r>
              <a:rPr lang="fr-FR" sz="1600" dirty="0" err="1" smtClean="0"/>
              <a:t>nb_isoformes</a:t>
            </a:r>
            <a:r>
              <a:rPr lang="fr-FR" sz="1600" dirty="0" smtClean="0"/>
              <a:t> 3=</a:t>
            </a:r>
            <a:r>
              <a:rPr lang="fr-FR" sz="1600" dirty="0" err="1" smtClean="0"/>
              <a:t>reads</a:t>
            </a:r>
            <a:r>
              <a:rPr lang="fr-FR" sz="1600" dirty="0" smtClean="0"/>
              <a:t> mappées 4=</a:t>
            </a:r>
            <a:r>
              <a:rPr lang="fr-FR" sz="1600" dirty="0" err="1" smtClean="0"/>
              <a:t>reads</a:t>
            </a:r>
            <a:r>
              <a:rPr lang="fr-FR" sz="1600" dirty="0" smtClean="0"/>
              <a:t> non mappées (PE)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719832" y="2411637"/>
            <a:ext cx="1944216" cy="646331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Comptage par équivalent gène</a:t>
            </a:r>
            <a:endParaRPr lang="fr-FR" dirty="0"/>
          </a:p>
        </p:txBody>
      </p:sp>
      <p:sp>
        <p:nvSpPr>
          <p:cNvPr id="9" name="Flèche vers le bas 8"/>
          <p:cNvSpPr/>
          <p:nvPr/>
        </p:nvSpPr>
        <p:spPr>
          <a:xfrm rot="7282130">
            <a:off x="6644275" y="3593034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48788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II.3_combiner_fichiers_comptage_genes_a_join_p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172" y="2267669"/>
            <a:ext cx="8770388" cy="4571926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III.3. Combiner les fichiers de comptages par </a:t>
            </a:r>
            <a:r>
              <a:rPr lang="fr-FR" sz="1800" dirty="0" err="1" smtClean="0">
                <a:solidFill>
                  <a:srgbClr val="9BBB59"/>
                </a:solidFill>
              </a:rPr>
              <a:t>gene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450896" y="837060"/>
            <a:ext cx="9125921" cy="6183137"/>
          </a:xfrm>
          <a:prstGeom prst="roundRect">
            <a:avLst>
              <a:gd name="adj" fmla="val 4421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431800" y="827510"/>
            <a:ext cx="9163153" cy="909704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Faire une jointure sur les fichiers de comptages par </a:t>
            </a:r>
            <a:r>
              <a:rPr lang="fr-FR" sz="1600" dirty="0" err="1" smtClean="0">
                <a:solidFill>
                  <a:srgbClr val="000000"/>
                </a:solidFill>
              </a:rPr>
              <a:t>gene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0" name="Flèche vers le bas 9"/>
          <p:cNvSpPr/>
          <p:nvPr/>
        </p:nvSpPr>
        <p:spPr>
          <a:xfrm rot="7860763">
            <a:off x="1202143" y="6018769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871960" y="1835621"/>
            <a:ext cx="5576429" cy="369332"/>
          </a:xfrm>
          <a:prstGeom prst="rect">
            <a:avLst/>
          </a:prstGeom>
          <a:solidFill>
            <a:srgbClr val="C3D69B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GALAXY TOOLS &gt; </a:t>
            </a:r>
            <a:r>
              <a:rPr lang="fr-FR" dirty="0" err="1" smtClean="0"/>
              <a:t>Join</a:t>
            </a:r>
            <a:r>
              <a:rPr lang="fr-FR" dirty="0" smtClean="0"/>
              <a:t>, </a:t>
            </a:r>
            <a:r>
              <a:rPr lang="fr-FR" dirty="0" err="1" smtClean="0"/>
              <a:t>Substract</a:t>
            </a:r>
            <a:r>
              <a:rPr lang="fr-FR" dirty="0"/>
              <a:t> </a:t>
            </a:r>
            <a:r>
              <a:rPr lang="fr-FR" dirty="0" smtClean="0"/>
              <a:t>and Group &gt; </a:t>
            </a:r>
            <a:r>
              <a:rPr lang="fr-FR" dirty="0" err="1" smtClean="0"/>
              <a:t>Column</a:t>
            </a:r>
            <a:r>
              <a:rPr lang="fr-FR" dirty="0" smtClean="0"/>
              <a:t> </a:t>
            </a:r>
            <a:r>
              <a:rPr lang="fr-FR" dirty="0" err="1" smtClean="0"/>
              <a:t>join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407481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II.3_combiner_fichiers_comptage_genes_b_join_para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896" y="1763613"/>
            <a:ext cx="7344569" cy="5262909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III.3. Combiner les fichiers de comptages par </a:t>
            </a:r>
            <a:r>
              <a:rPr lang="fr-FR" sz="1800" dirty="0" err="1" smtClean="0">
                <a:solidFill>
                  <a:srgbClr val="9BBB59"/>
                </a:solidFill>
              </a:rPr>
              <a:t>gene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450896" y="837060"/>
            <a:ext cx="9125921" cy="6183137"/>
          </a:xfrm>
          <a:prstGeom prst="roundRect">
            <a:avLst>
              <a:gd name="adj" fmla="val 4421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431800" y="827510"/>
            <a:ext cx="9163153" cy="909704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Sélectionner les paramètres de la jointure entre les 2 fichiers de comptages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9" name="Flèche vers le bas 8"/>
          <p:cNvSpPr/>
          <p:nvPr/>
        </p:nvSpPr>
        <p:spPr>
          <a:xfrm rot="3038130">
            <a:off x="3505339" y="2130325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e bas 11"/>
          <p:cNvSpPr/>
          <p:nvPr/>
        </p:nvSpPr>
        <p:spPr>
          <a:xfrm rot="14012885">
            <a:off x="1111445" y="2777927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 rot="3038130">
            <a:off x="1705138" y="3354461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 rot="14012885">
            <a:off x="1054749" y="4434112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e bas 15"/>
          <p:cNvSpPr/>
          <p:nvPr/>
        </p:nvSpPr>
        <p:spPr>
          <a:xfrm rot="3038130">
            <a:off x="1921162" y="6522814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480472" y="2123653"/>
            <a:ext cx="2880320" cy="4801315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fr-FR" dirty="0" smtClean="0"/>
              <a:t>Sélectionner le fichier de comptage par </a:t>
            </a:r>
            <a:r>
              <a:rPr lang="fr-FR" dirty="0" err="1" smtClean="0"/>
              <a:t>gene</a:t>
            </a:r>
            <a:r>
              <a:rPr lang="fr-FR" dirty="0" smtClean="0"/>
              <a:t> pour la banque </a:t>
            </a:r>
            <a:r>
              <a:rPr lang="fr-FR" dirty="0" err="1" smtClean="0"/>
              <a:t>Spombe_gd</a:t>
            </a:r>
            <a:r>
              <a:rPr lang="fr-FR" dirty="0" smtClean="0"/>
              <a:t> (</a:t>
            </a:r>
            <a:r>
              <a:rPr lang="fr-FR" dirty="0" err="1" smtClean="0"/>
              <a:t>dataset</a:t>
            </a:r>
            <a:r>
              <a:rPr lang="fr-FR" dirty="0" smtClean="0"/>
              <a:t> 78)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dirty="0" smtClean="0"/>
              <a:t>Sélectionner les colonnes pour faire la jointure (jusque c2)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dirty="0" smtClean="0"/>
              <a:t>Sélectionner les colonnes à inclure dans le fichier final (c1 à c3)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dirty="0" smtClean="0"/>
              <a:t>Remplir les colonnes vides avec une seule valeur (caractère .)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dirty="0"/>
              <a:t>Sélectionner le fichier de comptage par </a:t>
            </a:r>
            <a:r>
              <a:rPr lang="fr-FR" dirty="0" err="1"/>
              <a:t>gene</a:t>
            </a:r>
            <a:r>
              <a:rPr lang="fr-FR" dirty="0"/>
              <a:t> pour la banque </a:t>
            </a:r>
            <a:r>
              <a:rPr lang="fr-FR" dirty="0" err="1" smtClean="0"/>
              <a:t>Spombe_plat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err="1"/>
              <a:t>dataset</a:t>
            </a:r>
            <a:r>
              <a:rPr lang="fr-FR" dirty="0"/>
              <a:t> </a:t>
            </a:r>
            <a:r>
              <a:rPr lang="fr-FR" dirty="0" smtClean="0"/>
              <a:t>90)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376016" y="6588149"/>
            <a:ext cx="1986579" cy="369332"/>
          </a:xfrm>
          <a:prstGeom prst="rect">
            <a:avLst/>
          </a:prstGeom>
          <a:solidFill>
            <a:srgbClr val="C3D69B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Cliquer sur </a:t>
            </a:r>
            <a:r>
              <a:rPr lang="fr-FR" dirty="0" err="1" smtClean="0"/>
              <a:t>Execute</a:t>
            </a:r>
            <a:endParaRPr lang="fr-FR" dirty="0"/>
          </a:p>
        </p:txBody>
      </p:sp>
      <p:sp>
        <p:nvSpPr>
          <p:cNvPr id="14" name="Flèche vers le bas 13"/>
          <p:cNvSpPr/>
          <p:nvPr/>
        </p:nvSpPr>
        <p:spPr>
          <a:xfrm rot="3038130">
            <a:off x="3577346" y="5514701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69797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II.3_combiner_fichiers_comptage_genes_c_join_ru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752" y="755501"/>
            <a:ext cx="9053120" cy="6192688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III.3. Combiner les fichiers de comptages par </a:t>
            </a:r>
            <a:r>
              <a:rPr lang="fr-FR" sz="1800" dirty="0" err="1" smtClean="0">
                <a:solidFill>
                  <a:srgbClr val="9BBB59"/>
                </a:solidFill>
              </a:rPr>
              <a:t>gene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359792" y="817959"/>
            <a:ext cx="792088" cy="6192688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Le pipeline en cours d’exécution…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3821" y="827509"/>
            <a:ext cx="9313035" cy="6192688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150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latin typeface="+mj-lt"/>
                <a:sym typeface="Wingdings" pitchFamily="2" charset="2"/>
              </a:rPr>
              <a:t>En termes d’analyse de données </a:t>
            </a:r>
          </a:p>
          <a:p>
            <a:pPr>
              <a:buFont typeface="Wingdings"/>
              <a:buChar char="è"/>
            </a:pPr>
            <a:r>
              <a:rPr lang="fr-FR" dirty="0" smtClean="0">
                <a:latin typeface="+mj-lt"/>
                <a:sym typeface="Wingdings" pitchFamily="2" charset="2"/>
              </a:rPr>
              <a:t>Il n’y a pas UNE façon de faire les choses</a:t>
            </a:r>
          </a:p>
          <a:p>
            <a:pPr>
              <a:buFont typeface="Wingdings"/>
              <a:buChar char="è"/>
            </a:pPr>
            <a:r>
              <a:rPr lang="fr-FR" dirty="0" smtClean="0">
                <a:latin typeface="+mj-lt"/>
                <a:sym typeface="Wingdings" pitchFamily="2" charset="2"/>
              </a:rPr>
              <a:t>Pour répondre à une question, les données et les programmes changent au fil du temps</a:t>
            </a:r>
          </a:p>
          <a:p>
            <a:pPr>
              <a:buFont typeface="Wingdings"/>
              <a:buChar char="è"/>
            </a:pPr>
            <a:r>
              <a:rPr lang="fr-FR" dirty="0" smtClean="0">
                <a:latin typeface="+mj-lt"/>
                <a:sym typeface="Wingdings" pitchFamily="2" charset="2"/>
              </a:rPr>
              <a:t>On n’a pas forcément  </a:t>
            </a:r>
            <a:r>
              <a:rPr lang="fr-FR" i="1" dirty="0" smtClean="0">
                <a:latin typeface="+mj-lt"/>
                <a:sym typeface="Wingdings" pitchFamily="2" charset="2"/>
              </a:rPr>
              <a:t>a priori </a:t>
            </a:r>
            <a:r>
              <a:rPr lang="fr-FR" dirty="0" smtClean="0">
                <a:latin typeface="+mj-lt"/>
                <a:sym typeface="Wingdings" pitchFamily="2" charset="2"/>
              </a:rPr>
              <a:t>connaissance de là où se  trouve l’outil qui va permettre de répondre à une question</a:t>
            </a:r>
          </a:p>
          <a:p>
            <a:pPr>
              <a:buFont typeface="Wingdings"/>
              <a:buChar char="è"/>
            </a:pPr>
            <a:endParaRPr lang="fr-FR" sz="1200" dirty="0" smtClean="0">
              <a:latin typeface="+mj-lt"/>
              <a:sym typeface="Wingdings" pitchFamily="2" charset="2"/>
            </a:endParaRPr>
          </a:p>
          <a:p>
            <a:pPr>
              <a:buNone/>
            </a:pPr>
            <a:r>
              <a:rPr lang="fr-FR" dirty="0" smtClean="0">
                <a:latin typeface="+mj-lt"/>
                <a:sym typeface="Wingdings" pitchFamily="2" charset="2"/>
              </a:rPr>
              <a:t> O</a:t>
            </a:r>
            <a:r>
              <a:rPr lang="fr-FR" dirty="0" smtClean="0">
                <a:latin typeface="+mj-lt"/>
              </a:rPr>
              <a:t>n interroge le système BBRIC a partir d’un problème (ex: Bactérie/Assemblage)</a:t>
            </a:r>
            <a:endParaRPr lang="fr-FR" dirty="0">
              <a:latin typeface="+mj-lt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96341" y="107429"/>
            <a:ext cx="9072563" cy="374551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https://bbric.toulouse.inra.fr</a:t>
            </a:r>
            <a:endParaRPr lang="fr-FR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II.3_combiner_fichiers_comptage_genes_d_join_resul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824" y="2699717"/>
            <a:ext cx="8424689" cy="2798588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III. Mesure de l’expression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III.3. Combiner les fichiers de comptages par </a:t>
            </a:r>
            <a:r>
              <a:rPr lang="fr-FR" sz="1800" dirty="0" err="1" smtClean="0">
                <a:solidFill>
                  <a:srgbClr val="9BBB59"/>
                </a:solidFill>
              </a:rPr>
              <a:t>gene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594911" y="837060"/>
            <a:ext cx="8549857" cy="6111129"/>
          </a:xfrm>
          <a:prstGeom prst="roundRect">
            <a:avLst>
              <a:gd name="adj" fmla="val 7946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Visualisation du fichier de comptage par </a:t>
            </a:r>
            <a:r>
              <a:rPr lang="fr-FR" sz="1600" dirty="0" err="1" smtClean="0">
                <a:solidFill>
                  <a:srgbClr val="000000"/>
                </a:solidFill>
              </a:rPr>
              <a:t>gene</a:t>
            </a:r>
            <a:r>
              <a:rPr lang="fr-FR" sz="1600" dirty="0" smtClean="0">
                <a:solidFill>
                  <a:srgbClr val="000000"/>
                </a:solidFill>
              </a:rPr>
              <a:t> combiné pour les banques </a:t>
            </a:r>
            <a:r>
              <a:rPr lang="fr-FR" sz="1600" dirty="0" err="1" smtClean="0">
                <a:solidFill>
                  <a:srgbClr val="000000"/>
                </a:solidFill>
              </a:rPr>
              <a:t>Spombe_gd</a:t>
            </a:r>
            <a:r>
              <a:rPr lang="fr-FR" sz="1600" dirty="0" smtClean="0">
                <a:solidFill>
                  <a:srgbClr val="000000"/>
                </a:solidFill>
              </a:rPr>
              <a:t>/plat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36056" y="1907629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# </a:t>
            </a:r>
            <a:r>
              <a:rPr lang="fr-FR" sz="1600" dirty="0" err="1" smtClean="0"/>
              <a:t>Legende</a:t>
            </a:r>
            <a:r>
              <a:rPr lang="fr-FR" sz="1600" dirty="0" smtClean="0"/>
              <a:t>:</a:t>
            </a:r>
          </a:p>
          <a:p>
            <a:r>
              <a:rPr lang="fr-FR" sz="1600" dirty="0" smtClean="0"/>
              <a:t># banque 1=</a:t>
            </a:r>
            <a:r>
              <a:rPr lang="fr-FR" sz="1600" dirty="0" err="1" smtClean="0"/>
              <a:t>Spmobe_gd</a:t>
            </a:r>
            <a:r>
              <a:rPr lang="fr-FR" sz="1600" dirty="0" smtClean="0"/>
              <a:t>; banque 2=</a:t>
            </a:r>
            <a:r>
              <a:rPr lang="fr-FR" sz="1600" dirty="0" err="1" smtClean="0"/>
              <a:t>Spombe_plat</a:t>
            </a:r>
            <a:endParaRPr lang="fr-FR" sz="1600" dirty="0" smtClean="0"/>
          </a:p>
          <a:p>
            <a:r>
              <a:rPr lang="fr-FR" sz="1600" dirty="0"/>
              <a:t>#</a:t>
            </a:r>
            <a:r>
              <a:rPr lang="fr-FR" sz="1600" dirty="0" smtClean="0"/>
              <a:t>1=</a:t>
            </a:r>
            <a:r>
              <a:rPr lang="fr-FR" sz="1600" dirty="0" err="1" smtClean="0"/>
              <a:t>composante_gene</a:t>
            </a:r>
            <a:r>
              <a:rPr lang="fr-FR" sz="1600" dirty="0" smtClean="0"/>
              <a:t> 2=</a:t>
            </a:r>
            <a:r>
              <a:rPr lang="fr-FR" sz="1600" dirty="0" err="1" smtClean="0"/>
              <a:t>nb_isoformes</a:t>
            </a:r>
            <a:r>
              <a:rPr lang="fr-FR" sz="1600" dirty="0" smtClean="0"/>
              <a:t> 3=comptage banque 1 4=comptage banque 2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719832" y="1979589"/>
            <a:ext cx="1944216" cy="646331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Comptage par équivalent gène</a:t>
            </a:r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3672160" y="4787949"/>
            <a:ext cx="3240360" cy="2376264"/>
          </a:xfrm>
          <a:prstGeom prst="roundRect">
            <a:avLst/>
          </a:prstGeom>
          <a:solidFill>
            <a:srgbClr val="9BBB59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u="sng" dirty="0" smtClean="0"/>
              <a:t>Suite de l’analyse:</a:t>
            </a:r>
            <a:r>
              <a:rPr lang="fr-FR" b="1" dirty="0" smtClean="0"/>
              <a:t> Analyse différentielle</a:t>
            </a:r>
          </a:p>
          <a:p>
            <a:endParaRPr lang="fr-FR" b="1" dirty="0" smtClean="0"/>
          </a:p>
          <a:p>
            <a:pPr marL="342900" indent="-342900">
              <a:buFont typeface="+mj-ea"/>
              <a:buAutoNum type="circleNumDbPlain"/>
            </a:pPr>
            <a:r>
              <a:rPr lang="fr-FR" b="1" dirty="0" err="1" smtClean="0"/>
              <a:t>DESeq</a:t>
            </a:r>
            <a:r>
              <a:rPr lang="fr-FR" b="1" dirty="0" smtClean="0"/>
              <a:t>/DESeq2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b="1" dirty="0" err="1" smtClean="0"/>
              <a:t>EdgeR</a:t>
            </a:r>
            <a:endParaRPr lang="fr-FR" b="1" dirty="0" smtClean="0"/>
          </a:p>
          <a:p>
            <a:endParaRPr lang="fr-FR" u="sng" dirty="0" smtClean="0"/>
          </a:p>
        </p:txBody>
      </p:sp>
      <p:sp>
        <p:nvSpPr>
          <p:cNvPr id="12" name="Flèche vers le bas 11"/>
          <p:cNvSpPr/>
          <p:nvPr/>
        </p:nvSpPr>
        <p:spPr>
          <a:xfrm rot="18789719">
            <a:off x="2844782" y="4602164"/>
            <a:ext cx="609298" cy="759459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 rot="7282130">
            <a:off x="6572267" y="3160986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9967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22"/>
          <p:cNvCxnSpPr/>
          <p:nvPr/>
        </p:nvCxnSpPr>
        <p:spPr>
          <a:xfrm flipV="1">
            <a:off x="457920" y="450720"/>
            <a:ext cx="9609840" cy="12960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cxnSp>
        <p:nvCxnSpPr>
          <p:cNvPr id="3" name="Connecteur droit 24"/>
          <p:cNvCxnSpPr/>
          <p:nvPr/>
        </p:nvCxnSpPr>
        <p:spPr>
          <a:xfrm flipV="1">
            <a:off x="-9720" y="522359"/>
            <a:ext cx="9801000" cy="13321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sp>
        <p:nvSpPr>
          <p:cNvPr id="4" name="Organigramme : Processus 28"/>
          <p:cNvSpPr/>
          <p:nvPr/>
        </p:nvSpPr>
        <p:spPr>
          <a:xfrm>
            <a:off x="97920" y="103680"/>
            <a:ext cx="288000" cy="2160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Rectangle 29"/>
          <p:cNvSpPr/>
          <p:nvPr/>
        </p:nvSpPr>
        <p:spPr>
          <a:xfrm>
            <a:off x="241920" y="211680"/>
            <a:ext cx="216000" cy="252000"/>
          </a:xfrm>
          <a:prstGeom prst="rect">
            <a:avLst/>
          </a:prstGeom>
          <a:solidFill>
            <a:srgbClr val="C3D69B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ZoneTexte 15"/>
          <p:cNvSpPr txBox="1"/>
          <p:nvPr/>
        </p:nvSpPr>
        <p:spPr>
          <a:xfrm>
            <a:off x="7812000" y="144000"/>
            <a:ext cx="2160000" cy="576000"/>
          </a:xfrm>
          <a:prstGeom prst="rect">
            <a:avLst/>
          </a:prstGeom>
          <a:noFill/>
          <a:ln w="9360">
            <a:solidFill>
              <a:srgbClr val="C3D69B"/>
            </a:solidFill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ZoneTexte 16"/>
          <p:cNvSpPr txBox="1"/>
          <p:nvPr/>
        </p:nvSpPr>
        <p:spPr>
          <a:xfrm>
            <a:off x="287784" y="1893875"/>
            <a:ext cx="9505056" cy="27222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  <a:defRPr sz="1800"/>
            </a:pPr>
            <a:r>
              <a:rPr lang="fr-FR" sz="2800" b="1" cap="all" dirty="0" smtClean="0">
                <a:solidFill>
                  <a:schemeClr val="accent1"/>
                </a:solidFill>
                <a:cs typeface="Times New Roman" pitchFamily="18" charset="0"/>
              </a:rPr>
              <a:t>Mesure de l’expression a partir de données </a:t>
            </a:r>
            <a:r>
              <a:rPr lang="fr-FR" sz="2800" b="1" cap="all" dirty="0" err="1" smtClean="0">
                <a:solidFill>
                  <a:schemeClr val="accent1"/>
                </a:solidFill>
                <a:cs typeface="Times New Roman" pitchFamily="18" charset="0"/>
              </a:rPr>
              <a:t>RNAseq</a:t>
            </a: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Responsable et intervenant principal: Erika </a:t>
            </a:r>
            <a:r>
              <a:rPr lang="fr-FR" sz="2800" b="1" dirty="0" err="1" smtClean="0">
                <a:solidFill>
                  <a:schemeClr val="accent1"/>
                </a:solidFill>
                <a:cs typeface="Times New Roman" pitchFamily="18" charset="0"/>
              </a:rPr>
              <a:t>Sallet</a:t>
            </a: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Expert: Ludovic Legrand</a:t>
            </a:r>
          </a:p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Relecteur: Sébastien </a:t>
            </a:r>
            <a:r>
              <a:rPr lang="fr-FR" sz="2800" b="1" dirty="0" err="1" smtClean="0">
                <a:solidFill>
                  <a:schemeClr val="accent1"/>
                </a:solidFill>
                <a:cs typeface="Times New Roman" pitchFamily="18" charset="0"/>
              </a:rPr>
              <a:t>Carrere</a:t>
            </a:r>
            <a:endParaRPr lang="fr-FR" sz="1800" b="1" u="none" strike="noStrike" kern="1200" spc="0" baseline="0" dirty="0">
              <a:ln>
                <a:noFill/>
              </a:ln>
              <a:solidFill>
                <a:schemeClr val="accent1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9" name="Connecteur droit 30"/>
          <p:cNvCxnSpPr/>
          <p:nvPr/>
        </p:nvCxnSpPr>
        <p:spPr>
          <a:xfrm flipV="1">
            <a:off x="-10440" y="7272000"/>
            <a:ext cx="10045080" cy="10079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pic>
        <p:nvPicPr>
          <p:cNvPr id="10" name="Image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6667268" cy="31016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Objectif et périmètre</a:t>
            </a:r>
            <a:endParaRPr lang="fr-FR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814" y="6629480"/>
            <a:ext cx="3718984" cy="338554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800" b="1" dirty="0" err="1" smtClean="0"/>
              <a:t>Adapté</a:t>
            </a:r>
            <a:r>
              <a:rPr lang="en-US" sz="800" b="1" dirty="0" smtClean="0"/>
              <a:t> de : Beyond </a:t>
            </a:r>
            <a:r>
              <a:rPr lang="en-US" sz="800" b="1" dirty="0"/>
              <a:t>the Gene List: Exploring </a:t>
            </a:r>
            <a:r>
              <a:rPr lang="en-US" sz="800" b="1" dirty="0" err="1"/>
              <a:t>Transcriptomics</a:t>
            </a:r>
            <a:r>
              <a:rPr lang="en-US" sz="800" b="1" dirty="0"/>
              <a:t> Data in Search for Gene Function, Trait Mechanisms and Genetic </a:t>
            </a:r>
            <a:r>
              <a:rPr lang="en-US" sz="800" b="1" dirty="0" smtClean="0"/>
              <a:t>Architecture - </a:t>
            </a:r>
            <a:r>
              <a:rPr lang="en-US" sz="800" dirty="0" smtClean="0"/>
              <a:t>By </a:t>
            </a:r>
            <a:r>
              <a:rPr lang="en-US" sz="800" dirty="0" err="1"/>
              <a:t>Bregje</a:t>
            </a:r>
            <a:r>
              <a:rPr lang="en-US" sz="800" dirty="0"/>
              <a:t> Wertheim 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"/>
          </p:nvPr>
        </p:nvSpPr>
        <p:spPr>
          <a:xfrm>
            <a:off x="3047994" y="773611"/>
            <a:ext cx="6854824" cy="5737331"/>
          </a:xfrm>
        </p:spPr>
        <p:txBody>
          <a:bodyPr/>
          <a:lstStyle/>
          <a:p>
            <a:pPr algn="just"/>
            <a:r>
              <a:rPr lang="fr-FR" sz="2400" u="sng" dirty="0" smtClean="0">
                <a:solidFill>
                  <a:schemeClr val="tx1"/>
                </a:solidFill>
                <a:latin typeface="+mj-lt"/>
              </a:rPr>
              <a:t>Objectif</a:t>
            </a:r>
            <a:r>
              <a:rPr lang="fr-FR" sz="2400" dirty="0" smtClean="0">
                <a:solidFill>
                  <a:schemeClr val="tx1"/>
                </a:solidFill>
                <a:latin typeface="+mj-lt"/>
              </a:rPr>
              <a:t> : 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Mesure de l’expression</a:t>
            </a:r>
          </a:p>
          <a:p>
            <a:pPr algn="just">
              <a:buNone/>
            </a:pPr>
            <a:endParaRPr lang="fr-FR" sz="2000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fr-FR" sz="2400" u="sng" dirty="0" smtClean="0">
                <a:solidFill>
                  <a:schemeClr val="tx1"/>
                </a:solidFill>
                <a:latin typeface="+mj-lt"/>
              </a:rPr>
              <a:t>Périmètre du pipeline </a:t>
            </a:r>
            <a:r>
              <a:rPr lang="fr-FR" sz="2400" dirty="0" smtClean="0">
                <a:solidFill>
                  <a:schemeClr val="tx1"/>
                </a:solidFill>
                <a:latin typeface="+mj-lt"/>
              </a:rPr>
              <a:t>:</a:t>
            </a:r>
            <a:endParaRPr lang="fr-FR" sz="2400" dirty="0">
              <a:solidFill>
                <a:schemeClr val="tx1"/>
              </a:solidFill>
              <a:latin typeface="+mj-lt"/>
            </a:endParaRPr>
          </a:p>
          <a:p>
            <a:pPr lvl="1" algn="just"/>
            <a:r>
              <a:rPr lang="fr-FR" sz="2000" dirty="0" smtClean="0">
                <a:solidFill>
                  <a:schemeClr val="tx1"/>
                </a:solidFill>
                <a:latin typeface="+mj-lt"/>
              </a:rPr>
              <a:t>Comptage des lectures sur des gènes définis dans le fichier d’annotation (pas de découverte de nouveaux transcrits)</a:t>
            </a:r>
          </a:p>
          <a:p>
            <a:pPr lvl="1" algn="just"/>
            <a:r>
              <a:rPr lang="fr-FR" sz="2000" dirty="0" smtClean="0">
                <a:solidFill>
                  <a:schemeClr val="tx1"/>
                </a:solidFill>
                <a:latin typeface="+mj-lt"/>
              </a:rPr>
              <a:t>Pro /eucaryotes</a:t>
            </a:r>
          </a:p>
          <a:p>
            <a:pPr lvl="1" algn="just"/>
            <a:endParaRPr lang="fr-FR" sz="2000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fr-FR" sz="2400" u="sng" dirty="0" smtClean="0">
                <a:solidFill>
                  <a:schemeClr val="tx1"/>
                </a:solidFill>
                <a:latin typeface="+mj-lt"/>
              </a:rPr>
              <a:t>Fichiers requis</a:t>
            </a:r>
            <a:r>
              <a:rPr lang="fr-FR" sz="2400" dirty="0" smtClean="0">
                <a:solidFill>
                  <a:schemeClr val="tx1"/>
                </a:solidFill>
                <a:latin typeface="+mj-lt"/>
              </a:rPr>
              <a:t> :</a:t>
            </a:r>
          </a:p>
          <a:p>
            <a:pPr lvl="1" algn="just"/>
            <a:r>
              <a:rPr lang="fr-FR" sz="2000" dirty="0" smtClean="0">
                <a:solidFill>
                  <a:schemeClr val="tx1"/>
                </a:solidFill>
                <a:latin typeface="+mj-lt"/>
              </a:rPr>
              <a:t>Librairies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RNASeq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paired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-end ou single-end </a:t>
            </a:r>
            <a:r>
              <a:rPr lang="fr-FR" sz="1600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fr-FR" sz="1600" dirty="0" err="1" smtClean="0">
                <a:solidFill>
                  <a:schemeClr val="tx1"/>
                </a:solidFill>
                <a:latin typeface="+mj-lt"/>
              </a:rPr>
              <a:t>fastq</a:t>
            </a:r>
            <a:r>
              <a:rPr lang="fr-FR" sz="1600" dirty="0" smtClean="0">
                <a:solidFill>
                  <a:schemeClr val="tx1"/>
                </a:solidFill>
                <a:latin typeface="+mj-lt"/>
              </a:rPr>
              <a:t> ou </a:t>
            </a:r>
            <a:r>
              <a:rPr lang="fr-FR" sz="1600" dirty="0" err="1" smtClean="0">
                <a:solidFill>
                  <a:schemeClr val="tx1"/>
                </a:solidFill>
                <a:latin typeface="+mj-lt"/>
              </a:rPr>
              <a:t>fastqz</a:t>
            </a:r>
            <a:r>
              <a:rPr lang="fr-FR" sz="1600" dirty="0" smtClean="0">
                <a:solidFill>
                  <a:schemeClr val="tx1"/>
                </a:solidFill>
                <a:latin typeface="+mj-lt"/>
              </a:rPr>
              <a:t>)</a:t>
            </a:r>
          </a:p>
          <a:p>
            <a:pPr lvl="1" algn="just"/>
            <a:r>
              <a:rPr lang="fr-FR" sz="2000" dirty="0" smtClean="0">
                <a:solidFill>
                  <a:schemeClr val="tx1"/>
                </a:solidFill>
                <a:latin typeface="+mj-lt"/>
              </a:rPr>
              <a:t>Génome ou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transcriptome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600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fr-FR" sz="1600" dirty="0" err="1" smtClean="0">
                <a:solidFill>
                  <a:schemeClr val="tx1"/>
                </a:solidFill>
                <a:latin typeface="+mj-lt"/>
              </a:rPr>
              <a:t>fasta</a:t>
            </a:r>
            <a:r>
              <a:rPr lang="fr-FR" sz="1600" dirty="0" smtClean="0">
                <a:solidFill>
                  <a:schemeClr val="tx1"/>
                </a:solidFill>
                <a:latin typeface="+mj-lt"/>
              </a:rPr>
              <a:t>)</a:t>
            </a:r>
          </a:p>
          <a:p>
            <a:pPr lvl="1" algn="just"/>
            <a:r>
              <a:rPr lang="fr-FR" sz="2000" dirty="0" smtClean="0">
                <a:solidFill>
                  <a:schemeClr val="tx1"/>
                </a:solidFill>
                <a:latin typeface="+mj-lt"/>
              </a:rPr>
              <a:t>Annotation </a:t>
            </a:r>
            <a:r>
              <a:rPr lang="fr-FR" sz="1600" dirty="0" smtClean="0">
                <a:solidFill>
                  <a:schemeClr val="tx1"/>
                </a:solidFill>
                <a:latin typeface="+mj-lt"/>
              </a:rPr>
              <a:t>(GFF3)</a:t>
            </a:r>
            <a:endParaRPr lang="fr-FR" sz="24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" y="627752"/>
            <a:ext cx="3040158" cy="5962632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005338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Fonctionnement</a:t>
            </a:r>
            <a:endParaRPr lang="fr-FR" dirty="0">
              <a:latin typeface="+mj-lt"/>
            </a:endParaRPr>
          </a:p>
        </p:txBody>
      </p:sp>
      <p:pic>
        <p:nvPicPr>
          <p:cNvPr id="23" name="Image 5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Losange 24"/>
          <p:cNvSpPr/>
          <p:nvPr/>
        </p:nvSpPr>
        <p:spPr>
          <a:xfrm>
            <a:off x="4370565" y="1751939"/>
            <a:ext cx="1800200" cy="1080120"/>
          </a:xfrm>
          <a:prstGeom prst="diamond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4626355" y="2107333"/>
            <a:ext cx="12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Alignement</a:t>
            </a:r>
          </a:p>
        </p:txBody>
      </p:sp>
      <p:cxnSp>
        <p:nvCxnSpPr>
          <p:cNvPr id="27" name="Connecteur droit 26"/>
          <p:cNvCxnSpPr>
            <a:endCxn id="25" idx="0"/>
          </p:cNvCxnSpPr>
          <p:nvPr/>
        </p:nvCxnSpPr>
        <p:spPr>
          <a:xfrm>
            <a:off x="4779943" y="1074158"/>
            <a:ext cx="490722" cy="677781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Connecteur droit 27"/>
          <p:cNvCxnSpPr>
            <a:stCxn id="25" idx="2"/>
            <a:endCxn id="30" idx="0"/>
          </p:cNvCxnSpPr>
          <p:nvPr/>
        </p:nvCxnSpPr>
        <p:spPr>
          <a:xfrm>
            <a:off x="5270665" y="2832059"/>
            <a:ext cx="0" cy="444707"/>
          </a:xfrm>
          <a:prstGeom prst="line">
            <a:avLst/>
          </a:prstGeom>
          <a:ln>
            <a:headEnd type="none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stCxn id="35" idx="1"/>
            <a:endCxn id="25" idx="0"/>
          </p:cNvCxnSpPr>
          <p:nvPr/>
        </p:nvCxnSpPr>
        <p:spPr>
          <a:xfrm flipH="1">
            <a:off x="5270665" y="1079833"/>
            <a:ext cx="589569" cy="672106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Losange 29"/>
          <p:cNvSpPr/>
          <p:nvPr/>
        </p:nvSpPr>
        <p:spPr>
          <a:xfrm>
            <a:off x="4370565" y="3276766"/>
            <a:ext cx="1800200" cy="1080120"/>
          </a:xfrm>
          <a:prstGeom prst="diamon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4779944" y="3632160"/>
            <a:ext cx="103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(Filtrage)</a:t>
            </a:r>
          </a:p>
        </p:txBody>
      </p:sp>
      <p:sp>
        <p:nvSpPr>
          <p:cNvPr id="32" name="Losange 31"/>
          <p:cNvSpPr/>
          <p:nvPr/>
        </p:nvSpPr>
        <p:spPr>
          <a:xfrm>
            <a:off x="4377278" y="4705184"/>
            <a:ext cx="1800200" cy="1080120"/>
          </a:xfrm>
          <a:prstGeom prst="diamond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4726285" y="5047076"/>
            <a:ext cx="120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Comptage </a:t>
            </a:r>
          </a:p>
        </p:txBody>
      </p:sp>
      <p:cxnSp>
        <p:nvCxnSpPr>
          <p:cNvPr id="34" name="Connecteur droit 33"/>
          <p:cNvCxnSpPr/>
          <p:nvPr/>
        </p:nvCxnSpPr>
        <p:spPr>
          <a:xfrm>
            <a:off x="5270665" y="4356886"/>
            <a:ext cx="13426" cy="348298"/>
          </a:xfrm>
          <a:prstGeom prst="line">
            <a:avLst/>
          </a:prstGeom>
          <a:ln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Organigramme : Stockage interne 34"/>
          <p:cNvSpPr/>
          <p:nvPr/>
        </p:nvSpPr>
        <p:spPr>
          <a:xfrm>
            <a:off x="5860234" y="773834"/>
            <a:ext cx="2664296" cy="611998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Génome 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err="1" smtClean="0"/>
              <a:t>fasta</a:t>
            </a:r>
            <a:endParaRPr lang="fr-FR" sz="1400" b="1" dirty="0"/>
          </a:p>
        </p:txBody>
      </p:sp>
      <p:sp>
        <p:nvSpPr>
          <p:cNvPr id="36" name="Organigramme : Stockage interne 35"/>
          <p:cNvSpPr/>
          <p:nvPr/>
        </p:nvSpPr>
        <p:spPr>
          <a:xfrm>
            <a:off x="1062862" y="4843503"/>
            <a:ext cx="2952328" cy="611998"/>
          </a:xfrm>
          <a:prstGeom prst="flowChartInternalStorag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Annotation </a:t>
            </a:r>
            <a:r>
              <a:rPr lang="fr-FR" b="1" dirty="0"/>
              <a:t>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smtClean="0"/>
              <a:t>gff3</a:t>
            </a:r>
            <a:endParaRPr lang="fr-FR" sz="1400" b="1" dirty="0"/>
          </a:p>
        </p:txBody>
      </p:sp>
      <p:cxnSp>
        <p:nvCxnSpPr>
          <p:cNvPr id="37" name="Connecteur droit 36"/>
          <p:cNvCxnSpPr>
            <a:stCxn id="32" idx="1"/>
          </p:cNvCxnSpPr>
          <p:nvPr/>
        </p:nvCxnSpPr>
        <p:spPr>
          <a:xfrm flipH="1">
            <a:off x="4015190" y="5245244"/>
            <a:ext cx="362088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8" name="Organigramme : Stockage interne 37"/>
          <p:cNvSpPr/>
          <p:nvPr/>
        </p:nvSpPr>
        <p:spPr>
          <a:xfrm>
            <a:off x="5577930" y="5793771"/>
            <a:ext cx="3870869" cy="852568"/>
          </a:xfrm>
          <a:prstGeom prst="flowChartInternalStorage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Fichier de résultats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(comptage des lectures/gène</a:t>
            </a:r>
          </a:p>
          <a:p>
            <a:pPr algn="ctr"/>
            <a:r>
              <a:rPr lang="fr-FR" sz="1400" b="1" dirty="0" err="1" smtClean="0">
                <a:solidFill>
                  <a:schemeClr val="accent5">
                    <a:lumMod val="75000"/>
                  </a:schemeClr>
                </a:solidFill>
              </a:rPr>
              <a:t>excel</a:t>
            </a:r>
            <a:endParaRPr lang="fr-F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Organigramme : Stockage interne 38"/>
          <p:cNvSpPr/>
          <p:nvPr/>
        </p:nvSpPr>
        <p:spPr>
          <a:xfrm>
            <a:off x="1822061" y="5879597"/>
            <a:ext cx="3397699" cy="852568"/>
          </a:xfrm>
          <a:prstGeom prst="flowChartInternalStorage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Fichier de statistiques des étapes d’alignement/filtrage</a:t>
            </a:r>
          </a:p>
          <a:p>
            <a:pPr algn="ctr"/>
            <a:r>
              <a:rPr lang="fr-FR" sz="1400" b="1" dirty="0" err="1" smtClean="0">
                <a:solidFill>
                  <a:schemeClr val="accent5">
                    <a:lumMod val="75000"/>
                  </a:schemeClr>
                </a:solidFill>
              </a:rPr>
              <a:t>excel</a:t>
            </a:r>
            <a:endParaRPr lang="fr-F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0" name="Connecteur droit 39"/>
          <p:cNvCxnSpPr/>
          <p:nvPr/>
        </p:nvCxnSpPr>
        <p:spPr>
          <a:xfrm flipH="1" flipV="1">
            <a:off x="5270668" y="5785306"/>
            <a:ext cx="778832" cy="264403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4652500" y="5785304"/>
            <a:ext cx="624878" cy="264405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stCxn id="30" idx="0"/>
            <a:endCxn id="30" idx="0"/>
          </p:cNvCxnSpPr>
          <p:nvPr/>
        </p:nvCxnSpPr>
        <p:spPr>
          <a:xfrm>
            <a:off x="5270665" y="3276766"/>
            <a:ext cx="0" cy="0"/>
          </a:xfrm>
          <a:prstGeom prst="straightConnector1">
            <a:avLst/>
          </a:prstGeom>
          <a:ln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rganigramme : Stockage interne 43"/>
          <p:cNvSpPr/>
          <p:nvPr/>
        </p:nvSpPr>
        <p:spPr>
          <a:xfrm>
            <a:off x="935856" y="768159"/>
            <a:ext cx="3844087" cy="791614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Librairies</a:t>
            </a:r>
          </a:p>
          <a:p>
            <a:pPr algn="ctr"/>
            <a:r>
              <a:rPr lang="fr-FR" b="1" dirty="0" smtClean="0"/>
              <a:t>(</a:t>
            </a:r>
            <a:r>
              <a:rPr lang="fr-FR" b="1" dirty="0" err="1" smtClean="0"/>
              <a:t>reads</a:t>
            </a:r>
            <a:r>
              <a:rPr lang="fr-FR" b="1" dirty="0" smtClean="0"/>
              <a:t> single-end </a:t>
            </a:r>
            <a:r>
              <a:rPr lang="fr-FR" b="1" u="sng" dirty="0" smtClean="0"/>
              <a:t>OU</a:t>
            </a:r>
            <a:r>
              <a:rPr lang="fr-FR" b="1" dirty="0" smtClean="0"/>
              <a:t> </a:t>
            </a:r>
            <a:r>
              <a:rPr lang="fr-FR" b="1" dirty="0" err="1" smtClean="0"/>
              <a:t>paired</a:t>
            </a:r>
            <a:r>
              <a:rPr lang="fr-FR" b="1" dirty="0" smtClean="0"/>
              <a:t>-end)</a:t>
            </a:r>
          </a:p>
          <a:p>
            <a:pPr algn="ctr"/>
            <a:r>
              <a:rPr lang="fr-FR" sz="1400" b="1" dirty="0" err="1" smtClean="0"/>
              <a:t>fastq</a:t>
            </a:r>
            <a:r>
              <a:rPr lang="fr-FR" sz="1400" b="1" dirty="0" smtClean="0"/>
              <a:t>, </a:t>
            </a:r>
            <a:r>
              <a:rPr lang="fr-FR" sz="1400" b="1" dirty="0" err="1" smtClean="0"/>
              <a:t>fasqz</a:t>
            </a:r>
            <a:endParaRPr lang="fr-FR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Connecteur droit 110"/>
          <p:cNvCxnSpPr/>
          <p:nvPr/>
        </p:nvCxnSpPr>
        <p:spPr>
          <a:xfrm>
            <a:off x="5270665" y="2832059"/>
            <a:ext cx="0" cy="444707"/>
          </a:xfrm>
          <a:prstGeom prst="line">
            <a:avLst/>
          </a:prstGeom>
          <a:ln>
            <a:headEnd type="none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Alignement</a:t>
            </a:r>
            <a:endParaRPr lang="fr-FR" dirty="0">
              <a:latin typeface="+mj-lt"/>
            </a:endParaRPr>
          </a:p>
        </p:txBody>
      </p:sp>
      <p:pic>
        <p:nvPicPr>
          <p:cNvPr id="23" name="Image 5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Losange 24"/>
          <p:cNvSpPr/>
          <p:nvPr/>
        </p:nvSpPr>
        <p:spPr>
          <a:xfrm>
            <a:off x="4370565" y="1751939"/>
            <a:ext cx="1800200" cy="1080120"/>
          </a:xfrm>
          <a:prstGeom prst="diamond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4626355" y="2107333"/>
            <a:ext cx="12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Alignement</a:t>
            </a:r>
          </a:p>
        </p:txBody>
      </p:sp>
      <p:cxnSp>
        <p:nvCxnSpPr>
          <p:cNvPr id="27" name="Connecteur droit 26"/>
          <p:cNvCxnSpPr>
            <a:endCxn id="25" idx="0"/>
          </p:cNvCxnSpPr>
          <p:nvPr/>
        </p:nvCxnSpPr>
        <p:spPr>
          <a:xfrm>
            <a:off x="4779943" y="1074158"/>
            <a:ext cx="490722" cy="677781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stCxn id="35" idx="1"/>
            <a:endCxn id="25" idx="0"/>
          </p:cNvCxnSpPr>
          <p:nvPr/>
        </p:nvCxnSpPr>
        <p:spPr>
          <a:xfrm flipH="1">
            <a:off x="5270665" y="1079833"/>
            <a:ext cx="589569" cy="672106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Organigramme : Stockage interne 34"/>
          <p:cNvSpPr/>
          <p:nvPr/>
        </p:nvSpPr>
        <p:spPr>
          <a:xfrm>
            <a:off x="5860234" y="773834"/>
            <a:ext cx="2664296" cy="611998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Génome 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err="1" smtClean="0"/>
              <a:t>fasta</a:t>
            </a:r>
            <a:endParaRPr lang="fr-FR" sz="1400" b="1" dirty="0"/>
          </a:p>
        </p:txBody>
      </p:sp>
      <p:sp>
        <p:nvSpPr>
          <p:cNvPr id="44" name="Organigramme : Stockage interne 43"/>
          <p:cNvSpPr/>
          <p:nvPr/>
        </p:nvSpPr>
        <p:spPr>
          <a:xfrm>
            <a:off x="935856" y="768159"/>
            <a:ext cx="3844087" cy="791614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Librairies</a:t>
            </a:r>
          </a:p>
          <a:p>
            <a:pPr algn="ctr"/>
            <a:r>
              <a:rPr lang="fr-FR" b="1" dirty="0" smtClean="0"/>
              <a:t>(</a:t>
            </a:r>
            <a:r>
              <a:rPr lang="fr-FR" b="1" dirty="0" err="1" smtClean="0"/>
              <a:t>reads</a:t>
            </a:r>
            <a:r>
              <a:rPr lang="fr-FR" b="1" dirty="0" smtClean="0"/>
              <a:t> single-end </a:t>
            </a:r>
            <a:r>
              <a:rPr lang="fr-FR" b="1" u="sng" dirty="0" smtClean="0"/>
              <a:t>OU</a:t>
            </a:r>
            <a:r>
              <a:rPr lang="fr-FR" b="1" dirty="0" smtClean="0"/>
              <a:t> </a:t>
            </a:r>
            <a:r>
              <a:rPr lang="fr-FR" b="1" dirty="0" err="1" smtClean="0"/>
              <a:t>paired</a:t>
            </a:r>
            <a:r>
              <a:rPr lang="fr-FR" b="1" dirty="0" smtClean="0"/>
              <a:t>-end)</a:t>
            </a:r>
          </a:p>
          <a:p>
            <a:pPr algn="ctr"/>
            <a:r>
              <a:rPr lang="fr-FR" sz="1400" b="1" dirty="0" err="1" smtClean="0"/>
              <a:t>fastq</a:t>
            </a:r>
            <a:r>
              <a:rPr lang="fr-FR" sz="1400" b="1" dirty="0" smtClean="0"/>
              <a:t>, </a:t>
            </a:r>
            <a:r>
              <a:rPr lang="fr-FR" sz="1400" b="1" dirty="0" err="1" smtClean="0"/>
              <a:t>fasqz</a:t>
            </a:r>
            <a:endParaRPr lang="fr-FR" sz="1400" b="1" dirty="0"/>
          </a:p>
        </p:txBody>
      </p:sp>
      <p:sp>
        <p:nvSpPr>
          <p:cNvPr id="98" name="Losange 97"/>
          <p:cNvSpPr/>
          <p:nvPr/>
        </p:nvSpPr>
        <p:spPr>
          <a:xfrm>
            <a:off x="4370565" y="3276766"/>
            <a:ext cx="1800200" cy="1080120"/>
          </a:xfrm>
          <a:prstGeom prst="diamon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9" name="ZoneTexte 98"/>
          <p:cNvSpPr txBox="1"/>
          <p:nvPr/>
        </p:nvSpPr>
        <p:spPr>
          <a:xfrm>
            <a:off x="4779944" y="3632160"/>
            <a:ext cx="103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(Filtrage)</a:t>
            </a:r>
          </a:p>
        </p:txBody>
      </p:sp>
      <p:sp>
        <p:nvSpPr>
          <p:cNvPr id="100" name="Losange 99"/>
          <p:cNvSpPr/>
          <p:nvPr/>
        </p:nvSpPr>
        <p:spPr>
          <a:xfrm>
            <a:off x="4377278" y="4705184"/>
            <a:ext cx="1800200" cy="1080120"/>
          </a:xfrm>
          <a:prstGeom prst="diamond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1" name="ZoneTexte 100"/>
          <p:cNvSpPr txBox="1"/>
          <p:nvPr/>
        </p:nvSpPr>
        <p:spPr>
          <a:xfrm>
            <a:off x="4726285" y="5047076"/>
            <a:ext cx="120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Comptage </a:t>
            </a:r>
          </a:p>
        </p:txBody>
      </p:sp>
      <p:cxnSp>
        <p:nvCxnSpPr>
          <p:cNvPr id="102" name="Connecteur droit 101"/>
          <p:cNvCxnSpPr/>
          <p:nvPr/>
        </p:nvCxnSpPr>
        <p:spPr>
          <a:xfrm>
            <a:off x="5270665" y="4356886"/>
            <a:ext cx="13426" cy="348298"/>
          </a:xfrm>
          <a:prstGeom prst="line">
            <a:avLst/>
          </a:prstGeom>
          <a:ln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3" name="Organigramme : Stockage interne 102"/>
          <p:cNvSpPr/>
          <p:nvPr/>
        </p:nvSpPr>
        <p:spPr>
          <a:xfrm>
            <a:off x="1062862" y="4843503"/>
            <a:ext cx="2952328" cy="611998"/>
          </a:xfrm>
          <a:prstGeom prst="flowChartInternalStorag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Annotation </a:t>
            </a:r>
            <a:r>
              <a:rPr lang="fr-FR" b="1" dirty="0"/>
              <a:t>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smtClean="0"/>
              <a:t>gff3</a:t>
            </a:r>
            <a:endParaRPr lang="fr-FR" sz="1400" b="1" dirty="0"/>
          </a:p>
        </p:txBody>
      </p:sp>
      <p:cxnSp>
        <p:nvCxnSpPr>
          <p:cNvPr id="104" name="Connecteur droit 103"/>
          <p:cNvCxnSpPr>
            <a:stCxn id="100" idx="1"/>
          </p:cNvCxnSpPr>
          <p:nvPr/>
        </p:nvCxnSpPr>
        <p:spPr>
          <a:xfrm flipH="1">
            <a:off x="4015190" y="5245244"/>
            <a:ext cx="362088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05" name="Organigramme : Stockage interne 104"/>
          <p:cNvSpPr/>
          <p:nvPr/>
        </p:nvSpPr>
        <p:spPr>
          <a:xfrm>
            <a:off x="1822061" y="5879597"/>
            <a:ext cx="3397699" cy="852568"/>
          </a:xfrm>
          <a:prstGeom prst="flowChartInternalStorage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Fichier de statistiques des étapes d’alignement/filtrage</a:t>
            </a:r>
          </a:p>
          <a:p>
            <a:pPr algn="ctr"/>
            <a:r>
              <a:rPr lang="fr-FR" sz="1400" b="1" dirty="0" err="1" smtClean="0">
                <a:solidFill>
                  <a:schemeClr val="accent5">
                    <a:lumMod val="75000"/>
                  </a:schemeClr>
                </a:solidFill>
              </a:rPr>
              <a:t>excel</a:t>
            </a:r>
            <a:endParaRPr lang="fr-F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06" name="Connecteur droit 105"/>
          <p:cNvCxnSpPr/>
          <p:nvPr/>
        </p:nvCxnSpPr>
        <p:spPr>
          <a:xfrm flipH="1" flipV="1">
            <a:off x="5270668" y="5785306"/>
            <a:ext cx="778832" cy="264403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7" name="Connecteur droit 106"/>
          <p:cNvCxnSpPr/>
          <p:nvPr/>
        </p:nvCxnSpPr>
        <p:spPr>
          <a:xfrm flipV="1">
            <a:off x="4652500" y="5785304"/>
            <a:ext cx="624878" cy="264405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>
            <a:stCxn id="98" idx="0"/>
            <a:endCxn id="98" idx="0"/>
          </p:cNvCxnSpPr>
          <p:nvPr/>
        </p:nvCxnSpPr>
        <p:spPr>
          <a:xfrm>
            <a:off x="5270665" y="3276766"/>
            <a:ext cx="0" cy="0"/>
          </a:xfrm>
          <a:prstGeom prst="straightConnector1">
            <a:avLst/>
          </a:prstGeom>
          <a:ln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rganigramme : Stockage interne 108"/>
          <p:cNvSpPr/>
          <p:nvPr/>
        </p:nvSpPr>
        <p:spPr>
          <a:xfrm>
            <a:off x="5510194" y="5861507"/>
            <a:ext cx="3870869" cy="852568"/>
          </a:xfrm>
          <a:prstGeom prst="flowChartInternalStorage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Fichier de résultats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(comptage des lectures/gène</a:t>
            </a:r>
          </a:p>
          <a:p>
            <a:pPr algn="ctr"/>
            <a:r>
              <a:rPr lang="fr-FR" sz="1400" b="1" dirty="0" err="1" smtClean="0">
                <a:solidFill>
                  <a:schemeClr val="accent5">
                    <a:lumMod val="75000"/>
                  </a:schemeClr>
                </a:solidFill>
              </a:rPr>
              <a:t>excel</a:t>
            </a:r>
            <a:endParaRPr lang="fr-F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935855" y="2832059"/>
            <a:ext cx="8733077" cy="4279941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Alignement</a:t>
            </a:r>
            <a:endParaRPr lang="fr-FR" dirty="0">
              <a:latin typeface="+mj-lt"/>
            </a:endParaRPr>
          </a:p>
        </p:txBody>
      </p:sp>
      <p:sp>
        <p:nvSpPr>
          <p:cNvPr id="65" name="Espace réservé du contenu 64"/>
          <p:cNvSpPr>
            <a:spLocks noGrp="1"/>
          </p:cNvSpPr>
          <p:nvPr>
            <p:ph idx="1"/>
          </p:nvPr>
        </p:nvSpPr>
        <p:spPr>
          <a:xfrm>
            <a:off x="503999" y="3635820"/>
            <a:ext cx="9071640" cy="3122459"/>
          </a:xfrm>
        </p:spPr>
        <p:txBody>
          <a:bodyPr/>
          <a:lstStyle/>
          <a:p>
            <a:pPr>
              <a:buNone/>
            </a:pPr>
            <a:r>
              <a:rPr lang="fr-FR" u="sng" dirty="0" smtClean="0">
                <a:latin typeface="+mj-lt"/>
              </a:rPr>
              <a:t>Paramètres influant sur l’alignement </a:t>
            </a:r>
            <a:r>
              <a:rPr lang="fr-FR" dirty="0" smtClean="0">
                <a:latin typeface="+mj-lt"/>
              </a:rPr>
              <a:t>:</a:t>
            </a:r>
          </a:p>
          <a:p>
            <a:pPr lvl="1"/>
            <a:r>
              <a:rPr lang="fr-FR" dirty="0" smtClean="0">
                <a:latin typeface="+mj-lt"/>
              </a:rPr>
              <a:t>longueur minimale du hit</a:t>
            </a:r>
          </a:p>
          <a:p>
            <a:pPr lvl="1"/>
            <a:r>
              <a:rPr lang="fr-FR" dirty="0" smtClean="0">
                <a:latin typeface="+mj-lt"/>
              </a:rPr>
              <a:t>nombre maximal de </a:t>
            </a:r>
            <a:r>
              <a:rPr lang="fr-FR" dirty="0" err="1" smtClean="0">
                <a:latin typeface="+mj-lt"/>
              </a:rPr>
              <a:t>mismatches</a:t>
            </a:r>
            <a:endParaRPr lang="fr-FR" dirty="0" smtClean="0">
              <a:latin typeface="+mj-lt"/>
            </a:endParaRPr>
          </a:p>
          <a:p>
            <a:pPr lvl="1"/>
            <a:r>
              <a:rPr lang="fr-FR" dirty="0" smtClean="0">
                <a:latin typeface="+mj-lt"/>
              </a:rPr>
              <a:t>distance maximale entre les paires</a:t>
            </a:r>
          </a:p>
          <a:p>
            <a:pPr lvl="1"/>
            <a:r>
              <a:rPr lang="fr-FR" dirty="0" smtClean="0">
                <a:latin typeface="+mj-lt"/>
              </a:rPr>
              <a:t>petit ARN non codant (</a:t>
            </a:r>
            <a:r>
              <a:rPr lang="fr-FR" dirty="0" err="1" smtClean="0">
                <a:latin typeface="+mj-lt"/>
              </a:rPr>
              <a:t>small</a:t>
            </a:r>
            <a:r>
              <a:rPr lang="fr-FR" dirty="0" smtClean="0">
                <a:latin typeface="+mj-lt"/>
              </a:rPr>
              <a:t> RNA)</a:t>
            </a:r>
            <a:endParaRPr lang="fr-FR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9792" y="755501"/>
            <a:ext cx="9361040" cy="36004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Contig/Chromosome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9" name="Flèche droite 18"/>
          <p:cNvSpPr/>
          <p:nvPr/>
        </p:nvSpPr>
        <p:spPr>
          <a:xfrm>
            <a:off x="791840" y="1475581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0" name="Flèche droite 19"/>
          <p:cNvSpPr/>
          <p:nvPr/>
        </p:nvSpPr>
        <p:spPr>
          <a:xfrm>
            <a:off x="1079872" y="1979637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3" name="Flèche droite 22"/>
          <p:cNvSpPr/>
          <p:nvPr/>
        </p:nvSpPr>
        <p:spPr>
          <a:xfrm>
            <a:off x="1583928" y="2411685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6192440" y="1475581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5" name="Flèche droite 24"/>
          <p:cNvSpPr/>
          <p:nvPr/>
        </p:nvSpPr>
        <p:spPr>
          <a:xfrm>
            <a:off x="6408464" y="1979637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6" name="Flèche droite 25"/>
          <p:cNvSpPr/>
          <p:nvPr/>
        </p:nvSpPr>
        <p:spPr>
          <a:xfrm>
            <a:off x="6912520" y="2411685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 rot="10800000">
            <a:off x="8064648" y="1475581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34" name="Flèche droite 33"/>
          <p:cNvSpPr/>
          <p:nvPr/>
        </p:nvSpPr>
        <p:spPr>
          <a:xfrm rot="10800000">
            <a:off x="8280672" y="1979637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35" name="Flèche droite 34"/>
          <p:cNvSpPr/>
          <p:nvPr/>
        </p:nvSpPr>
        <p:spPr>
          <a:xfrm rot="10800000">
            <a:off x="8784728" y="2411685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64604" y="2975090"/>
            <a:ext cx="2184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+mj-lt"/>
              </a:rPr>
              <a:t>Librairie Single-end</a:t>
            </a:r>
            <a:endParaRPr lang="fr-FR" sz="2000" dirty="0">
              <a:latin typeface="+mj-lt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696496" y="2975090"/>
            <a:ext cx="2223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+mj-lt"/>
              </a:rPr>
              <a:t>Librairie </a:t>
            </a:r>
            <a:r>
              <a:rPr lang="fr-FR" sz="2000" dirty="0" err="1" smtClean="0">
                <a:latin typeface="+mj-lt"/>
              </a:rPr>
              <a:t>Paired</a:t>
            </a:r>
            <a:r>
              <a:rPr lang="fr-FR" sz="2000" dirty="0" smtClean="0">
                <a:latin typeface="+mj-lt"/>
              </a:rPr>
              <a:t>-end</a:t>
            </a:r>
            <a:endParaRPr lang="fr-FR" sz="2000" dirty="0">
              <a:latin typeface="+mj-lt"/>
            </a:endParaRPr>
          </a:p>
        </p:txBody>
      </p:sp>
      <p:cxnSp>
        <p:nvCxnSpPr>
          <p:cNvPr id="56" name="Connecteur droit 55"/>
          <p:cNvCxnSpPr/>
          <p:nvPr/>
        </p:nvCxnSpPr>
        <p:spPr>
          <a:xfrm>
            <a:off x="6984528" y="1619597"/>
            <a:ext cx="108012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>
            <a:off x="7200552" y="2123653"/>
            <a:ext cx="108012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7704608" y="2555701"/>
            <a:ext cx="108012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6912520" y="1187549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100-600nt</a:t>
            </a:r>
            <a:endParaRPr lang="fr-FR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Alignement : influence des paramètres</a:t>
            </a:r>
            <a:endParaRPr lang="fr-FR" dirty="0">
              <a:latin typeface="+mj-lt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Longueur minimale du hit</a:t>
            </a:r>
          </a:p>
          <a:p>
            <a:pPr lvl="1"/>
            <a:r>
              <a:rPr lang="fr-FR" dirty="0" smtClean="0">
                <a:latin typeface="+mj-lt"/>
              </a:rPr>
              <a:t>valeur par défaut : 18 nt</a:t>
            </a:r>
          </a:p>
          <a:p>
            <a:pPr lvl="1"/>
            <a:r>
              <a:rPr lang="fr-FR" dirty="0" smtClean="0">
                <a:latin typeface="+mj-lt"/>
              </a:rPr>
              <a:t>compromis entre bruit et information</a:t>
            </a:r>
          </a:p>
          <a:p>
            <a:pPr lvl="1"/>
            <a:r>
              <a:rPr lang="fr-FR" dirty="0" smtClean="0">
                <a:latin typeface="+mj-lt"/>
              </a:rPr>
              <a:t>perte des exons plus petits que ce paramètre</a:t>
            </a:r>
          </a:p>
          <a:p>
            <a:endParaRPr lang="fr-FR" dirty="0" smtClean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3768" y="4067870"/>
            <a:ext cx="97257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ourier New" pitchFamily="49" charset="0"/>
                <a:cs typeface="Courier New" pitchFamily="49" charset="0"/>
              </a:rPr>
              <a:t>Exemple    </a:t>
            </a:r>
            <a:r>
              <a:rPr lang="fr-FR" sz="2000" b="1" dirty="0" err="1" smtClean="0">
                <a:latin typeface="Courier New" pitchFamily="49" charset="0"/>
                <a:cs typeface="Courier New" pitchFamily="49" charset="0"/>
              </a:rPr>
              <a:t>read</a:t>
            </a:r>
            <a:r>
              <a:rPr lang="fr-FR" sz="2000" b="1" dirty="0" smtClean="0">
                <a:latin typeface="Courier New" pitchFamily="49" charset="0"/>
                <a:cs typeface="Courier New" pitchFamily="49" charset="0"/>
              </a:rPr>
              <a:t>: 25nt     </a:t>
            </a:r>
            <a:r>
              <a:rPr lang="fr-FR" sz="2000" b="1" dirty="0" err="1" smtClean="0">
                <a:latin typeface="Courier New" pitchFamily="49" charset="0"/>
                <a:cs typeface="Courier New" pitchFamily="49" charset="0"/>
              </a:rPr>
              <a:t>lmin</a:t>
            </a:r>
            <a:r>
              <a:rPr lang="fr-FR" sz="2000" b="1" dirty="0" smtClean="0">
                <a:latin typeface="Courier New" pitchFamily="49" charset="0"/>
                <a:cs typeface="Courier New" pitchFamily="49" charset="0"/>
              </a:rPr>
              <a:t>: 18nt</a:t>
            </a:r>
          </a:p>
          <a:p>
            <a:endParaRPr lang="fr-FR" sz="2000" b="1" dirty="0" smtClean="0">
              <a:latin typeface="Courier New" pitchFamily="49" charset="0"/>
              <a:cs typeface="Courier New" pitchFamily="49" charset="0"/>
            </a:endParaRPr>
          </a:p>
          <a:p>
            <a:endParaRPr lang="fr-FR" sz="20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fr-FR" sz="2000" b="1" dirty="0" smtClean="0">
                <a:latin typeface="Courier New" pitchFamily="49" charset="0"/>
                <a:cs typeface="Courier New" pitchFamily="49" charset="0"/>
              </a:rPr>
              <a:t>…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TCAGAAGCAGCGGTGAGATC</a:t>
            </a:r>
            <a:r>
              <a:rPr lang="fr-FR" sz="2000" b="1" dirty="0" smtClean="0">
                <a:latin typeface="Courier New" pitchFamily="49" charset="0"/>
                <a:cs typeface="Courier New" pitchFamily="49" charset="0"/>
              </a:rPr>
              <a:t>CTGGCTGTTCCTGAAAGTGAGACGAGCG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GATTTCCTGCTG</a:t>
            </a:r>
            <a:r>
              <a:rPr lang="fr-FR" sz="2000" b="1" dirty="0" smtClean="0">
                <a:latin typeface="Courier New" pitchFamily="49" charset="0"/>
                <a:cs typeface="Courier New" pitchFamily="49" charset="0"/>
              </a:rPr>
              <a:t>…</a:t>
            </a:r>
          </a:p>
          <a:p>
            <a:r>
              <a:rPr lang="fr-FR" sz="2000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AGAAGCAGCGGTGAGATC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GATTTCC</a:t>
            </a:r>
          </a:p>
          <a:p>
            <a:r>
              <a:rPr lang="fr-FR" sz="2000" b="1" dirty="0" smtClean="0">
                <a:latin typeface="Courier New" pitchFamily="49" charset="0"/>
                <a:cs typeface="Courier New" pitchFamily="49" charset="0"/>
              </a:rPr>
              <a:t>   </a:t>
            </a:r>
          </a:p>
          <a:p>
            <a:r>
              <a:rPr lang="fr-FR" sz="2000" b="1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CAGCGGTGAGATC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GATTTCCTGCTG</a:t>
            </a:r>
          </a:p>
          <a:p>
            <a:endParaRPr lang="fr-FR" sz="2000" b="1" dirty="0" smtClean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431800" y="5046364"/>
            <a:ext cx="2952328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583928" y="4686324"/>
            <a:ext cx="799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</a:rPr>
              <a:t>Exon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7704608" y="5046364"/>
            <a:ext cx="18002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345190" y="4686324"/>
            <a:ext cx="7995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Exon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617580" y="5903740"/>
            <a:ext cx="191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Alignement &lt; 18nt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5332164" y="6088406"/>
            <a:ext cx="1333041" cy="26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3486150" y="5486400"/>
            <a:ext cx="1038225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>
            <a:off x="3457576" y="6105525"/>
            <a:ext cx="1752599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Alignement : influence des paramètres</a:t>
            </a:r>
            <a:endParaRPr lang="fr-FR" dirty="0">
              <a:latin typeface="+mj-lt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Nombre maximal de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mismatches</a:t>
            </a: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/>
            <a:r>
              <a:rPr lang="fr-FR" dirty="0" smtClean="0">
                <a:latin typeface="+mj-lt"/>
              </a:rPr>
              <a:t>valeur par défaut : 0</a:t>
            </a:r>
          </a:p>
          <a:p>
            <a:pPr lvl="1"/>
            <a:r>
              <a:rPr lang="fr-FR" dirty="0" smtClean="0">
                <a:latin typeface="+mj-lt"/>
              </a:rPr>
              <a:t>erreurs </a:t>
            </a:r>
            <a:r>
              <a:rPr lang="fr-FR" dirty="0">
                <a:latin typeface="+mj-lt"/>
              </a:rPr>
              <a:t>de séquençage (~1</a:t>
            </a:r>
            <a:r>
              <a:rPr lang="fr-FR" dirty="0" smtClean="0">
                <a:latin typeface="+mj-lt"/>
              </a:rPr>
              <a:t>%)</a:t>
            </a:r>
          </a:p>
          <a:p>
            <a:pPr lvl="1"/>
            <a:r>
              <a:rPr lang="fr-FR" dirty="0" smtClean="0">
                <a:latin typeface="+mj-lt"/>
              </a:rPr>
              <a:t>variabilité avec la référence</a:t>
            </a:r>
          </a:p>
          <a:p>
            <a:pPr lvl="1"/>
            <a:r>
              <a:rPr lang="fr-FR" dirty="0" smtClean="0">
                <a:latin typeface="+mj-lt"/>
              </a:rPr>
              <a:t>hétérozygotie</a:t>
            </a:r>
          </a:p>
          <a:p>
            <a:pPr lvl="1"/>
            <a:endParaRPr lang="fr-FR" sz="900" dirty="0" smtClean="0">
              <a:latin typeface="+mj-lt"/>
            </a:endParaRPr>
          </a:p>
          <a:p>
            <a:pPr>
              <a:buNone/>
            </a:pPr>
            <a:r>
              <a:rPr lang="fr-FR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Exemple: lecture de 100nt </a:t>
            </a:r>
            <a:r>
              <a:rPr lang="fr-FR" sz="2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paired</a:t>
            </a:r>
            <a:r>
              <a:rPr lang="fr-FR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-end</a:t>
            </a:r>
          </a:p>
          <a:p>
            <a:pPr lvl="1"/>
            <a:r>
              <a:rPr lang="fr-FR" dirty="0" smtClean="0">
                <a:latin typeface="+mj-lt"/>
              </a:rPr>
              <a:t>5 </a:t>
            </a:r>
            <a:r>
              <a:rPr lang="fr-FR" dirty="0" err="1" smtClean="0">
                <a:latin typeface="+mj-lt"/>
              </a:rPr>
              <a:t>mismatches</a:t>
            </a:r>
            <a:r>
              <a:rPr lang="fr-FR" dirty="0" smtClean="0">
                <a:latin typeface="+mj-lt"/>
              </a:rPr>
              <a:t> autorisés</a:t>
            </a:r>
          </a:p>
          <a:p>
            <a:pPr lvl="2"/>
            <a:r>
              <a:rPr lang="fr-FR" dirty="0" smtClean="0">
                <a:latin typeface="+mj-lt"/>
              </a:rPr>
              <a:t>prise en compte des variations alléliques et des erreurs</a:t>
            </a:r>
          </a:p>
          <a:p>
            <a:pPr lvl="2"/>
            <a:r>
              <a:rPr lang="fr-FR" dirty="0" smtClean="0">
                <a:latin typeface="+mj-lt"/>
              </a:rPr>
              <a:t>perte de spécificité d’alignement sur les lectures compensée par l’alignement de la paire</a:t>
            </a:r>
          </a:p>
          <a:p>
            <a:endParaRPr lang="fr-FR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Alignement : influence des paramètres</a:t>
            </a:r>
            <a:endParaRPr lang="fr-FR" dirty="0">
              <a:latin typeface="+mj-lt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Distance maximale entre les paires</a:t>
            </a:r>
          </a:p>
          <a:p>
            <a:pPr lvl="1"/>
            <a:r>
              <a:rPr lang="fr-FR" dirty="0" smtClean="0">
                <a:latin typeface="+mj-lt"/>
              </a:rPr>
              <a:t>cohérence de l’alignement de 2 </a:t>
            </a:r>
            <a:r>
              <a:rPr lang="fr-FR" dirty="0" err="1" smtClean="0">
                <a:latin typeface="+mj-lt"/>
              </a:rPr>
              <a:t>reads</a:t>
            </a:r>
            <a:r>
              <a:rPr lang="fr-FR" dirty="0" smtClean="0">
                <a:latin typeface="+mj-lt"/>
              </a:rPr>
              <a:t> d’une paire</a:t>
            </a:r>
          </a:p>
          <a:p>
            <a:pPr lvl="1"/>
            <a:r>
              <a:rPr lang="fr-FR" dirty="0" smtClean="0">
                <a:latin typeface="+mj-lt"/>
              </a:rPr>
              <a:t>généralement entre 100 et 600 nt</a:t>
            </a:r>
          </a:p>
          <a:p>
            <a:pPr lvl="1"/>
            <a:endParaRPr lang="fr-FR" dirty="0" smtClean="0">
              <a:latin typeface="+mj-lt"/>
            </a:endParaRPr>
          </a:p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Petit ARN non codant (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small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RNA)</a:t>
            </a:r>
          </a:p>
          <a:p>
            <a:pPr lvl="1"/>
            <a:r>
              <a:rPr lang="fr-FR" dirty="0" smtClean="0">
                <a:latin typeface="+mj-lt"/>
              </a:rPr>
              <a:t>lecture entre 20 et 50 nt mais hits entre 18 et 30 nt</a:t>
            </a:r>
          </a:p>
          <a:p>
            <a:pPr lvl="1"/>
            <a:r>
              <a:rPr lang="fr-FR" dirty="0" smtClean="0">
                <a:latin typeface="+mj-lt"/>
              </a:rPr>
              <a:t>0 </a:t>
            </a:r>
            <a:r>
              <a:rPr lang="fr-FR" dirty="0" err="1" smtClean="0">
                <a:latin typeface="+mj-lt"/>
              </a:rPr>
              <a:t>mismatch</a:t>
            </a:r>
            <a:r>
              <a:rPr lang="fr-FR" dirty="0" smtClean="0">
                <a:latin typeface="+mj-lt"/>
              </a:rPr>
              <a:t> autorisé</a:t>
            </a:r>
          </a:p>
          <a:p>
            <a:pPr lvl="2"/>
            <a:r>
              <a:rPr lang="fr-FR" dirty="0" smtClean="0">
                <a:latin typeface="+mj-lt"/>
              </a:rPr>
              <a:t>pas d’informations complémentaires avec la paire</a:t>
            </a:r>
          </a:p>
          <a:p>
            <a:pPr lvl="2"/>
            <a:r>
              <a:rPr lang="fr-FR" dirty="0" smtClean="0">
                <a:latin typeface="+mj-lt"/>
              </a:rPr>
              <a:t>limite les </a:t>
            </a:r>
            <a:r>
              <a:rPr lang="fr-FR" smtClean="0">
                <a:latin typeface="+mj-lt"/>
              </a:rPr>
              <a:t>alignements dus </a:t>
            </a:r>
            <a:r>
              <a:rPr lang="fr-FR" dirty="0" smtClean="0">
                <a:latin typeface="+mj-lt"/>
              </a:rPr>
              <a:t>au hasard</a:t>
            </a:r>
          </a:p>
          <a:p>
            <a:pPr lvl="1"/>
            <a:r>
              <a:rPr lang="fr-FR" dirty="0" smtClean="0">
                <a:latin typeface="+mj-lt"/>
              </a:rPr>
              <a:t>adaptation des seuils pour les petits alignements</a:t>
            </a:r>
          </a:p>
          <a:p>
            <a:pPr>
              <a:buNone/>
            </a:pPr>
            <a:endParaRPr lang="fr-FR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Filtrage</a:t>
            </a:r>
            <a:endParaRPr lang="fr-FR" dirty="0">
              <a:latin typeface="+mj-lt"/>
            </a:endParaRPr>
          </a:p>
        </p:txBody>
      </p:sp>
      <p:pic>
        <p:nvPicPr>
          <p:cNvPr id="23" name="Image 5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Losange 24"/>
          <p:cNvSpPr/>
          <p:nvPr/>
        </p:nvSpPr>
        <p:spPr>
          <a:xfrm>
            <a:off x="4370565" y="1751939"/>
            <a:ext cx="1800200" cy="1080120"/>
          </a:xfrm>
          <a:prstGeom prst="diamond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4626355" y="2107333"/>
            <a:ext cx="12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Alignement</a:t>
            </a:r>
          </a:p>
        </p:txBody>
      </p:sp>
      <p:cxnSp>
        <p:nvCxnSpPr>
          <p:cNvPr id="27" name="Connecteur droit 26"/>
          <p:cNvCxnSpPr>
            <a:endCxn id="25" idx="0"/>
          </p:cNvCxnSpPr>
          <p:nvPr/>
        </p:nvCxnSpPr>
        <p:spPr>
          <a:xfrm>
            <a:off x="4779943" y="1074158"/>
            <a:ext cx="490722" cy="677781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Connecteur droit 27"/>
          <p:cNvCxnSpPr>
            <a:stCxn id="25" idx="2"/>
            <a:endCxn id="30" idx="0"/>
          </p:cNvCxnSpPr>
          <p:nvPr/>
        </p:nvCxnSpPr>
        <p:spPr>
          <a:xfrm>
            <a:off x="5270665" y="2832059"/>
            <a:ext cx="0" cy="444707"/>
          </a:xfrm>
          <a:prstGeom prst="line">
            <a:avLst/>
          </a:prstGeom>
          <a:ln>
            <a:headEnd type="none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stCxn id="35" idx="1"/>
            <a:endCxn id="25" idx="0"/>
          </p:cNvCxnSpPr>
          <p:nvPr/>
        </p:nvCxnSpPr>
        <p:spPr>
          <a:xfrm flipH="1">
            <a:off x="5270665" y="1079833"/>
            <a:ext cx="589569" cy="672106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Losange 29"/>
          <p:cNvSpPr/>
          <p:nvPr/>
        </p:nvSpPr>
        <p:spPr>
          <a:xfrm>
            <a:off x="4370565" y="3276766"/>
            <a:ext cx="1800200" cy="1080120"/>
          </a:xfrm>
          <a:prstGeom prst="diamon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4779944" y="3632160"/>
            <a:ext cx="103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(Filtrage)</a:t>
            </a:r>
          </a:p>
        </p:txBody>
      </p:sp>
      <p:sp>
        <p:nvSpPr>
          <p:cNvPr id="32" name="Losange 31"/>
          <p:cNvSpPr/>
          <p:nvPr/>
        </p:nvSpPr>
        <p:spPr>
          <a:xfrm>
            <a:off x="4377278" y="4705184"/>
            <a:ext cx="1800200" cy="1080120"/>
          </a:xfrm>
          <a:prstGeom prst="diamond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4726285" y="5047076"/>
            <a:ext cx="120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Comptage </a:t>
            </a:r>
          </a:p>
        </p:txBody>
      </p:sp>
      <p:cxnSp>
        <p:nvCxnSpPr>
          <p:cNvPr id="34" name="Connecteur droit 33"/>
          <p:cNvCxnSpPr/>
          <p:nvPr/>
        </p:nvCxnSpPr>
        <p:spPr>
          <a:xfrm>
            <a:off x="5270665" y="4356886"/>
            <a:ext cx="13426" cy="348298"/>
          </a:xfrm>
          <a:prstGeom prst="line">
            <a:avLst/>
          </a:prstGeom>
          <a:ln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Organigramme : Stockage interne 34"/>
          <p:cNvSpPr/>
          <p:nvPr/>
        </p:nvSpPr>
        <p:spPr>
          <a:xfrm>
            <a:off x="5860234" y="773834"/>
            <a:ext cx="2664296" cy="611998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Génome 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err="1" smtClean="0"/>
              <a:t>fasta</a:t>
            </a:r>
            <a:endParaRPr lang="fr-FR" sz="1400" b="1" dirty="0"/>
          </a:p>
        </p:txBody>
      </p:sp>
      <p:sp>
        <p:nvSpPr>
          <p:cNvPr id="36" name="Organigramme : Stockage interne 35"/>
          <p:cNvSpPr/>
          <p:nvPr/>
        </p:nvSpPr>
        <p:spPr>
          <a:xfrm>
            <a:off x="1062862" y="4843503"/>
            <a:ext cx="2952328" cy="611998"/>
          </a:xfrm>
          <a:prstGeom prst="flowChartInternalStorag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Annotation </a:t>
            </a:r>
            <a:r>
              <a:rPr lang="fr-FR" b="1" dirty="0"/>
              <a:t>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smtClean="0"/>
              <a:t>gff3</a:t>
            </a:r>
            <a:endParaRPr lang="fr-FR" sz="1400" b="1" dirty="0"/>
          </a:p>
        </p:txBody>
      </p:sp>
      <p:cxnSp>
        <p:nvCxnSpPr>
          <p:cNvPr id="37" name="Connecteur droit 36"/>
          <p:cNvCxnSpPr>
            <a:stCxn id="32" idx="1"/>
          </p:cNvCxnSpPr>
          <p:nvPr/>
        </p:nvCxnSpPr>
        <p:spPr>
          <a:xfrm flipH="1">
            <a:off x="4015190" y="5245244"/>
            <a:ext cx="362088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9" name="Organigramme : Stockage interne 38"/>
          <p:cNvSpPr/>
          <p:nvPr/>
        </p:nvSpPr>
        <p:spPr>
          <a:xfrm>
            <a:off x="1822061" y="5879597"/>
            <a:ext cx="3397699" cy="852568"/>
          </a:xfrm>
          <a:prstGeom prst="flowChartInternalStorage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Fichier de statistiques des étapes d’alignement/filtrage</a:t>
            </a:r>
          </a:p>
          <a:p>
            <a:pPr algn="ctr"/>
            <a:r>
              <a:rPr lang="fr-FR" sz="1400" b="1" dirty="0" err="1" smtClean="0">
                <a:solidFill>
                  <a:schemeClr val="accent5">
                    <a:lumMod val="75000"/>
                  </a:schemeClr>
                </a:solidFill>
              </a:rPr>
              <a:t>excel</a:t>
            </a:r>
            <a:endParaRPr lang="fr-F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0" name="Connecteur droit 39"/>
          <p:cNvCxnSpPr/>
          <p:nvPr/>
        </p:nvCxnSpPr>
        <p:spPr>
          <a:xfrm flipH="1" flipV="1">
            <a:off x="5270668" y="5785306"/>
            <a:ext cx="778832" cy="264403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4652500" y="5785304"/>
            <a:ext cx="624878" cy="264405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stCxn id="30" idx="0"/>
            <a:endCxn id="30" idx="0"/>
          </p:cNvCxnSpPr>
          <p:nvPr/>
        </p:nvCxnSpPr>
        <p:spPr>
          <a:xfrm>
            <a:off x="5270665" y="3276766"/>
            <a:ext cx="0" cy="0"/>
          </a:xfrm>
          <a:prstGeom prst="straightConnector1">
            <a:avLst/>
          </a:prstGeom>
          <a:ln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rganigramme : Stockage interne 43"/>
          <p:cNvSpPr/>
          <p:nvPr/>
        </p:nvSpPr>
        <p:spPr>
          <a:xfrm>
            <a:off x="935856" y="768159"/>
            <a:ext cx="3844087" cy="791614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Librairies</a:t>
            </a:r>
          </a:p>
          <a:p>
            <a:pPr algn="ctr"/>
            <a:r>
              <a:rPr lang="fr-FR" b="1" dirty="0" smtClean="0"/>
              <a:t>(</a:t>
            </a:r>
            <a:r>
              <a:rPr lang="fr-FR" b="1" dirty="0" err="1" smtClean="0"/>
              <a:t>reads</a:t>
            </a:r>
            <a:r>
              <a:rPr lang="fr-FR" b="1" dirty="0" smtClean="0"/>
              <a:t> single-end </a:t>
            </a:r>
            <a:r>
              <a:rPr lang="fr-FR" b="1" u="sng" dirty="0" smtClean="0"/>
              <a:t>OU</a:t>
            </a:r>
            <a:r>
              <a:rPr lang="fr-FR" b="1" dirty="0" smtClean="0"/>
              <a:t> </a:t>
            </a:r>
            <a:r>
              <a:rPr lang="fr-FR" b="1" dirty="0" err="1" smtClean="0"/>
              <a:t>paired</a:t>
            </a:r>
            <a:r>
              <a:rPr lang="fr-FR" b="1" dirty="0" smtClean="0"/>
              <a:t>-end)</a:t>
            </a:r>
          </a:p>
          <a:p>
            <a:pPr algn="ctr"/>
            <a:r>
              <a:rPr lang="fr-FR" sz="1400" b="1" dirty="0" err="1" smtClean="0"/>
              <a:t>fastq</a:t>
            </a:r>
            <a:r>
              <a:rPr lang="fr-FR" sz="1400" b="1" dirty="0" smtClean="0"/>
              <a:t>, </a:t>
            </a:r>
            <a:r>
              <a:rPr lang="fr-FR" sz="1400" b="1" dirty="0" err="1" smtClean="0"/>
              <a:t>fasqz</a:t>
            </a:r>
            <a:endParaRPr lang="fr-FR" sz="1400" b="1" dirty="0"/>
          </a:p>
        </p:txBody>
      </p:sp>
      <p:sp>
        <p:nvSpPr>
          <p:cNvPr id="42" name="Rectangle 41"/>
          <p:cNvSpPr/>
          <p:nvPr/>
        </p:nvSpPr>
        <p:spPr>
          <a:xfrm>
            <a:off x="585825" y="637629"/>
            <a:ext cx="8280920" cy="2639137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Organigramme : Stockage interne 45"/>
          <p:cNvSpPr/>
          <p:nvPr/>
        </p:nvSpPr>
        <p:spPr>
          <a:xfrm>
            <a:off x="5510194" y="5861507"/>
            <a:ext cx="3870869" cy="852568"/>
          </a:xfrm>
          <a:prstGeom prst="flowChartInternalStorage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Fichier de résultats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(comptage des lectures/gène</a:t>
            </a:r>
          </a:p>
          <a:p>
            <a:pPr algn="ctr"/>
            <a:r>
              <a:rPr lang="fr-FR" sz="1400" b="1" dirty="0" err="1" smtClean="0">
                <a:solidFill>
                  <a:schemeClr val="accent5">
                    <a:lumMod val="75000"/>
                  </a:schemeClr>
                </a:solidFill>
              </a:rPr>
              <a:t>excel</a:t>
            </a:r>
            <a:endParaRPr lang="fr-F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35855" y="4356886"/>
            <a:ext cx="8733077" cy="2755113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Protocoles d’analyses BBRIC</a:t>
            </a:r>
            <a:endParaRPr lang="fr-FR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79" t="12914" r="13181" b="30239"/>
          <a:stretch>
            <a:fillRect/>
          </a:stretch>
        </p:blipFill>
        <p:spPr bwMode="auto">
          <a:xfrm>
            <a:off x="101685" y="971525"/>
            <a:ext cx="976316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Filtrage</a:t>
            </a:r>
            <a:endParaRPr lang="fr-FR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776" y="899517"/>
            <a:ext cx="9649071" cy="5760640"/>
          </a:xfrm>
        </p:spPr>
        <p:txBody>
          <a:bodyPr/>
          <a:lstStyle/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Filtrage des lectures non spécifiques (ambiguës)</a:t>
            </a:r>
          </a:p>
          <a:p>
            <a:pPr lvl="1"/>
            <a:r>
              <a:rPr lang="fr-FR" dirty="0" smtClean="0">
                <a:latin typeface="+mj-lt"/>
              </a:rPr>
              <a:t>alignement </a:t>
            </a:r>
            <a:r>
              <a:rPr lang="fr-FR" dirty="0">
                <a:latin typeface="+mj-lt"/>
              </a:rPr>
              <a:t>identique </a:t>
            </a:r>
            <a:r>
              <a:rPr lang="fr-FR" dirty="0" smtClean="0">
                <a:latin typeface="+mj-lt"/>
              </a:rPr>
              <a:t>de score maximum sur </a:t>
            </a:r>
            <a:r>
              <a:rPr lang="fr-FR" dirty="0">
                <a:latin typeface="+mj-lt"/>
              </a:rPr>
              <a:t>plusieurs positions</a:t>
            </a:r>
          </a:p>
          <a:p>
            <a:pPr lvl="1"/>
            <a:r>
              <a:rPr lang="fr-FR" dirty="0">
                <a:latin typeface="+mj-lt"/>
              </a:rPr>
              <a:t>duplication de </a:t>
            </a:r>
            <a:r>
              <a:rPr lang="fr-FR" dirty="0" smtClean="0">
                <a:latin typeface="+mj-lt"/>
              </a:rPr>
              <a:t>gènes, </a:t>
            </a:r>
            <a:r>
              <a:rPr lang="fr-FR" dirty="0">
                <a:latin typeface="+mj-lt"/>
              </a:rPr>
              <a:t>transposons, gènes </a:t>
            </a:r>
            <a:r>
              <a:rPr lang="fr-FR" dirty="0" smtClean="0">
                <a:latin typeface="+mj-lt"/>
              </a:rPr>
              <a:t>conservés</a:t>
            </a:r>
          </a:p>
          <a:p>
            <a:pPr lvl="1"/>
            <a:endParaRPr lang="fr-FR" dirty="0" smtClean="0">
              <a:latin typeface="+mj-lt"/>
            </a:endParaRPr>
          </a:p>
          <a:p>
            <a:pPr>
              <a:buFont typeface="Symbol"/>
              <a:buChar char="Þ"/>
            </a:pPr>
            <a:r>
              <a:rPr lang="fr-FR" dirty="0" smtClean="0">
                <a:latin typeface="+mj-lt"/>
              </a:rPr>
              <a:t>on préfère perdre de l’information en écartant les hits ambigus</a:t>
            </a:r>
          </a:p>
          <a:p>
            <a:pPr>
              <a:buFont typeface="Symbol"/>
              <a:buChar char="Þ"/>
            </a:pPr>
            <a:r>
              <a:rPr lang="fr-FR" dirty="0" smtClean="0">
                <a:latin typeface="+mj-lt"/>
              </a:rPr>
              <a:t>garder les hits ambigus c’est additionner le niveau d’expression de N objets biologiques très probablement régulés différemment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Comptage</a:t>
            </a:r>
            <a:endParaRPr lang="fr-FR" dirty="0">
              <a:latin typeface="+mj-lt"/>
            </a:endParaRPr>
          </a:p>
        </p:txBody>
      </p:sp>
      <p:pic>
        <p:nvPicPr>
          <p:cNvPr id="23" name="Image 5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Losange 24"/>
          <p:cNvSpPr/>
          <p:nvPr/>
        </p:nvSpPr>
        <p:spPr>
          <a:xfrm>
            <a:off x="4370565" y="1751939"/>
            <a:ext cx="1800200" cy="1080120"/>
          </a:xfrm>
          <a:prstGeom prst="diamond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4626355" y="2107333"/>
            <a:ext cx="12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Alignement</a:t>
            </a:r>
          </a:p>
        </p:txBody>
      </p:sp>
      <p:cxnSp>
        <p:nvCxnSpPr>
          <p:cNvPr id="27" name="Connecteur droit 26"/>
          <p:cNvCxnSpPr>
            <a:endCxn id="25" idx="0"/>
          </p:cNvCxnSpPr>
          <p:nvPr/>
        </p:nvCxnSpPr>
        <p:spPr>
          <a:xfrm>
            <a:off x="4779943" y="1074158"/>
            <a:ext cx="490722" cy="677781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Connecteur droit 27"/>
          <p:cNvCxnSpPr>
            <a:stCxn id="25" idx="2"/>
            <a:endCxn id="30" idx="0"/>
          </p:cNvCxnSpPr>
          <p:nvPr/>
        </p:nvCxnSpPr>
        <p:spPr>
          <a:xfrm>
            <a:off x="5270665" y="2832059"/>
            <a:ext cx="0" cy="444707"/>
          </a:xfrm>
          <a:prstGeom prst="line">
            <a:avLst/>
          </a:prstGeom>
          <a:ln>
            <a:headEnd type="none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stCxn id="35" idx="1"/>
            <a:endCxn id="25" idx="0"/>
          </p:cNvCxnSpPr>
          <p:nvPr/>
        </p:nvCxnSpPr>
        <p:spPr>
          <a:xfrm flipH="1">
            <a:off x="5270665" y="1079833"/>
            <a:ext cx="589569" cy="672106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Losange 29"/>
          <p:cNvSpPr/>
          <p:nvPr/>
        </p:nvSpPr>
        <p:spPr>
          <a:xfrm>
            <a:off x="4370565" y="3276766"/>
            <a:ext cx="1800200" cy="1080120"/>
          </a:xfrm>
          <a:prstGeom prst="diamon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4779944" y="3632160"/>
            <a:ext cx="103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(Filtrage)</a:t>
            </a:r>
          </a:p>
        </p:txBody>
      </p:sp>
      <p:sp>
        <p:nvSpPr>
          <p:cNvPr id="32" name="Losange 31"/>
          <p:cNvSpPr/>
          <p:nvPr/>
        </p:nvSpPr>
        <p:spPr>
          <a:xfrm>
            <a:off x="4377278" y="4705184"/>
            <a:ext cx="1800200" cy="1080120"/>
          </a:xfrm>
          <a:prstGeom prst="diamond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4726285" y="5047076"/>
            <a:ext cx="120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Comptage </a:t>
            </a:r>
          </a:p>
        </p:txBody>
      </p:sp>
      <p:cxnSp>
        <p:nvCxnSpPr>
          <p:cNvPr id="34" name="Connecteur droit 33"/>
          <p:cNvCxnSpPr/>
          <p:nvPr/>
        </p:nvCxnSpPr>
        <p:spPr>
          <a:xfrm>
            <a:off x="5270665" y="4356886"/>
            <a:ext cx="13426" cy="348298"/>
          </a:xfrm>
          <a:prstGeom prst="line">
            <a:avLst/>
          </a:prstGeom>
          <a:ln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Organigramme : Stockage interne 34"/>
          <p:cNvSpPr/>
          <p:nvPr/>
        </p:nvSpPr>
        <p:spPr>
          <a:xfrm>
            <a:off x="5860234" y="773834"/>
            <a:ext cx="2664296" cy="611998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Génome 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err="1" smtClean="0"/>
              <a:t>fasta</a:t>
            </a:r>
            <a:endParaRPr lang="fr-FR" sz="1400" b="1" dirty="0"/>
          </a:p>
        </p:txBody>
      </p:sp>
      <p:sp>
        <p:nvSpPr>
          <p:cNvPr id="36" name="Organigramme : Stockage interne 35"/>
          <p:cNvSpPr/>
          <p:nvPr/>
        </p:nvSpPr>
        <p:spPr>
          <a:xfrm>
            <a:off x="1062862" y="4843503"/>
            <a:ext cx="2952328" cy="611998"/>
          </a:xfrm>
          <a:prstGeom prst="flowChartInternalStorag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Annotation </a:t>
            </a:r>
            <a:r>
              <a:rPr lang="fr-FR" b="1" dirty="0"/>
              <a:t>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smtClean="0"/>
              <a:t>gff3</a:t>
            </a:r>
            <a:endParaRPr lang="fr-FR" sz="1400" b="1" dirty="0"/>
          </a:p>
        </p:txBody>
      </p:sp>
      <p:cxnSp>
        <p:nvCxnSpPr>
          <p:cNvPr id="37" name="Connecteur droit 36"/>
          <p:cNvCxnSpPr>
            <a:stCxn id="32" idx="1"/>
          </p:cNvCxnSpPr>
          <p:nvPr/>
        </p:nvCxnSpPr>
        <p:spPr>
          <a:xfrm flipH="1">
            <a:off x="4015190" y="5245244"/>
            <a:ext cx="362088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9" name="Organigramme : Stockage interne 38"/>
          <p:cNvSpPr/>
          <p:nvPr/>
        </p:nvSpPr>
        <p:spPr>
          <a:xfrm>
            <a:off x="1822061" y="5879597"/>
            <a:ext cx="3397699" cy="852568"/>
          </a:xfrm>
          <a:prstGeom prst="flowChartInternalStorage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Fichier de statistiques des étapes d’alignement/filtrage</a:t>
            </a:r>
          </a:p>
          <a:p>
            <a:pPr algn="ctr"/>
            <a:r>
              <a:rPr lang="fr-FR" sz="1400" b="1" dirty="0" err="1" smtClean="0">
                <a:solidFill>
                  <a:schemeClr val="accent5">
                    <a:lumMod val="75000"/>
                  </a:schemeClr>
                </a:solidFill>
              </a:rPr>
              <a:t>excel</a:t>
            </a:r>
            <a:endParaRPr lang="fr-F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0" name="Connecteur droit 39"/>
          <p:cNvCxnSpPr/>
          <p:nvPr/>
        </p:nvCxnSpPr>
        <p:spPr>
          <a:xfrm flipH="1" flipV="1">
            <a:off x="5270668" y="5785306"/>
            <a:ext cx="778832" cy="264403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4652500" y="5785304"/>
            <a:ext cx="624878" cy="264405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stCxn id="30" idx="0"/>
            <a:endCxn id="30" idx="0"/>
          </p:cNvCxnSpPr>
          <p:nvPr/>
        </p:nvCxnSpPr>
        <p:spPr>
          <a:xfrm>
            <a:off x="5270665" y="3276766"/>
            <a:ext cx="0" cy="0"/>
          </a:xfrm>
          <a:prstGeom prst="straightConnector1">
            <a:avLst/>
          </a:prstGeom>
          <a:ln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rganigramme : Stockage interne 43"/>
          <p:cNvSpPr/>
          <p:nvPr/>
        </p:nvSpPr>
        <p:spPr>
          <a:xfrm>
            <a:off x="935856" y="768159"/>
            <a:ext cx="3844087" cy="791614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Librairies</a:t>
            </a:r>
          </a:p>
          <a:p>
            <a:pPr algn="ctr"/>
            <a:r>
              <a:rPr lang="fr-FR" b="1" dirty="0" smtClean="0"/>
              <a:t>(</a:t>
            </a:r>
            <a:r>
              <a:rPr lang="fr-FR" b="1" dirty="0" err="1" smtClean="0"/>
              <a:t>reads</a:t>
            </a:r>
            <a:r>
              <a:rPr lang="fr-FR" b="1" dirty="0" smtClean="0"/>
              <a:t> single-end </a:t>
            </a:r>
            <a:r>
              <a:rPr lang="fr-FR" b="1" u="sng" dirty="0" smtClean="0"/>
              <a:t>OU</a:t>
            </a:r>
            <a:r>
              <a:rPr lang="fr-FR" b="1" dirty="0" smtClean="0"/>
              <a:t> </a:t>
            </a:r>
            <a:r>
              <a:rPr lang="fr-FR" b="1" dirty="0" err="1" smtClean="0"/>
              <a:t>paired</a:t>
            </a:r>
            <a:r>
              <a:rPr lang="fr-FR" b="1" dirty="0" smtClean="0"/>
              <a:t>-end)</a:t>
            </a:r>
          </a:p>
          <a:p>
            <a:pPr algn="ctr"/>
            <a:r>
              <a:rPr lang="fr-FR" sz="1400" b="1" dirty="0" err="1" smtClean="0"/>
              <a:t>fastq</a:t>
            </a:r>
            <a:r>
              <a:rPr lang="fr-FR" sz="1400" b="1" dirty="0" smtClean="0"/>
              <a:t>, </a:t>
            </a:r>
            <a:r>
              <a:rPr lang="fr-FR" sz="1400" b="1" dirty="0" err="1" smtClean="0"/>
              <a:t>fasqz</a:t>
            </a:r>
            <a:endParaRPr lang="fr-FR" sz="1400" b="1" dirty="0"/>
          </a:p>
        </p:txBody>
      </p:sp>
      <p:sp>
        <p:nvSpPr>
          <p:cNvPr id="45" name="Rectangle 44"/>
          <p:cNvSpPr/>
          <p:nvPr/>
        </p:nvSpPr>
        <p:spPr>
          <a:xfrm>
            <a:off x="863848" y="611485"/>
            <a:ext cx="7848872" cy="4104456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Organigramme : Stockage interne 41"/>
          <p:cNvSpPr/>
          <p:nvPr/>
        </p:nvSpPr>
        <p:spPr>
          <a:xfrm>
            <a:off x="5565449" y="6005590"/>
            <a:ext cx="3870869" cy="852568"/>
          </a:xfrm>
          <a:prstGeom prst="flowChartInternalStorage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Fichier de résultats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(comptage des lectures/gène</a:t>
            </a:r>
          </a:p>
          <a:p>
            <a:pPr algn="ctr"/>
            <a:r>
              <a:rPr lang="fr-FR" sz="1400" b="1" dirty="0" err="1" smtClean="0">
                <a:solidFill>
                  <a:schemeClr val="accent5">
                    <a:lumMod val="75000"/>
                  </a:schemeClr>
                </a:solidFill>
              </a:rPr>
              <a:t>excel</a:t>
            </a:r>
            <a:endParaRPr lang="fr-F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Comptage : choix de l’objet biologique</a:t>
            </a:r>
            <a:endParaRPr lang="fr-FR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Comptage du nombre de lectures par objet biologique</a:t>
            </a:r>
            <a:endParaRPr lang="fr-FR" dirty="0" smtClean="0">
              <a:latin typeface="+mj-lt"/>
            </a:endParaRPr>
          </a:p>
          <a:p>
            <a:endParaRPr lang="fr-FR" dirty="0" smtClean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48766" y="3385080"/>
            <a:ext cx="1166677" cy="33500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Exon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6065088" y="4357488"/>
            <a:ext cx="629937" cy="288032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83530" y="3385080"/>
            <a:ext cx="1450124" cy="33500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Exon</a:t>
            </a:r>
            <a:endParaRPr lang="fr-FR" sz="2400" dirty="0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>
            <a:endCxn id="22" idx="1"/>
          </p:cNvCxnSpPr>
          <p:nvPr/>
        </p:nvCxnSpPr>
        <p:spPr>
          <a:xfrm flipV="1">
            <a:off x="5733479" y="3552584"/>
            <a:ext cx="1550051" cy="3792"/>
          </a:xfrm>
          <a:prstGeom prst="line">
            <a:avLst/>
          </a:prstGeom>
          <a:ln w="254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924927" y="5014579"/>
            <a:ext cx="2782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indent="0">
              <a:buNone/>
            </a:pPr>
            <a:r>
              <a:rPr lang="fr-FR" sz="2000" dirty="0" smtClean="0"/>
              <a:t>Objet biologique </a:t>
            </a:r>
            <a:r>
              <a:rPr lang="fr-FR" sz="2000" dirty="0"/>
              <a:t>= </a:t>
            </a:r>
            <a:r>
              <a:rPr lang="fr-FR" sz="2000" dirty="0" smtClean="0"/>
              <a:t>gène</a:t>
            </a:r>
            <a:endParaRPr lang="fr-FR" sz="2000" dirty="0"/>
          </a:p>
        </p:txBody>
      </p:sp>
      <p:sp>
        <p:nvSpPr>
          <p:cNvPr id="32" name="Rectangle 31"/>
          <p:cNvSpPr/>
          <p:nvPr/>
        </p:nvSpPr>
        <p:spPr>
          <a:xfrm>
            <a:off x="2924927" y="5880388"/>
            <a:ext cx="23180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indent="0">
              <a:buNone/>
            </a:pPr>
            <a:r>
              <a:rPr lang="fr-FR" sz="2000" dirty="0" smtClean="0"/>
              <a:t>Gène A = 3 lectures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95025" y="5014579"/>
            <a:ext cx="2669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indent="0">
              <a:buNone/>
            </a:pPr>
            <a:r>
              <a:rPr lang="fr-FR" sz="2000" dirty="0" smtClean="0"/>
              <a:t>Objet biologique= RNA</a:t>
            </a:r>
            <a:endParaRPr lang="fr-FR" sz="2000" dirty="0"/>
          </a:p>
        </p:txBody>
      </p:sp>
      <p:sp>
        <p:nvSpPr>
          <p:cNvPr id="34" name="Rectangle 33"/>
          <p:cNvSpPr/>
          <p:nvPr/>
        </p:nvSpPr>
        <p:spPr>
          <a:xfrm>
            <a:off x="4543210" y="3870530"/>
            <a:ext cx="1190269" cy="32201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Exon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9038" y="2198603"/>
            <a:ext cx="3026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0">
              <a:buNone/>
            </a:pPr>
            <a:r>
              <a:rPr lang="fr-FR" sz="2000" i="1" dirty="0" smtClean="0"/>
              <a:t>Exemple d’un gène A </a:t>
            </a:r>
            <a:endParaRPr lang="fr-FR" sz="2000" i="1" dirty="0"/>
          </a:p>
          <a:p>
            <a:pPr marL="108000" indent="0">
              <a:buNone/>
            </a:pPr>
            <a:r>
              <a:rPr lang="fr-FR" sz="2000" i="1" dirty="0" smtClean="0"/>
              <a:t>avec épissage alternatif </a:t>
            </a:r>
            <a:endParaRPr lang="fr-FR" sz="2000" i="1" dirty="0"/>
          </a:p>
        </p:txBody>
      </p:sp>
      <p:cxnSp>
        <p:nvCxnSpPr>
          <p:cNvPr id="42" name="Connecteur droit avec flèche 41"/>
          <p:cNvCxnSpPr/>
          <p:nvPr/>
        </p:nvCxnSpPr>
        <p:spPr>
          <a:xfrm flipH="1">
            <a:off x="5264103" y="4923367"/>
            <a:ext cx="865764" cy="957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Flèche droite 46"/>
          <p:cNvSpPr/>
          <p:nvPr/>
        </p:nvSpPr>
        <p:spPr>
          <a:xfrm>
            <a:off x="7494093" y="4341943"/>
            <a:ext cx="629937" cy="288032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8" name="Flèche droite 47"/>
          <p:cNvSpPr/>
          <p:nvPr/>
        </p:nvSpPr>
        <p:spPr>
          <a:xfrm>
            <a:off x="4567400" y="4357488"/>
            <a:ext cx="629937" cy="288032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287711" y="5880388"/>
            <a:ext cx="25537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indent="0">
              <a:buNone/>
            </a:pPr>
            <a:r>
              <a:rPr lang="fr-FR" sz="2000" dirty="0" err="1" smtClean="0"/>
              <a:t>mRNA</a:t>
            </a:r>
            <a:r>
              <a:rPr lang="fr-FR" sz="2000" dirty="0" smtClean="0"/>
              <a:t> A1 = 2 lectures</a:t>
            </a:r>
          </a:p>
          <a:p>
            <a:pPr marL="108000" indent="0">
              <a:buNone/>
            </a:pPr>
            <a:r>
              <a:rPr lang="fr-FR" sz="2000" dirty="0" err="1" smtClean="0"/>
              <a:t>mRNA</a:t>
            </a:r>
            <a:r>
              <a:rPr lang="fr-FR" sz="2000" dirty="0" smtClean="0"/>
              <a:t> A2 = 3 lectures</a:t>
            </a:r>
            <a:endParaRPr lang="fr-FR" sz="1600" dirty="0"/>
          </a:p>
        </p:txBody>
      </p:sp>
      <p:sp>
        <p:nvSpPr>
          <p:cNvPr id="50" name="Rectangle 49"/>
          <p:cNvSpPr/>
          <p:nvPr/>
        </p:nvSpPr>
        <p:spPr>
          <a:xfrm>
            <a:off x="2338576" y="3371710"/>
            <a:ext cx="2114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indent="0">
              <a:buNone/>
            </a:pPr>
            <a:r>
              <a:rPr lang="fr-FR" dirty="0" err="1" smtClean="0"/>
              <a:t>Isoforme</a:t>
            </a:r>
            <a:r>
              <a:rPr lang="fr-FR" dirty="0" smtClean="0"/>
              <a:t>/</a:t>
            </a:r>
            <a:r>
              <a:rPr lang="fr-FR" dirty="0" err="1" smtClean="0"/>
              <a:t>mRNA</a:t>
            </a:r>
            <a:r>
              <a:rPr lang="fr-FR" dirty="0" smtClean="0"/>
              <a:t> A1</a:t>
            </a:r>
            <a:endParaRPr lang="fr-FR" dirty="0"/>
          </a:p>
        </p:txBody>
      </p:sp>
      <p:sp>
        <p:nvSpPr>
          <p:cNvPr id="51" name="Rectangle 50"/>
          <p:cNvSpPr/>
          <p:nvPr/>
        </p:nvSpPr>
        <p:spPr>
          <a:xfrm>
            <a:off x="7283529" y="3857538"/>
            <a:ext cx="1450125" cy="33500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Exon</a:t>
            </a:r>
            <a:endParaRPr lang="fr-FR" sz="2400" dirty="0">
              <a:solidFill>
                <a:schemeClr val="tx1"/>
              </a:solidFill>
            </a:endParaRPr>
          </a:p>
        </p:txBody>
      </p:sp>
      <p:cxnSp>
        <p:nvCxnSpPr>
          <p:cNvPr id="52" name="Connecteur droit 51"/>
          <p:cNvCxnSpPr>
            <a:stCxn id="34" idx="3"/>
            <a:endCxn id="51" idx="1"/>
          </p:cNvCxnSpPr>
          <p:nvPr/>
        </p:nvCxnSpPr>
        <p:spPr>
          <a:xfrm flipV="1">
            <a:off x="5733479" y="4025042"/>
            <a:ext cx="1550050" cy="6496"/>
          </a:xfrm>
          <a:prstGeom prst="line">
            <a:avLst/>
          </a:prstGeom>
          <a:ln w="254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325876" y="3870412"/>
            <a:ext cx="2114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indent="0">
              <a:buNone/>
            </a:pPr>
            <a:r>
              <a:rPr lang="fr-FR" dirty="0" err="1" smtClean="0"/>
              <a:t>Isoforme</a:t>
            </a:r>
            <a:r>
              <a:rPr lang="fr-FR" dirty="0" smtClean="0"/>
              <a:t>/</a:t>
            </a:r>
            <a:r>
              <a:rPr lang="fr-FR" dirty="0" err="1" smtClean="0"/>
              <a:t>mRNA</a:t>
            </a:r>
            <a:r>
              <a:rPr lang="fr-FR" dirty="0" smtClean="0"/>
              <a:t> A2</a:t>
            </a:r>
            <a:endParaRPr lang="fr-FR" dirty="0"/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6260713" y="4927744"/>
            <a:ext cx="1046149" cy="9526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5992210" y="3870530"/>
            <a:ext cx="820823" cy="33500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Exon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18000" y="2975505"/>
            <a:ext cx="4648200" cy="33500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Gène A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Comptage : choix de l’objet biologique</a:t>
            </a:r>
            <a:endParaRPr lang="fr-FR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Comptage du nombre de lectures par gène</a:t>
            </a:r>
          </a:p>
          <a:p>
            <a:pPr lvl="1"/>
            <a:r>
              <a:rPr lang="fr-FR" dirty="0" smtClean="0">
                <a:latin typeface="+mj-lt"/>
              </a:rPr>
              <a:t>moins sensible à la qualité de l’annotation</a:t>
            </a:r>
          </a:p>
          <a:p>
            <a:pPr lvl="1"/>
            <a:r>
              <a:rPr lang="fr-FR" dirty="0" smtClean="0">
                <a:latin typeface="+mj-lt"/>
              </a:rPr>
              <a:t>ne tient pas compte de l’épissage alternatif	</a:t>
            </a:r>
          </a:p>
          <a:p>
            <a:endParaRPr lang="fr-FR" dirty="0" smtClean="0">
              <a:latin typeface="+mj-lt"/>
            </a:endParaRPr>
          </a:p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Comptage du nombre de lectures par RNA</a:t>
            </a:r>
          </a:p>
          <a:p>
            <a:pPr lvl="1"/>
            <a:r>
              <a:rPr lang="fr-FR" dirty="0" smtClean="0">
                <a:latin typeface="+mj-lt"/>
              </a:rPr>
              <a:t>sensible à l’annotation des exons</a:t>
            </a:r>
          </a:p>
          <a:p>
            <a:pPr lvl="1"/>
            <a:r>
              <a:rPr lang="fr-FR" dirty="0" smtClean="0">
                <a:latin typeface="+mj-lt"/>
              </a:rPr>
              <a:t>tient compte de l’épissage alternatif</a:t>
            </a:r>
          </a:p>
          <a:p>
            <a:endParaRPr lang="fr-FR" dirty="0" smtClean="0">
              <a:latin typeface="+mj-lt"/>
            </a:endParaRPr>
          </a:p>
          <a:p>
            <a:endParaRPr lang="fr-FR" dirty="0" smtClean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Comptage : influence des paramètres</a:t>
            </a:r>
            <a:endParaRPr lang="fr-FR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Couverture min de la lecture sur l’objet biologique</a:t>
            </a:r>
          </a:p>
          <a:p>
            <a:pPr lvl="1"/>
            <a:r>
              <a:rPr lang="fr-FR" dirty="0" smtClean="0">
                <a:latin typeface="+mj-lt"/>
              </a:rPr>
              <a:t>Valeur par défaut = 1 (</a:t>
            </a:r>
            <a:r>
              <a:rPr lang="fr-FR" sz="2000" dirty="0" smtClean="0">
                <a:latin typeface="+mj-lt"/>
              </a:rPr>
              <a:t>100%)</a:t>
            </a:r>
          </a:p>
          <a:p>
            <a:pPr lvl="2"/>
            <a:r>
              <a:rPr lang="fr-FR" dirty="0" smtClean="0">
                <a:latin typeface="+mj-lt"/>
              </a:rPr>
              <a:t>suppose une annotation de bonne qualité</a:t>
            </a:r>
          </a:p>
          <a:p>
            <a:pPr lvl="2"/>
            <a:endParaRPr lang="fr-FR" dirty="0">
              <a:latin typeface="+mj-lt"/>
            </a:endParaRPr>
          </a:p>
          <a:p>
            <a:pPr lvl="2"/>
            <a:endParaRPr lang="fr-FR" dirty="0" smtClean="0">
              <a:latin typeface="+mj-lt"/>
            </a:endParaRPr>
          </a:p>
          <a:p>
            <a:pPr lvl="2"/>
            <a:endParaRPr lang="fr-FR" dirty="0" smtClean="0">
              <a:latin typeface="+mj-lt"/>
            </a:endParaRPr>
          </a:p>
          <a:p>
            <a:pPr lvl="1"/>
            <a:r>
              <a:rPr lang="fr-FR" dirty="0" smtClean="0">
                <a:latin typeface="+mj-lt"/>
              </a:rPr>
              <a:t>diminuer la couverture</a:t>
            </a:r>
          </a:p>
          <a:p>
            <a:pPr lvl="2"/>
            <a:r>
              <a:rPr lang="fr-FR" dirty="0" smtClean="0">
                <a:latin typeface="+mj-lt"/>
              </a:rPr>
              <a:t>autoriser les hits partiels sur les objets</a:t>
            </a:r>
          </a:p>
          <a:p>
            <a:pPr lvl="2"/>
            <a:r>
              <a:rPr lang="fr-FR" dirty="0" smtClean="0">
                <a:latin typeface="+mj-lt"/>
              </a:rPr>
              <a:t>annotation de faible ou moyenne qualité</a:t>
            </a:r>
          </a:p>
        </p:txBody>
      </p:sp>
      <p:sp>
        <p:nvSpPr>
          <p:cNvPr id="4" name="Rectangle 3"/>
          <p:cNvSpPr/>
          <p:nvPr/>
        </p:nvSpPr>
        <p:spPr>
          <a:xfrm>
            <a:off x="2395143" y="5937389"/>
            <a:ext cx="1557732" cy="32201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Gène/exon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2104364" y="6412076"/>
            <a:ext cx="629937" cy="288032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8297" y="2947413"/>
            <a:ext cx="1652228" cy="32201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Gène/exon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2677262" y="3348646"/>
            <a:ext cx="629937" cy="288032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</a:t>
            </a:r>
            <a:endParaRPr lang="fr-FR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7319201" cy="31016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Fonctionnement : </a:t>
            </a:r>
            <a:r>
              <a:rPr lang="fr-FR" dirty="0">
                <a:latin typeface="+mj-lt"/>
              </a:rPr>
              <a:t>r</a:t>
            </a:r>
            <a:r>
              <a:rPr lang="fr-FR" dirty="0" smtClean="0">
                <a:latin typeface="+mj-lt"/>
              </a:rPr>
              <a:t>ésumé étapes + paramètres modifiables</a:t>
            </a:r>
            <a:endParaRPr lang="fr-FR" dirty="0">
              <a:latin typeface="+mj-lt"/>
            </a:endParaRPr>
          </a:p>
        </p:txBody>
      </p:sp>
      <p:sp>
        <p:nvSpPr>
          <p:cNvPr id="4" name="Losange 3"/>
          <p:cNvSpPr/>
          <p:nvPr/>
        </p:nvSpPr>
        <p:spPr>
          <a:xfrm>
            <a:off x="3511132" y="1792366"/>
            <a:ext cx="1800200" cy="1080120"/>
          </a:xfrm>
          <a:prstGeom prst="diamond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766922" y="2147760"/>
            <a:ext cx="12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Alignement</a:t>
            </a:r>
          </a:p>
        </p:txBody>
      </p:sp>
      <p:cxnSp>
        <p:nvCxnSpPr>
          <p:cNvPr id="6" name="Connecteur droit 5"/>
          <p:cNvCxnSpPr>
            <a:stCxn id="29" idx="1"/>
            <a:endCxn id="4" idx="0"/>
          </p:cNvCxnSpPr>
          <p:nvPr/>
        </p:nvCxnSpPr>
        <p:spPr>
          <a:xfrm flipH="1">
            <a:off x="4411232" y="1066906"/>
            <a:ext cx="911281" cy="72546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Connecteur droit 6"/>
          <p:cNvCxnSpPr>
            <a:stCxn id="4" idx="2"/>
            <a:endCxn id="9" idx="0"/>
          </p:cNvCxnSpPr>
          <p:nvPr/>
        </p:nvCxnSpPr>
        <p:spPr>
          <a:xfrm>
            <a:off x="4411232" y="2872486"/>
            <a:ext cx="0" cy="444707"/>
          </a:xfrm>
          <a:prstGeom prst="line">
            <a:avLst/>
          </a:prstGeom>
          <a:ln>
            <a:headEnd type="none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/>
          <p:cNvCxnSpPr>
            <a:stCxn id="14" idx="3"/>
            <a:endCxn id="4" idx="0"/>
          </p:cNvCxnSpPr>
          <p:nvPr/>
        </p:nvCxnSpPr>
        <p:spPr>
          <a:xfrm>
            <a:off x="3670192" y="1066906"/>
            <a:ext cx="741040" cy="72546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Losange 8"/>
          <p:cNvSpPr/>
          <p:nvPr/>
        </p:nvSpPr>
        <p:spPr>
          <a:xfrm>
            <a:off x="3511132" y="3317193"/>
            <a:ext cx="1800200" cy="1080120"/>
          </a:xfrm>
          <a:prstGeom prst="diamon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920511" y="3672587"/>
            <a:ext cx="103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(Filtrage)</a:t>
            </a:r>
          </a:p>
        </p:txBody>
      </p:sp>
      <p:sp>
        <p:nvSpPr>
          <p:cNvPr id="11" name="Losange 10"/>
          <p:cNvSpPr/>
          <p:nvPr/>
        </p:nvSpPr>
        <p:spPr>
          <a:xfrm>
            <a:off x="3517845" y="4745611"/>
            <a:ext cx="1800200" cy="1080120"/>
          </a:xfrm>
          <a:prstGeom prst="diamond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866852" y="5087503"/>
            <a:ext cx="120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Comptage 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4411232" y="4397313"/>
            <a:ext cx="13426" cy="348298"/>
          </a:xfrm>
          <a:prstGeom prst="line">
            <a:avLst/>
          </a:prstGeom>
          <a:ln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rganigramme : Stockage interne 13"/>
          <p:cNvSpPr/>
          <p:nvPr/>
        </p:nvSpPr>
        <p:spPr>
          <a:xfrm>
            <a:off x="1005896" y="760907"/>
            <a:ext cx="2664296" cy="611998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Génome 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err="1" smtClean="0"/>
              <a:t>fasta</a:t>
            </a:r>
            <a:endParaRPr lang="fr-FR" sz="1400" b="1" dirty="0"/>
          </a:p>
        </p:txBody>
      </p:sp>
      <p:sp>
        <p:nvSpPr>
          <p:cNvPr id="15" name="Organigramme : Stockage interne 14"/>
          <p:cNvSpPr/>
          <p:nvPr/>
        </p:nvSpPr>
        <p:spPr>
          <a:xfrm>
            <a:off x="203429" y="4883930"/>
            <a:ext cx="2952328" cy="611998"/>
          </a:xfrm>
          <a:prstGeom prst="flowChartInternalStorag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Annotation </a:t>
            </a:r>
            <a:r>
              <a:rPr lang="fr-FR" b="1" dirty="0"/>
              <a:t>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smtClean="0"/>
              <a:t>gff3</a:t>
            </a:r>
            <a:endParaRPr lang="fr-FR" sz="1400" b="1" dirty="0"/>
          </a:p>
        </p:txBody>
      </p:sp>
      <p:cxnSp>
        <p:nvCxnSpPr>
          <p:cNvPr id="16" name="Connecteur droit 15"/>
          <p:cNvCxnSpPr>
            <a:stCxn id="11" idx="1"/>
          </p:cNvCxnSpPr>
          <p:nvPr/>
        </p:nvCxnSpPr>
        <p:spPr>
          <a:xfrm flipH="1">
            <a:off x="3155757" y="5285671"/>
            <a:ext cx="362088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Organigramme : Stockage interne 17"/>
          <p:cNvSpPr/>
          <p:nvPr/>
        </p:nvSpPr>
        <p:spPr>
          <a:xfrm>
            <a:off x="962628" y="5920024"/>
            <a:ext cx="3397699" cy="852568"/>
          </a:xfrm>
          <a:prstGeom prst="flowChartInternalStorage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Fichier de statistiques des étapes d’alignement/filtrage</a:t>
            </a:r>
          </a:p>
          <a:p>
            <a:pPr algn="ctr"/>
            <a:r>
              <a:rPr lang="fr-FR" sz="1400" b="1" dirty="0" err="1" smtClean="0">
                <a:solidFill>
                  <a:schemeClr val="accent5">
                    <a:lumMod val="75000"/>
                  </a:schemeClr>
                </a:solidFill>
              </a:rPr>
              <a:t>excel</a:t>
            </a:r>
            <a:endParaRPr lang="fr-F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H="1" flipV="1">
            <a:off x="4411235" y="5825733"/>
            <a:ext cx="778832" cy="264403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3793067" y="5825731"/>
            <a:ext cx="624878" cy="264405"/>
          </a:xfrm>
          <a:prstGeom prst="line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311332" y="1918379"/>
            <a:ext cx="3680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Longueur min du hit = </a:t>
            </a:r>
            <a:r>
              <a:rPr lang="fr-FR" sz="1400" b="1" dirty="0" smtClean="0">
                <a:solidFill>
                  <a:schemeClr val="accent3">
                    <a:lumMod val="75000"/>
                  </a:schemeClr>
                </a:solidFill>
              </a:rPr>
              <a:t>18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Nb de </a:t>
            </a:r>
            <a:r>
              <a:rPr lang="fr-FR" sz="1400" b="1" dirty="0" err="1" smtClean="0"/>
              <a:t>mismatches</a:t>
            </a:r>
            <a:r>
              <a:rPr lang="fr-FR" sz="1400" b="1" dirty="0" smtClean="0"/>
              <a:t> = </a:t>
            </a:r>
            <a:r>
              <a:rPr lang="fr-FR" sz="1400" b="1" dirty="0" smtClean="0">
                <a:solidFill>
                  <a:schemeClr val="accent3">
                    <a:lumMod val="75000"/>
                  </a:schemeClr>
                </a:solidFill>
              </a:rPr>
              <a:t>0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Petits </a:t>
            </a:r>
            <a:r>
              <a:rPr lang="fr-FR" sz="1400" b="1" dirty="0" err="1" smtClean="0"/>
              <a:t>ARNs</a:t>
            </a:r>
            <a:r>
              <a:rPr lang="fr-FR" sz="1400" b="1" dirty="0" smtClean="0"/>
              <a:t> non codants = </a:t>
            </a:r>
            <a:r>
              <a:rPr lang="fr-FR" sz="1400" b="1" dirty="0" smtClean="0">
                <a:solidFill>
                  <a:schemeClr val="accent3">
                    <a:lumMod val="75000"/>
                  </a:schemeClr>
                </a:solidFill>
              </a:rPr>
              <a:t>non</a:t>
            </a:r>
            <a:r>
              <a:rPr lang="fr-FR" sz="1400" b="1" dirty="0" smtClean="0"/>
              <a:t>/oui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Distance max entre </a:t>
            </a:r>
            <a:r>
              <a:rPr lang="fr-FR" sz="1400" b="1" dirty="0" err="1" smtClean="0"/>
              <a:t>reads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pairés</a:t>
            </a:r>
            <a:r>
              <a:rPr lang="fr-FR" sz="1400" b="1" dirty="0" smtClean="0"/>
              <a:t> =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40367" y="3666751"/>
            <a:ext cx="44047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Elimination des lectures ambiguës = </a:t>
            </a:r>
            <a:r>
              <a:rPr lang="fr-FR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oui</a:t>
            </a:r>
            <a:r>
              <a:rPr lang="fr-FR" sz="1400" b="1" dirty="0" smtClean="0"/>
              <a:t>/non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86509" y="4939394"/>
            <a:ext cx="440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Objet biologique </a:t>
            </a:r>
            <a:r>
              <a:rPr lang="fr-FR" sz="1400" b="1" dirty="0"/>
              <a:t>= 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</a:rPr>
              <a:t>Gene</a:t>
            </a:r>
            <a:r>
              <a:rPr lang="fr-FR" sz="1400" b="1" dirty="0"/>
              <a:t> / </a:t>
            </a:r>
            <a:r>
              <a:rPr lang="fr-FR" sz="1400" b="1" dirty="0" err="1" smtClean="0"/>
              <a:t>mRNA</a:t>
            </a:r>
            <a:endParaRPr lang="fr-FR" sz="1400" b="1" dirty="0" smtClean="0"/>
          </a:p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Couverture min entre lecture et objet = </a:t>
            </a:r>
            <a:r>
              <a:rPr lang="fr-FR" sz="1400" b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cxnSp>
        <p:nvCxnSpPr>
          <p:cNvPr id="28" name="Connecteur droit avec flèche 27"/>
          <p:cNvCxnSpPr>
            <a:stCxn id="9" idx="0"/>
            <a:endCxn id="9" idx="0"/>
          </p:cNvCxnSpPr>
          <p:nvPr/>
        </p:nvCxnSpPr>
        <p:spPr>
          <a:xfrm>
            <a:off x="4411232" y="3317193"/>
            <a:ext cx="0" cy="0"/>
          </a:xfrm>
          <a:prstGeom prst="straightConnector1">
            <a:avLst/>
          </a:prstGeom>
          <a:ln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rganigramme : Stockage interne 28"/>
          <p:cNvSpPr/>
          <p:nvPr/>
        </p:nvSpPr>
        <p:spPr>
          <a:xfrm>
            <a:off x="5322513" y="671099"/>
            <a:ext cx="3844087" cy="791614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Librairies </a:t>
            </a:r>
            <a:r>
              <a:rPr lang="fr-FR" b="1" dirty="0" err="1" smtClean="0"/>
              <a:t>RNASeq</a:t>
            </a:r>
            <a:endParaRPr lang="fr-FR" b="1" dirty="0" smtClean="0"/>
          </a:p>
          <a:p>
            <a:pPr algn="ctr"/>
            <a:r>
              <a:rPr lang="fr-FR" b="1" dirty="0" smtClean="0"/>
              <a:t>(</a:t>
            </a:r>
            <a:r>
              <a:rPr lang="fr-FR" b="1" dirty="0" err="1" smtClean="0"/>
              <a:t>reads</a:t>
            </a:r>
            <a:r>
              <a:rPr lang="fr-FR" b="1" dirty="0" smtClean="0"/>
              <a:t> single-end </a:t>
            </a:r>
            <a:r>
              <a:rPr lang="fr-FR" b="1" u="sng" dirty="0" smtClean="0"/>
              <a:t>OU</a:t>
            </a:r>
            <a:r>
              <a:rPr lang="fr-FR" b="1" dirty="0" smtClean="0"/>
              <a:t> </a:t>
            </a:r>
            <a:r>
              <a:rPr lang="fr-FR" b="1" dirty="0" err="1" smtClean="0"/>
              <a:t>paired</a:t>
            </a:r>
            <a:r>
              <a:rPr lang="fr-FR" b="1" dirty="0" smtClean="0"/>
              <a:t>-end)</a:t>
            </a:r>
          </a:p>
          <a:p>
            <a:pPr algn="ctr"/>
            <a:r>
              <a:rPr lang="fr-FR" sz="1400" b="1" dirty="0" err="1" smtClean="0"/>
              <a:t>fastq</a:t>
            </a:r>
            <a:r>
              <a:rPr lang="fr-FR" sz="1400" b="1" dirty="0" smtClean="0"/>
              <a:t>, </a:t>
            </a:r>
            <a:r>
              <a:rPr lang="fr-FR" sz="1400" b="1" dirty="0" err="1" smtClean="0"/>
              <a:t>fasqz</a:t>
            </a:r>
            <a:endParaRPr lang="fr-FR" sz="1400" b="1" dirty="0"/>
          </a:p>
        </p:txBody>
      </p:sp>
      <p:sp>
        <p:nvSpPr>
          <p:cNvPr id="34" name="Organigramme : Stockage interne 33"/>
          <p:cNvSpPr/>
          <p:nvPr/>
        </p:nvSpPr>
        <p:spPr>
          <a:xfrm>
            <a:off x="4749848" y="5917425"/>
            <a:ext cx="3870869" cy="852568"/>
          </a:xfrm>
          <a:prstGeom prst="flowChartInternalStorage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Fichier de résultats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(comptage des lectures/gène</a:t>
            </a:r>
          </a:p>
          <a:p>
            <a:pPr algn="ctr"/>
            <a:r>
              <a:rPr lang="fr-FR" sz="1400" b="1" dirty="0" err="1" smtClean="0">
                <a:solidFill>
                  <a:schemeClr val="accent5">
                    <a:lumMod val="75000"/>
                  </a:schemeClr>
                </a:solidFill>
              </a:rPr>
              <a:t>excel</a:t>
            </a:r>
            <a:endParaRPr lang="fr-F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9225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Interface </a:t>
            </a:r>
            <a:r>
              <a:rPr lang="fr-FR" dirty="0" err="1" smtClean="0">
                <a:latin typeface="+mj-lt"/>
              </a:rPr>
              <a:t>Galaxy</a:t>
            </a:r>
            <a:endParaRPr lang="fr-FR" dirty="0"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0" y="473227"/>
            <a:ext cx="5811813" cy="658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Interface </a:t>
            </a:r>
            <a:r>
              <a:rPr lang="fr-FR" dirty="0" err="1" smtClean="0">
                <a:latin typeface="+mj-lt"/>
              </a:rPr>
              <a:t>Galaxy</a:t>
            </a:r>
            <a:endParaRPr lang="fr-FR" dirty="0">
              <a:latin typeface="+mj-lt"/>
            </a:endParaRPr>
          </a:p>
        </p:txBody>
      </p:sp>
      <p:cxnSp>
        <p:nvCxnSpPr>
          <p:cNvPr id="4" name="Connecteur droit 24"/>
          <p:cNvCxnSpPr/>
          <p:nvPr/>
        </p:nvCxnSpPr>
        <p:spPr>
          <a:xfrm flipV="1">
            <a:off x="-9720" y="522359"/>
            <a:ext cx="9801000" cy="13321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0" y="473227"/>
            <a:ext cx="5811813" cy="658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24"/>
          <p:cNvCxnSpPr/>
          <p:nvPr/>
        </p:nvCxnSpPr>
        <p:spPr>
          <a:xfrm flipV="1">
            <a:off x="-9720" y="522359"/>
            <a:ext cx="9801000" cy="13321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sp>
        <p:nvSpPr>
          <p:cNvPr id="7" name="Rectangle 6"/>
          <p:cNvSpPr/>
          <p:nvPr/>
        </p:nvSpPr>
        <p:spPr>
          <a:xfrm>
            <a:off x="2311029" y="4274398"/>
            <a:ext cx="3680268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Petits </a:t>
            </a:r>
            <a:r>
              <a:rPr lang="fr-FR" sz="1400" b="1" dirty="0" err="1" smtClean="0"/>
              <a:t>ARNs</a:t>
            </a:r>
            <a:r>
              <a:rPr lang="fr-FR" sz="1400" b="1" dirty="0" smtClean="0"/>
              <a:t> non codants = </a:t>
            </a:r>
            <a:r>
              <a:rPr lang="fr-FR" sz="1400" b="1" dirty="0" smtClean="0">
                <a:solidFill>
                  <a:schemeClr val="accent3">
                    <a:lumMod val="75000"/>
                  </a:schemeClr>
                </a:solidFill>
              </a:rPr>
              <a:t>non</a:t>
            </a:r>
            <a:r>
              <a:rPr lang="fr-FR" sz="1400" b="1" dirty="0" smtClean="0"/>
              <a:t>/oui</a:t>
            </a:r>
          </a:p>
        </p:txBody>
      </p:sp>
      <p:sp>
        <p:nvSpPr>
          <p:cNvPr id="8" name="Rectangle 7"/>
          <p:cNvSpPr/>
          <p:nvPr/>
        </p:nvSpPr>
        <p:spPr>
          <a:xfrm>
            <a:off x="2311029" y="5740054"/>
            <a:ext cx="4404771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Elimination des lectures ambiguës = </a:t>
            </a:r>
            <a:r>
              <a:rPr lang="fr-FR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oui</a:t>
            </a:r>
            <a:r>
              <a:rPr lang="fr-FR" sz="1400" b="1" dirty="0" smtClean="0"/>
              <a:t>/non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311029" y="3803363"/>
            <a:ext cx="2480046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Objet </a:t>
            </a:r>
            <a:r>
              <a:rPr lang="fr-FR" sz="1400" b="1" dirty="0"/>
              <a:t>=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</a:rPr>
              <a:t> Gene </a:t>
            </a:r>
            <a:r>
              <a:rPr lang="fr-FR" sz="1400" b="1" dirty="0"/>
              <a:t>/ </a:t>
            </a:r>
            <a:r>
              <a:rPr lang="fr-FR" sz="1400" b="1" dirty="0" smtClean="0"/>
              <a:t>RNA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1029" y="2862535"/>
            <a:ext cx="2931325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Distance max entre </a:t>
            </a:r>
            <a:r>
              <a:rPr lang="fr-FR" sz="1400" b="1" dirty="0" err="1" smtClean="0"/>
              <a:t>reads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pairés</a:t>
            </a:r>
            <a:endParaRPr lang="fr-FR" sz="1400" b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307188" y="4747153"/>
            <a:ext cx="232870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Longueur min du hit = </a:t>
            </a:r>
            <a:r>
              <a:rPr lang="fr-FR" sz="1400" b="1" dirty="0" smtClean="0">
                <a:solidFill>
                  <a:schemeClr val="accent3">
                    <a:lumMod val="75000"/>
                  </a:schemeClr>
                </a:solidFill>
              </a:rPr>
              <a:t>18</a:t>
            </a:r>
          </a:p>
        </p:txBody>
      </p:sp>
      <p:sp>
        <p:nvSpPr>
          <p:cNvPr id="13" name="Organigramme : Stockage interne 12"/>
          <p:cNvSpPr/>
          <p:nvPr/>
        </p:nvSpPr>
        <p:spPr>
          <a:xfrm>
            <a:off x="5832400" y="2999971"/>
            <a:ext cx="2664296" cy="444381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Génome de </a:t>
            </a:r>
            <a:r>
              <a:rPr lang="fr-FR" sz="1600" b="1" dirty="0" smtClean="0"/>
              <a:t>référence</a:t>
            </a:r>
          </a:p>
          <a:p>
            <a:pPr algn="ctr"/>
            <a:r>
              <a:rPr lang="fr-FR" sz="1200" b="1" dirty="0" err="1" smtClean="0"/>
              <a:t>fasta</a:t>
            </a:r>
            <a:endParaRPr lang="fr-FR" sz="1200" b="1" dirty="0"/>
          </a:p>
        </p:txBody>
      </p:sp>
      <p:sp>
        <p:nvSpPr>
          <p:cNvPr id="14" name="Organigramme : Stockage interne 13"/>
          <p:cNvSpPr/>
          <p:nvPr/>
        </p:nvSpPr>
        <p:spPr>
          <a:xfrm>
            <a:off x="5828184" y="3461286"/>
            <a:ext cx="2308472" cy="392879"/>
          </a:xfrm>
          <a:prstGeom prst="flowChartInternalStorag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Annotation </a:t>
            </a:r>
            <a:r>
              <a:rPr lang="fr-FR" sz="1400" b="1" dirty="0"/>
              <a:t>de </a:t>
            </a:r>
            <a:r>
              <a:rPr lang="fr-FR" sz="1400" b="1" dirty="0" smtClean="0"/>
              <a:t>référence</a:t>
            </a:r>
          </a:p>
          <a:p>
            <a:pPr algn="ctr"/>
            <a:r>
              <a:rPr lang="fr-FR" sz="1200" b="1" dirty="0" smtClean="0"/>
              <a:t>gff3</a:t>
            </a:r>
            <a:endParaRPr lang="fr-FR" sz="1200" b="1" dirty="0"/>
          </a:p>
        </p:txBody>
      </p:sp>
      <p:sp>
        <p:nvSpPr>
          <p:cNvPr id="15" name="Rectangle 14"/>
          <p:cNvSpPr/>
          <p:nvPr/>
        </p:nvSpPr>
        <p:spPr>
          <a:xfrm>
            <a:off x="2319497" y="5248281"/>
            <a:ext cx="2320236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Nb de </a:t>
            </a:r>
            <a:r>
              <a:rPr lang="fr-FR" sz="1400" b="1" dirty="0" err="1" smtClean="0"/>
              <a:t>mismatches</a:t>
            </a:r>
            <a:r>
              <a:rPr lang="fr-FR" sz="1400" b="1" dirty="0" smtClean="0"/>
              <a:t> = </a:t>
            </a:r>
            <a:r>
              <a:rPr lang="fr-FR" sz="1400" b="1" dirty="0" smtClean="0">
                <a:solidFill>
                  <a:schemeClr val="accent3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16" name="Organigramme : Stockage interne 15"/>
          <p:cNvSpPr/>
          <p:nvPr/>
        </p:nvSpPr>
        <p:spPr>
          <a:xfrm>
            <a:off x="5832400" y="1547589"/>
            <a:ext cx="3844087" cy="711199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/>
              <a:t>Librairies</a:t>
            </a:r>
          </a:p>
          <a:p>
            <a:pPr algn="ctr"/>
            <a:r>
              <a:rPr lang="fr-FR" sz="1600" b="1" dirty="0" smtClean="0"/>
              <a:t>(</a:t>
            </a:r>
            <a:r>
              <a:rPr lang="fr-FR" sz="1600" b="1" dirty="0" err="1" smtClean="0"/>
              <a:t>reads</a:t>
            </a:r>
            <a:r>
              <a:rPr lang="fr-FR" sz="1600" b="1" dirty="0" smtClean="0"/>
              <a:t> single-end </a:t>
            </a:r>
            <a:r>
              <a:rPr lang="fr-FR" sz="1600" b="1" u="sng" dirty="0" smtClean="0"/>
              <a:t>OU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paired</a:t>
            </a:r>
            <a:r>
              <a:rPr lang="fr-FR" sz="1600" b="1" dirty="0" smtClean="0"/>
              <a:t>-end)</a:t>
            </a:r>
          </a:p>
          <a:p>
            <a:pPr algn="ctr"/>
            <a:r>
              <a:rPr lang="fr-FR" sz="1200" b="1" dirty="0" err="1" smtClean="0"/>
              <a:t>fastq</a:t>
            </a:r>
            <a:r>
              <a:rPr lang="fr-FR" sz="1200" b="1" dirty="0" smtClean="0"/>
              <a:t>, </a:t>
            </a:r>
            <a:r>
              <a:rPr lang="fr-FR" sz="1200" b="1" dirty="0" err="1" smtClean="0"/>
              <a:t>fasqz</a:t>
            </a:r>
            <a:endParaRPr lang="fr-FR" sz="1200" b="1" dirty="0"/>
          </a:p>
        </p:txBody>
      </p:sp>
      <p:sp>
        <p:nvSpPr>
          <p:cNvPr id="17" name="Rectangle 16"/>
          <p:cNvSpPr/>
          <p:nvPr/>
        </p:nvSpPr>
        <p:spPr>
          <a:xfrm>
            <a:off x="2311028" y="6254463"/>
            <a:ext cx="4508871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b="1" dirty="0" smtClean="0"/>
              <a:t>Couverture min entre lecture et objet = </a:t>
            </a:r>
            <a:r>
              <a:rPr lang="fr-FR" sz="1400" b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fr-FR" sz="1400" b="1" dirty="0" smtClean="0"/>
              <a:t> (100%)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Fichier de statistiques</a:t>
            </a:r>
            <a:endParaRPr lang="fr-FR" dirty="0">
              <a:latin typeface="+mj-lt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57037932"/>
              </p:ext>
            </p:extLst>
          </p:nvPr>
        </p:nvGraphicFramePr>
        <p:xfrm>
          <a:off x="98427" y="2701748"/>
          <a:ext cx="9601200" cy="23569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/>
                <a:gridCol w="911223"/>
                <a:gridCol w="1285875"/>
                <a:gridCol w="1066800"/>
                <a:gridCol w="1419225"/>
                <a:gridCol w="1476375"/>
                <a:gridCol w="2070102"/>
              </a:tblGrid>
              <a:tr h="528167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lib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specific_hits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mapping_hits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raw_reads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pairs_count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mapped_reads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pairs_count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feature_overlapping_hits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feature_overlapping_hits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specific_hits_percent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8167">
                <a:tc>
                  <a:txBody>
                    <a:bodyPr/>
                    <a:lstStyle/>
                    <a:p>
                      <a:r>
                        <a:rPr lang="fr-FR" sz="1800" b="1" dirty="0" smtClean="0"/>
                        <a:t>S.bbric_RbmLong_GGK21.ope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1178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1181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9697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1179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1153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97.88</a:t>
                      </a:r>
                      <a:endParaRPr lang="fr-FR" dirty="0"/>
                    </a:p>
                  </a:txBody>
                  <a:tcPr/>
                </a:tc>
              </a:tr>
              <a:tr h="528167">
                <a:tc>
                  <a:txBody>
                    <a:bodyPr/>
                    <a:lstStyle/>
                    <a:p>
                      <a:r>
                        <a:rPr lang="fr-FR" sz="1800" b="1" dirty="0" smtClean="0"/>
                        <a:t>S.bbric_RbmSmall_GGK36.ope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24405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24411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64272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24407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20674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84.71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 rot="-2700000">
            <a:off x="3986833" y="1646093"/>
            <a:ext cx="2253253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Nombre de lectures brutes</a:t>
            </a:r>
            <a:endParaRPr lang="fr-FR" sz="1400" b="1" dirty="0"/>
          </a:p>
        </p:txBody>
      </p:sp>
      <p:sp>
        <p:nvSpPr>
          <p:cNvPr id="8" name="Rectangle 7"/>
          <p:cNvSpPr/>
          <p:nvPr/>
        </p:nvSpPr>
        <p:spPr>
          <a:xfrm rot="-2700000">
            <a:off x="5169769" y="1369710"/>
            <a:ext cx="251486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Nombre de lectures alignées sur le génome 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-2700000">
            <a:off x="2719975" y="1508972"/>
            <a:ext cx="212096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Nombre d’alignements sur génome</a:t>
            </a:r>
            <a:endParaRPr lang="fr-FR" sz="1400" b="1" dirty="0"/>
          </a:p>
        </p:txBody>
      </p:sp>
      <p:sp>
        <p:nvSpPr>
          <p:cNvPr id="10" name="Rectangle 9"/>
          <p:cNvSpPr/>
          <p:nvPr/>
        </p:nvSpPr>
        <p:spPr>
          <a:xfrm rot="-2700000">
            <a:off x="1445396" y="1477808"/>
            <a:ext cx="220911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Nombre d’alignements spécifiques sur génome</a:t>
            </a:r>
            <a:endParaRPr lang="fr-FR" sz="1400" b="1" dirty="0"/>
          </a:p>
        </p:txBody>
      </p:sp>
      <p:sp>
        <p:nvSpPr>
          <p:cNvPr id="14" name="Rectangle 13"/>
          <p:cNvSpPr/>
          <p:nvPr/>
        </p:nvSpPr>
        <p:spPr>
          <a:xfrm rot="-2700000">
            <a:off x="6552193" y="1352327"/>
            <a:ext cx="2514863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Nombre d’alignements sur objet biologique</a:t>
            </a:r>
            <a:endParaRPr lang="fr-FR" sz="1400" b="1" dirty="0"/>
          </a:p>
        </p:txBody>
      </p:sp>
      <p:sp>
        <p:nvSpPr>
          <p:cNvPr id="15" name="Rectangle 14"/>
          <p:cNvSpPr/>
          <p:nvPr/>
        </p:nvSpPr>
        <p:spPr>
          <a:xfrm rot="-2700000">
            <a:off x="7982375" y="1297413"/>
            <a:ext cx="2150050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alignements sur objet biologique / alignements spécifiques sur génome</a:t>
            </a:r>
            <a:endParaRPr lang="fr-FR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150242" y="5394176"/>
            <a:ext cx="9361040" cy="36004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Contig/Chromosome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420365" y="6114256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 1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6" name="Flèche droite 15"/>
          <p:cNvSpPr/>
          <p:nvPr/>
        </p:nvSpPr>
        <p:spPr>
          <a:xfrm>
            <a:off x="1521784" y="6127050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 2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10"/>
          <p:cNvCxnSpPr>
            <a:endCxn id="13" idx="1"/>
          </p:cNvCxnSpPr>
          <p:nvPr/>
        </p:nvCxnSpPr>
        <p:spPr>
          <a:xfrm>
            <a:off x="420365" y="5754216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212452" y="5778760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505512" y="5761516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2297599" y="5786060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630439" y="5815322"/>
            <a:ext cx="1755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1181 hits totaux</a:t>
            </a:r>
            <a:endParaRPr lang="fr-FR" dirty="0"/>
          </a:p>
        </p:txBody>
      </p:sp>
      <p:sp>
        <p:nvSpPr>
          <p:cNvPr id="23" name="Flèche droite 22"/>
          <p:cNvSpPr/>
          <p:nvPr/>
        </p:nvSpPr>
        <p:spPr>
          <a:xfrm>
            <a:off x="3440479" y="6127050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 2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3424207" y="5761516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4216294" y="5786060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626278" y="6108000"/>
            <a:ext cx="2844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1179 lectures qui s’alignent</a:t>
            </a:r>
            <a:endParaRPr lang="fr-FR" dirty="0"/>
          </a:p>
        </p:txBody>
      </p:sp>
      <p:sp>
        <p:nvSpPr>
          <p:cNvPr id="22" name="Flèche droite 21"/>
          <p:cNvSpPr/>
          <p:nvPr/>
        </p:nvSpPr>
        <p:spPr>
          <a:xfrm>
            <a:off x="2477588" y="6116384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 2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2461316" y="5750850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3253403" y="5775394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èche droite 27"/>
          <p:cNvSpPr/>
          <p:nvPr/>
        </p:nvSpPr>
        <p:spPr>
          <a:xfrm>
            <a:off x="4425020" y="6127050"/>
            <a:ext cx="1619635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… </a:t>
            </a:r>
            <a:r>
              <a:rPr lang="fr-FR" sz="1400" b="1" dirty="0" err="1" smtClean="0">
                <a:solidFill>
                  <a:schemeClr val="tx1"/>
                </a:solidFill>
              </a:rPr>
              <a:t>Reads</a:t>
            </a:r>
            <a:r>
              <a:rPr lang="fr-FR" sz="1400" b="1" dirty="0" smtClean="0">
                <a:solidFill>
                  <a:schemeClr val="tx1"/>
                </a:solidFill>
              </a:rPr>
              <a:t> 3-1179</a:t>
            </a:r>
            <a:endParaRPr lang="fr-FR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Fichier de statistiques</a:t>
            </a:r>
            <a:endParaRPr lang="fr-FR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 rot="-2700000">
            <a:off x="3986833" y="1646093"/>
            <a:ext cx="2253253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Nombre de lectures brutes</a:t>
            </a:r>
            <a:endParaRPr lang="fr-FR" sz="1400" b="1" dirty="0"/>
          </a:p>
        </p:txBody>
      </p:sp>
      <p:sp>
        <p:nvSpPr>
          <p:cNvPr id="8" name="Rectangle 7"/>
          <p:cNvSpPr/>
          <p:nvPr/>
        </p:nvSpPr>
        <p:spPr>
          <a:xfrm rot="-2700000">
            <a:off x="5169769" y="1369710"/>
            <a:ext cx="251486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Nombre de lectures alignées sur le génome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-2700000">
            <a:off x="2719975" y="1508972"/>
            <a:ext cx="212096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Nombre d’alignements sur génome</a:t>
            </a:r>
            <a:endParaRPr lang="fr-FR" sz="1400" b="1" dirty="0"/>
          </a:p>
        </p:txBody>
      </p:sp>
      <p:sp>
        <p:nvSpPr>
          <p:cNvPr id="10" name="Rectangle 9"/>
          <p:cNvSpPr/>
          <p:nvPr/>
        </p:nvSpPr>
        <p:spPr>
          <a:xfrm rot="-2700000">
            <a:off x="1445396" y="1477808"/>
            <a:ext cx="220911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Nombre d’alignements spécifiques sur génome</a:t>
            </a:r>
            <a:endParaRPr lang="fr-FR" sz="1400" b="1" dirty="0"/>
          </a:p>
        </p:txBody>
      </p:sp>
      <p:sp>
        <p:nvSpPr>
          <p:cNvPr id="14" name="Rectangle 13"/>
          <p:cNvSpPr/>
          <p:nvPr/>
        </p:nvSpPr>
        <p:spPr>
          <a:xfrm rot="-2700000">
            <a:off x="6552193" y="1352327"/>
            <a:ext cx="2514863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Nombre d’alignements sur objet biologique</a:t>
            </a:r>
            <a:endParaRPr lang="fr-FR" sz="1400" b="1" dirty="0"/>
          </a:p>
        </p:txBody>
      </p:sp>
      <p:sp>
        <p:nvSpPr>
          <p:cNvPr id="15" name="Rectangle 14"/>
          <p:cNvSpPr/>
          <p:nvPr/>
        </p:nvSpPr>
        <p:spPr>
          <a:xfrm rot="-2700000">
            <a:off x="7982375" y="1297413"/>
            <a:ext cx="2150050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alignements sur objet biologique / alignements spécifiques sur génome</a:t>
            </a:r>
            <a:endParaRPr lang="fr-FR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150242" y="5394176"/>
            <a:ext cx="9361040" cy="36004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Contig/Chromosome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420365" y="6114256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 1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10"/>
          <p:cNvCxnSpPr>
            <a:endCxn id="13" idx="1"/>
          </p:cNvCxnSpPr>
          <p:nvPr/>
        </p:nvCxnSpPr>
        <p:spPr>
          <a:xfrm>
            <a:off x="420365" y="5754216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212452" y="5778760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114632" y="5805205"/>
            <a:ext cx="4052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1178 hits spécifiques      =</a:t>
            </a:r>
          </a:p>
          <a:p>
            <a:r>
              <a:rPr lang="fr-FR" dirty="0" smtClean="0"/>
              <a:t>1178 lectures avec alignement spécifique</a:t>
            </a:r>
            <a:endParaRPr lang="fr-FR" dirty="0"/>
          </a:p>
        </p:txBody>
      </p:sp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8197939"/>
              </p:ext>
            </p:extLst>
          </p:nvPr>
        </p:nvGraphicFramePr>
        <p:xfrm>
          <a:off x="98427" y="2701748"/>
          <a:ext cx="9601200" cy="23569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/>
                <a:gridCol w="911223"/>
                <a:gridCol w="1285875"/>
                <a:gridCol w="1066800"/>
                <a:gridCol w="1419225"/>
                <a:gridCol w="1476375"/>
                <a:gridCol w="2070102"/>
              </a:tblGrid>
              <a:tr h="528167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lib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specific_hits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mapping_hits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raw_reads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pairs_count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mapped_reads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pairs_count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feature_overlapping_hits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feature_overlapping_hits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specific_hits_percent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8167">
                <a:tc>
                  <a:txBody>
                    <a:bodyPr/>
                    <a:lstStyle/>
                    <a:p>
                      <a:r>
                        <a:rPr lang="fr-FR" sz="1800" b="1" dirty="0" smtClean="0"/>
                        <a:t>S.bbric_RbmLong_GGK21.ope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1178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1181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9697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1179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1153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97.88</a:t>
                      </a:r>
                      <a:endParaRPr lang="fr-FR" dirty="0"/>
                    </a:p>
                  </a:txBody>
                  <a:tcPr/>
                </a:tc>
              </a:tr>
              <a:tr h="528167">
                <a:tc>
                  <a:txBody>
                    <a:bodyPr/>
                    <a:lstStyle/>
                    <a:p>
                      <a:r>
                        <a:rPr lang="fr-FR" sz="1800" b="1" dirty="0" smtClean="0"/>
                        <a:t>S.bbric_RbmSmall_GGK36.ope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24405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24411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64272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24407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20674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84.71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Flèche droite 28"/>
          <p:cNvSpPr/>
          <p:nvPr/>
        </p:nvSpPr>
        <p:spPr>
          <a:xfrm>
            <a:off x="1521784" y="6127050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 2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1505512" y="5761516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2297599" y="5786060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èche droite 34"/>
          <p:cNvSpPr/>
          <p:nvPr/>
        </p:nvSpPr>
        <p:spPr>
          <a:xfrm>
            <a:off x="3440479" y="6127050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 2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>
            <a:off x="3424207" y="5761516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4216294" y="5786060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lèche droite 37"/>
          <p:cNvSpPr/>
          <p:nvPr/>
        </p:nvSpPr>
        <p:spPr>
          <a:xfrm>
            <a:off x="2477588" y="6116384"/>
            <a:ext cx="792088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Read 2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39" name="Connecteur droit 38"/>
          <p:cNvCxnSpPr/>
          <p:nvPr/>
        </p:nvCxnSpPr>
        <p:spPr>
          <a:xfrm>
            <a:off x="2461316" y="5750850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3253403" y="5775394"/>
            <a:ext cx="0" cy="50405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lèche droite 40"/>
          <p:cNvSpPr/>
          <p:nvPr/>
        </p:nvSpPr>
        <p:spPr>
          <a:xfrm>
            <a:off x="4425020" y="6127050"/>
            <a:ext cx="1619635" cy="288032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… </a:t>
            </a:r>
            <a:r>
              <a:rPr lang="fr-FR" sz="1400" b="1" dirty="0" err="1" smtClean="0">
                <a:solidFill>
                  <a:schemeClr val="tx1"/>
                </a:solidFill>
              </a:rPr>
              <a:t>Reads</a:t>
            </a:r>
            <a:r>
              <a:rPr lang="fr-FR" sz="1400" b="1" dirty="0" smtClean="0">
                <a:solidFill>
                  <a:schemeClr val="tx1"/>
                </a:solidFill>
              </a:rPr>
              <a:t> 3-1179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1521784" y="5732179"/>
            <a:ext cx="775815" cy="64040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2493861" y="5732179"/>
            <a:ext cx="775815" cy="64040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V="1">
            <a:off x="3456752" y="5710586"/>
            <a:ext cx="775815" cy="64040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 flipV="1">
            <a:off x="3456752" y="5782365"/>
            <a:ext cx="637352" cy="511446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H="1" flipV="1">
            <a:off x="2494186" y="5764320"/>
            <a:ext cx="637352" cy="511446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H="1" flipV="1">
            <a:off x="1573229" y="5796658"/>
            <a:ext cx="637352" cy="511446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42611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Calibri"/>
              </a:rPr>
              <a:t>Protocoles d’analyses BBRIC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2175" r="13181" b="54603"/>
          <a:stretch>
            <a:fillRect/>
          </a:stretch>
        </p:blipFill>
        <p:spPr bwMode="auto">
          <a:xfrm>
            <a:off x="-248" y="827509"/>
            <a:ext cx="9865096" cy="301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11437" r="19088" b="30239"/>
          <a:stretch>
            <a:fillRect/>
          </a:stretch>
        </p:blipFill>
        <p:spPr bwMode="auto">
          <a:xfrm>
            <a:off x="3600152" y="3911673"/>
            <a:ext cx="6264696" cy="361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3672160" y="3635821"/>
            <a:ext cx="792088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31800" y="4008635"/>
            <a:ext cx="3240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 système propose la liste des programmes potentiellement pertinents avec un lien hypertexte qui renvoie vers le formulaire permettant de faire l’analyse 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Fichier de résultats</a:t>
            </a:r>
            <a:endParaRPr lang="fr-FR" dirty="0">
              <a:latin typeface="+mj-lt"/>
            </a:endParaRPr>
          </a:p>
        </p:txBody>
      </p:sp>
      <p:sp>
        <p:nvSpPr>
          <p:cNvPr id="5" name="Espace réservé du numéro de diapositive 5"/>
          <p:cNvSpPr txBox="1"/>
          <p:nvPr/>
        </p:nvSpPr>
        <p:spPr>
          <a:xfrm>
            <a:off x="3240112" y="7308229"/>
            <a:ext cx="6768168" cy="251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90000"/>
              </a:lnSpc>
              <a:buNone/>
              <a:defRPr sz="1800"/>
            </a:pPr>
            <a:r>
              <a:rPr lang="fr-FR" sz="1200" b="0" i="0" u="none" strike="noStrike" kern="1200" spc="0" baseline="0" dirty="0">
                <a:ln>
                  <a:noFill/>
                </a:ln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 </a:t>
            </a:r>
            <a:r>
              <a:rPr lang="fr-FR" sz="1200" dirty="0"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Formation analyse de données : génomes &amp; </a:t>
            </a:r>
            <a:r>
              <a:rPr lang="fr-FR" sz="1200" dirty="0" err="1" smtClean="0"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transcriptomes</a:t>
            </a:r>
            <a:endParaRPr lang="fr-FR" sz="1200" dirty="0">
              <a:solidFill>
                <a:srgbClr val="0D0D0D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space réservé du numéro de diapositive 5"/>
          <p:cNvSpPr txBox="1"/>
          <p:nvPr/>
        </p:nvSpPr>
        <p:spPr>
          <a:xfrm>
            <a:off x="9721169" y="7291475"/>
            <a:ext cx="359456" cy="26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fld id="{F1C2063F-E3C5-40FD-8C2E-C52A295D96AD}" type="slidenum">
              <a:rPr lang="fr-FR" sz="1200" b="0" i="0" u="none" strike="noStrike" kern="1200" spc="0" baseline="0" smtClean="0">
                <a:ln>
                  <a:noFill/>
                </a:ln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pPr marL="0" marR="0" lvl="0" indent="0" algn="ctr" rtl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t>140</a:t>
            </a:fld>
            <a:endParaRPr lang="fr-FR" sz="1200" b="0" i="0" u="none" strike="noStrike" kern="1200" spc="0" baseline="0" dirty="0">
              <a:ln>
                <a:noFill/>
              </a:ln>
              <a:solidFill>
                <a:srgbClr val="0D0D0D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0" name="Tableau 3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71823847"/>
              </p:ext>
            </p:extLst>
          </p:nvPr>
        </p:nvGraphicFramePr>
        <p:xfrm>
          <a:off x="108247" y="2709335"/>
          <a:ext cx="9861933" cy="29921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09353"/>
                <a:gridCol w="787400"/>
                <a:gridCol w="786625"/>
                <a:gridCol w="756047"/>
                <a:gridCol w="667128"/>
                <a:gridCol w="844966"/>
                <a:gridCol w="756047"/>
                <a:gridCol w="756047"/>
                <a:gridCol w="756047"/>
                <a:gridCol w="756047"/>
                <a:gridCol w="756047"/>
                <a:gridCol w="1230179"/>
              </a:tblGrid>
              <a:tr h="1360071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id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0_seqid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1_start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2_end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3_strand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4_length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5_type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6_Note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S.bbric_RbmLong_GGK21.ope-count</a:t>
                      </a:r>
                      <a:endParaRPr lang="fr-FR" sz="1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S.bbric_RbmLong_GGK21.ope-</a:t>
                      </a:r>
                      <a:r>
                        <a:rPr lang="fr-FR" sz="1400" b="1" dirty="0" err="1"/>
                        <a:t>rpkm</a:t>
                      </a:r>
                      <a:endParaRPr lang="fr-FR" sz="1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S.bbric_RbmSmall_GGK36.ope-count</a:t>
                      </a:r>
                      <a:endParaRPr lang="fr-FR" sz="14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S.bbric_RbmSmall_GGK36.ope-</a:t>
                      </a:r>
                      <a:r>
                        <a:rPr lang="fr-FR" sz="1400" b="1" dirty="0" err="1" smtClean="0"/>
                        <a:t>rpkm</a:t>
                      </a:r>
                      <a:endParaRPr lang="fr-FR" sz="1400" b="1" dirty="0"/>
                    </a:p>
                  </a:txBody>
                  <a:tcPr marL="0" marR="0" marT="0" marB="0" anchor="ctr"/>
                </a:tc>
              </a:tr>
              <a:tr h="54402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SBBRIC1.1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SBBRIC1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685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302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gene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14054.58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smtClean="0"/>
                        <a:t>2</a:t>
                      </a:r>
                      <a:endParaRPr lang="fr-FR" sz="14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260.41</a:t>
                      </a:r>
                      <a:endParaRPr lang="fr-FR" sz="1400" dirty="0"/>
                    </a:p>
                  </a:txBody>
                  <a:tcPr marL="0" marR="0" marT="0" marB="0" anchor="ctr"/>
                </a:tc>
              </a:tr>
              <a:tr h="544029"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SBBRIC1.10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SBBRIC1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9162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11163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+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2002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gene</a:t>
                      </a:r>
                      <a:endParaRPr lang="fr-FR"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5936.34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107</a:t>
                      </a:r>
                      <a:endParaRPr lang="fr-FR"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2101.63</a:t>
                      </a:r>
                      <a:endParaRPr lang="fr-FR" sz="1400" dirty="0"/>
                    </a:p>
                  </a:txBody>
                  <a:tcPr marL="0" marR="0" marT="0" marB="0" anchor="ctr"/>
                </a:tc>
              </a:tr>
              <a:tr h="544029"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SBBRIC1.100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SBBRIC1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90298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90594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+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gene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9</a:t>
                      </a:r>
                      <a:endParaRPr lang="fr-FR"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1191.58</a:t>
                      </a:r>
                      <a:endParaRPr lang="fr-FR" sz="1400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1" name="Rectangle 40"/>
          <p:cNvSpPr/>
          <p:nvPr/>
        </p:nvSpPr>
        <p:spPr>
          <a:xfrm rot="-2700000" flipH="1">
            <a:off x="306921" y="2079766"/>
            <a:ext cx="1259486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Gene/RNA ID</a:t>
            </a:r>
          </a:p>
        </p:txBody>
      </p:sp>
      <p:sp>
        <p:nvSpPr>
          <p:cNvPr id="43" name="Rectangle 42"/>
          <p:cNvSpPr/>
          <p:nvPr/>
        </p:nvSpPr>
        <p:spPr>
          <a:xfrm rot="-2700000">
            <a:off x="5041616" y="1976450"/>
            <a:ext cx="155464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Type (Gène/RNA)</a:t>
            </a:r>
          </a:p>
        </p:txBody>
      </p:sp>
      <p:sp>
        <p:nvSpPr>
          <p:cNvPr id="45" name="Rectangle 44"/>
          <p:cNvSpPr/>
          <p:nvPr/>
        </p:nvSpPr>
        <p:spPr>
          <a:xfrm rot="-2700000">
            <a:off x="1248194" y="2203888"/>
            <a:ext cx="908686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Contig Id</a:t>
            </a:r>
            <a:endParaRPr lang="fr-FR" sz="1400" b="1" dirty="0" smtClean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 rot="-2700000">
            <a:off x="6343522" y="1531287"/>
            <a:ext cx="2821750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Comptage brut  (Lectures/Objet)</a:t>
            </a:r>
          </a:p>
        </p:txBody>
      </p:sp>
      <p:sp>
        <p:nvSpPr>
          <p:cNvPr id="48" name="Rectangle 47"/>
          <p:cNvSpPr/>
          <p:nvPr/>
        </p:nvSpPr>
        <p:spPr>
          <a:xfrm rot="-2700000">
            <a:off x="7157503" y="1699846"/>
            <a:ext cx="2371233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Comptage normalisé (RPKM)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249511" y="1542224"/>
            <a:ext cx="20156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Positionnement du gène/RNA sur le contig </a:t>
            </a:r>
          </a:p>
        </p:txBody>
      </p:sp>
      <p:sp>
        <p:nvSpPr>
          <p:cNvPr id="53" name="Rectangle 52"/>
          <p:cNvSpPr/>
          <p:nvPr/>
        </p:nvSpPr>
        <p:spPr>
          <a:xfrm rot="-2700000">
            <a:off x="2887538" y="2361721"/>
            <a:ext cx="461031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Fin</a:t>
            </a:r>
            <a:endParaRPr lang="fr-FR" sz="1400" b="1" dirty="0"/>
          </a:p>
        </p:txBody>
      </p:sp>
      <p:sp>
        <p:nvSpPr>
          <p:cNvPr id="64" name="Rectangle 63"/>
          <p:cNvSpPr/>
          <p:nvPr/>
        </p:nvSpPr>
        <p:spPr>
          <a:xfrm rot="-2700000">
            <a:off x="3610418" y="2336321"/>
            <a:ext cx="529781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Brin</a:t>
            </a:r>
            <a:endParaRPr lang="fr-FR" sz="1400" b="1" dirty="0"/>
          </a:p>
        </p:txBody>
      </p:sp>
      <p:sp>
        <p:nvSpPr>
          <p:cNvPr id="65" name="Rectangle 64"/>
          <p:cNvSpPr/>
          <p:nvPr/>
        </p:nvSpPr>
        <p:spPr>
          <a:xfrm rot="-2700000">
            <a:off x="4210115" y="1925016"/>
            <a:ext cx="1677035" cy="3131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Taille du Gène/RNA</a:t>
            </a:r>
            <a:endParaRPr lang="fr-FR" sz="1400" b="1" dirty="0"/>
          </a:p>
        </p:txBody>
      </p:sp>
      <p:sp>
        <p:nvSpPr>
          <p:cNvPr id="67" name="Rectangle 66"/>
          <p:cNvSpPr/>
          <p:nvPr/>
        </p:nvSpPr>
        <p:spPr>
          <a:xfrm rot="-2700000">
            <a:off x="2076943" y="2285521"/>
            <a:ext cx="670942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Début</a:t>
            </a:r>
            <a:endParaRPr lang="fr-FR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Fichier de résultats</a:t>
            </a:r>
            <a:endParaRPr lang="fr-FR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Comptage</a:t>
            </a:r>
          </a:p>
          <a:p>
            <a:pPr lvl="1"/>
            <a:r>
              <a:rPr lang="fr-FR" dirty="0" smtClean="0">
                <a:latin typeface="+mj-lt"/>
              </a:rPr>
              <a:t>nombre de lectures alignées par objet</a:t>
            </a:r>
          </a:p>
          <a:p>
            <a:pPr lvl="1"/>
            <a:r>
              <a:rPr lang="fr-FR" dirty="0" smtClean="0">
                <a:latin typeface="+mj-lt"/>
              </a:rPr>
              <a:t>utilisé pour les analyses d’expression différentielle après normalisation</a:t>
            </a:r>
          </a:p>
          <a:p>
            <a:pPr lvl="1"/>
            <a:endParaRPr lang="fr-F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Normalisation RPKM</a:t>
            </a:r>
          </a:p>
          <a:p>
            <a:pPr lvl="1"/>
            <a:r>
              <a:rPr lang="fr-FR" b="1" dirty="0" smtClean="0">
                <a:latin typeface="+mj-lt"/>
              </a:rPr>
              <a:t>R</a:t>
            </a:r>
            <a:r>
              <a:rPr lang="fr-FR" dirty="0" smtClean="0">
                <a:latin typeface="+mj-lt"/>
              </a:rPr>
              <a:t>ead </a:t>
            </a:r>
            <a:r>
              <a:rPr lang="fr-FR" b="1" dirty="0" smtClean="0">
                <a:latin typeface="+mj-lt"/>
              </a:rPr>
              <a:t>P</a:t>
            </a:r>
            <a:r>
              <a:rPr lang="fr-FR" dirty="0" smtClean="0">
                <a:latin typeface="+mj-lt"/>
              </a:rPr>
              <a:t>er </a:t>
            </a:r>
            <a:r>
              <a:rPr lang="fr-FR" b="1" dirty="0" err="1" smtClean="0">
                <a:latin typeface="+mj-lt"/>
              </a:rPr>
              <a:t>K</a:t>
            </a:r>
            <a:r>
              <a:rPr lang="fr-FR" dirty="0" err="1" smtClean="0">
                <a:latin typeface="+mj-lt"/>
              </a:rPr>
              <a:t>ilobase</a:t>
            </a:r>
            <a:r>
              <a:rPr lang="fr-FR" dirty="0" smtClean="0">
                <a:latin typeface="+mj-lt"/>
              </a:rPr>
              <a:t> per </a:t>
            </a:r>
            <a:r>
              <a:rPr lang="fr-FR" b="1" dirty="0" smtClean="0">
                <a:latin typeface="+mj-lt"/>
              </a:rPr>
              <a:t>M</a:t>
            </a:r>
            <a:r>
              <a:rPr lang="fr-FR" dirty="0" smtClean="0">
                <a:latin typeface="+mj-lt"/>
              </a:rPr>
              <a:t>illion </a:t>
            </a:r>
            <a:r>
              <a:rPr lang="fr-FR" dirty="0" err="1" smtClean="0">
                <a:latin typeface="+mj-lt"/>
              </a:rPr>
              <a:t>mapped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reads</a:t>
            </a:r>
            <a:endParaRPr lang="fr-FR" dirty="0" smtClean="0">
              <a:latin typeface="+mj-lt"/>
            </a:endParaRPr>
          </a:p>
          <a:p>
            <a:pPr lvl="1"/>
            <a:endParaRPr lang="fr-FR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1200" y="5222491"/>
            <a:ext cx="789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RPKM (X) = 	</a:t>
            </a:r>
            <a:r>
              <a:rPr lang="en-US" sz="2000" dirty="0" err="1" smtClean="0"/>
              <a:t>Nb</a:t>
            </a:r>
            <a:r>
              <a:rPr lang="en-US" sz="2000" dirty="0" smtClean="0"/>
              <a:t> de lectures/</a:t>
            </a:r>
            <a:r>
              <a:rPr lang="en-US" sz="2000" dirty="0" err="1" smtClean="0"/>
              <a:t>gène</a:t>
            </a:r>
            <a:r>
              <a:rPr lang="en-US" sz="2000" dirty="0" smtClean="0"/>
              <a:t> (</a:t>
            </a:r>
            <a:r>
              <a:rPr lang="en-US" sz="2000" dirty="0" err="1" smtClean="0"/>
              <a:t>comptage</a:t>
            </a:r>
            <a:r>
              <a:rPr lang="en-US" sz="2000" dirty="0" smtClean="0"/>
              <a:t> brut)</a:t>
            </a:r>
            <a:endParaRPr lang="en-US" sz="2000" dirty="0"/>
          </a:p>
          <a:p>
            <a:r>
              <a:rPr lang="en-US" sz="2000" dirty="0" smtClean="0"/>
              <a:t>	     million lectures </a:t>
            </a:r>
            <a:r>
              <a:rPr lang="en-US" sz="2000" dirty="0" err="1" smtClean="0"/>
              <a:t>alignées</a:t>
            </a:r>
            <a:r>
              <a:rPr lang="en-US" sz="2000" dirty="0" smtClean="0"/>
              <a:t> x </a:t>
            </a:r>
            <a:r>
              <a:rPr lang="en-US" sz="2000" dirty="0" err="1" smtClean="0"/>
              <a:t>taille</a:t>
            </a:r>
            <a:r>
              <a:rPr lang="en-US" sz="2000" dirty="0" smtClean="0"/>
              <a:t> objet </a:t>
            </a:r>
            <a:r>
              <a:rPr lang="en-US" sz="2000" dirty="0" err="1" smtClean="0"/>
              <a:t>biologique</a:t>
            </a:r>
            <a:r>
              <a:rPr lang="en-US" sz="2000" dirty="0" smtClean="0"/>
              <a:t>(kb)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562100" y="6416267"/>
            <a:ext cx="2438400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Normalisation entre  librairies</a:t>
            </a:r>
          </a:p>
        </p:txBody>
      </p:sp>
      <p:cxnSp>
        <p:nvCxnSpPr>
          <p:cNvPr id="10" name="Connecteur droit avec flèche 9"/>
          <p:cNvCxnSpPr>
            <a:stCxn id="9" idx="0"/>
          </p:cNvCxnSpPr>
          <p:nvPr/>
        </p:nvCxnSpPr>
        <p:spPr>
          <a:xfrm flipV="1">
            <a:off x="2781300" y="5937251"/>
            <a:ext cx="622300" cy="479016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501676" y="6408457"/>
            <a:ext cx="2418956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Normalisation entre objets</a:t>
            </a:r>
          </a:p>
        </p:txBody>
      </p:sp>
      <p:cxnSp>
        <p:nvCxnSpPr>
          <p:cNvPr id="12" name="Connecteur droit avec flèche 11"/>
          <p:cNvCxnSpPr>
            <a:stCxn id="11" idx="0"/>
          </p:cNvCxnSpPr>
          <p:nvPr/>
        </p:nvCxnSpPr>
        <p:spPr>
          <a:xfrm flipH="1" flipV="1">
            <a:off x="5702300" y="5911851"/>
            <a:ext cx="1008854" cy="496606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817363"/>
            <a:ext cx="4933950" cy="60960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1" name="Connecteur droit 30"/>
          <p:cNvCxnSpPr/>
          <p:nvPr/>
        </p:nvCxnSpPr>
        <p:spPr>
          <a:xfrm>
            <a:off x="2032000" y="5594350"/>
            <a:ext cx="5321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Limites : normalisation RPKM</a:t>
            </a:r>
            <a:endParaRPr lang="fr-FR" dirty="0">
              <a:latin typeface="+mj-lt"/>
            </a:endParaRPr>
          </a:p>
        </p:txBody>
      </p:sp>
      <p:cxnSp>
        <p:nvCxnSpPr>
          <p:cNvPr id="4" name="Connecteur droit 24"/>
          <p:cNvCxnSpPr/>
          <p:nvPr/>
        </p:nvCxnSpPr>
        <p:spPr>
          <a:xfrm flipV="1">
            <a:off x="-9720" y="522359"/>
            <a:ext cx="9801000" cy="13321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6" y="4205758"/>
            <a:ext cx="7086600" cy="2238375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10" y="1117599"/>
            <a:ext cx="3914487" cy="2373089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3" y="971525"/>
            <a:ext cx="5479916" cy="2565067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1454" y="5324945"/>
            <a:ext cx="6094120" cy="259689"/>
          </a:xfrm>
          <a:prstGeom prst="rect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47824" y="5776829"/>
            <a:ext cx="6094120" cy="146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Aller plus loin…</a:t>
            </a:r>
            <a:endParaRPr lang="fr-FR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+mj-lt"/>
              </a:rPr>
              <a:t>Normalisation et analyses statistiques pour identifier les gènes </a:t>
            </a:r>
            <a:r>
              <a:rPr lang="fr-FR" dirty="0" err="1" smtClean="0">
                <a:latin typeface="+mj-lt"/>
              </a:rPr>
              <a:t>différentiellements</a:t>
            </a:r>
            <a:r>
              <a:rPr lang="fr-FR" dirty="0" smtClean="0">
                <a:latin typeface="+mj-lt"/>
              </a:rPr>
              <a:t> exprimés avec R</a:t>
            </a:r>
          </a:p>
          <a:p>
            <a:pPr lvl="1"/>
            <a:r>
              <a:rPr lang="fr-FR" dirty="0" err="1" smtClean="0">
                <a:latin typeface="+mj-lt"/>
              </a:rPr>
              <a:t>DESeq</a:t>
            </a:r>
            <a:r>
              <a:rPr lang="fr-FR" dirty="0" smtClean="0">
                <a:latin typeface="+mj-lt"/>
              </a:rPr>
              <a:t> ou DESeq2 (</a:t>
            </a:r>
            <a:r>
              <a:rPr lang="fr-FR" dirty="0" err="1" smtClean="0">
                <a:latin typeface="+mj-lt"/>
              </a:rPr>
              <a:t>bioconductor</a:t>
            </a:r>
            <a:r>
              <a:rPr lang="fr-FR" dirty="0" smtClean="0">
                <a:latin typeface="+mj-lt"/>
              </a:rPr>
              <a:t>)</a:t>
            </a:r>
          </a:p>
          <a:p>
            <a:pPr lvl="1"/>
            <a:r>
              <a:rPr lang="fr-FR" dirty="0" smtClean="0">
                <a:latin typeface="+mj-lt"/>
              </a:rPr>
              <a:t>TMM (</a:t>
            </a:r>
            <a:r>
              <a:rPr lang="fr-FR" dirty="0" err="1" smtClean="0">
                <a:latin typeface="+mj-lt"/>
              </a:rPr>
              <a:t>edgeR</a:t>
            </a:r>
            <a:r>
              <a:rPr lang="fr-FR" dirty="0" smtClean="0">
                <a:latin typeface="+mj-lt"/>
              </a:rPr>
              <a:t>)</a:t>
            </a:r>
          </a:p>
          <a:p>
            <a:pPr lvl="1"/>
            <a:endParaRPr lang="fr-FR" dirty="0" smtClean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Aller plus loin… bonus</a:t>
            </a:r>
            <a:endParaRPr lang="fr-FR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586" y="2017034"/>
            <a:ext cx="9754039" cy="4708981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 smtClean="0"/>
              <a:t>Dans une console R </a:t>
            </a:r>
            <a:r>
              <a:rPr lang="fr-FR" sz="1000" dirty="0" smtClean="0"/>
              <a:t>:</a:t>
            </a:r>
          </a:p>
          <a:p>
            <a:endParaRPr lang="fr-FR" sz="1000" dirty="0" smtClean="0"/>
          </a:p>
          <a:p>
            <a:r>
              <a:rPr lang="fr-FR" sz="1000" dirty="0" smtClean="0"/>
              <a:t># la première fois, installer la librairie </a:t>
            </a:r>
            <a:r>
              <a:rPr lang="fr-FR" sz="1000" dirty="0" err="1" smtClean="0"/>
              <a:t>DESeq</a:t>
            </a:r>
            <a:r>
              <a:rPr lang="fr-FR" sz="1000" dirty="0" smtClean="0"/>
              <a:t> </a:t>
            </a:r>
          </a:p>
          <a:p>
            <a:r>
              <a:rPr lang="fr-FR" sz="1000" dirty="0" smtClean="0"/>
              <a:t>source</a:t>
            </a:r>
            <a:r>
              <a:rPr lang="fr-FR" sz="1000" dirty="0"/>
              <a:t>("http://www.bioconductor.org/biocLite.R")</a:t>
            </a:r>
          </a:p>
          <a:p>
            <a:r>
              <a:rPr lang="fr-FR" sz="1000" dirty="0" err="1"/>
              <a:t>biocLite</a:t>
            </a:r>
            <a:r>
              <a:rPr lang="fr-FR" sz="1000" dirty="0"/>
              <a:t>("</a:t>
            </a:r>
            <a:r>
              <a:rPr lang="fr-FR" sz="1000" dirty="0" err="1"/>
              <a:t>DESeq</a:t>
            </a:r>
            <a:r>
              <a:rPr lang="fr-FR" sz="1000" dirty="0" smtClean="0"/>
              <a:t>")</a:t>
            </a:r>
          </a:p>
          <a:p>
            <a:endParaRPr lang="fr-FR" sz="1000" dirty="0" smtClean="0"/>
          </a:p>
          <a:p>
            <a:r>
              <a:rPr lang="fr-FR" sz="1000" dirty="0" smtClean="0"/>
              <a:t># </a:t>
            </a:r>
            <a:r>
              <a:rPr lang="fr-FR" sz="1000" dirty="0"/>
              <a:t>appel de la </a:t>
            </a:r>
            <a:r>
              <a:rPr lang="fr-FR" sz="1000" dirty="0" smtClean="0"/>
              <a:t>librairie </a:t>
            </a:r>
            <a:r>
              <a:rPr lang="fr-FR" sz="1000" dirty="0" err="1"/>
              <a:t>DESeq</a:t>
            </a:r>
            <a:endParaRPr lang="fr-FR" sz="1000" dirty="0"/>
          </a:p>
          <a:p>
            <a:r>
              <a:rPr lang="fr-FR" sz="1000" dirty="0" err="1"/>
              <a:t>library</a:t>
            </a:r>
            <a:r>
              <a:rPr lang="fr-FR" sz="1000" dirty="0"/>
              <a:t>("</a:t>
            </a:r>
            <a:r>
              <a:rPr lang="fr-FR" sz="1000" dirty="0" err="1"/>
              <a:t>DESeq</a:t>
            </a:r>
            <a:r>
              <a:rPr lang="fr-FR" sz="1000" dirty="0"/>
              <a:t>")</a:t>
            </a:r>
          </a:p>
          <a:p>
            <a:endParaRPr lang="fr-FR" sz="1000" dirty="0"/>
          </a:p>
          <a:p>
            <a:r>
              <a:rPr lang="fr-FR" sz="1000" dirty="0"/>
              <a:t># lecture du fichier de </a:t>
            </a:r>
            <a:r>
              <a:rPr lang="fr-FR" sz="1000" dirty="0" smtClean="0"/>
              <a:t>comptages bruts (c’est un fichier avec en-têtes ; colonnes=noms des librairies ; lignes=noms des gènes ; valeurs = comptages bruts)</a:t>
            </a:r>
            <a:endParaRPr lang="fr-FR" sz="1000" dirty="0"/>
          </a:p>
          <a:p>
            <a:r>
              <a:rPr lang="fr-FR" sz="1000" dirty="0" err="1"/>
              <a:t>alldata</a:t>
            </a:r>
            <a:r>
              <a:rPr lang="fr-FR" sz="1000" dirty="0"/>
              <a:t> &lt;- </a:t>
            </a:r>
            <a:r>
              <a:rPr lang="fr-FR" sz="1000" dirty="0" err="1"/>
              <a:t>read.table</a:t>
            </a:r>
            <a:r>
              <a:rPr lang="fr-FR" sz="1000" dirty="0"/>
              <a:t>("AllCounts.txt", header = TRUE, sep="\t", </a:t>
            </a:r>
            <a:r>
              <a:rPr lang="fr-FR" sz="1000" dirty="0" err="1"/>
              <a:t>row.names</a:t>
            </a:r>
            <a:r>
              <a:rPr lang="fr-FR" sz="1000" dirty="0"/>
              <a:t>=1)</a:t>
            </a:r>
          </a:p>
          <a:p>
            <a:endParaRPr lang="fr-FR" sz="1000" dirty="0"/>
          </a:p>
          <a:p>
            <a:r>
              <a:rPr lang="fr-FR" sz="1000" dirty="0"/>
              <a:t># définir le </a:t>
            </a:r>
            <a:r>
              <a:rPr lang="fr-FR" sz="1000" dirty="0" smtClean="0"/>
              <a:t>design (ici, 7 librairies : 3 </a:t>
            </a:r>
            <a:r>
              <a:rPr lang="fr-FR" sz="1000" dirty="0"/>
              <a:t> "</a:t>
            </a:r>
            <a:r>
              <a:rPr lang="fr-FR" sz="1000" dirty="0" smtClean="0"/>
              <a:t>WT</a:t>
            </a:r>
            <a:r>
              <a:rPr lang="fr-FR" sz="1000" dirty="0"/>
              <a:t>" et 4 </a:t>
            </a:r>
            <a:r>
              <a:rPr lang="fr-FR" sz="1000" dirty="0" smtClean="0"/>
              <a:t>"Mut </a:t>
            </a:r>
            <a:r>
              <a:rPr lang="fr-FR" sz="1000" dirty="0"/>
              <a:t>")</a:t>
            </a:r>
          </a:p>
          <a:p>
            <a:r>
              <a:rPr lang="fr-FR" sz="1000" dirty="0"/>
              <a:t>conditions &lt;- factor(c("WT", "WT", "WT", "Mut", "</a:t>
            </a:r>
            <a:r>
              <a:rPr lang="fr-FR" sz="1000" dirty="0" smtClean="0"/>
              <a:t>Mut</a:t>
            </a:r>
            <a:r>
              <a:rPr lang="fr-FR" sz="1000" dirty="0"/>
              <a:t>"</a:t>
            </a:r>
            <a:r>
              <a:rPr lang="fr-FR" sz="1000" dirty="0" smtClean="0"/>
              <a:t>, </a:t>
            </a:r>
            <a:r>
              <a:rPr lang="fr-FR" sz="1000" dirty="0"/>
              <a:t>"Mut", "Mut</a:t>
            </a:r>
            <a:r>
              <a:rPr lang="fr-FR" sz="1000" dirty="0" smtClean="0"/>
              <a:t>"))</a:t>
            </a:r>
            <a:endParaRPr lang="fr-FR" sz="1000" dirty="0"/>
          </a:p>
          <a:p>
            <a:endParaRPr lang="fr-FR" sz="1000" dirty="0"/>
          </a:p>
          <a:p>
            <a:r>
              <a:rPr lang="fr-FR" sz="1000" dirty="0"/>
              <a:t># création d'un objet </a:t>
            </a:r>
            <a:r>
              <a:rPr lang="fr-FR" sz="1000" dirty="0" smtClean="0"/>
              <a:t>« </a:t>
            </a:r>
            <a:r>
              <a:rPr lang="fr-FR" sz="1000" dirty="0" err="1" smtClean="0"/>
              <a:t>DESeq</a:t>
            </a:r>
            <a:r>
              <a:rPr lang="fr-FR" sz="1000" dirty="0" smtClean="0"/>
              <a:t> »</a:t>
            </a:r>
          </a:p>
          <a:p>
            <a:r>
              <a:rPr lang="fr-FR" sz="1000" dirty="0" err="1" smtClean="0"/>
              <a:t>cds</a:t>
            </a:r>
            <a:r>
              <a:rPr lang="fr-FR" sz="1000" dirty="0" smtClean="0"/>
              <a:t> </a:t>
            </a:r>
            <a:r>
              <a:rPr lang="fr-FR" sz="1000" dirty="0"/>
              <a:t>&lt;- </a:t>
            </a:r>
            <a:r>
              <a:rPr lang="fr-FR" sz="1000" dirty="0" err="1" smtClean="0"/>
              <a:t>newCountDataSet</a:t>
            </a:r>
            <a:r>
              <a:rPr lang="fr-FR" sz="1000" dirty="0" smtClean="0"/>
              <a:t>(</a:t>
            </a:r>
            <a:r>
              <a:rPr lang="fr-FR" sz="1000" dirty="0" err="1" smtClean="0"/>
              <a:t>alldata</a:t>
            </a:r>
            <a:r>
              <a:rPr lang="fr-FR" sz="1000" dirty="0" smtClean="0"/>
              <a:t>, </a:t>
            </a:r>
            <a:r>
              <a:rPr lang="fr-FR" sz="1000" dirty="0"/>
              <a:t>conditions)</a:t>
            </a:r>
          </a:p>
          <a:p>
            <a:endParaRPr lang="fr-FR" sz="1000" dirty="0"/>
          </a:p>
          <a:p>
            <a:r>
              <a:rPr lang="fr-FR" sz="1000" dirty="0" smtClean="0"/>
              <a:t># </a:t>
            </a:r>
            <a:r>
              <a:rPr lang="fr-FR" sz="1000" dirty="0"/>
              <a:t>suppression des gènes pour lesquels la moyenne des comptages </a:t>
            </a:r>
            <a:r>
              <a:rPr lang="fr-FR" sz="1000" dirty="0" smtClean="0"/>
              <a:t>est inférieure </a:t>
            </a:r>
            <a:r>
              <a:rPr lang="fr-FR" sz="1000" dirty="0"/>
              <a:t>ou égale à 5</a:t>
            </a:r>
          </a:p>
          <a:p>
            <a:r>
              <a:rPr lang="fr-FR" sz="1000" dirty="0" err="1"/>
              <a:t>cds</a:t>
            </a:r>
            <a:r>
              <a:rPr lang="fr-FR" sz="1000" dirty="0"/>
              <a:t> &lt;- </a:t>
            </a:r>
            <a:r>
              <a:rPr lang="fr-FR" sz="1000" dirty="0" err="1"/>
              <a:t>cds</a:t>
            </a:r>
            <a:r>
              <a:rPr lang="fr-FR" sz="1000" dirty="0"/>
              <a:t>[</a:t>
            </a:r>
            <a:r>
              <a:rPr lang="fr-FR" sz="1000" dirty="0" err="1"/>
              <a:t>rowMeans</a:t>
            </a:r>
            <a:r>
              <a:rPr lang="fr-FR" sz="1000" dirty="0"/>
              <a:t>(</a:t>
            </a:r>
            <a:r>
              <a:rPr lang="fr-FR" sz="1000" dirty="0" err="1"/>
              <a:t>counts</a:t>
            </a:r>
            <a:r>
              <a:rPr lang="fr-FR" sz="1000" dirty="0"/>
              <a:t>(</a:t>
            </a:r>
            <a:r>
              <a:rPr lang="fr-FR" sz="1000" dirty="0" err="1"/>
              <a:t>cds</a:t>
            </a:r>
            <a:r>
              <a:rPr lang="fr-FR" sz="1000" dirty="0"/>
              <a:t>))&gt;5,]</a:t>
            </a:r>
          </a:p>
          <a:p>
            <a:endParaRPr lang="fr-FR" sz="1000" dirty="0"/>
          </a:p>
          <a:p>
            <a:r>
              <a:rPr lang="fr-FR" sz="1000" dirty="0"/>
              <a:t># </a:t>
            </a:r>
            <a:r>
              <a:rPr lang="fr-FR" sz="1000" dirty="0" smtClean="0"/>
              <a:t>normalisation par </a:t>
            </a:r>
            <a:r>
              <a:rPr lang="fr-FR" sz="1000" dirty="0" err="1" smtClean="0"/>
              <a:t>DESeq</a:t>
            </a:r>
            <a:endParaRPr lang="fr-FR" sz="1000" dirty="0"/>
          </a:p>
          <a:p>
            <a:r>
              <a:rPr lang="fr-FR" sz="1000" dirty="0" err="1"/>
              <a:t>cds</a:t>
            </a:r>
            <a:r>
              <a:rPr lang="fr-FR" sz="1000" dirty="0"/>
              <a:t> &lt;- </a:t>
            </a:r>
            <a:r>
              <a:rPr lang="fr-FR" sz="1000" dirty="0" err="1"/>
              <a:t>estimateSizeFactors</a:t>
            </a:r>
            <a:r>
              <a:rPr lang="fr-FR" sz="1000" dirty="0"/>
              <a:t>(</a:t>
            </a:r>
            <a:r>
              <a:rPr lang="fr-FR" sz="1000" dirty="0" err="1"/>
              <a:t>cds</a:t>
            </a:r>
            <a:r>
              <a:rPr lang="fr-FR" sz="1000" dirty="0"/>
              <a:t>)</a:t>
            </a:r>
          </a:p>
          <a:p>
            <a:r>
              <a:rPr lang="fr-FR" sz="1000" dirty="0" err="1"/>
              <a:t>cds</a:t>
            </a:r>
            <a:r>
              <a:rPr lang="fr-FR" sz="1000" dirty="0"/>
              <a:t> &lt;- </a:t>
            </a:r>
            <a:r>
              <a:rPr lang="fr-FR" sz="1000" dirty="0" err="1"/>
              <a:t>estimateDispersions</a:t>
            </a:r>
            <a:r>
              <a:rPr lang="fr-FR" sz="1000" dirty="0"/>
              <a:t>(</a:t>
            </a:r>
            <a:r>
              <a:rPr lang="fr-FR" sz="1000" dirty="0" err="1"/>
              <a:t>cds</a:t>
            </a:r>
            <a:r>
              <a:rPr lang="fr-FR" sz="1000" dirty="0"/>
              <a:t>)</a:t>
            </a:r>
          </a:p>
          <a:p>
            <a:endParaRPr lang="fr-FR" sz="1000" dirty="0"/>
          </a:p>
          <a:p>
            <a:r>
              <a:rPr lang="fr-FR" sz="1000" dirty="0"/>
              <a:t># test différentiel entre WT et </a:t>
            </a:r>
            <a:r>
              <a:rPr lang="fr-FR" sz="1000" dirty="0" smtClean="0"/>
              <a:t>Mut</a:t>
            </a:r>
            <a:endParaRPr lang="fr-FR" sz="1000" dirty="0"/>
          </a:p>
          <a:p>
            <a:r>
              <a:rPr lang="fr-FR" sz="1000" dirty="0" err="1"/>
              <a:t>res</a:t>
            </a:r>
            <a:r>
              <a:rPr lang="fr-FR" sz="1000" dirty="0"/>
              <a:t> &lt;- </a:t>
            </a:r>
            <a:r>
              <a:rPr lang="fr-FR" sz="1000" dirty="0" err="1"/>
              <a:t>nbinomTest</a:t>
            </a:r>
            <a:r>
              <a:rPr lang="fr-FR" sz="1000" dirty="0"/>
              <a:t>(</a:t>
            </a:r>
            <a:r>
              <a:rPr lang="fr-FR" sz="1000" dirty="0" err="1"/>
              <a:t>cds</a:t>
            </a:r>
            <a:r>
              <a:rPr lang="fr-FR" sz="1000" dirty="0"/>
              <a:t>, "WT", "Mut</a:t>
            </a:r>
            <a:r>
              <a:rPr lang="fr-FR" sz="1000" dirty="0" smtClean="0"/>
              <a:t>")</a:t>
            </a:r>
            <a:endParaRPr lang="fr-FR" sz="1000" dirty="0"/>
          </a:p>
          <a:p>
            <a:endParaRPr lang="fr-FR" sz="1000" dirty="0"/>
          </a:p>
          <a:p>
            <a:r>
              <a:rPr lang="fr-FR" sz="1000" dirty="0"/>
              <a:t># écriture des résultats </a:t>
            </a:r>
            <a:r>
              <a:rPr lang="fr-FR" sz="1000" dirty="0" smtClean="0"/>
              <a:t>complets dans </a:t>
            </a:r>
            <a:r>
              <a:rPr lang="fr-FR" sz="1000" dirty="0"/>
              <a:t>une table lisible par </a:t>
            </a:r>
            <a:r>
              <a:rPr lang="fr-FR" sz="1000" dirty="0" err="1" smtClean="0"/>
              <a:t>excel</a:t>
            </a:r>
            <a:r>
              <a:rPr lang="fr-FR" sz="1000" dirty="0" smtClean="0"/>
              <a:t> (pour trier sous </a:t>
            </a:r>
            <a:r>
              <a:rPr lang="fr-FR" sz="1000" dirty="0" err="1" smtClean="0"/>
              <a:t>excel</a:t>
            </a:r>
            <a:r>
              <a:rPr lang="fr-FR" sz="1000" dirty="0" smtClean="0"/>
              <a:t> les gènes avec </a:t>
            </a:r>
            <a:r>
              <a:rPr lang="fr-FR" sz="1000" dirty="0" err="1" smtClean="0"/>
              <a:t>adjpvalue</a:t>
            </a:r>
            <a:r>
              <a:rPr lang="fr-FR" sz="1000" dirty="0" smtClean="0"/>
              <a:t>&lt;0,05 et log2(</a:t>
            </a:r>
            <a:r>
              <a:rPr lang="fr-FR" sz="1000" dirty="0" err="1" smtClean="0"/>
              <a:t>fold</a:t>
            </a:r>
            <a:r>
              <a:rPr lang="fr-FR" sz="1000" dirty="0" smtClean="0"/>
              <a:t>-change&gt;1))</a:t>
            </a:r>
            <a:endParaRPr lang="fr-FR" sz="1000" dirty="0"/>
          </a:p>
          <a:p>
            <a:r>
              <a:rPr lang="fr-FR" sz="1000" dirty="0"/>
              <a:t>write.csv(</a:t>
            </a:r>
            <a:r>
              <a:rPr lang="fr-FR" sz="1000" dirty="0" err="1"/>
              <a:t>res</a:t>
            </a:r>
            <a:r>
              <a:rPr lang="fr-FR" sz="1000" dirty="0"/>
              <a:t>, file="</a:t>
            </a:r>
            <a:r>
              <a:rPr lang="fr-FR" sz="1000" dirty="0" smtClean="0"/>
              <a:t>WT_Mut.csv")</a:t>
            </a:r>
            <a:endParaRPr lang="fr-FR" sz="1000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503999" y="1115541"/>
            <a:ext cx="9071640" cy="5256584"/>
          </a:xfrm>
        </p:spPr>
        <p:txBody>
          <a:bodyPr/>
          <a:lstStyle/>
          <a:p>
            <a:pPr lvl="1"/>
            <a:r>
              <a:rPr lang="fr-FR" dirty="0" smtClean="0">
                <a:latin typeface="+mj-lt"/>
              </a:rPr>
              <a:t>Exemple d’utilisation basique de </a:t>
            </a:r>
            <a:r>
              <a:rPr lang="fr-FR" dirty="0" err="1" smtClean="0">
                <a:latin typeface="+mj-lt"/>
              </a:rPr>
              <a:t>DESeq</a:t>
            </a:r>
            <a:r>
              <a:rPr lang="fr-FR" dirty="0" smtClean="0">
                <a:latin typeface="+mj-lt"/>
              </a:rPr>
              <a:t> (</a:t>
            </a:r>
            <a:r>
              <a:rPr lang="fr-FR" dirty="0" err="1" smtClean="0">
                <a:latin typeface="+mj-lt"/>
              </a:rPr>
              <a:t>bioconductor</a:t>
            </a:r>
            <a:r>
              <a:rPr lang="fr-FR" dirty="0" smtClean="0">
                <a:latin typeface="+mj-lt"/>
              </a:rPr>
              <a:t>)</a:t>
            </a:r>
          </a:p>
          <a:p>
            <a:pPr lvl="2"/>
            <a:r>
              <a:rPr lang="fr-FR" sz="1600" dirty="0" smtClean="0">
                <a:latin typeface="+mj-lt"/>
              </a:rPr>
              <a:t>Pour normaliser les comptages et identifier des gènes </a:t>
            </a:r>
            <a:r>
              <a:rPr lang="fr-FR" sz="1600" dirty="0" err="1" smtClean="0">
                <a:latin typeface="+mj-lt"/>
              </a:rPr>
              <a:t>différentiellement</a:t>
            </a:r>
            <a:r>
              <a:rPr lang="fr-FR" sz="1600" dirty="0" smtClean="0">
                <a:latin typeface="+mj-lt"/>
              </a:rPr>
              <a:t> exprimés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79109" y="4116800"/>
            <a:ext cx="5301516" cy="20313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u="sng" dirty="0" smtClean="0"/>
              <a:t>Attention :</a:t>
            </a:r>
          </a:p>
          <a:p>
            <a:r>
              <a:rPr lang="fr-FR" dirty="0" smtClean="0"/>
              <a:t>ceci est un exemple basique, et ne vous dispense pas :</a:t>
            </a:r>
          </a:p>
          <a:p>
            <a:r>
              <a:rPr lang="fr-FR" dirty="0"/>
              <a:t>	</a:t>
            </a:r>
            <a:r>
              <a:rPr lang="fr-FR" dirty="0" smtClean="0"/>
              <a:t>de suivre une formation adéquate</a:t>
            </a:r>
          </a:p>
          <a:p>
            <a:r>
              <a:rPr lang="fr-FR" dirty="0"/>
              <a:t>	</a:t>
            </a:r>
            <a:r>
              <a:rPr lang="fr-FR" dirty="0" smtClean="0"/>
              <a:t>de demander conseils aux statisticiens</a:t>
            </a:r>
          </a:p>
          <a:p>
            <a:r>
              <a:rPr lang="fr-FR" dirty="0"/>
              <a:t>	</a:t>
            </a:r>
            <a:r>
              <a:rPr lang="fr-FR" dirty="0" smtClean="0"/>
              <a:t>de chercher des </a:t>
            </a:r>
            <a:r>
              <a:rPr lang="fr-FR" dirty="0" err="1" smtClean="0"/>
              <a:t>tutos</a:t>
            </a:r>
            <a:r>
              <a:rPr lang="fr-FR" dirty="0" smtClean="0"/>
              <a:t> sur le web</a:t>
            </a:r>
          </a:p>
          <a:p>
            <a:r>
              <a:rPr lang="fr-FR" dirty="0" smtClean="0"/>
              <a:t>	de regarder du côté de </a:t>
            </a:r>
            <a:r>
              <a:rPr lang="fr-FR" dirty="0" err="1" smtClean="0"/>
              <a:t>RStudio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…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22"/>
          <p:cNvCxnSpPr/>
          <p:nvPr/>
        </p:nvCxnSpPr>
        <p:spPr>
          <a:xfrm flipV="1">
            <a:off x="457920" y="450720"/>
            <a:ext cx="9609840" cy="12960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cxnSp>
        <p:nvCxnSpPr>
          <p:cNvPr id="3" name="Connecteur droit 24"/>
          <p:cNvCxnSpPr/>
          <p:nvPr/>
        </p:nvCxnSpPr>
        <p:spPr>
          <a:xfrm flipV="1">
            <a:off x="-9720" y="522359"/>
            <a:ext cx="9801000" cy="13321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sp>
        <p:nvSpPr>
          <p:cNvPr id="4" name="Organigramme : Processus 28"/>
          <p:cNvSpPr/>
          <p:nvPr/>
        </p:nvSpPr>
        <p:spPr>
          <a:xfrm>
            <a:off x="97920" y="103680"/>
            <a:ext cx="288000" cy="2160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Rectangle 29"/>
          <p:cNvSpPr/>
          <p:nvPr/>
        </p:nvSpPr>
        <p:spPr>
          <a:xfrm>
            <a:off x="241920" y="211680"/>
            <a:ext cx="216000" cy="252000"/>
          </a:xfrm>
          <a:prstGeom prst="rect">
            <a:avLst/>
          </a:prstGeom>
          <a:solidFill>
            <a:srgbClr val="C3D69B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Espace réservé du numéro de diapositive 5"/>
          <p:cNvSpPr txBox="1"/>
          <p:nvPr/>
        </p:nvSpPr>
        <p:spPr>
          <a:xfrm>
            <a:off x="3240112" y="7308229"/>
            <a:ext cx="6768168" cy="251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90000"/>
              </a:lnSpc>
              <a:buNone/>
              <a:defRPr sz="1800"/>
            </a:pPr>
            <a:r>
              <a:rPr lang="fr-FR" sz="1200" b="0" i="0" u="none" strike="noStrike" kern="1200" spc="0" baseline="0" dirty="0">
                <a:ln>
                  <a:noFill/>
                </a:ln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 </a:t>
            </a:r>
            <a:r>
              <a:rPr lang="fr-FR" sz="1200" dirty="0"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Formation analyse de données : génomes &amp; </a:t>
            </a:r>
            <a:r>
              <a:rPr lang="fr-FR" sz="1200" dirty="0" err="1" smtClean="0"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t>transcriptomes</a:t>
            </a:r>
            <a:endParaRPr lang="fr-FR" sz="1200" dirty="0">
              <a:solidFill>
                <a:srgbClr val="0D0D0D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numéro de diapositive 5"/>
          <p:cNvSpPr txBox="1"/>
          <p:nvPr/>
        </p:nvSpPr>
        <p:spPr>
          <a:xfrm>
            <a:off x="9721169" y="7291475"/>
            <a:ext cx="359456" cy="26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fld id="{F1C2063F-E3C5-40FD-8C2E-C52A295D96AD}" type="slidenum">
              <a:rPr lang="fr-FR" sz="1200" b="0" i="0" u="none" strike="noStrike" kern="1200" spc="0" baseline="0" smtClean="0">
                <a:ln>
                  <a:noFill/>
                </a:ln>
                <a:solidFill>
                  <a:srgbClr val="0D0D0D"/>
                </a:solidFill>
                <a:latin typeface="Calibri" pitchFamily="18"/>
                <a:ea typeface="DejaVu Sans" pitchFamily="2"/>
                <a:cs typeface="DejaVu Sans" pitchFamily="2"/>
              </a:rPr>
              <a:pPr marL="0" marR="0" lvl="0" indent="0" algn="ctr" rtl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t>145</a:t>
            </a:fld>
            <a:endParaRPr lang="fr-FR" sz="1200" b="0" i="0" u="none" strike="noStrike" kern="1200" spc="0" baseline="0" dirty="0">
              <a:ln>
                <a:noFill/>
              </a:ln>
              <a:solidFill>
                <a:srgbClr val="0D0D0D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Losange 13"/>
          <p:cNvSpPr/>
          <p:nvPr/>
        </p:nvSpPr>
        <p:spPr>
          <a:xfrm>
            <a:off x="2038846" y="2288031"/>
            <a:ext cx="1800200" cy="1080120"/>
          </a:xfrm>
          <a:prstGeom prst="diamond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268186" y="2643425"/>
            <a:ext cx="13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Alignement </a:t>
            </a:r>
          </a:p>
        </p:txBody>
      </p:sp>
      <p:cxnSp>
        <p:nvCxnSpPr>
          <p:cNvPr id="16" name="Connecteur droit 15"/>
          <p:cNvCxnSpPr>
            <a:endCxn id="14" idx="0"/>
          </p:cNvCxnSpPr>
          <p:nvPr/>
        </p:nvCxnSpPr>
        <p:spPr>
          <a:xfrm flipH="1">
            <a:off x="2938946" y="1901664"/>
            <a:ext cx="1277454" cy="386367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Connecteur droit 16"/>
          <p:cNvCxnSpPr>
            <a:endCxn id="19" idx="0"/>
          </p:cNvCxnSpPr>
          <p:nvPr/>
        </p:nvCxnSpPr>
        <p:spPr>
          <a:xfrm>
            <a:off x="2938946" y="3368151"/>
            <a:ext cx="0" cy="171235"/>
          </a:xfrm>
          <a:prstGeom prst="line">
            <a:avLst/>
          </a:prstGeom>
          <a:ln>
            <a:headEnd type="none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24" idx="2"/>
            <a:endCxn id="14" idx="0"/>
          </p:cNvCxnSpPr>
          <p:nvPr/>
        </p:nvCxnSpPr>
        <p:spPr>
          <a:xfrm>
            <a:off x="1430068" y="1854191"/>
            <a:ext cx="1508878" cy="43384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Losange 18"/>
          <p:cNvSpPr/>
          <p:nvPr/>
        </p:nvSpPr>
        <p:spPr>
          <a:xfrm>
            <a:off x="2038846" y="3539386"/>
            <a:ext cx="1800200" cy="1080120"/>
          </a:xfrm>
          <a:prstGeom prst="diamon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448225" y="3894780"/>
            <a:ext cx="103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(Filtrage)</a:t>
            </a:r>
          </a:p>
        </p:txBody>
      </p:sp>
      <p:sp>
        <p:nvSpPr>
          <p:cNvPr id="21" name="Losange 20"/>
          <p:cNvSpPr/>
          <p:nvPr/>
        </p:nvSpPr>
        <p:spPr>
          <a:xfrm>
            <a:off x="2045559" y="4745608"/>
            <a:ext cx="1800200" cy="1080120"/>
          </a:xfrm>
          <a:prstGeom prst="diamond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394566" y="5087500"/>
            <a:ext cx="120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Comptage </a:t>
            </a:r>
          </a:p>
        </p:txBody>
      </p:sp>
      <p:cxnSp>
        <p:nvCxnSpPr>
          <p:cNvPr id="23" name="Connecteur droit 22"/>
          <p:cNvCxnSpPr>
            <a:stCxn id="19" idx="2"/>
          </p:cNvCxnSpPr>
          <p:nvPr/>
        </p:nvCxnSpPr>
        <p:spPr>
          <a:xfrm>
            <a:off x="2938946" y="4619506"/>
            <a:ext cx="13426" cy="126102"/>
          </a:xfrm>
          <a:prstGeom prst="line">
            <a:avLst/>
          </a:prstGeom>
          <a:ln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Organigramme : Stockage interne 23"/>
          <p:cNvSpPr/>
          <p:nvPr/>
        </p:nvSpPr>
        <p:spPr>
          <a:xfrm>
            <a:off x="97920" y="1242193"/>
            <a:ext cx="2664296" cy="611998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Génome 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err="1" smtClean="0"/>
              <a:t>fasta</a:t>
            </a:r>
            <a:endParaRPr lang="fr-FR" sz="1400" b="1" dirty="0"/>
          </a:p>
        </p:txBody>
      </p:sp>
      <p:sp>
        <p:nvSpPr>
          <p:cNvPr id="25" name="Organigramme : Stockage interne 24"/>
          <p:cNvSpPr/>
          <p:nvPr/>
        </p:nvSpPr>
        <p:spPr>
          <a:xfrm>
            <a:off x="22674" y="4873503"/>
            <a:ext cx="1947639" cy="824329"/>
          </a:xfrm>
          <a:prstGeom prst="flowChartInternalStorag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Annotation </a:t>
            </a:r>
            <a:r>
              <a:rPr lang="fr-FR" b="1" dirty="0"/>
              <a:t>de </a:t>
            </a:r>
            <a:r>
              <a:rPr lang="fr-FR" b="1" dirty="0" smtClean="0"/>
              <a:t>référence</a:t>
            </a:r>
          </a:p>
          <a:p>
            <a:pPr algn="ctr"/>
            <a:r>
              <a:rPr lang="fr-FR" sz="1400" b="1" dirty="0" smtClean="0"/>
              <a:t>gff3</a:t>
            </a:r>
            <a:endParaRPr lang="fr-FR" sz="1400" b="1" dirty="0"/>
          </a:p>
        </p:txBody>
      </p:sp>
      <p:cxnSp>
        <p:nvCxnSpPr>
          <p:cNvPr id="26" name="Connecteur droit 25"/>
          <p:cNvCxnSpPr>
            <a:stCxn id="21" idx="1"/>
            <a:endCxn id="25" idx="3"/>
          </p:cNvCxnSpPr>
          <p:nvPr/>
        </p:nvCxnSpPr>
        <p:spPr>
          <a:xfrm flipH="1">
            <a:off x="1970313" y="5285668"/>
            <a:ext cx="75246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Organigramme : Stockage interne 26"/>
          <p:cNvSpPr/>
          <p:nvPr/>
        </p:nvSpPr>
        <p:spPr>
          <a:xfrm>
            <a:off x="3240112" y="1110050"/>
            <a:ext cx="3844087" cy="791614"/>
          </a:xfrm>
          <a:prstGeom prst="flowChartInternal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Librairies </a:t>
            </a:r>
            <a:r>
              <a:rPr lang="fr-FR" b="1" dirty="0" err="1" smtClean="0"/>
              <a:t>RNASeq</a:t>
            </a:r>
            <a:endParaRPr lang="fr-FR" b="1" dirty="0" smtClean="0"/>
          </a:p>
          <a:p>
            <a:pPr algn="ctr"/>
            <a:r>
              <a:rPr lang="fr-FR" b="1" dirty="0" smtClean="0"/>
              <a:t>(</a:t>
            </a:r>
            <a:r>
              <a:rPr lang="fr-FR" b="1" dirty="0" err="1" smtClean="0"/>
              <a:t>reads</a:t>
            </a:r>
            <a:r>
              <a:rPr lang="fr-FR" b="1" dirty="0" smtClean="0"/>
              <a:t> single-end </a:t>
            </a:r>
            <a:r>
              <a:rPr lang="fr-FR" b="1" u="sng" dirty="0" smtClean="0"/>
              <a:t>OU</a:t>
            </a:r>
            <a:r>
              <a:rPr lang="fr-FR" b="1" dirty="0" smtClean="0"/>
              <a:t> </a:t>
            </a:r>
            <a:r>
              <a:rPr lang="fr-FR" b="1" dirty="0" err="1" smtClean="0"/>
              <a:t>paired</a:t>
            </a:r>
            <a:r>
              <a:rPr lang="fr-FR" b="1" dirty="0" smtClean="0"/>
              <a:t>-end)</a:t>
            </a:r>
          </a:p>
          <a:p>
            <a:pPr algn="ctr"/>
            <a:r>
              <a:rPr lang="fr-FR" sz="1400" b="1" dirty="0" err="1" smtClean="0"/>
              <a:t>fastq</a:t>
            </a:r>
            <a:r>
              <a:rPr lang="fr-FR" sz="1400" b="1" dirty="0" smtClean="0"/>
              <a:t>, </a:t>
            </a:r>
            <a:r>
              <a:rPr lang="fr-FR" sz="1400" b="1" dirty="0" err="1" smtClean="0"/>
              <a:t>fasqz</a:t>
            </a:r>
            <a:endParaRPr lang="fr-FR" sz="1400" b="1" dirty="0"/>
          </a:p>
        </p:txBody>
      </p:sp>
      <p:cxnSp>
        <p:nvCxnSpPr>
          <p:cNvPr id="28" name="Connecteur droit avec flèche 27"/>
          <p:cNvCxnSpPr>
            <a:stCxn id="19" idx="0"/>
            <a:endCxn id="19" idx="0"/>
          </p:cNvCxnSpPr>
          <p:nvPr/>
        </p:nvCxnSpPr>
        <p:spPr>
          <a:xfrm>
            <a:off x="2938946" y="3539386"/>
            <a:ext cx="0" cy="0"/>
          </a:xfrm>
          <a:prstGeom prst="straightConnector1">
            <a:avLst/>
          </a:prstGeom>
          <a:ln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osange 37"/>
          <p:cNvSpPr/>
          <p:nvPr/>
        </p:nvSpPr>
        <p:spPr>
          <a:xfrm>
            <a:off x="6369789" y="3501697"/>
            <a:ext cx="1800200" cy="1080120"/>
          </a:xfrm>
          <a:prstGeom prst="diamond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6649018" y="3893090"/>
            <a:ext cx="1288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Alignement</a:t>
            </a:r>
          </a:p>
        </p:txBody>
      </p:sp>
      <p:cxnSp>
        <p:nvCxnSpPr>
          <p:cNvPr id="40" name="Connecteur droit 39"/>
          <p:cNvCxnSpPr>
            <a:stCxn id="52" idx="2"/>
            <a:endCxn id="38" idx="0"/>
          </p:cNvCxnSpPr>
          <p:nvPr/>
        </p:nvCxnSpPr>
        <p:spPr>
          <a:xfrm>
            <a:off x="6431806" y="2428534"/>
            <a:ext cx="838083" cy="1073163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22674" y="6070834"/>
            <a:ext cx="4745539" cy="6559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  <a:defRPr sz="1800"/>
            </a:pPr>
            <a:r>
              <a:rPr lang="fr-FR" b="1" u="sng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Mesure de l’expression avec génome annoté</a:t>
            </a:r>
          </a:p>
          <a:p>
            <a:pPr>
              <a:buNone/>
              <a:defRPr sz="1800"/>
            </a:pPr>
            <a:r>
              <a:rPr lang="fr-FR" sz="1800" i="0" u="sng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DejaVu Sans" pitchFamily="2"/>
                <a:cs typeface="Calibri" pitchFamily="18"/>
              </a:rPr>
              <a:t>Application principale</a:t>
            </a:r>
            <a:r>
              <a:rPr lang="fr-FR" sz="1800" i="0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DejaVu Sans" pitchFamily="2"/>
                <a:cs typeface="Calibri" pitchFamily="18"/>
              </a:rPr>
              <a:t> : Expression différentielle</a:t>
            </a:r>
            <a:endParaRPr lang="fr-FR" sz="1800" i="0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Calibri" pitchFamily="18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5063068" y="6070834"/>
            <a:ext cx="4902098" cy="9377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  <a:defRPr sz="1800"/>
            </a:pPr>
            <a:r>
              <a:rPr lang="fr-FR" b="1" u="sng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Mesure de l’expression avec assemblage </a:t>
            </a:r>
            <a:r>
              <a:rPr lang="fr-FR" b="1" i="1" u="sng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de novo</a:t>
            </a:r>
          </a:p>
          <a:p>
            <a:pPr>
              <a:buNone/>
              <a:defRPr sz="1800"/>
            </a:pPr>
            <a:r>
              <a:rPr lang="fr-FR" sz="1800" i="0" u="sng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DejaVu Sans" pitchFamily="2"/>
                <a:cs typeface="Calibri" pitchFamily="18"/>
              </a:rPr>
              <a:t>Applications</a:t>
            </a:r>
            <a:r>
              <a:rPr lang="fr-FR" sz="1800" i="0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DejaVu Sans" pitchFamily="2"/>
                <a:cs typeface="Calibri" pitchFamily="18"/>
              </a:rPr>
              <a:t> : Expression différentielle, découverte de gènes,</a:t>
            </a:r>
            <a:r>
              <a:rPr lang="fr-FR" sz="1800" i="0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DejaVu Sans" pitchFamily="2"/>
                <a:cs typeface="Calibri" pitchFamily="18"/>
              </a:rPr>
              <a:t> d</a:t>
            </a:r>
            <a:r>
              <a:rPr lang="fr-FR" sz="1800" i="0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DejaVu Sans" pitchFamily="2"/>
                <a:cs typeface="Calibri" pitchFamily="18"/>
              </a:rPr>
              <a:t>’</a:t>
            </a:r>
            <a:r>
              <a:rPr lang="fr-FR" sz="1800" i="0" strike="noStrike" kern="1200" spc="0" baseline="0" dirty="0" err="1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DejaVu Sans" pitchFamily="2"/>
                <a:cs typeface="Calibri" pitchFamily="18"/>
              </a:rPr>
              <a:t>isoformes</a:t>
            </a:r>
            <a:r>
              <a:rPr lang="fr-FR" sz="1800" i="0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DejaVu Sans" pitchFamily="2"/>
                <a:cs typeface="Calibri" pitchFamily="18"/>
              </a:rPr>
              <a:t>, annotation structurale.</a:t>
            </a:r>
            <a:endParaRPr lang="fr-FR" sz="1800" i="0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Calibri" pitchFamily="18"/>
            </a:endParaRPr>
          </a:p>
        </p:txBody>
      </p:sp>
      <p:sp>
        <p:nvSpPr>
          <p:cNvPr id="43" name="Losange 42"/>
          <p:cNvSpPr/>
          <p:nvPr/>
        </p:nvSpPr>
        <p:spPr>
          <a:xfrm>
            <a:off x="7924513" y="1218665"/>
            <a:ext cx="1800200" cy="1080120"/>
          </a:xfrm>
          <a:prstGeom prst="diamond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8162061" y="1567399"/>
            <a:ext cx="1325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Assemblage</a:t>
            </a:r>
          </a:p>
        </p:txBody>
      </p:sp>
      <p:cxnSp>
        <p:nvCxnSpPr>
          <p:cNvPr id="46" name="Connecteur droit 45"/>
          <p:cNvCxnSpPr>
            <a:stCxn id="52" idx="3"/>
          </p:cNvCxnSpPr>
          <p:nvPr/>
        </p:nvCxnSpPr>
        <p:spPr>
          <a:xfrm flipV="1">
            <a:off x="7084199" y="1758726"/>
            <a:ext cx="926216" cy="31513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H="1">
            <a:off x="8808511" y="2281693"/>
            <a:ext cx="1" cy="255834"/>
          </a:xfrm>
          <a:prstGeom prst="line">
            <a:avLst/>
          </a:prstGeom>
          <a:ln>
            <a:headEnd type="none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Organigramme : Stockage interne 50"/>
          <p:cNvSpPr/>
          <p:nvPr/>
        </p:nvSpPr>
        <p:spPr>
          <a:xfrm>
            <a:off x="7760972" y="2537527"/>
            <a:ext cx="1947639" cy="824329"/>
          </a:xfrm>
          <a:prstGeom prst="flowChartInternalStorag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Transcriptome</a:t>
            </a:r>
            <a:r>
              <a:rPr lang="fr-FR" b="1" dirty="0" smtClean="0"/>
              <a:t> de référence</a:t>
            </a:r>
          </a:p>
          <a:p>
            <a:pPr algn="ctr"/>
            <a:r>
              <a:rPr lang="fr-FR" sz="1400" b="1" dirty="0" err="1" smtClean="0"/>
              <a:t>fasta</a:t>
            </a:r>
            <a:endParaRPr lang="fr-FR" sz="1400" b="1" dirty="0"/>
          </a:p>
        </p:txBody>
      </p:sp>
      <p:cxnSp>
        <p:nvCxnSpPr>
          <p:cNvPr id="54" name="Connecteur droit 53"/>
          <p:cNvCxnSpPr>
            <a:stCxn id="51" idx="1"/>
            <a:endCxn id="38" idx="0"/>
          </p:cNvCxnSpPr>
          <p:nvPr/>
        </p:nvCxnSpPr>
        <p:spPr>
          <a:xfrm flipH="1">
            <a:off x="7269889" y="2949692"/>
            <a:ext cx="491083" cy="55200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3" name="Losange 72"/>
          <p:cNvSpPr/>
          <p:nvPr/>
        </p:nvSpPr>
        <p:spPr>
          <a:xfrm>
            <a:off x="6355693" y="4916772"/>
            <a:ext cx="1800200" cy="1080120"/>
          </a:xfrm>
          <a:prstGeom prst="diamond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ZoneTexte 73"/>
          <p:cNvSpPr txBox="1"/>
          <p:nvPr/>
        </p:nvSpPr>
        <p:spPr>
          <a:xfrm>
            <a:off x="6704700" y="5258664"/>
            <a:ext cx="120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Comptage </a:t>
            </a:r>
          </a:p>
        </p:txBody>
      </p:sp>
      <p:cxnSp>
        <p:nvCxnSpPr>
          <p:cNvPr id="75" name="Connecteur droit 74"/>
          <p:cNvCxnSpPr/>
          <p:nvPr/>
        </p:nvCxnSpPr>
        <p:spPr>
          <a:xfrm flipH="1">
            <a:off x="7269889" y="4581817"/>
            <a:ext cx="2073" cy="334955"/>
          </a:xfrm>
          <a:prstGeom prst="line">
            <a:avLst/>
          </a:prstGeom>
          <a:ln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Connecteur droit 79"/>
          <p:cNvCxnSpPr>
            <a:stCxn id="51" idx="2"/>
          </p:cNvCxnSpPr>
          <p:nvPr/>
        </p:nvCxnSpPr>
        <p:spPr>
          <a:xfrm flipH="1">
            <a:off x="8155893" y="3361856"/>
            <a:ext cx="578899" cy="2094976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4890780" y="1901664"/>
            <a:ext cx="0" cy="5107494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re 1"/>
          <p:cNvSpPr txBox="1">
            <a:spLocks/>
          </p:cNvSpPr>
          <p:nvPr/>
        </p:nvSpPr>
        <p:spPr>
          <a:xfrm>
            <a:off x="503998" y="107429"/>
            <a:ext cx="6830365" cy="310165"/>
          </a:xfrm>
          <a:prstGeom prst="rect">
            <a:avLst/>
          </a:prstGeom>
        </p:spPr>
        <p:txBody>
          <a:bodyPr>
            <a:noAutofit/>
          </a:bodyPr>
          <a:lstStyle>
            <a:lvl1pPr algn="l" rtl="0" hangingPunct="0">
              <a:buSzPct val="45000"/>
              <a:buFontTx/>
              <a:buNone/>
              <a:tabLst/>
              <a:defRPr lang="fr-FR" sz="2400" b="1" i="0" u="none" strike="noStrike" kern="1200" dirty="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defRPr>
            </a:lvl1pPr>
          </a:lstStyle>
          <a:p>
            <a:r>
              <a:rPr lang="fr-FR" sz="2200" dirty="0" smtClean="0">
                <a:latin typeface="+mj-lt"/>
              </a:rPr>
              <a:t>Résumé du périmètre du pipeline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3914127" y="5003134"/>
            <a:ext cx="2441566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Statistiques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Expression différentielle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-23255" y="3130602"/>
            <a:ext cx="2417821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>
                    <a:lumMod val="50000"/>
                  </a:schemeClr>
                </a:solidFill>
              </a:rPr>
              <a:t>En gris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: ce qui n’est pas géré par les pipelines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4216400" y="2657580"/>
            <a:ext cx="1458541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Visualisations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Losange 51"/>
          <p:cNvSpPr/>
          <p:nvPr/>
        </p:nvSpPr>
        <p:spPr>
          <a:xfrm>
            <a:off x="5779413" y="1719181"/>
            <a:ext cx="1304786" cy="709353"/>
          </a:xfrm>
          <a:prstGeom prst="diamon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5759328" y="1868256"/>
            <a:ext cx="131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(Nettoyage)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473269" y="1929453"/>
            <a:ext cx="1150764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Nettoyage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5317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22"/>
          <p:cNvCxnSpPr/>
          <p:nvPr/>
        </p:nvCxnSpPr>
        <p:spPr>
          <a:xfrm flipV="1">
            <a:off x="457920" y="450720"/>
            <a:ext cx="9609840" cy="12960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cxnSp>
        <p:nvCxnSpPr>
          <p:cNvPr id="3" name="Connecteur droit 24"/>
          <p:cNvCxnSpPr/>
          <p:nvPr/>
        </p:nvCxnSpPr>
        <p:spPr>
          <a:xfrm flipV="1">
            <a:off x="-9720" y="522359"/>
            <a:ext cx="9801000" cy="13321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sp>
        <p:nvSpPr>
          <p:cNvPr id="4" name="Organigramme : Processus 28"/>
          <p:cNvSpPr/>
          <p:nvPr/>
        </p:nvSpPr>
        <p:spPr>
          <a:xfrm>
            <a:off x="97920" y="103680"/>
            <a:ext cx="288000" cy="2160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Rectangle 29"/>
          <p:cNvSpPr/>
          <p:nvPr/>
        </p:nvSpPr>
        <p:spPr>
          <a:xfrm>
            <a:off x="241920" y="211680"/>
            <a:ext cx="216000" cy="252000"/>
          </a:xfrm>
          <a:prstGeom prst="rect">
            <a:avLst/>
          </a:prstGeom>
          <a:solidFill>
            <a:srgbClr val="C3D69B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ZoneTexte 15"/>
          <p:cNvSpPr txBox="1"/>
          <p:nvPr/>
        </p:nvSpPr>
        <p:spPr>
          <a:xfrm>
            <a:off x="7812000" y="144000"/>
            <a:ext cx="2160000" cy="576000"/>
          </a:xfrm>
          <a:prstGeom prst="rect">
            <a:avLst/>
          </a:prstGeom>
          <a:noFill/>
          <a:ln w="9360">
            <a:solidFill>
              <a:srgbClr val="C3D69B"/>
            </a:solidFill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ZoneTexte 16"/>
          <p:cNvSpPr txBox="1"/>
          <p:nvPr/>
        </p:nvSpPr>
        <p:spPr>
          <a:xfrm>
            <a:off x="287784" y="1893875"/>
            <a:ext cx="9505056" cy="31606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  <a:defRPr sz="1800"/>
            </a:pPr>
            <a:r>
              <a:rPr lang="fr-FR" sz="2800" b="1" cap="all" dirty="0" smtClean="0">
                <a:solidFill>
                  <a:schemeClr val="accent1"/>
                </a:solidFill>
                <a:cs typeface="Times New Roman" pitchFamily="18" charset="0"/>
              </a:rPr>
              <a:t>Détection de transferts horizontaux</a:t>
            </a: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(DONNÉES: PROTEOME)</a:t>
            </a:r>
          </a:p>
          <a:p>
            <a:pPr algn="ctr">
              <a:buNone/>
              <a:defRPr sz="1800"/>
            </a:pP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Responsable et intervenant principal: Ludovic Legrand</a:t>
            </a:r>
          </a:p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Expert: Corinne </a:t>
            </a:r>
            <a:r>
              <a:rPr lang="fr-FR" sz="2800" b="1" dirty="0" err="1" smtClean="0">
                <a:solidFill>
                  <a:schemeClr val="accent1"/>
                </a:solidFill>
                <a:cs typeface="Times New Roman" pitchFamily="18" charset="0"/>
              </a:rPr>
              <a:t>Rancurel</a:t>
            </a: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Relecteurs : Sébastien Carrere</a:t>
            </a:r>
            <a:endParaRPr lang="fr-FR" sz="1800" b="1" u="none" strike="noStrike" kern="1200" spc="0" baseline="0" dirty="0">
              <a:ln>
                <a:noFill/>
              </a:ln>
              <a:solidFill>
                <a:schemeClr val="accent1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9" name="Connecteur droit 30"/>
          <p:cNvCxnSpPr/>
          <p:nvPr/>
        </p:nvCxnSpPr>
        <p:spPr>
          <a:xfrm flipV="1">
            <a:off x="-10440" y="7272000"/>
            <a:ext cx="10045080" cy="10079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pic>
        <p:nvPicPr>
          <p:cNvPr id="10" name="Image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34"/>
          <p:cNvSpPr>
            <a:spLocks noChangeArrowheads="1"/>
          </p:cNvSpPr>
          <p:nvPr/>
        </p:nvSpPr>
        <p:spPr bwMode="auto">
          <a:xfrm>
            <a:off x="6588249" y="2640160"/>
            <a:ext cx="474489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Archeae</a:t>
            </a:r>
            <a:endParaRPr lang="fr-FR" sz="3600"/>
          </a:p>
        </p:txBody>
      </p:sp>
      <p:sp>
        <p:nvSpPr>
          <p:cNvPr id="107" name="Rectangle 35"/>
          <p:cNvSpPr>
            <a:spLocks noChangeArrowheads="1"/>
          </p:cNvSpPr>
          <p:nvPr/>
        </p:nvSpPr>
        <p:spPr bwMode="auto">
          <a:xfrm rot="16200000">
            <a:off x="2833812" y="2506810"/>
            <a:ext cx="461962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Reptiles</a:t>
            </a:r>
            <a:endParaRPr lang="fr-FR" sz="3600"/>
          </a:p>
        </p:txBody>
      </p:sp>
      <p:sp>
        <p:nvSpPr>
          <p:cNvPr id="108" name="Rectangle 36"/>
          <p:cNvSpPr>
            <a:spLocks noChangeArrowheads="1"/>
          </p:cNvSpPr>
          <p:nvPr/>
        </p:nvSpPr>
        <p:spPr bwMode="auto">
          <a:xfrm rot="16200000">
            <a:off x="3276724" y="2495698"/>
            <a:ext cx="43973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Oursins</a:t>
            </a:r>
            <a:endParaRPr lang="fr-FR" sz="3600"/>
          </a:p>
        </p:txBody>
      </p:sp>
      <p:sp>
        <p:nvSpPr>
          <p:cNvPr id="109" name="Rectangle 37"/>
          <p:cNvSpPr>
            <a:spLocks noChangeArrowheads="1"/>
          </p:cNvSpPr>
          <p:nvPr/>
        </p:nvSpPr>
        <p:spPr bwMode="auto">
          <a:xfrm rot="16200000">
            <a:off x="1398762" y="2454473"/>
            <a:ext cx="64601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Mollusques</a:t>
            </a:r>
            <a:endParaRPr lang="fr-FR" sz="3600"/>
          </a:p>
        </p:txBody>
      </p:sp>
      <p:sp>
        <p:nvSpPr>
          <p:cNvPr id="110" name="Rectangle 38"/>
          <p:cNvSpPr>
            <a:spLocks noChangeArrowheads="1"/>
          </p:cNvSpPr>
          <p:nvPr/>
        </p:nvSpPr>
        <p:spPr bwMode="auto">
          <a:xfrm>
            <a:off x="8143999" y="2675085"/>
            <a:ext cx="53219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Bactéries</a:t>
            </a:r>
            <a:endParaRPr lang="fr-FR" sz="3600"/>
          </a:p>
        </p:txBody>
      </p:sp>
      <p:sp>
        <p:nvSpPr>
          <p:cNvPr id="111" name="Rectangle 39"/>
          <p:cNvSpPr>
            <a:spLocks noChangeArrowheads="1"/>
          </p:cNvSpPr>
          <p:nvPr/>
        </p:nvSpPr>
        <p:spPr bwMode="auto">
          <a:xfrm rot="16200000">
            <a:off x="3709087" y="2474316"/>
            <a:ext cx="54021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dirty="0"/>
              <a:t>Cnidaires</a:t>
            </a:r>
            <a:endParaRPr lang="fr-FR" sz="3600" dirty="0"/>
          </a:p>
        </p:txBody>
      </p:sp>
      <p:sp>
        <p:nvSpPr>
          <p:cNvPr id="112" name="Rectangle 40"/>
          <p:cNvSpPr>
            <a:spLocks noChangeArrowheads="1"/>
          </p:cNvSpPr>
          <p:nvPr/>
        </p:nvSpPr>
        <p:spPr bwMode="auto">
          <a:xfrm rot="16200000">
            <a:off x="2386347" y="2499717"/>
            <a:ext cx="44884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Homme</a:t>
            </a:r>
            <a:endParaRPr lang="fr-FR" sz="3600"/>
          </a:p>
        </p:txBody>
      </p:sp>
      <p:sp>
        <p:nvSpPr>
          <p:cNvPr id="113" name="Rectangle 41"/>
          <p:cNvSpPr>
            <a:spLocks noChangeArrowheads="1"/>
          </p:cNvSpPr>
          <p:nvPr/>
        </p:nvSpPr>
        <p:spPr bwMode="auto">
          <a:xfrm rot="16200000">
            <a:off x="5493995" y="2559248"/>
            <a:ext cx="42479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Plantes</a:t>
            </a:r>
            <a:endParaRPr lang="fr-FR" sz="3600"/>
          </a:p>
        </p:txBody>
      </p:sp>
      <p:sp>
        <p:nvSpPr>
          <p:cNvPr id="114" name="Rectangle 42"/>
          <p:cNvSpPr>
            <a:spLocks noChangeArrowheads="1"/>
          </p:cNvSpPr>
          <p:nvPr/>
        </p:nvSpPr>
        <p:spPr bwMode="auto">
          <a:xfrm rot="16200000">
            <a:off x="1875432" y="2479079"/>
            <a:ext cx="559449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Annelides</a:t>
            </a:r>
            <a:endParaRPr lang="fr-FR" sz="3600"/>
          </a:p>
        </p:txBody>
      </p:sp>
      <p:sp>
        <p:nvSpPr>
          <p:cNvPr id="115" name="Rectangle 43"/>
          <p:cNvSpPr>
            <a:spLocks noChangeArrowheads="1"/>
          </p:cNvSpPr>
          <p:nvPr/>
        </p:nvSpPr>
        <p:spPr bwMode="auto">
          <a:xfrm rot="16200000">
            <a:off x="4160123" y="2526704"/>
            <a:ext cx="50174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Eponges</a:t>
            </a:r>
            <a:endParaRPr lang="fr-FR" sz="3600"/>
          </a:p>
        </p:txBody>
      </p:sp>
      <p:sp>
        <p:nvSpPr>
          <p:cNvPr id="116" name="Rectangle 44"/>
          <p:cNvSpPr>
            <a:spLocks noChangeArrowheads="1"/>
          </p:cNvSpPr>
          <p:nvPr/>
        </p:nvSpPr>
        <p:spPr bwMode="auto">
          <a:xfrm rot="16200000">
            <a:off x="1052723" y="2533848"/>
            <a:ext cx="474489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Insectes</a:t>
            </a:r>
            <a:endParaRPr lang="fr-FR" sz="3600"/>
          </a:p>
        </p:txBody>
      </p:sp>
      <p:sp>
        <p:nvSpPr>
          <p:cNvPr id="117" name="Rectangle 45"/>
          <p:cNvSpPr>
            <a:spLocks noChangeArrowheads="1"/>
          </p:cNvSpPr>
          <p:nvPr/>
        </p:nvSpPr>
        <p:spPr bwMode="auto">
          <a:xfrm rot="16200000">
            <a:off x="477981" y="2459235"/>
            <a:ext cx="65242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dirty="0" err="1"/>
              <a:t>Nematodes</a:t>
            </a:r>
            <a:endParaRPr lang="fr-FR" sz="3600" dirty="0"/>
          </a:p>
        </p:txBody>
      </p:sp>
      <p:sp>
        <p:nvSpPr>
          <p:cNvPr id="118" name="Rectangle 46"/>
          <p:cNvSpPr>
            <a:spLocks noChangeArrowheads="1"/>
          </p:cNvSpPr>
          <p:nvPr/>
        </p:nvSpPr>
        <p:spPr bwMode="auto">
          <a:xfrm rot="16200000">
            <a:off x="4449255" y="2380654"/>
            <a:ext cx="78707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Champignons</a:t>
            </a:r>
            <a:endParaRPr lang="fr-FR" sz="3600"/>
          </a:p>
        </p:txBody>
      </p:sp>
      <p:sp>
        <p:nvSpPr>
          <p:cNvPr id="119" name="Rectangle 47"/>
          <p:cNvSpPr>
            <a:spLocks noChangeArrowheads="1"/>
          </p:cNvSpPr>
          <p:nvPr/>
        </p:nvSpPr>
        <p:spPr bwMode="auto">
          <a:xfrm rot="16200000">
            <a:off x="4867430" y="2394148"/>
            <a:ext cx="81432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Algues rouges</a:t>
            </a:r>
            <a:endParaRPr lang="fr-FR" sz="3600"/>
          </a:p>
        </p:txBody>
      </p:sp>
      <p:grpSp>
        <p:nvGrpSpPr>
          <p:cNvPr id="2" name="Groupe 58"/>
          <p:cNvGrpSpPr>
            <a:grpSpLocks/>
          </p:cNvGrpSpPr>
          <p:nvPr/>
        </p:nvGrpSpPr>
        <p:grpSpPr bwMode="auto">
          <a:xfrm>
            <a:off x="827212" y="2929085"/>
            <a:ext cx="8367712" cy="3875088"/>
            <a:chOff x="561975" y="1300162"/>
            <a:chExt cx="6030470" cy="5779298"/>
          </a:xfrm>
        </p:grpSpPr>
        <p:sp>
          <p:nvSpPr>
            <p:cNvPr id="121" name="Freeform 7"/>
            <p:cNvSpPr>
              <a:spLocks/>
            </p:cNvSpPr>
            <p:nvPr/>
          </p:nvSpPr>
          <p:spPr bwMode="auto">
            <a:xfrm rot="-5400000">
              <a:off x="2587990" y="3984256"/>
              <a:ext cx="3619499" cy="838928"/>
            </a:xfrm>
            <a:custGeom>
              <a:avLst/>
              <a:gdLst>
                <a:gd name="T0" fmla="*/ 754087787 w 17373"/>
                <a:gd name="T1" fmla="*/ 398979708 h 1764"/>
                <a:gd name="T2" fmla="*/ 0 w 17373"/>
                <a:gd name="T3" fmla="*/ 398979708 h 1764"/>
                <a:gd name="T4" fmla="*/ 0 w 17373"/>
                <a:gd name="T5" fmla="*/ 0 h 1764"/>
                <a:gd name="T6" fmla="*/ 0 60000 65536"/>
                <a:gd name="T7" fmla="*/ 0 60000 65536"/>
                <a:gd name="T8" fmla="*/ 0 60000 65536"/>
                <a:gd name="T9" fmla="*/ 0 w 17373"/>
                <a:gd name="T10" fmla="*/ 0 h 1764"/>
                <a:gd name="T11" fmla="*/ 17373 w 17373"/>
                <a:gd name="T12" fmla="*/ 1764 h 17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73" h="1764">
                  <a:moveTo>
                    <a:pt x="17373" y="1764"/>
                  </a:moveTo>
                  <a:lnTo>
                    <a:pt x="0" y="1764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CC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8"/>
            <p:cNvSpPr>
              <a:spLocks/>
            </p:cNvSpPr>
            <p:nvPr/>
          </p:nvSpPr>
          <p:spPr bwMode="auto">
            <a:xfrm rot="-5400000">
              <a:off x="1638300" y="3157537"/>
              <a:ext cx="614362" cy="585787"/>
            </a:xfrm>
            <a:custGeom>
              <a:avLst/>
              <a:gdLst>
                <a:gd name="T0" fmla="*/ 173775622 w 2172"/>
                <a:gd name="T1" fmla="*/ 0 h 2242"/>
                <a:gd name="T2" fmla="*/ 0 w 2172"/>
                <a:gd name="T3" fmla="*/ 0 h 2242"/>
                <a:gd name="T4" fmla="*/ 0 w 2172"/>
                <a:gd name="T5" fmla="*/ 153053705 h 2242"/>
                <a:gd name="T6" fmla="*/ 0 60000 65536"/>
                <a:gd name="T7" fmla="*/ 0 60000 65536"/>
                <a:gd name="T8" fmla="*/ 0 60000 65536"/>
                <a:gd name="T9" fmla="*/ 0 w 2172"/>
                <a:gd name="T10" fmla="*/ 0 h 2242"/>
                <a:gd name="T11" fmla="*/ 2172 w 2172"/>
                <a:gd name="T12" fmla="*/ 2242 h 2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2242">
                  <a:moveTo>
                    <a:pt x="2172" y="0"/>
                  </a:moveTo>
                  <a:lnTo>
                    <a:pt x="0" y="0"/>
                  </a:lnTo>
                  <a:lnTo>
                    <a:pt x="0" y="2242"/>
                  </a:lnTo>
                </a:path>
              </a:pathLst>
            </a:custGeom>
            <a:noFill/>
            <a:ln w="19050" cap="rnd">
              <a:solidFill>
                <a:srgbClr val="66FF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 rot="-5400000">
              <a:off x="1789112" y="1527175"/>
              <a:ext cx="614363" cy="160338"/>
            </a:xfrm>
            <a:custGeom>
              <a:avLst/>
              <a:gdLst>
                <a:gd name="T0" fmla="*/ 173776188 w 2172"/>
                <a:gd name="T1" fmla="*/ 41599149 h 618"/>
                <a:gd name="T2" fmla="*/ 0 w 2172"/>
                <a:gd name="T3" fmla="*/ 41599149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0"/>
            <p:cNvSpPr>
              <a:spLocks/>
            </p:cNvSpPr>
            <p:nvPr/>
          </p:nvSpPr>
          <p:spPr bwMode="auto">
            <a:xfrm rot="-5400000">
              <a:off x="981869" y="1526381"/>
              <a:ext cx="614363" cy="161925"/>
            </a:xfrm>
            <a:custGeom>
              <a:avLst/>
              <a:gdLst>
                <a:gd name="T0" fmla="*/ 173776188 w 2172"/>
                <a:gd name="T1" fmla="*/ 0 h 619"/>
                <a:gd name="T2" fmla="*/ 0 w 2172"/>
                <a:gd name="T3" fmla="*/ 0 h 619"/>
                <a:gd name="T4" fmla="*/ 0 w 2172"/>
                <a:gd name="T5" fmla="*/ 42358167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0"/>
                  </a:moveTo>
                  <a:lnTo>
                    <a:pt x="0" y="0"/>
                  </a:lnTo>
                  <a:lnTo>
                    <a:pt x="0" y="619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1"/>
            <p:cNvSpPr>
              <a:spLocks/>
            </p:cNvSpPr>
            <p:nvPr/>
          </p:nvSpPr>
          <p:spPr bwMode="auto">
            <a:xfrm rot="-5400000">
              <a:off x="3074092" y="3888678"/>
              <a:ext cx="4233862" cy="1644446"/>
            </a:xfrm>
            <a:custGeom>
              <a:avLst/>
              <a:gdLst>
                <a:gd name="T0" fmla="*/ 917144040 w 19545"/>
                <a:gd name="T1" fmla="*/ 1801600659 h 1501"/>
                <a:gd name="T2" fmla="*/ 0 w 19545"/>
                <a:gd name="T3" fmla="*/ 1801600659 h 1501"/>
                <a:gd name="T4" fmla="*/ 0 w 19545"/>
                <a:gd name="T5" fmla="*/ 0 h 1501"/>
                <a:gd name="T6" fmla="*/ 0 60000 65536"/>
                <a:gd name="T7" fmla="*/ 0 60000 65536"/>
                <a:gd name="T8" fmla="*/ 0 60000 65536"/>
                <a:gd name="T9" fmla="*/ 0 w 19545"/>
                <a:gd name="T10" fmla="*/ 0 h 1501"/>
                <a:gd name="T11" fmla="*/ 19545 w 19545"/>
                <a:gd name="T12" fmla="*/ 1501 h 15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45" h="1501">
                  <a:moveTo>
                    <a:pt x="19545" y="1501"/>
                  </a:moveTo>
                  <a:lnTo>
                    <a:pt x="0" y="1501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"/>
            <p:cNvSpPr>
              <a:spLocks/>
            </p:cNvSpPr>
            <p:nvPr/>
          </p:nvSpPr>
          <p:spPr bwMode="auto">
            <a:xfrm rot="-5400000">
              <a:off x="1301750" y="2236787"/>
              <a:ext cx="2457450" cy="584200"/>
            </a:xfrm>
            <a:custGeom>
              <a:avLst/>
              <a:gdLst>
                <a:gd name="T0" fmla="*/ 695183636 w 8687"/>
                <a:gd name="T1" fmla="*/ 152225530 h 2242"/>
                <a:gd name="T2" fmla="*/ 0 w 8687"/>
                <a:gd name="T3" fmla="*/ 152225530 h 2242"/>
                <a:gd name="T4" fmla="*/ 0 w 8687"/>
                <a:gd name="T5" fmla="*/ 0 h 2242"/>
                <a:gd name="T6" fmla="*/ 0 60000 65536"/>
                <a:gd name="T7" fmla="*/ 0 60000 65536"/>
                <a:gd name="T8" fmla="*/ 0 60000 65536"/>
                <a:gd name="T9" fmla="*/ 0 w 8687"/>
                <a:gd name="T10" fmla="*/ 0 h 2242"/>
                <a:gd name="T11" fmla="*/ 8687 w 8687"/>
                <a:gd name="T12" fmla="*/ 2242 h 2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87" h="2242">
                  <a:moveTo>
                    <a:pt x="8687" y="2242"/>
                  </a:moveTo>
                  <a:lnTo>
                    <a:pt x="0" y="2242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66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3"/>
            <p:cNvSpPr>
              <a:spLocks/>
            </p:cNvSpPr>
            <p:nvPr/>
          </p:nvSpPr>
          <p:spPr bwMode="auto">
            <a:xfrm rot="-5400000">
              <a:off x="1829594" y="2101056"/>
              <a:ext cx="614362" cy="241300"/>
            </a:xfrm>
            <a:custGeom>
              <a:avLst/>
              <a:gdLst>
                <a:gd name="T0" fmla="*/ 173775622 w 2172"/>
                <a:gd name="T1" fmla="*/ 0 h 927"/>
                <a:gd name="T2" fmla="*/ 0 w 2172"/>
                <a:gd name="T3" fmla="*/ 0 h 927"/>
                <a:gd name="T4" fmla="*/ 0 w 2172"/>
                <a:gd name="T5" fmla="*/ 62810884 h 927"/>
                <a:gd name="T6" fmla="*/ 0 60000 65536"/>
                <a:gd name="T7" fmla="*/ 0 60000 65536"/>
                <a:gd name="T8" fmla="*/ 0 60000 65536"/>
                <a:gd name="T9" fmla="*/ 0 w 2172"/>
                <a:gd name="T10" fmla="*/ 0 h 927"/>
                <a:gd name="T11" fmla="*/ 2172 w 2172"/>
                <a:gd name="T12" fmla="*/ 927 h 9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927">
                  <a:moveTo>
                    <a:pt x="2172" y="0"/>
                  </a:moveTo>
                  <a:lnTo>
                    <a:pt x="0" y="0"/>
                  </a:lnTo>
                  <a:lnTo>
                    <a:pt x="0" y="927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4"/>
            <p:cNvSpPr>
              <a:spLocks/>
            </p:cNvSpPr>
            <p:nvPr/>
          </p:nvSpPr>
          <p:spPr bwMode="auto">
            <a:xfrm rot="-5400000">
              <a:off x="3440113" y="5675312"/>
              <a:ext cx="614363" cy="461962"/>
            </a:xfrm>
            <a:custGeom>
              <a:avLst/>
              <a:gdLst>
                <a:gd name="T0" fmla="*/ 173856232 w 2171"/>
                <a:gd name="T1" fmla="*/ 0 h 1764"/>
                <a:gd name="T2" fmla="*/ 0 w 2171"/>
                <a:gd name="T3" fmla="*/ 0 h 1764"/>
                <a:gd name="T4" fmla="*/ 0 w 2171"/>
                <a:gd name="T5" fmla="*/ 120980095 h 1764"/>
                <a:gd name="T6" fmla="*/ 0 60000 65536"/>
                <a:gd name="T7" fmla="*/ 0 60000 65536"/>
                <a:gd name="T8" fmla="*/ 0 60000 65536"/>
                <a:gd name="T9" fmla="*/ 0 w 2171"/>
                <a:gd name="T10" fmla="*/ 0 h 1764"/>
                <a:gd name="T11" fmla="*/ 2171 w 2171"/>
                <a:gd name="T12" fmla="*/ 1764 h 17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1764">
                  <a:moveTo>
                    <a:pt x="2171" y="0"/>
                  </a:moveTo>
                  <a:lnTo>
                    <a:pt x="0" y="0"/>
                  </a:lnTo>
                  <a:lnTo>
                    <a:pt x="0" y="1764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5"/>
            <p:cNvSpPr>
              <a:spLocks/>
            </p:cNvSpPr>
            <p:nvPr/>
          </p:nvSpPr>
          <p:spPr bwMode="auto">
            <a:xfrm rot="-5400000">
              <a:off x="901700" y="2060575"/>
              <a:ext cx="614362" cy="322263"/>
            </a:xfrm>
            <a:custGeom>
              <a:avLst/>
              <a:gdLst>
                <a:gd name="T0" fmla="*/ 173775622 w 2172"/>
                <a:gd name="T1" fmla="*/ 83955894 h 1237"/>
                <a:gd name="T2" fmla="*/ 0 w 2172"/>
                <a:gd name="T3" fmla="*/ 83955894 h 1237"/>
                <a:gd name="T4" fmla="*/ 0 w 2172"/>
                <a:gd name="T5" fmla="*/ 0 h 1237"/>
                <a:gd name="T6" fmla="*/ 0 60000 65536"/>
                <a:gd name="T7" fmla="*/ 0 60000 65536"/>
                <a:gd name="T8" fmla="*/ 0 60000 65536"/>
                <a:gd name="T9" fmla="*/ 0 w 2172"/>
                <a:gd name="T10" fmla="*/ 0 h 1237"/>
                <a:gd name="T11" fmla="*/ 2172 w 2172"/>
                <a:gd name="T12" fmla="*/ 1237 h 12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237">
                  <a:moveTo>
                    <a:pt x="2172" y="1237"/>
                  </a:moveTo>
                  <a:lnTo>
                    <a:pt x="0" y="1237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6"/>
            <p:cNvSpPr>
              <a:spLocks noChangeShapeType="1"/>
            </p:cNvSpPr>
            <p:nvPr/>
          </p:nvSpPr>
          <p:spPr bwMode="auto">
            <a:xfrm rot="-5400000">
              <a:off x="4244010" y="6953082"/>
              <a:ext cx="251625" cy="1131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7"/>
            <p:cNvSpPr>
              <a:spLocks/>
            </p:cNvSpPr>
            <p:nvPr/>
          </p:nvSpPr>
          <p:spPr bwMode="auto">
            <a:xfrm rot="-5400000">
              <a:off x="1143794" y="1526381"/>
              <a:ext cx="614363" cy="161925"/>
            </a:xfrm>
            <a:custGeom>
              <a:avLst/>
              <a:gdLst>
                <a:gd name="T0" fmla="*/ 173776188 w 2172"/>
                <a:gd name="T1" fmla="*/ 42426708 h 618"/>
                <a:gd name="T2" fmla="*/ 0 w 2172"/>
                <a:gd name="T3" fmla="*/ 42426708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8"/>
            <p:cNvSpPr>
              <a:spLocks/>
            </p:cNvSpPr>
            <p:nvPr/>
          </p:nvSpPr>
          <p:spPr bwMode="auto">
            <a:xfrm rot="-5400000">
              <a:off x="1383506" y="2609056"/>
              <a:ext cx="3071813" cy="454025"/>
            </a:xfrm>
            <a:custGeom>
              <a:avLst/>
              <a:gdLst>
                <a:gd name="T0" fmla="*/ 868959546 w 10859"/>
                <a:gd name="T1" fmla="*/ 118470517 h 1740"/>
                <a:gd name="T2" fmla="*/ 0 w 10859"/>
                <a:gd name="T3" fmla="*/ 118470517 h 1740"/>
                <a:gd name="T4" fmla="*/ 0 w 10859"/>
                <a:gd name="T5" fmla="*/ 0 h 1740"/>
                <a:gd name="T6" fmla="*/ 0 60000 65536"/>
                <a:gd name="T7" fmla="*/ 0 60000 65536"/>
                <a:gd name="T8" fmla="*/ 0 60000 65536"/>
                <a:gd name="T9" fmla="*/ 0 w 10859"/>
                <a:gd name="T10" fmla="*/ 0 h 1740"/>
                <a:gd name="T11" fmla="*/ 10859 w 10859"/>
                <a:gd name="T12" fmla="*/ 1740 h 17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59" h="1740">
                  <a:moveTo>
                    <a:pt x="10859" y="1740"/>
                  </a:moveTo>
                  <a:lnTo>
                    <a:pt x="0" y="174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9"/>
            <p:cNvSpPr>
              <a:spLocks/>
            </p:cNvSpPr>
            <p:nvPr/>
          </p:nvSpPr>
          <p:spPr bwMode="auto">
            <a:xfrm rot="-5400000">
              <a:off x="1647825" y="2533650"/>
              <a:ext cx="614363" cy="604837"/>
            </a:xfrm>
            <a:custGeom>
              <a:avLst/>
              <a:gdLst>
                <a:gd name="T0" fmla="*/ 173856232 w 2171"/>
                <a:gd name="T1" fmla="*/ 157752391 h 2319"/>
                <a:gd name="T2" fmla="*/ 0 w 2171"/>
                <a:gd name="T3" fmla="*/ 157752391 h 2319"/>
                <a:gd name="T4" fmla="*/ 0 w 2171"/>
                <a:gd name="T5" fmla="*/ 0 h 2319"/>
                <a:gd name="T6" fmla="*/ 0 60000 65536"/>
                <a:gd name="T7" fmla="*/ 0 60000 65536"/>
                <a:gd name="T8" fmla="*/ 0 60000 65536"/>
                <a:gd name="T9" fmla="*/ 0 w 2171"/>
                <a:gd name="T10" fmla="*/ 0 h 2319"/>
                <a:gd name="T11" fmla="*/ 2171 w 2171"/>
                <a:gd name="T12" fmla="*/ 2319 h 23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2319">
                  <a:moveTo>
                    <a:pt x="2171" y="2319"/>
                  </a:moveTo>
                  <a:lnTo>
                    <a:pt x="0" y="231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20"/>
            <p:cNvSpPr>
              <a:spLocks/>
            </p:cNvSpPr>
            <p:nvPr/>
          </p:nvSpPr>
          <p:spPr bwMode="auto">
            <a:xfrm rot="-5400000">
              <a:off x="335756" y="1526381"/>
              <a:ext cx="614363" cy="161925"/>
            </a:xfrm>
            <a:custGeom>
              <a:avLst/>
              <a:gdLst>
                <a:gd name="T0" fmla="*/ 173776188 w 2172"/>
                <a:gd name="T1" fmla="*/ 0 h 618"/>
                <a:gd name="T2" fmla="*/ 0 w 2172"/>
                <a:gd name="T3" fmla="*/ 0 h 618"/>
                <a:gd name="T4" fmla="*/ 0 w 2172"/>
                <a:gd name="T5" fmla="*/ 42426708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0"/>
                  </a:moveTo>
                  <a:lnTo>
                    <a:pt x="0" y="0"/>
                  </a:lnTo>
                  <a:lnTo>
                    <a:pt x="0" y="618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21"/>
            <p:cNvSpPr>
              <a:spLocks/>
            </p:cNvSpPr>
            <p:nvPr/>
          </p:nvSpPr>
          <p:spPr bwMode="auto">
            <a:xfrm rot="-5400000">
              <a:off x="3565525" y="1527175"/>
              <a:ext cx="614363" cy="160337"/>
            </a:xfrm>
            <a:custGeom>
              <a:avLst/>
              <a:gdLst>
                <a:gd name="T0" fmla="*/ 173776188 w 2172"/>
                <a:gd name="T1" fmla="*/ 0 h 618"/>
                <a:gd name="T2" fmla="*/ 0 w 2172"/>
                <a:gd name="T3" fmla="*/ 0 h 618"/>
                <a:gd name="T4" fmla="*/ 0 w 2172"/>
                <a:gd name="T5" fmla="*/ 4159863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0"/>
                  </a:moveTo>
                  <a:lnTo>
                    <a:pt x="0" y="0"/>
                  </a:lnTo>
                  <a:lnTo>
                    <a:pt x="0" y="618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22"/>
            <p:cNvSpPr>
              <a:spLocks/>
            </p:cNvSpPr>
            <p:nvPr/>
          </p:nvSpPr>
          <p:spPr bwMode="auto">
            <a:xfrm rot="-5400000">
              <a:off x="3866357" y="6325393"/>
              <a:ext cx="614362" cy="390525"/>
            </a:xfrm>
            <a:custGeom>
              <a:avLst/>
              <a:gdLst>
                <a:gd name="T0" fmla="*/ 173775622 w 2172"/>
                <a:gd name="T1" fmla="*/ 0 h 1500"/>
                <a:gd name="T2" fmla="*/ 0 w 2172"/>
                <a:gd name="T3" fmla="*/ 0 h 1500"/>
                <a:gd name="T4" fmla="*/ 0 w 2172"/>
                <a:gd name="T5" fmla="*/ 101673183 h 1500"/>
                <a:gd name="T6" fmla="*/ 0 60000 65536"/>
                <a:gd name="T7" fmla="*/ 0 60000 65536"/>
                <a:gd name="T8" fmla="*/ 0 60000 65536"/>
                <a:gd name="T9" fmla="*/ 0 w 2172"/>
                <a:gd name="T10" fmla="*/ 0 h 1500"/>
                <a:gd name="T11" fmla="*/ 2172 w 2172"/>
                <a:gd name="T12" fmla="*/ 1500 h 1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500">
                  <a:moveTo>
                    <a:pt x="2172" y="0"/>
                  </a:moveTo>
                  <a:lnTo>
                    <a:pt x="0" y="0"/>
                  </a:lnTo>
                  <a:lnTo>
                    <a:pt x="0" y="150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23"/>
            <p:cNvSpPr>
              <a:spLocks/>
            </p:cNvSpPr>
            <p:nvPr/>
          </p:nvSpPr>
          <p:spPr bwMode="auto">
            <a:xfrm rot="-5400000">
              <a:off x="2158206" y="3837781"/>
              <a:ext cx="614363" cy="454025"/>
            </a:xfrm>
            <a:custGeom>
              <a:avLst/>
              <a:gdLst>
                <a:gd name="T0" fmla="*/ 173776188 w 2172"/>
                <a:gd name="T1" fmla="*/ 0 h 1739"/>
                <a:gd name="T2" fmla="*/ 0 w 2172"/>
                <a:gd name="T3" fmla="*/ 0 h 1739"/>
                <a:gd name="T4" fmla="*/ 0 w 2172"/>
                <a:gd name="T5" fmla="*/ 118538643 h 1739"/>
                <a:gd name="T6" fmla="*/ 0 60000 65536"/>
                <a:gd name="T7" fmla="*/ 0 60000 65536"/>
                <a:gd name="T8" fmla="*/ 0 60000 65536"/>
                <a:gd name="T9" fmla="*/ 0 w 2172"/>
                <a:gd name="T10" fmla="*/ 0 h 1739"/>
                <a:gd name="T11" fmla="*/ 2172 w 2172"/>
                <a:gd name="T12" fmla="*/ 1739 h 17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739">
                  <a:moveTo>
                    <a:pt x="2172" y="0"/>
                  </a:moveTo>
                  <a:lnTo>
                    <a:pt x="0" y="0"/>
                  </a:lnTo>
                  <a:lnTo>
                    <a:pt x="0" y="1739"/>
                  </a:lnTo>
                </a:path>
              </a:pathLst>
            </a:custGeom>
            <a:noFill/>
            <a:ln w="19050" cap="rnd">
              <a:solidFill>
                <a:srgbClr val="66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24"/>
            <p:cNvSpPr>
              <a:spLocks/>
            </p:cNvSpPr>
            <p:nvPr/>
          </p:nvSpPr>
          <p:spPr bwMode="auto">
            <a:xfrm rot="-5400000">
              <a:off x="1764506" y="1793081"/>
              <a:ext cx="1228725" cy="242888"/>
            </a:xfrm>
            <a:custGeom>
              <a:avLst/>
              <a:gdLst>
                <a:gd name="T0" fmla="*/ 347551810 w 4344"/>
                <a:gd name="T1" fmla="*/ 63571746 h 928"/>
                <a:gd name="T2" fmla="*/ 0 w 4344"/>
                <a:gd name="T3" fmla="*/ 63571746 h 928"/>
                <a:gd name="T4" fmla="*/ 0 w 4344"/>
                <a:gd name="T5" fmla="*/ 0 h 928"/>
                <a:gd name="T6" fmla="*/ 0 60000 65536"/>
                <a:gd name="T7" fmla="*/ 0 60000 65536"/>
                <a:gd name="T8" fmla="*/ 0 60000 65536"/>
                <a:gd name="T9" fmla="*/ 0 w 4344"/>
                <a:gd name="T10" fmla="*/ 0 h 928"/>
                <a:gd name="T11" fmla="*/ 4344 w 4344"/>
                <a:gd name="T12" fmla="*/ 928 h 9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44" h="928">
                  <a:moveTo>
                    <a:pt x="4344" y="928"/>
                  </a:moveTo>
                  <a:lnTo>
                    <a:pt x="0" y="92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5"/>
            <p:cNvSpPr>
              <a:spLocks/>
            </p:cNvSpPr>
            <p:nvPr/>
          </p:nvSpPr>
          <p:spPr bwMode="auto">
            <a:xfrm rot="-5400000">
              <a:off x="1042987" y="2533650"/>
              <a:ext cx="614363" cy="604838"/>
            </a:xfrm>
            <a:custGeom>
              <a:avLst/>
              <a:gdLst>
                <a:gd name="T0" fmla="*/ 173856232 w 2171"/>
                <a:gd name="T1" fmla="*/ 0 h 2319"/>
                <a:gd name="T2" fmla="*/ 0 w 2171"/>
                <a:gd name="T3" fmla="*/ 0 h 2319"/>
                <a:gd name="T4" fmla="*/ 0 w 2171"/>
                <a:gd name="T5" fmla="*/ 157752912 h 2319"/>
                <a:gd name="T6" fmla="*/ 0 60000 65536"/>
                <a:gd name="T7" fmla="*/ 0 60000 65536"/>
                <a:gd name="T8" fmla="*/ 0 60000 65536"/>
                <a:gd name="T9" fmla="*/ 0 w 2171"/>
                <a:gd name="T10" fmla="*/ 0 h 2319"/>
                <a:gd name="T11" fmla="*/ 2171 w 2171"/>
                <a:gd name="T12" fmla="*/ 2319 h 23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2319">
                  <a:moveTo>
                    <a:pt x="2171" y="0"/>
                  </a:moveTo>
                  <a:lnTo>
                    <a:pt x="0" y="0"/>
                  </a:lnTo>
                  <a:lnTo>
                    <a:pt x="0" y="2319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6"/>
            <p:cNvSpPr>
              <a:spLocks/>
            </p:cNvSpPr>
            <p:nvPr/>
          </p:nvSpPr>
          <p:spPr bwMode="auto">
            <a:xfrm rot="-5400000">
              <a:off x="578644" y="2059781"/>
              <a:ext cx="614362" cy="323850"/>
            </a:xfrm>
            <a:custGeom>
              <a:avLst/>
              <a:gdLst>
                <a:gd name="T0" fmla="*/ 173775622 w 2172"/>
                <a:gd name="T1" fmla="*/ 0 h 1237"/>
                <a:gd name="T2" fmla="*/ 0 w 2172"/>
                <a:gd name="T3" fmla="*/ 0 h 1237"/>
                <a:gd name="T4" fmla="*/ 0 w 2172"/>
                <a:gd name="T5" fmla="*/ 84784819 h 1237"/>
                <a:gd name="T6" fmla="*/ 0 60000 65536"/>
                <a:gd name="T7" fmla="*/ 0 60000 65536"/>
                <a:gd name="T8" fmla="*/ 0 60000 65536"/>
                <a:gd name="T9" fmla="*/ 0 w 2172"/>
                <a:gd name="T10" fmla="*/ 0 h 1237"/>
                <a:gd name="T11" fmla="*/ 2172 w 2172"/>
                <a:gd name="T12" fmla="*/ 1237 h 12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237">
                  <a:moveTo>
                    <a:pt x="2172" y="0"/>
                  </a:moveTo>
                  <a:lnTo>
                    <a:pt x="0" y="0"/>
                  </a:lnTo>
                  <a:lnTo>
                    <a:pt x="0" y="1237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7"/>
            <p:cNvSpPr>
              <a:spLocks/>
            </p:cNvSpPr>
            <p:nvPr/>
          </p:nvSpPr>
          <p:spPr bwMode="auto">
            <a:xfrm rot="-5400000">
              <a:off x="1892301" y="3538537"/>
              <a:ext cx="3684587" cy="436562"/>
            </a:xfrm>
            <a:custGeom>
              <a:avLst/>
              <a:gdLst>
                <a:gd name="T0" fmla="*/ 1041916906 w 13030"/>
                <a:gd name="T1" fmla="*/ 113987069 h 1672"/>
                <a:gd name="T2" fmla="*/ 0 w 13030"/>
                <a:gd name="T3" fmla="*/ 113987069 h 1672"/>
                <a:gd name="T4" fmla="*/ 0 w 13030"/>
                <a:gd name="T5" fmla="*/ 0 h 1672"/>
                <a:gd name="T6" fmla="*/ 0 60000 65536"/>
                <a:gd name="T7" fmla="*/ 0 60000 65536"/>
                <a:gd name="T8" fmla="*/ 0 60000 65536"/>
                <a:gd name="T9" fmla="*/ 0 w 13030"/>
                <a:gd name="T10" fmla="*/ 0 h 1672"/>
                <a:gd name="T11" fmla="*/ 13030 w 13030"/>
                <a:gd name="T12" fmla="*/ 1672 h 1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30" h="1672">
                  <a:moveTo>
                    <a:pt x="13030" y="1672"/>
                  </a:moveTo>
                  <a:lnTo>
                    <a:pt x="0" y="1672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8"/>
            <p:cNvSpPr>
              <a:spLocks/>
            </p:cNvSpPr>
            <p:nvPr/>
          </p:nvSpPr>
          <p:spPr bwMode="auto">
            <a:xfrm rot="-5400000">
              <a:off x="3726656" y="1526381"/>
              <a:ext cx="614363" cy="161925"/>
            </a:xfrm>
            <a:custGeom>
              <a:avLst/>
              <a:gdLst>
                <a:gd name="T0" fmla="*/ 173776188 w 2172"/>
                <a:gd name="T1" fmla="*/ 42358167 h 619"/>
                <a:gd name="T2" fmla="*/ 0 w 2172"/>
                <a:gd name="T3" fmla="*/ 42358167 h 619"/>
                <a:gd name="T4" fmla="*/ 0 w 2172"/>
                <a:gd name="T5" fmla="*/ 0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619"/>
                  </a:moveTo>
                  <a:lnTo>
                    <a:pt x="0" y="61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29"/>
            <p:cNvSpPr>
              <a:spLocks/>
            </p:cNvSpPr>
            <p:nvPr/>
          </p:nvSpPr>
          <p:spPr bwMode="auto">
            <a:xfrm rot="-5400000">
              <a:off x="1627981" y="1526381"/>
              <a:ext cx="614363" cy="161925"/>
            </a:xfrm>
            <a:custGeom>
              <a:avLst/>
              <a:gdLst>
                <a:gd name="T0" fmla="*/ 173776188 w 2172"/>
                <a:gd name="T1" fmla="*/ 0 h 619"/>
                <a:gd name="T2" fmla="*/ 0 w 2172"/>
                <a:gd name="T3" fmla="*/ 0 h 619"/>
                <a:gd name="T4" fmla="*/ 0 w 2172"/>
                <a:gd name="T5" fmla="*/ 42358167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0"/>
                  </a:moveTo>
                  <a:lnTo>
                    <a:pt x="0" y="0"/>
                  </a:lnTo>
                  <a:lnTo>
                    <a:pt x="0" y="619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30"/>
            <p:cNvSpPr>
              <a:spLocks/>
            </p:cNvSpPr>
            <p:nvPr/>
          </p:nvSpPr>
          <p:spPr bwMode="auto">
            <a:xfrm rot="-5400000">
              <a:off x="2991645" y="5074444"/>
              <a:ext cx="614362" cy="434975"/>
            </a:xfrm>
            <a:custGeom>
              <a:avLst/>
              <a:gdLst>
                <a:gd name="T0" fmla="*/ 173775622 w 2172"/>
                <a:gd name="T1" fmla="*/ 0 h 1671"/>
                <a:gd name="T2" fmla="*/ 0 w 2172"/>
                <a:gd name="T3" fmla="*/ 0 h 1671"/>
                <a:gd name="T4" fmla="*/ 0 w 2172"/>
                <a:gd name="T5" fmla="*/ 113227558 h 1671"/>
                <a:gd name="T6" fmla="*/ 0 60000 65536"/>
                <a:gd name="T7" fmla="*/ 0 60000 65536"/>
                <a:gd name="T8" fmla="*/ 0 60000 65536"/>
                <a:gd name="T9" fmla="*/ 0 w 2172"/>
                <a:gd name="T10" fmla="*/ 0 h 1671"/>
                <a:gd name="T11" fmla="*/ 2172 w 2172"/>
                <a:gd name="T12" fmla="*/ 1671 h 16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671">
                  <a:moveTo>
                    <a:pt x="2172" y="0"/>
                  </a:moveTo>
                  <a:lnTo>
                    <a:pt x="0" y="0"/>
                  </a:lnTo>
                  <a:lnTo>
                    <a:pt x="0" y="1671"/>
                  </a:lnTo>
                </a:path>
              </a:pathLst>
            </a:custGeom>
            <a:noFill/>
            <a:ln w="19050" cap="rnd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31"/>
            <p:cNvSpPr>
              <a:spLocks/>
            </p:cNvSpPr>
            <p:nvPr/>
          </p:nvSpPr>
          <p:spPr bwMode="auto">
            <a:xfrm rot="-5400000">
              <a:off x="497681" y="1526381"/>
              <a:ext cx="614363" cy="161925"/>
            </a:xfrm>
            <a:custGeom>
              <a:avLst/>
              <a:gdLst>
                <a:gd name="T0" fmla="*/ 173776188 w 2172"/>
                <a:gd name="T1" fmla="*/ 42426708 h 618"/>
                <a:gd name="T2" fmla="*/ 0 w 2172"/>
                <a:gd name="T3" fmla="*/ 42426708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32"/>
            <p:cNvSpPr>
              <a:spLocks/>
            </p:cNvSpPr>
            <p:nvPr/>
          </p:nvSpPr>
          <p:spPr bwMode="auto">
            <a:xfrm rot="-5400000">
              <a:off x="1432719" y="2948781"/>
              <a:ext cx="3684588" cy="387350"/>
            </a:xfrm>
            <a:custGeom>
              <a:avLst/>
              <a:gdLst>
                <a:gd name="T0" fmla="*/ 1041917755 w 13030"/>
                <a:gd name="T1" fmla="*/ 100833348 h 1488"/>
                <a:gd name="T2" fmla="*/ 0 w 13030"/>
                <a:gd name="T3" fmla="*/ 100833348 h 1488"/>
                <a:gd name="T4" fmla="*/ 0 w 13030"/>
                <a:gd name="T5" fmla="*/ 0 h 1488"/>
                <a:gd name="T6" fmla="*/ 0 60000 65536"/>
                <a:gd name="T7" fmla="*/ 0 60000 65536"/>
                <a:gd name="T8" fmla="*/ 0 60000 65536"/>
                <a:gd name="T9" fmla="*/ 0 w 13030"/>
                <a:gd name="T10" fmla="*/ 0 h 1488"/>
                <a:gd name="T11" fmla="*/ 13030 w 13030"/>
                <a:gd name="T12" fmla="*/ 1488 h 14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30" h="1488">
                  <a:moveTo>
                    <a:pt x="13030" y="1488"/>
                  </a:moveTo>
                  <a:lnTo>
                    <a:pt x="0" y="148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33"/>
            <p:cNvSpPr>
              <a:spLocks/>
            </p:cNvSpPr>
            <p:nvPr/>
          </p:nvSpPr>
          <p:spPr bwMode="auto">
            <a:xfrm rot="-5400000">
              <a:off x="2580482" y="4483894"/>
              <a:ext cx="612775" cy="388938"/>
            </a:xfrm>
            <a:custGeom>
              <a:avLst/>
              <a:gdLst>
                <a:gd name="T0" fmla="*/ 172958630 w 2171"/>
                <a:gd name="T1" fmla="*/ 0 h 1489"/>
                <a:gd name="T2" fmla="*/ 0 w 2171"/>
                <a:gd name="T3" fmla="*/ 0 h 1489"/>
                <a:gd name="T4" fmla="*/ 0 w 2171"/>
                <a:gd name="T5" fmla="*/ 101593530 h 1489"/>
                <a:gd name="T6" fmla="*/ 0 60000 65536"/>
                <a:gd name="T7" fmla="*/ 0 60000 65536"/>
                <a:gd name="T8" fmla="*/ 0 60000 65536"/>
                <a:gd name="T9" fmla="*/ 0 w 2171"/>
                <a:gd name="T10" fmla="*/ 0 h 1489"/>
                <a:gd name="T11" fmla="*/ 2171 w 2171"/>
                <a:gd name="T12" fmla="*/ 1489 h 14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1489">
                  <a:moveTo>
                    <a:pt x="2171" y="0"/>
                  </a:moveTo>
                  <a:lnTo>
                    <a:pt x="0" y="0"/>
                  </a:lnTo>
                  <a:lnTo>
                    <a:pt x="0" y="1489"/>
                  </a:lnTo>
                </a:path>
              </a:pathLst>
            </a:custGeom>
            <a:noFill/>
            <a:ln w="19050" cap="rnd">
              <a:solidFill>
                <a:srgbClr val="33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Triangle isocèle 147"/>
            <p:cNvSpPr/>
            <p:nvPr/>
          </p:nvSpPr>
          <p:spPr>
            <a:xfrm rot="10800000">
              <a:off x="4245928" y="1371190"/>
              <a:ext cx="1150949" cy="1221679"/>
            </a:xfrm>
            <a:prstGeom prst="triangl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9" name="Triangle isocèle 148"/>
            <p:cNvSpPr/>
            <p:nvPr/>
          </p:nvSpPr>
          <p:spPr>
            <a:xfrm rot="10800000">
              <a:off x="5440352" y="1371190"/>
              <a:ext cx="1152093" cy="1221679"/>
            </a:xfrm>
            <a:prstGeom prst="triangl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150" name="Picture 4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5612" y="1355873"/>
            <a:ext cx="2778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51"/>
          <p:cNvPicPr>
            <a:picLocks noChangeAspect="1" noChangeArrowheads="1"/>
          </p:cNvPicPr>
          <p:nvPr/>
        </p:nvPicPr>
        <p:blipFill>
          <a:blip r:embed="rId4" cstate="print"/>
          <a:srcRect l="3841" t="14618" r="11833" b="15320"/>
          <a:stretch>
            <a:fillRect/>
          </a:stretch>
        </p:blipFill>
        <p:spPr bwMode="auto">
          <a:xfrm>
            <a:off x="1619374" y="1560660"/>
            <a:ext cx="4857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" name="Picture 5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244287">
            <a:off x="2060699" y="1395560"/>
            <a:ext cx="355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" name="Picture 53"/>
          <p:cNvPicPr>
            <a:picLocks noChangeAspect="1" noChangeArrowheads="1"/>
          </p:cNvPicPr>
          <p:nvPr/>
        </p:nvPicPr>
        <p:blipFill>
          <a:blip r:embed="rId6" cstate="print"/>
          <a:srcRect l="2751" t="9500" r="14563" b="2751"/>
          <a:stretch>
            <a:fillRect/>
          </a:stretch>
        </p:blipFill>
        <p:spPr bwMode="auto">
          <a:xfrm>
            <a:off x="2878262" y="1597173"/>
            <a:ext cx="3619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" name="Picture 54"/>
          <p:cNvPicPr>
            <a:picLocks noChangeAspect="1" noChangeArrowheads="1"/>
          </p:cNvPicPr>
          <p:nvPr/>
        </p:nvPicPr>
        <p:blipFill>
          <a:blip r:embed="rId7" cstate="print"/>
          <a:srcRect l="15440" t="5000" r="8961" b="2000"/>
          <a:stretch>
            <a:fillRect/>
          </a:stretch>
        </p:blipFill>
        <p:spPr bwMode="auto">
          <a:xfrm>
            <a:off x="3327524" y="1579710"/>
            <a:ext cx="35877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56"/>
          <p:cNvPicPr>
            <a:picLocks noChangeAspect="1" noChangeArrowheads="1"/>
          </p:cNvPicPr>
          <p:nvPr/>
        </p:nvPicPr>
        <p:blipFill>
          <a:blip r:embed="rId8" cstate="print"/>
          <a:srcRect t="14182" b="14915"/>
          <a:stretch>
            <a:fillRect/>
          </a:stretch>
        </p:blipFill>
        <p:spPr bwMode="auto">
          <a:xfrm>
            <a:off x="4268912" y="1646385"/>
            <a:ext cx="360362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" name="Picture 57"/>
          <p:cNvPicPr>
            <a:picLocks noChangeAspect="1" noChangeArrowheads="1"/>
          </p:cNvPicPr>
          <p:nvPr/>
        </p:nvPicPr>
        <p:blipFill>
          <a:blip r:embed="rId9" cstate="print"/>
          <a:srcRect l="16277" t="18095" r="13965" b="6503"/>
          <a:stretch>
            <a:fillRect/>
          </a:stretch>
        </p:blipFill>
        <p:spPr bwMode="auto">
          <a:xfrm>
            <a:off x="4680074" y="1592410"/>
            <a:ext cx="3952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" name="Picture 5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4099" y="1509860"/>
            <a:ext cx="38258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" name="Picture 55"/>
          <p:cNvPicPr>
            <a:picLocks noChangeAspect="1" noChangeArrowheads="1"/>
          </p:cNvPicPr>
          <p:nvPr/>
        </p:nvPicPr>
        <p:blipFill>
          <a:blip r:embed="rId11" cstate="print"/>
          <a:srcRect l="12132" t="4489" r="15868" b="3633"/>
          <a:stretch>
            <a:fillRect/>
          </a:stretch>
        </p:blipFill>
        <p:spPr bwMode="auto">
          <a:xfrm>
            <a:off x="5530974" y="1481285"/>
            <a:ext cx="5254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" name="Picture 56"/>
          <p:cNvPicPr>
            <a:picLocks noChangeAspect="1" noChangeArrowheads="1"/>
          </p:cNvPicPr>
          <p:nvPr/>
        </p:nvPicPr>
        <p:blipFill>
          <a:blip r:embed="rId12" cstate="print"/>
          <a:srcRect l="7124" b="10805"/>
          <a:stretch>
            <a:fillRect/>
          </a:stretch>
        </p:blipFill>
        <p:spPr bwMode="auto">
          <a:xfrm>
            <a:off x="6332662" y="1560660"/>
            <a:ext cx="33496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" name="Picture 5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7487" y="1560660"/>
            <a:ext cx="3841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" name="Picture 58"/>
          <p:cNvPicPr>
            <a:picLocks noChangeAspect="1" noChangeArrowheads="1"/>
          </p:cNvPicPr>
          <p:nvPr/>
        </p:nvPicPr>
        <p:blipFill>
          <a:blip r:embed="rId14" cstate="print"/>
          <a:srcRect l="27824" t="7664" r="33871" b="13713"/>
          <a:stretch>
            <a:fillRect/>
          </a:stretch>
        </p:blipFill>
        <p:spPr bwMode="auto">
          <a:xfrm>
            <a:off x="2482974" y="1344760"/>
            <a:ext cx="2809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" name="Picture 5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61224" y="1921023"/>
            <a:ext cx="97472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" name="Picture 6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15374" y="1608285"/>
            <a:ext cx="446088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" name="Picture 6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20199" y="1560660"/>
            <a:ext cx="4651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" name="Picture 6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748837" y="1560660"/>
            <a:ext cx="3587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" name="Picture 63"/>
          <p:cNvPicPr>
            <a:picLocks noChangeAspect="1" noChangeArrowheads="1"/>
          </p:cNvPicPr>
          <p:nvPr/>
        </p:nvPicPr>
        <p:blipFill>
          <a:blip r:embed="rId19" cstate="print"/>
          <a:srcRect r="32719" b="8434"/>
          <a:stretch>
            <a:fillRect/>
          </a:stretch>
        </p:blipFill>
        <p:spPr bwMode="auto">
          <a:xfrm>
            <a:off x="7739187" y="1982935"/>
            <a:ext cx="43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" name="Picture 6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26549" y="2052785"/>
            <a:ext cx="8318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" name="Rectangle 41"/>
          <p:cNvSpPr>
            <a:spLocks noChangeArrowheads="1"/>
          </p:cNvSpPr>
          <p:nvPr/>
        </p:nvSpPr>
        <p:spPr bwMode="auto">
          <a:xfrm>
            <a:off x="2555999" y="3432323"/>
            <a:ext cx="5524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Vertébrés</a:t>
            </a:r>
            <a:endParaRPr lang="fr-FR" sz="3600"/>
          </a:p>
        </p:txBody>
      </p:sp>
      <p:sp>
        <p:nvSpPr>
          <p:cNvPr id="169" name="Rectangle 41"/>
          <p:cNvSpPr>
            <a:spLocks noChangeArrowheads="1"/>
          </p:cNvSpPr>
          <p:nvPr/>
        </p:nvSpPr>
        <p:spPr bwMode="auto">
          <a:xfrm>
            <a:off x="1790824" y="4226073"/>
            <a:ext cx="1112838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Animaux bilatériens</a:t>
            </a:r>
            <a:endParaRPr lang="fr-FR" sz="3600"/>
          </a:p>
        </p:txBody>
      </p:sp>
      <p:sp>
        <p:nvSpPr>
          <p:cNvPr id="170" name="Rectangle 41"/>
          <p:cNvSpPr>
            <a:spLocks noChangeArrowheads="1"/>
          </p:cNvSpPr>
          <p:nvPr/>
        </p:nvSpPr>
        <p:spPr bwMode="auto">
          <a:xfrm>
            <a:off x="4978201" y="5913585"/>
            <a:ext cx="63817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dirty="0" err="1"/>
              <a:t>Eukaryotes</a:t>
            </a:r>
            <a:endParaRPr lang="fr-FR" sz="3600" dirty="0"/>
          </a:p>
        </p:txBody>
      </p:sp>
      <p:sp>
        <p:nvSpPr>
          <p:cNvPr id="171" name="ZoneTexte 75"/>
          <p:cNvSpPr txBox="1">
            <a:spLocks noChangeArrowheads="1"/>
          </p:cNvSpPr>
          <p:nvPr/>
        </p:nvSpPr>
        <p:spPr bwMode="auto">
          <a:xfrm rot="10800000">
            <a:off x="8777832" y="3648793"/>
            <a:ext cx="7386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" wrap="square">
            <a:spAutoFit/>
          </a:bodyPr>
          <a:lstStyle/>
          <a:p>
            <a:r>
              <a:rPr lang="fr-FR" dirty="0" smtClean="0"/>
              <a:t>Vertical transmission </a:t>
            </a:r>
          </a:p>
          <a:p>
            <a:r>
              <a:rPr lang="fr-FR" dirty="0" err="1" smtClean="0"/>
              <a:t>from</a:t>
            </a:r>
            <a:r>
              <a:rPr lang="fr-FR" dirty="0" smtClean="0"/>
              <a:t> parents to </a:t>
            </a:r>
            <a:r>
              <a:rPr lang="fr-FR" dirty="0" smtClean="0">
                <a:latin typeface="+mj-lt"/>
              </a:rPr>
              <a:t>the</a:t>
            </a:r>
            <a:r>
              <a:rPr lang="fr-FR" dirty="0" smtClean="0"/>
              <a:t> </a:t>
            </a:r>
            <a:r>
              <a:rPr lang="fr-FR" dirty="0" err="1" smtClean="0"/>
              <a:t>offspring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72" name="ZoneTexte 76"/>
          <p:cNvSpPr txBox="1">
            <a:spLocks noChangeArrowheads="1"/>
          </p:cNvSpPr>
          <p:nvPr/>
        </p:nvSpPr>
        <p:spPr bwMode="auto">
          <a:xfrm>
            <a:off x="1691432" y="964752"/>
            <a:ext cx="612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 smtClean="0"/>
              <a:t>Gene </a:t>
            </a:r>
            <a:r>
              <a:rPr lang="fr-FR" sz="1400" dirty="0" err="1" smtClean="0"/>
              <a:t>transfer</a:t>
            </a:r>
            <a:r>
              <a:rPr lang="fr-FR" sz="1400" dirty="0" smtClean="0"/>
              <a:t> </a:t>
            </a:r>
            <a:r>
              <a:rPr lang="fr-FR" sz="1400" dirty="0" err="1" smtClean="0"/>
              <a:t>between</a:t>
            </a:r>
            <a:r>
              <a:rPr lang="fr-FR" sz="1400" dirty="0" smtClean="0"/>
              <a:t> </a:t>
            </a:r>
            <a:r>
              <a:rPr lang="fr-FR" sz="1400" dirty="0" err="1" smtClean="0"/>
              <a:t>species</a:t>
            </a:r>
            <a:r>
              <a:rPr lang="fr-FR" sz="1400" dirty="0" smtClean="0"/>
              <a:t> </a:t>
            </a:r>
            <a:r>
              <a:rPr lang="fr-FR" sz="1400" dirty="0" err="1" smtClean="0"/>
              <a:t>without</a:t>
            </a:r>
            <a:r>
              <a:rPr lang="fr-FR" sz="1400" dirty="0" smtClean="0"/>
              <a:t> direct </a:t>
            </a:r>
            <a:r>
              <a:rPr lang="fr-FR" sz="1400" dirty="0" err="1" smtClean="0"/>
              <a:t>ancestor</a:t>
            </a:r>
            <a:r>
              <a:rPr lang="fr-FR" sz="1400" dirty="0" smtClean="0"/>
              <a:t> –&gt; horizontal </a:t>
            </a:r>
            <a:r>
              <a:rPr lang="fr-FR" sz="1400" dirty="0" err="1" smtClean="0"/>
              <a:t>transfer</a:t>
            </a:r>
            <a:endParaRPr lang="fr-FR" sz="1400" dirty="0"/>
          </a:p>
        </p:txBody>
      </p:sp>
      <p:pic>
        <p:nvPicPr>
          <p:cNvPr id="173" name="Picture 6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79962" y="1489223"/>
            <a:ext cx="36036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" name="Flèche courbée vers le haut 174"/>
          <p:cNvSpPr/>
          <p:nvPr/>
        </p:nvSpPr>
        <p:spPr>
          <a:xfrm flipH="1" flipV="1">
            <a:off x="647824" y="768498"/>
            <a:ext cx="7747000" cy="573087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6" name="Flèche droite 175"/>
          <p:cNvSpPr/>
          <p:nvPr/>
        </p:nvSpPr>
        <p:spPr>
          <a:xfrm rot="16200000">
            <a:off x="7487568" y="4549129"/>
            <a:ext cx="4176712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pic>
        <p:nvPicPr>
          <p:cNvPr id="178" name="Image 177" descr="index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07864" y="1403573"/>
            <a:ext cx="576064" cy="576064"/>
          </a:xfrm>
          <a:prstGeom prst="rect">
            <a:avLst/>
          </a:prstGeom>
        </p:spPr>
      </p:pic>
      <p:sp>
        <p:nvSpPr>
          <p:cNvPr id="179" name="Rectangle 41"/>
          <p:cNvSpPr>
            <a:spLocks noChangeArrowheads="1"/>
          </p:cNvSpPr>
          <p:nvPr/>
        </p:nvSpPr>
        <p:spPr bwMode="auto">
          <a:xfrm>
            <a:off x="3456136" y="5075981"/>
            <a:ext cx="64440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dirty="0" smtClean="0"/>
              <a:t>Métazoaires</a:t>
            </a:r>
            <a:endParaRPr lang="fr-FR" sz="3600" dirty="0"/>
          </a:p>
        </p:txBody>
      </p:sp>
      <p:sp>
        <p:nvSpPr>
          <p:cNvPr id="76" name="Titre 77"/>
          <p:cNvSpPr>
            <a:spLocks noGrp="1"/>
          </p:cNvSpPr>
          <p:nvPr>
            <p:ph type="title"/>
          </p:nvPr>
        </p:nvSpPr>
        <p:spPr>
          <a:xfrm>
            <a:off x="503999" y="107430"/>
            <a:ext cx="7272617" cy="288032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ACQUISITION DE GENES VIA DES TRANSFERTS HORIZONTAUX 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/>
      <p:bldP spid="175" grpId="0" animBg="1"/>
      <p:bldP spid="176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34"/>
          <p:cNvSpPr>
            <a:spLocks noChangeArrowheads="1"/>
          </p:cNvSpPr>
          <p:nvPr/>
        </p:nvSpPr>
        <p:spPr bwMode="auto">
          <a:xfrm>
            <a:off x="6588249" y="2640160"/>
            <a:ext cx="474489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Archeae</a:t>
            </a:r>
            <a:endParaRPr lang="fr-FR" sz="3600"/>
          </a:p>
        </p:txBody>
      </p:sp>
      <p:sp>
        <p:nvSpPr>
          <p:cNvPr id="107" name="Rectangle 35"/>
          <p:cNvSpPr>
            <a:spLocks noChangeArrowheads="1"/>
          </p:cNvSpPr>
          <p:nvPr/>
        </p:nvSpPr>
        <p:spPr bwMode="auto">
          <a:xfrm rot="16200000">
            <a:off x="2833812" y="2506810"/>
            <a:ext cx="461962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Reptiles</a:t>
            </a:r>
            <a:endParaRPr lang="fr-FR" sz="3600"/>
          </a:p>
        </p:txBody>
      </p:sp>
      <p:sp>
        <p:nvSpPr>
          <p:cNvPr id="108" name="Rectangle 36"/>
          <p:cNvSpPr>
            <a:spLocks noChangeArrowheads="1"/>
          </p:cNvSpPr>
          <p:nvPr/>
        </p:nvSpPr>
        <p:spPr bwMode="auto">
          <a:xfrm rot="16200000">
            <a:off x="3276724" y="2495698"/>
            <a:ext cx="43973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Oursins</a:t>
            </a:r>
            <a:endParaRPr lang="fr-FR" sz="3600"/>
          </a:p>
        </p:txBody>
      </p:sp>
      <p:sp>
        <p:nvSpPr>
          <p:cNvPr id="109" name="Rectangle 37"/>
          <p:cNvSpPr>
            <a:spLocks noChangeArrowheads="1"/>
          </p:cNvSpPr>
          <p:nvPr/>
        </p:nvSpPr>
        <p:spPr bwMode="auto">
          <a:xfrm rot="16200000">
            <a:off x="1398762" y="2454473"/>
            <a:ext cx="64601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Mollusques</a:t>
            </a:r>
            <a:endParaRPr lang="fr-FR" sz="3600"/>
          </a:p>
        </p:txBody>
      </p:sp>
      <p:sp>
        <p:nvSpPr>
          <p:cNvPr id="110" name="Rectangle 38"/>
          <p:cNvSpPr>
            <a:spLocks noChangeArrowheads="1"/>
          </p:cNvSpPr>
          <p:nvPr/>
        </p:nvSpPr>
        <p:spPr bwMode="auto">
          <a:xfrm>
            <a:off x="8143999" y="2675085"/>
            <a:ext cx="53219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Bactéries</a:t>
            </a:r>
            <a:endParaRPr lang="fr-FR" sz="3600"/>
          </a:p>
        </p:txBody>
      </p:sp>
      <p:sp>
        <p:nvSpPr>
          <p:cNvPr id="111" name="Rectangle 39"/>
          <p:cNvSpPr>
            <a:spLocks noChangeArrowheads="1"/>
          </p:cNvSpPr>
          <p:nvPr/>
        </p:nvSpPr>
        <p:spPr bwMode="auto">
          <a:xfrm rot="16200000">
            <a:off x="3709087" y="2474316"/>
            <a:ext cx="54021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dirty="0"/>
              <a:t>Cnidaires</a:t>
            </a:r>
            <a:endParaRPr lang="fr-FR" sz="3600" dirty="0"/>
          </a:p>
        </p:txBody>
      </p:sp>
      <p:sp>
        <p:nvSpPr>
          <p:cNvPr id="112" name="Rectangle 40"/>
          <p:cNvSpPr>
            <a:spLocks noChangeArrowheads="1"/>
          </p:cNvSpPr>
          <p:nvPr/>
        </p:nvSpPr>
        <p:spPr bwMode="auto">
          <a:xfrm rot="16200000">
            <a:off x="2386347" y="2499717"/>
            <a:ext cx="44884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Homme</a:t>
            </a:r>
            <a:endParaRPr lang="fr-FR" sz="3600"/>
          </a:p>
        </p:txBody>
      </p:sp>
      <p:sp>
        <p:nvSpPr>
          <p:cNvPr id="113" name="Rectangle 41"/>
          <p:cNvSpPr>
            <a:spLocks noChangeArrowheads="1"/>
          </p:cNvSpPr>
          <p:nvPr/>
        </p:nvSpPr>
        <p:spPr bwMode="auto">
          <a:xfrm rot="16200000">
            <a:off x="5493995" y="2559248"/>
            <a:ext cx="42479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Plantes</a:t>
            </a:r>
            <a:endParaRPr lang="fr-FR" sz="3600"/>
          </a:p>
        </p:txBody>
      </p:sp>
      <p:sp>
        <p:nvSpPr>
          <p:cNvPr id="114" name="Rectangle 42"/>
          <p:cNvSpPr>
            <a:spLocks noChangeArrowheads="1"/>
          </p:cNvSpPr>
          <p:nvPr/>
        </p:nvSpPr>
        <p:spPr bwMode="auto">
          <a:xfrm rot="16200000">
            <a:off x="1875432" y="2479079"/>
            <a:ext cx="559449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Annelides</a:t>
            </a:r>
            <a:endParaRPr lang="fr-FR" sz="3600"/>
          </a:p>
        </p:txBody>
      </p:sp>
      <p:sp>
        <p:nvSpPr>
          <p:cNvPr id="115" name="Rectangle 43"/>
          <p:cNvSpPr>
            <a:spLocks noChangeArrowheads="1"/>
          </p:cNvSpPr>
          <p:nvPr/>
        </p:nvSpPr>
        <p:spPr bwMode="auto">
          <a:xfrm rot="16200000">
            <a:off x="4160123" y="2526704"/>
            <a:ext cx="50174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Eponges</a:t>
            </a:r>
            <a:endParaRPr lang="fr-FR" sz="3600"/>
          </a:p>
        </p:txBody>
      </p:sp>
      <p:sp>
        <p:nvSpPr>
          <p:cNvPr id="116" name="Rectangle 44"/>
          <p:cNvSpPr>
            <a:spLocks noChangeArrowheads="1"/>
          </p:cNvSpPr>
          <p:nvPr/>
        </p:nvSpPr>
        <p:spPr bwMode="auto">
          <a:xfrm rot="16200000">
            <a:off x="1052723" y="2533848"/>
            <a:ext cx="474489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Insectes</a:t>
            </a:r>
            <a:endParaRPr lang="fr-FR" sz="3600"/>
          </a:p>
        </p:txBody>
      </p:sp>
      <p:sp>
        <p:nvSpPr>
          <p:cNvPr id="117" name="Rectangle 45"/>
          <p:cNvSpPr>
            <a:spLocks noChangeArrowheads="1"/>
          </p:cNvSpPr>
          <p:nvPr/>
        </p:nvSpPr>
        <p:spPr bwMode="auto">
          <a:xfrm rot="16200000">
            <a:off x="477981" y="2459235"/>
            <a:ext cx="65242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dirty="0" err="1"/>
              <a:t>Nematodes</a:t>
            </a:r>
            <a:endParaRPr lang="fr-FR" sz="3600" dirty="0"/>
          </a:p>
        </p:txBody>
      </p:sp>
      <p:sp>
        <p:nvSpPr>
          <p:cNvPr id="118" name="Rectangle 46"/>
          <p:cNvSpPr>
            <a:spLocks noChangeArrowheads="1"/>
          </p:cNvSpPr>
          <p:nvPr/>
        </p:nvSpPr>
        <p:spPr bwMode="auto">
          <a:xfrm rot="16200000">
            <a:off x="4449255" y="2380654"/>
            <a:ext cx="78707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Champignons</a:t>
            </a:r>
            <a:endParaRPr lang="fr-FR" sz="3600"/>
          </a:p>
        </p:txBody>
      </p:sp>
      <p:sp>
        <p:nvSpPr>
          <p:cNvPr id="119" name="Rectangle 47"/>
          <p:cNvSpPr>
            <a:spLocks noChangeArrowheads="1"/>
          </p:cNvSpPr>
          <p:nvPr/>
        </p:nvSpPr>
        <p:spPr bwMode="auto">
          <a:xfrm rot="16200000">
            <a:off x="4867430" y="2394148"/>
            <a:ext cx="81432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Algues rouges</a:t>
            </a:r>
            <a:endParaRPr lang="fr-FR" sz="3600"/>
          </a:p>
        </p:txBody>
      </p:sp>
      <p:grpSp>
        <p:nvGrpSpPr>
          <p:cNvPr id="2" name="Groupe 58"/>
          <p:cNvGrpSpPr>
            <a:grpSpLocks/>
          </p:cNvGrpSpPr>
          <p:nvPr/>
        </p:nvGrpSpPr>
        <p:grpSpPr bwMode="auto">
          <a:xfrm>
            <a:off x="827212" y="2929085"/>
            <a:ext cx="8367712" cy="3875088"/>
            <a:chOff x="561975" y="1300162"/>
            <a:chExt cx="6030470" cy="5779298"/>
          </a:xfrm>
        </p:grpSpPr>
        <p:sp>
          <p:nvSpPr>
            <p:cNvPr id="121" name="Freeform 7"/>
            <p:cNvSpPr>
              <a:spLocks/>
            </p:cNvSpPr>
            <p:nvPr/>
          </p:nvSpPr>
          <p:spPr bwMode="auto">
            <a:xfrm rot="-5400000">
              <a:off x="2587990" y="3984256"/>
              <a:ext cx="3619499" cy="838928"/>
            </a:xfrm>
            <a:custGeom>
              <a:avLst/>
              <a:gdLst>
                <a:gd name="T0" fmla="*/ 754087787 w 17373"/>
                <a:gd name="T1" fmla="*/ 398979708 h 1764"/>
                <a:gd name="T2" fmla="*/ 0 w 17373"/>
                <a:gd name="T3" fmla="*/ 398979708 h 1764"/>
                <a:gd name="T4" fmla="*/ 0 w 17373"/>
                <a:gd name="T5" fmla="*/ 0 h 1764"/>
                <a:gd name="T6" fmla="*/ 0 60000 65536"/>
                <a:gd name="T7" fmla="*/ 0 60000 65536"/>
                <a:gd name="T8" fmla="*/ 0 60000 65536"/>
                <a:gd name="T9" fmla="*/ 0 w 17373"/>
                <a:gd name="T10" fmla="*/ 0 h 1764"/>
                <a:gd name="T11" fmla="*/ 17373 w 17373"/>
                <a:gd name="T12" fmla="*/ 1764 h 17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73" h="1764">
                  <a:moveTo>
                    <a:pt x="17373" y="1764"/>
                  </a:moveTo>
                  <a:lnTo>
                    <a:pt x="0" y="1764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CC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8"/>
            <p:cNvSpPr>
              <a:spLocks/>
            </p:cNvSpPr>
            <p:nvPr/>
          </p:nvSpPr>
          <p:spPr bwMode="auto">
            <a:xfrm rot="-5400000">
              <a:off x="1638300" y="3157537"/>
              <a:ext cx="614362" cy="585787"/>
            </a:xfrm>
            <a:custGeom>
              <a:avLst/>
              <a:gdLst>
                <a:gd name="T0" fmla="*/ 173775622 w 2172"/>
                <a:gd name="T1" fmla="*/ 0 h 2242"/>
                <a:gd name="T2" fmla="*/ 0 w 2172"/>
                <a:gd name="T3" fmla="*/ 0 h 2242"/>
                <a:gd name="T4" fmla="*/ 0 w 2172"/>
                <a:gd name="T5" fmla="*/ 153053705 h 2242"/>
                <a:gd name="T6" fmla="*/ 0 60000 65536"/>
                <a:gd name="T7" fmla="*/ 0 60000 65536"/>
                <a:gd name="T8" fmla="*/ 0 60000 65536"/>
                <a:gd name="T9" fmla="*/ 0 w 2172"/>
                <a:gd name="T10" fmla="*/ 0 h 2242"/>
                <a:gd name="T11" fmla="*/ 2172 w 2172"/>
                <a:gd name="T12" fmla="*/ 2242 h 2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2242">
                  <a:moveTo>
                    <a:pt x="2172" y="0"/>
                  </a:moveTo>
                  <a:lnTo>
                    <a:pt x="0" y="0"/>
                  </a:lnTo>
                  <a:lnTo>
                    <a:pt x="0" y="2242"/>
                  </a:lnTo>
                </a:path>
              </a:pathLst>
            </a:custGeom>
            <a:noFill/>
            <a:ln w="19050" cap="rnd">
              <a:solidFill>
                <a:srgbClr val="66FF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 rot="-5400000">
              <a:off x="1789112" y="1527175"/>
              <a:ext cx="614363" cy="160338"/>
            </a:xfrm>
            <a:custGeom>
              <a:avLst/>
              <a:gdLst>
                <a:gd name="T0" fmla="*/ 173776188 w 2172"/>
                <a:gd name="T1" fmla="*/ 41599149 h 618"/>
                <a:gd name="T2" fmla="*/ 0 w 2172"/>
                <a:gd name="T3" fmla="*/ 41599149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0"/>
            <p:cNvSpPr>
              <a:spLocks/>
            </p:cNvSpPr>
            <p:nvPr/>
          </p:nvSpPr>
          <p:spPr bwMode="auto">
            <a:xfrm rot="-5400000">
              <a:off x="981869" y="1526381"/>
              <a:ext cx="614363" cy="161925"/>
            </a:xfrm>
            <a:custGeom>
              <a:avLst/>
              <a:gdLst>
                <a:gd name="T0" fmla="*/ 173776188 w 2172"/>
                <a:gd name="T1" fmla="*/ 0 h 619"/>
                <a:gd name="T2" fmla="*/ 0 w 2172"/>
                <a:gd name="T3" fmla="*/ 0 h 619"/>
                <a:gd name="T4" fmla="*/ 0 w 2172"/>
                <a:gd name="T5" fmla="*/ 42358167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0"/>
                  </a:moveTo>
                  <a:lnTo>
                    <a:pt x="0" y="0"/>
                  </a:lnTo>
                  <a:lnTo>
                    <a:pt x="0" y="619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1"/>
            <p:cNvSpPr>
              <a:spLocks/>
            </p:cNvSpPr>
            <p:nvPr/>
          </p:nvSpPr>
          <p:spPr bwMode="auto">
            <a:xfrm rot="-5400000">
              <a:off x="3074092" y="3888678"/>
              <a:ext cx="4233862" cy="1644446"/>
            </a:xfrm>
            <a:custGeom>
              <a:avLst/>
              <a:gdLst>
                <a:gd name="T0" fmla="*/ 917144040 w 19545"/>
                <a:gd name="T1" fmla="*/ 1801600659 h 1501"/>
                <a:gd name="T2" fmla="*/ 0 w 19545"/>
                <a:gd name="T3" fmla="*/ 1801600659 h 1501"/>
                <a:gd name="T4" fmla="*/ 0 w 19545"/>
                <a:gd name="T5" fmla="*/ 0 h 1501"/>
                <a:gd name="T6" fmla="*/ 0 60000 65536"/>
                <a:gd name="T7" fmla="*/ 0 60000 65536"/>
                <a:gd name="T8" fmla="*/ 0 60000 65536"/>
                <a:gd name="T9" fmla="*/ 0 w 19545"/>
                <a:gd name="T10" fmla="*/ 0 h 1501"/>
                <a:gd name="T11" fmla="*/ 19545 w 19545"/>
                <a:gd name="T12" fmla="*/ 1501 h 15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45" h="1501">
                  <a:moveTo>
                    <a:pt x="19545" y="1501"/>
                  </a:moveTo>
                  <a:lnTo>
                    <a:pt x="0" y="1501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"/>
            <p:cNvSpPr>
              <a:spLocks/>
            </p:cNvSpPr>
            <p:nvPr/>
          </p:nvSpPr>
          <p:spPr bwMode="auto">
            <a:xfrm rot="-5400000">
              <a:off x="1301750" y="2236787"/>
              <a:ext cx="2457450" cy="584200"/>
            </a:xfrm>
            <a:custGeom>
              <a:avLst/>
              <a:gdLst>
                <a:gd name="T0" fmla="*/ 695183636 w 8687"/>
                <a:gd name="T1" fmla="*/ 152225530 h 2242"/>
                <a:gd name="T2" fmla="*/ 0 w 8687"/>
                <a:gd name="T3" fmla="*/ 152225530 h 2242"/>
                <a:gd name="T4" fmla="*/ 0 w 8687"/>
                <a:gd name="T5" fmla="*/ 0 h 2242"/>
                <a:gd name="T6" fmla="*/ 0 60000 65536"/>
                <a:gd name="T7" fmla="*/ 0 60000 65536"/>
                <a:gd name="T8" fmla="*/ 0 60000 65536"/>
                <a:gd name="T9" fmla="*/ 0 w 8687"/>
                <a:gd name="T10" fmla="*/ 0 h 2242"/>
                <a:gd name="T11" fmla="*/ 8687 w 8687"/>
                <a:gd name="T12" fmla="*/ 2242 h 2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87" h="2242">
                  <a:moveTo>
                    <a:pt x="8687" y="2242"/>
                  </a:moveTo>
                  <a:lnTo>
                    <a:pt x="0" y="2242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66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3"/>
            <p:cNvSpPr>
              <a:spLocks/>
            </p:cNvSpPr>
            <p:nvPr/>
          </p:nvSpPr>
          <p:spPr bwMode="auto">
            <a:xfrm rot="-5400000">
              <a:off x="1829594" y="2101056"/>
              <a:ext cx="614362" cy="241300"/>
            </a:xfrm>
            <a:custGeom>
              <a:avLst/>
              <a:gdLst>
                <a:gd name="T0" fmla="*/ 173775622 w 2172"/>
                <a:gd name="T1" fmla="*/ 0 h 927"/>
                <a:gd name="T2" fmla="*/ 0 w 2172"/>
                <a:gd name="T3" fmla="*/ 0 h 927"/>
                <a:gd name="T4" fmla="*/ 0 w 2172"/>
                <a:gd name="T5" fmla="*/ 62810884 h 927"/>
                <a:gd name="T6" fmla="*/ 0 60000 65536"/>
                <a:gd name="T7" fmla="*/ 0 60000 65536"/>
                <a:gd name="T8" fmla="*/ 0 60000 65536"/>
                <a:gd name="T9" fmla="*/ 0 w 2172"/>
                <a:gd name="T10" fmla="*/ 0 h 927"/>
                <a:gd name="T11" fmla="*/ 2172 w 2172"/>
                <a:gd name="T12" fmla="*/ 927 h 9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927">
                  <a:moveTo>
                    <a:pt x="2172" y="0"/>
                  </a:moveTo>
                  <a:lnTo>
                    <a:pt x="0" y="0"/>
                  </a:lnTo>
                  <a:lnTo>
                    <a:pt x="0" y="927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4"/>
            <p:cNvSpPr>
              <a:spLocks/>
            </p:cNvSpPr>
            <p:nvPr/>
          </p:nvSpPr>
          <p:spPr bwMode="auto">
            <a:xfrm rot="-5400000">
              <a:off x="3440113" y="5675312"/>
              <a:ext cx="614363" cy="461962"/>
            </a:xfrm>
            <a:custGeom>
              <a:avLst/>
              <a:gdLst>
                <a:gd name="T0" fmla="*/ 173856232 w 2171"/>
                <a:gd name="T1" fmla="*/ 0 h 1764"/>
                <a:gd name="T2" fmla="*/ 0 w 2171"/>
                <a:gd name="T3" fmla="*/ 0 h 1764"/>
                <a:gd name="T4" fmla="*/ 0 w 2171"/>
                <a:gd name="T5" fmla="*/ 120980095 h 1764"/>
                <a:gd name="T6" fmla="*/ 0 60000 65536"/>
                <a:gd name="T7" fmla="*/ 0 60000 65536"/>
                <a:gd name="T8" fmla="*/ 0 60000 65536"/>
                <a:gd name="T9" fmla="*/ 0 w 2171"/>
                <a:gd name="T10" fmla="*/ 0 h 1764"/>
                <a:gd name="T11" fmla="*/ 2171 w 2171"/>
                <a:gd name="T12" fmla="*/ 1764 h 17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1764">
                  <a:moveTo>
                    <a:pt x="2171" y="0"/>
                  </a:moveTo>
                  <a:lnTo>
                    <a:pt x="0" y="0"/>
                  </a:lnTo>
                  <a:lnTo>
                    <a:pt x="0" y="1764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5"/>
            <p:cNvSpPr>
              <a:spLocks/>
            </p:cNvSpPr>
            <p:nvPr/>
          </p:nvSpPr>
          <p:spPr bwMode="auto">
            <a:xfrm rot="-5400000">
              <a:off x="901700" y="2060575"/>
              <a:ext cx="614362" cy="322263"/>
            </a:xfrm>
            <a:custGeom>
              <a:avLst/>
              <a:gdLst>
                <a:gd name="T0" fmla="*/ 173775622 w 2172"/>
                <a:gd name="T1" fmla="*/ 83955894 h 1237"/>
                <a:gd name="T2" fmla="*/ 0 w 2172"/>
                <a:gd name="T3" fmla="*/ 83955894 h 1237"/>
                <a:gd name="T4" fmla="*/ 0 w 2172"/>
                <a:gd name="T5" fmla="*/ 0 h 1237"/>
                <a:gd name="T6" fmla="*/ 0 60000 65536"/>
                <a:gd name="T7" fmla="*/ 0 60000 65536"/>
                <a:gd name="T8" fmla="*/ 0 60000 65536"/>
                <a:gd name="T9" fmla="*/ 0 w 2172"/>
                <a:gd name="T10" fmla="*/ 0 h 1237"/>
                <a:gd name="T11" fmla="*/ 2172 w 2172"/>
                <a:gd name="T12" fmla="*/ 1237 h 12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237">
                  <a:moveTo>
                    <a:pt x="2172" y="1237"/>
                  </a:moveTo>
                  <a:lnTo>
                    <a:pt x="0" y="1237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6"/>
            <p:cNvSpPr>
              <a:spLocks noChangeShapeType="1"/>
            </p:cNvSpPr>
            <p:nvPr/>
          </p:nvSpPr>
          <p:spPr bwMode="auto">
            <a:xfrm rot="-5400000">
              <a:off x="4244010" y="6953082"/>
              <a:ext cx="251625" cy="1131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7"/>
            <p:cNvSpPr>
              <a:spLocks/>
            </p:cNvSpPr>
            <p:nvPr/>
          </p:nvSpPr>
          <p:spPr bwMode="auto">
            <a:xfrm rot="-5400000">
              <a:off x="1143794" y="1526381"/>
              <a:ext cx="614363" cy="161925"/>
            </a:xfrm>
            <a:custGeom>
              <a:avLst/>
              <a:gdLst>
                <a:gd name="T0" fmla="*/ 173776188 w 2172"/>
                <a:gd name="T1" fmla="*/ 42426708 h 618"/>
                <a:gd name="T2" fmla="*/ 0 w 2172"/>
                <a:gd name="T3" fmla="*/ 42426708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8"/>
            <p:cNvSpPr>
              <a:spLocks/>
            </p:cNvSpPr>
            <p:nvPr/>
          </p:nvSpPr>
          <p:spPr bwMode="auto">
            <a:xfrm rot="-5400000">
              <a:off x="1383506" y="2609056"/>
              <a:ext cx="3071813" cy="454025"/>
            </a:xfrm>
            <a:custGeom>
              <a:avLst/>
              <a:gdLst>
                <a:gd name="T0" fmla="*/ 868959546 w 10859"/>
                <a:gd name="T1" fmla="*/ 118470517 h 1740"/>
                <a:gd name="T2" fmla="*/ 0 w 10859"/>
                <a:gd name="T3" fmla="*/ 118470517 h 1740"/>
                <a:gd name="T4" fmla="*/ 0 w 10859"/>
                <a:gd name="T5" fmla="*/ 0 h 1740"/>
                <a:gd name="T6" fmla="*/ 0 60000 65536"/>
                <a:gd name="T7" fmla="*/ 0 60000 65536"/>
                <a:gd name="T8" fmla="*/ 0 60000 65536"/>
                <a:gd name="T9" fmla="*/ 0 w 10859"/>
                <a:gd name="T10" fmla="*/ 0 h 1740"/>
                <a:gd name="T11" fmla="*/ 10859 w 10859"/>
                <a:gd name="T12" fmla="*/ 1740 h 17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59" h="1740">
                  <a:moveTo>
                    <a:pt x="10859" y="1740"/>
                  </a:moveTo>
                  <a:lnTo>
                    <a:pt x="0" y="174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9"/>
            <p:cNvSpPr>
              <a:spLocks/>
            </p:cNvSpPr>
            <p:nvPr/>
          </p:nvSpPr>
          <p:spPr bwMode="auto">
            <a:xfrm rot="-5400000">
              <a:off x="1647825" y="2533650"/>
              <a:ext cx="614363" cy="604837"/>
            </a:xfrm>
            <a:custGeom>
              <a:avLst/>
              <a:gdLst>
                <a:gd name="T0" fmla="*/ 173856232 w 2171"/>
                <a:gd name="T1" fmla="*/ 157752391 h 2319"/>
                <a:gd name="T2" fmla="*/ 0 w 2171"/>
                <a:gd name="T3" fmla="*/ 157752391 h 2319"/>
                <a:gd name="T4" fmla="*/ 0 w 2171"/>
                <a:gd name="T5" fmla="*/ 0 h 2319"/>
                <a:gd name="T6" fmla="*/ 0 60000 65536"/>
                <a:gd name="T7" fmla="*/ 0 60000 65536"/>
                <a:gd name="T8" fmla="*/ 0 60000 65536"/>
                <a:gd name="T9" fmla="*/ 0 w 2171"/>
                <a:gd name="T10" fmla="*/ 0 h 2319"/>
                <a:gd name="T11" fmla="*/ 2171 w 2171"/>
                <a:gd name="T12" fmla="*/ 2319 h 23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2319">
                  <a:moveTo>
                    <a:pt x="2171" y="2319"/>
                  </a:moveTo>
                  <a:lnTo>
                    <a:pt x="0" y="231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20"/>
            <p:cNvSpPr>
              <a:spLocks/>
            </p:cNvSpPr>
            <p:nvPr/>
          </p:nvSpPr>
          <p:spPr bwMode="auto">
            <a:xfrm rot="-5400000">
              <a:off x="335756" y="1526381"/>
              <a:ext cx="614363" cy="161925"/>
            </a:xfrm>
            <a:custGeom>
              <a:avLst/>
              <a:gdLst>
                <a:gd name="T0" fmla="*/ 173776188 w 2172"/>
                <a:gd name="T1" fmla="*/ 0 h 618"/>
                <a:gd name="T2" fmla="*/ 0 w 2172"/>
                <a:gd name="T3" fmla="*/ 0 h 618"/>
                <a:gd name="T4" fmla="*/ 0 w 2172"/>
                <a:gd name="T5" fmla="*/ 42426708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0"/>
                  </a:moveTo>
                  <a:lnTo>
                    <a:pt x="0" y="0"/>
                  </a:lnTo>
                  <a:lnTo>
                    <a:pt x="0" y="618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21"/>
            <p:cNvSpPr>
              <a:spLocks/>
            </p:cNvSpPr>
            <p:nvPr/>
          </p:nvSpPr>
          <p:spPr bwMode="auto">
            <a:xfrm rot="-5400000">
              <a:off x="3565525" y="1527175"/>
              <a:ext cx="614363" cy="160337"/>
            </a:xfrm>
            <a:custGeom>
              <a:avLst/>
              <a:gdLst>
                <a:gd name="T0" fmla="*/ 173776188 w 2172"/>
                <a:gd name="T1" fmla="*/ 0 h 618"/>
                <a:gd name="T2" fmla="*/ 0 w 2172"/>
                <a:gd name="T3" fmla="*/ 0 h 618"/>
                <a:gd name="T4" fmla="*/ 0 w 2172"/>
                <a:gd name="T5" fmla="*/ 4159863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0"/>
                  </a:moveTo>
                  <a:lnTo>
                    <a:pt x="0" y="0"/>
                  </a:lnTo>
                  <a:lnTo>
                    <a:pt x="0" y="618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22"/>
            <p:cNvSpPr>
              <a:spLocks/>
            </p:cNvSpPr>
            <p:nvPr/>
          </p:nvSpPr>
          <p:spPr bwMode="auto">
            <a:xfrm rot="-5400000">
              <a:off x="3866357" y="6325393"/>
              <a:ext cx="614362" cy="390525"/>
            </a:xfrm>
            <a:custGeom>
              <a:avLst/>
              <a:gdLst>
                <a:gd name="T0" fmla="*/ 173775622 w 2172"/>
                <a:gd name="T1" fmla="*/ 0 h 1500"/>
                <a:gd name="T2" fmla="*/ 0 w 2172"/>
                <a:gd name="T3" fmla="*/ 0 h 1500"/>
                <a:gd name="T4" fmla="*/ 0 w 2172"/>
                <a:gd name="T5" fmla="*/ 101673183 h 1500"/>
                <a:gd name="T6" fmla="*/ 0 60000 65536"/>
                <a:gd name="T7" fmla="*/ 0 60000 65536"/>
                <a:gd name="T8" fmla="*/ 0 60000 65536"/>
                <a:gd name="T9" fmla="*/ 0 w 2172"/>
                <a:gd name="T10" fmla="*/ 0 h 1500"/>
                <a:gd name="T11" fmla="*/ 2172 w 2172"/>
                <a:gd name="T12" fmla="*/ 1500 h 1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500">
                  <a:moveTo>
                    <a:pt x="2172" y="0"/>
                  </a:moveTo>
                  <a:lnTo>
                    <a:pt x="0" y="0"/>
                  </a:lnTo>
                  <a:lnTo>
                    <a:pt x="0" y="150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23"/>
            <p:cNvSpPr>
              <a:spLocks/>
            </p:cNvSpPr>
            <p:nvPr/>
          </p:nvSpPr>
          <p:spPr bwMode="auto">
            <a:xfrm rot="-5400000">
              <a:off x="2158206" y="3837781"/>
              <a:ext cx="614363" cy="454025"/>
            </a:xfrm>
            <a:custGeom>
              <a:avLst/>
              <a:gdLst>
                <a:gd name="T0" fmla="*/ 173776188 w 2172"/>
                <a:gd name="T1" fmla="*/ 0 h 1739"/>
                <a:gd name="T2" fmla="*/ 0 w 2172"/>
                <a:gd name="T3" fmla="*/ 0 h 1739"/>
                <a:gd name="T4" fmla="*/ 0 w 2172"/>
                <a:gd name="T5" fmla="*/ 118538643 h 1739"/>
                <a:gd name="T6" fmla="*/ 0 60000 65536"/>
                <a:gd name="T7" fmla="*/ 0 60000 65536"/>
                <a:gd name="T8" fmla="*/ 0 60000 65536"/>
                <a:gd name="T9" fmla="*/ 0 w 2172"/>
                <a:gd name="T10" fmla="*/ 0 h 1739"/>
                <a:gd name="T11" fmla="*/ 2172 w 2172"/>
                <a:gd name="T12" fmla="*/ 1739 h 17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739">
                  <a:moveTo>
                    <a:pt x="2172" y="0"/>
                  </a:moveTo>
                  <a:lnTo>
                    <a:pt x="0" y="0"/>
                  </a:lnTo>
                  <a:lnTo>
                    <a:pt x="0" y="1739"/>
                  </a:lnTo>
                </a:path>
              </a:pathLst>
            </a:custGeom>
            <a:noFill/>
            <a:ln w="19050" cap="rnd">
              <a:solidFill>
                <a:srgbClr val="66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24"/>
            <p:cNvSpPr>
              <a:spLocks/>
            </p:cNvSpPr>
            <p:nvPr/>
          </p:nvSpPr>
          <p:spPr bwMode="auto">
            <a:xfrm rot="-5400000">
              <a:off x="1764506" y="1793081"/>
              <a:ext cx="1228725" cy="242888"/>
            </a:xfrm>
            <a:custGeom>
              <a:avLst/>
              <a:gdLst>
                <a:gd name="T0" fmla="*/ 347551810 w 4344"/>
                <a:gd name="T1" fmla="*/ 63571746 h 928"/>
                <a:gd name="T2" fmla="*/ 0 w 4344"/>
                <a:gd name="T3" fmla="*/ 63571746 h 928"/>
                <a:gd name="T4" fmla="*/ 0 w 4344"/>
                <a:gd name="T5" fmla="*/ 0 h 928"/>
                <a:gd name="T6" fmla="*/ 0 60000 65536"/>
                <a:gd name="T7" fmla="*/ 0 60000 65536"/>
                <a:gd name="T8" fmla="*/ 0 60000 65536"/>
                <a:gd name="T9" fmla="*/ 0 w 4344"/>
                <a:gd name="T10" fmla="*/ 0 h 928"/>
                <a:gd name="T11" fmla="*/ 4344 w 4344"/>
                <a:gd name="T12" fmla="*/ 928 h 9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44" h="928">
                  <a:moveTo>
                    <a:pt x="4344" y="928"/>
                  </a:moveTo>
                  <a:lnTo>
                    <a:pt x="0" y="92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5"/>
            <p:cNvSpPr>
              <a:spLocks/>
            </p:cNvSpPr>
            <p:nvPr/>
          </p:nvSpPr>
          <p:spPr bwMode="auto">
            <a:xfrm rot="-5400000">
              <a:off x="1042987" y="2533650"/>
              <a:ext cx="614363" cy="604838"/>
            </a:xfrm>
            <a:custGeom>
              <a:avLst/>
              <a:gdLst>
                <a:gd name="T0" fmla="*/ 173856232 w 2171"/>
                <a:gd name="T1" fmla="*/ 0 h 2319"/>
                <a:gd name="T2" fmla="*/ 0 w 2171"/>
                <a:gd name="T3" fmla="*/ 0 h 2319"/>
                <a:gd name="T4" fmla="*/ 0 w 2171"/>
                <a:gd name="T5" fmla="*/ 157752912 h 2319"/>
                <a:gd name="T6" fmla="*/ 0 60000 65536"/>
                <a:gd name="T7" fmla="*/ 0 60000 65536"/>
                <a:gd name="T8" fmla="*/ 0 60000 65536"/>
                <a:gd name="T9" fmla="*/ 0 w 2171"/>
                <a:gd name="T10" fmla="*/ 0 h 2319"/>
                <a:gd name="T11" fmla="*/ 2171 w 2171"/>
                <a:gd name="T12" fmla="*/ 2319 h 23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2319">
                  <a:moveTo>
                    <a:pt x="2171" y="0"/>
                  </a:moveTo>
                  <a:lnTo>
                    <a:pt x="0" y="0"/>
                  </a:lnTo>
                  <a:lnTo>
                    <a:pt x="0" y="2319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6"/>
            <p:cNvSpPr>
              <a:spLocks/>
            </p:cNvSpPr>
            <p:nvPr/>
          </p:nvSpPr>
          <p:spPr bwMode="auto">
            <a:xfrm rot="-5400000">
              <a:off x="578644" y="2059781"/>
              <a:ext cx="614362" cy="323850"/>
            </a:xfrm>
            <a:custGeom>
              <a:avLst/>
              <a:gdLst>
                <a:gd name="T0" fmla="*/ 173775622 w 2172"/>
                <a:gd name="T1" fmla="*/ 0 h 1237"/>
                <a:gd name="T2" fmla="*/ 0 w 2172"/>
                <a:gd name="T3" fmla="*/ 0 h 1237"/>
                <a:gd name="T4" fmla="*/ 0 w 2172"/>
                <a:gd name="T5" fmla="*/ 84784819 h 1237"/>
                <a:gd name="T6" fmla="*/ 0 60000 65536"/>
                <a:gd name="T7" fmla="*/ 0 60000 65536"/>
                <a:gd name="T8" fmla="*/ 0 60000 65536"/>
                <a:gd name="T9" fmla="*/ 0 w 2172"/>
                <a:gd name="T10" fmla="*/ 0 h 1237"/>
                <a:gd name="T11" fmla="*/ 2172 w 2172"/>
                <a:gd name="T12" fmla="*/ 1237 h 12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237">
                  <a:moveTo>
                    <a:pt x="2172" y="0"/>
                  </a:moveTo>
                  <a:lnTo>
                    <a:pt x="0" y="0"/>
                  </a:lnTo>
                  <a:lnTo>
                    <a:pt x="0" y="1237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7"/>
            <p:cNvSpPr>
              <a:spLocks/>
            </p:cNvSpPr>
            <p:nvPr/>
          </p:nvSpPr>
          <p:spPr bwMode="auto">
            <a:xfrm rot="-5400000">
              <a:off x="1892301" y="3538537"/>
              <a:ext cx="3684587" cy="436562"/>
            </a:xfrm>
            <a:custGeom>
              <a:avLst/>
              <a:gdLst>
                <a:gd name="T0" fmla="*/ 1041916906 w 13030"/>
                <a:gd name="T1" fmla="*/ 113987069 h 1672"/>
                <a:gd name="T2" fmla="*/ 0 w 13030"/>
                <a:gd name="T3" fmla="*/ 113987069 h 1672"/>
                <a:gd name="T4" fmla="*/ 0 w 13030"/>
                <a:gd name="T5" fmla="*/ 0 h 1672"/>
                <a:gd name="T6" fmla="*/ 0 60000 65536"/>
                <a:gd name="T7" fmla="*/ 0 60000 65536"/>
                <a:gd name="T8" fmla="*/ 0 60000 65536"/>
                <a:gd name="T9" fmla="*/ 0 w 13030"/>
                <a:gd name="T10" fmla="*/ 0 h 1672"/>
                <a:gd name="T11" fmla="*/ 13030 w 13030"/>
                <a:gd name="T12" fmla="*/ 1672 h 1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30" h="1672">
                  <a:moveTo>
                    <a:pt x="13030" y="1672"/>
                  </a:moveTo>
                  <a:lnTo>
                    <a:pt x="0" y="1672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8"/>
            <p:cNvSpPr>
              <a:spLocks/>
            </p:cNvSpPr>
            <p:nvPr/>
          </p:nvSpPr>
          <p:spPr bwMode="auto">
            <a:xfrm rot="-5400000">
              <a:off x="3726656" y="1526381"/>
              <a:ext cx="614363" cy="161925"/>
            </a:xfrm>
            <a:custGeom>
              <a:avLst/>
              <a:gdLst>
                <a:gd name="T0" fmla="*/ 173776188 w 2172"/>
                <a:gd name="T1" fmla="*/ 42358167 h 619"/>
                <a:gd name="T2" fmla="*/ 0 w 2172"/>
                <a:gd name="T3" fmla="*/ 42358167 h 619"/>
                <a:gd name="T4" fmla="*/ 0 w 2172"/>
                <a:gd name="T5" fmla="*/ 0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619"/>
                  </a:moveTo>
                  <a:lnTo>
                    <a:pt x="0" y="61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29"/>
            <p:cNvSpPr>
              <a:spLocks/>
            </p:cNvSpPr>
            <p:nvPr/>
          </p:nvSpPr>
          <p:spPr bwMode="auto">
            <a:xfrm rot="-5400000">
              <a:off x="1627981" y="1526381"/>
              <a:ext cx="614363" cy="161925"/>
            </a:xfrm>
            <a:custGeom>
              <a:avLst/>
              <a:gdLst>
                <a:gd name="T0" fmla="*/ 173776188 w 2172"/>
                <a:gd name="T1" fmla="*/ 0 h 619"/>
                <a:gd name="T2" fmla="*/ 0 w 2172"/>
                <a:gd name="T3" fmla="*/ 0 h 619"/>
                <a:gd name="T4" fmla="*/ 0 w 2172"/>
                <a:gd name="T5" fmla="*/ 42358167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0"/>
                  </a:moveTo>
                  <a:lnTo>
                    <a:pt x="0" y="0"/>
                  </a:lnTo>
                  <a:lnTo>
                    <a:pt x="0" y="619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30"/>
            <p:cNvSpPr>
              <a:spLocks/>
            </p:cNvSpPr>
            <p:nvPr/>
          </p:nvSpPr>
          <p:spPr bwMode="auto">
            <a:xfrm rot="-5400000">
              <a:off x="2991645" y="5074444"/>
              <a:ext cx="614362" cy="434975"/>
            </a:xfrm>
            <a:custGeom>
              <a:avLst/>
              <a:gdLst>
                <a:gd name="T0" fmla="*/ 173775622 w 2172"/>
                <a:gd name="T1" fmla="*/ 0 h 1671"/>
                <a:gd name="T2" fmla="*/ 0 w 2172"/>
                <a:gd name="T3" fmla="*/ 0 h 1671"/>
                <a:gd name="T4" fmla="*/ 0 w 2172"/>
                <a:gd name="T5" fmla="*/ 113227558 h 1671"/>
                <a:gd name="T6" fmla="*/ 0 60000 65536"/>
                <a:gd name="T7" fmla="*/ 0 60000 65536"/>
                <a:gd name="T8" fmla="*/ 0 60000 65536"/>
                <a:gd name="T9" fmla="*/ 0 w 2172"/>
                <a:gd name="T10" fmla="*/ 0 h 1671"/>
                <a:gd name="T11" fmla="*/ 2172 w 2172"/>
                <a:gd name="T12" fmla="*/ 1671 h 16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671">
                  <a:moveTo>
                    <a:pt x="2172" y="0"/>
                  </a:moveTo>
                  <a:lnTo>
                    <a:pt x="0" y="0"/>
                  </a:lnTo>
                  <a:lnTo>
                    <a:pt x="0" y="1671"/>
                  </a:lnTo>
                </a:path>
              </a:pathLst>
            </a:custGeom>
            <a:noFill/>
            <a:ln w="19050" cap="rnd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31"/>
            <p:cNvSpPr>
              <a:spLocks/>
            </p:cNvSpPr>
            <p:nvPr/>
          </p:nvSpPr>
          <p:spPr bwMode="auto">
            <a:xfrm rot="-5400000">
              <a:off x="497681" y="1526381"/>
              <a:ext cx="614363" cy="161925"/>
            </a:xfrm>
            <a:custGeom>
              <a:avLst/>
              <a:gdLst>
                <a:gd name="T0" fmla="*/ 173776188 w 2172"/>
                <a:gd name="T1" fmla="*/ 42426708 h 618"/>
                <a:gd name="T2" fmla="*/ 0 w 2172"/>
                <a:gd name="T3" fmla="*/ 42426708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32"/>
            <p:cNvSpPr>
              <a:spLocks/>
            </p:cNvSpPr>
            <p:nvPr/>
          </p:nvSpPr>
          <p:spPr bwMode="auto">
            <a:xfrm rot="-5400000">
              <a:off x="1432719" y="2948781"/>
              <a:ext cx="3684588" cy="387350"/>
            </a:xfrm>
            <a:custGeom>
              <a:avLst/>
              <a:gdLst>
                <a:gd name="T0" fmla="*/ 1041917755 w 13030"/>
                <a:gd name="T1" fmla="*/ 100833348 h 1488"/>
                <a:gd name="T2" fmla="*/ 0 w 13030"/>
                <a:gd name="T3" fmla="*/ 100833348 h 1488"/>
                <a:gd name="T4" fmla="*/ 0 w 13030"/>
                <a:gd name="T5" fmla="*/ 0 h 1488"/>
                <a:gd name="T6" fmla="*/ 0 60000 65536"/>
                <a:gd name="T7" fmla="*/ 0 60000 65536"/>
                <a:gd name="T8" fmla="*/ 0 60000 65536"/>
                <a:gd name="T9" fmla="*/ 0 w 13030"/>
                <a:gd name="T10" fmla="*/ 0 h 1488"/>
                <a:gd name="T11" fmla="*/ 13030 w 13030"/>
                <a:gd name="T12" fmla="*/ 1488 h 14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30" h="1488">
                  <a:moveTo>
                    <a:pt x="13030" y="1488"/>
                  </a:moveTo>
                  <a:lnTo>
                    <a:pt x="0" y="148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33"/>
            <p:cNvSpPr>
              <a:spLocks/>
            </p:cNvSpPr>
            <p:nvPr/>
          </p:nvSpPr>
          <p:spPr bwMode="auto">
            <a:xfrm rot="-5400000">
              <a:off x="2580482" y="4483894"/>
              <a:ext cx="612775" cy="388938"/>
            </a:xfrm>
            <a:custGeom>
              <a:avLst/>
              <a:gdLst>
                <a:gd name="T0" fmla="*/ 172958630 w 2171"/>
                <a:gd name="T1" fmla="*/ 0 h 1489"/>
                <a:gd name="T2" fmla="*/ 0 w 2171"/>
                <a:gd name="T3" fmla="*/ 0 h 1489"/>
                <a:gd name="T4" fmla="*/ 0 w 2171"/>
                <a:gd name="T5" fmla="*/ 101593530 h 1489"/>
                <a:gd name="T6" fmla="*/ 0 60000 65536"/>
                <a:gd name="T7" fmla="*/ 0 60000 65536"/>
                <a:gd name="T8" fmla="*/ 0 60000 65536"/>
                <a:gd name="T9" fmla="*/ 0 w 2171"/>
                <a:gd name="T10" fmla="*/ 0 h 1489"/>
                <a:gd name="T11" fmla="*/ 2171 w 2171"/>
                <a:gd name="T12" fmla="*/ 1489 h 14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1489">
                  <a:moveTo>
                    <a:pt x="2171" y="0"/>
                  </a:moveTo>
                  <a:lnTo>
                    <a:pt x="0" y="0"/>
                  </a:lnTo>
                  <a:lnTo>
                    <a:pt x="0" y="1489"/>
                  </a:lnTo>
                </a:path>
              </a:pathLst>
            </a:custGeom>
            <a:noFill/>
            <a:ln w="19050" cap="rnd">
              <a:solidFill>
                <a:srgbClr val="33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Triangle isocèle 147"/>
            <p:cNvSpPr/>
            <p:nvPr/>
          </p:nvSpPr>
          <p:spPr>
            <a:xfrm rot="10800000">
              <a:off x="4245928" y="1371190"/>
              <a:ext cx="1150949" cy="1221679"/>
            </a:xfrm>
            <a:prstGeom prst="triangl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9" name="Triangle isocèle 148"/>
            <p:cNvSpPr/>
            <p:nvPr/>
          </p:nvSpPr>
          <p:spPr>
            <a:xfrm rot="10800000">
              <a:off x="5440352" y="1371190"/>
              <a:ext cx="1152093" cy="1221679"/>
            </a:xfrm>
            <a:prstGeom prst="triangl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68" name="Rectangle 41"/>
          <p:cNvSpPr>
            <a:spLocks noChangeArrowheads="1"/>
          </p:cNvSpPr>
          <p:nvPr/>
        </p:nvSpPr>
        <p:spPr bwMode="auto">
          <a:xfrm>
            <a:off x="2555999" y="3432323"/>
            <a:ext cx="5524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Vertébrés</a:t>
            </a:r>
            <a:endParaRPr lang="fr-FR" sz="3600"/>
          </a:p>
        </p:txBody>
      </p:sp>
      <p:sp>
        <p:nvSpPr>
          <p:cNvPr id="169" name="Rectangle 41"/>
          <p:cNvSpPr>
            <a:spLocks noChangeArrowheads="1"/>
          </p:cNvSpPr>
          <p:nvPr/>
        </p:nvSpPr>
        <p:spPr bwMode="auto">
          <a:xfrm>
            <a:off x="1790824" y="4226073"/>
            <a:ext cx="1112838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/>
              <a:t>Animaux bilatériens</a:t>
            </a:r>
            <a:endParaRPr lang="fr-FR" sz="3600"/>
          </a:p>
        </p:txBody>
      </p:sp>
      <p:sp>
        <p:nvSpPr>
          <p:cNvPr id="170" name="Rectangle 41"/>
          <p:cNvSpPr>
            <a:spLocks noChangeArrowheads="1"/>
          </p:cNvSpPr>
          <p:nvPr/>
        </p:nvSpPr>
        <p:spPr bwMode="auto">
          <a:xfrm>
            <a:off x="4978201" y="5913585"/>
            <a:ext cx="63817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dirty="0" err="1"/>
              <a:t>Eukaryotes</a:t>
            </a:r>
            <a:endParaRPr lang="fr-FR" sz="3600" dirty="0"/>
          </a:p>
        </p:txBody>
      </p:sp>
      <p:sp>
        <p:nvSpPr>
          <p:cNvPr id="74" name="Rectangle 41"/>
          <p:cNvSpPr>
            <a:spLocks noChangeArrowheads="1"/>
          </p:cNvSpPr>
          <p:nvPr/>
        </p:nvSpPr>
        <p:spPr bwMode="auto">
          <a:xfrm>
            <a:off x="3456136" y="5075981"/>
            <a:ext cx="64440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dirty="0" smtClean="0"/>
              <a:t>Métazoaires</a:t>
            </a:r>
            <a:endParaRPr lang="fr-FR" sz="3600" dirty="0"/>
          </a:p>
        </p:txBody>
      </p:sp>
      <p:sp>
        <p:nvSpPr>
          <p:cNvPr id="75" name="Rectangle à coins arrondis 74"/>
          <p:cNvSpPr/>
          <p:nvPr/>
        </p:nvSpPr>
        <p:spPr>
          <a:xfrm>
            <a:off x="4680272" y="1331565"/>
            <a:ext cx="4824536" cy="5544616"/>
          </a:xfrm>
          <a:prstGeom prst="roundRect">
            <a:avLst>
              <a:gd name="adj" fmla="val 64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à coins arrondis 75"/>
          <p:cNvSpPr/>
          <p:nvPr/>
        </p:nvSpPr>
        <p:spPr>
          <a:xfrm>
            <a:off x="431800" y="1331565"/>
            <a:ext cx="4248472" cy="5544616"/>
          </a:xfrm>
          <a:prstGeom prst="roundRect">
            <a:avLst>
              <a:gd name="adj" fmla="val 68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lèche courbée vers le haut 76"/>
          <p:cNvSpPr/>
          <p:nvPr/>
        </p:nvSpPr>
        <p:spPr>
          <a:xfrm flipH="1" flipV="1">
            <a:off x="647824" y="768498"/>
            <a:ext cx="7747000" cy="573087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8" name="Titre 77"/>
          <p:cNvSpPr>
            <a:spLocks noGrp="1"/>
          </p:cNvSpPr>
          <p:nvPr>
            <p:ph type="title"/>
          </p:nvPr>
        </p:nvSpPr>
        <p:spPr>
          <a:xfrm>
            <a:off x="503999" y="107430"/>
            <a:ext cx="7272617" cy="288032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ACQUISITION DE GENES VIA DES TRANSFERTS HORIZONTAUX</a:t>
            </a:r>
            <a:endParaRPr lang="fr-FR" sz="2000" dirty="0">
              <a:latin typeface="+mj-lt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871960" y="1619597"/>
            <a:ext cx="128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METAZOAN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6336456" y="1610305"/>
            <a:ext cx="181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NON-METAZOAN</a:t>
            </a:r>
            <a:endParaRPr lang="fr-FR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23888" y="2699717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Identifier à partir d’un </a:t>
            </a:r>
            <a:r>
              <a:rPr lang="fr-FR" sz="2400" b="1" dirty="0" err="1" smtClean="0"/>
              <a:t>protéome</a:t>
            </a:r>
            <a:r>
              <a:rPr lang="fr-FR" sz="2400" b="1" dirty="0" smtClean="0"/>
              <a:t> de métazoaire, les gènes issus d’un transfert horizontal provenant d’un organisme non métazoaire  </a:t>
            </a:r>
          </a:p>
        </p:txBody>
      </p:sp>
      <p:sp>
        <p:nvSpPr>
          <p:cNvPr id="8" name="Titre 6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OBJECTIF DU PIPELINE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43768" y="899517"/>
            <a:ext cx="9793088" cy="5760640"/>
          </a:xfrm>
        </p:spPr>
        <p:txBody>
          <a:bodyPr/>
          <a:lstStyle/>
          <a:p>
            <a:pPr algn="ctr">
              <a:buNone/>
            </a:pPr>
            <a:endParaRPr lang="fr-FR" dirty="0" smtClean="0">
              <a:latin typeface="+mj-lt"/>
            </a:endParaRPr>
          </a:p>
          <a:p>
            <a:pPr algn="ctr">
              <a:buNone/>
            </a:pPr>
            <a:endParaRPr lang="fr-FR" dirty="0" smtClean="0">
              <a:latin typeface="+mj-lt"/>
            </a:endParaRPr>
          </a:p>
          <a:p>
            <a:pPr algn="ctr">
              <a:buNone/>
            </a:pPr>
            <a:r>
              <a:rPr lang="fr-FR" sz="4000" dirty="0" smtClean="0">
                <a:solidFill>
                  <a:schemeClr val="accent1"/>
                </a:solidFill>
                <a:latin typeface="+mj-lt"/>
              </a:rPr>
              <a:t>Présentation de l’Archive Séquences BBRIC </a:t>
            </a:r>
          </a:p>
          <a:p>
            <a:pPr algn="ctr">
              <a:buNone/>
            </a:pPr>
            <a:endParaRPr lang="fr-FR" sz="4000" dirty="0" smtClean="0">
              <a:solidFill>
                <a:schemeClr val="accent1"/>
              </a:solidFill>
              <a:latin typeface="+mj-lt"/>
            </a:endParaRPr>
          </a:p>
          <a:p>
            <a:pPr algn="ctr">
              <a:buNone/>
            </a:pPr>
            <a:r>
              <a:rPr lang="fr-FR" sz="4000" dirty="0" smtClean="0">
                <a:solidFill>
                  <a:schemeClr val="accent1"/>
                </a:solidFill>
                <a:latin typeface="+mj-lt"/>
              </a:rPr>
              <a:t>Ludovic Legrand</a:t>
            </a:r>
            <a:endParaRPr lang="fr-FR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ALIEN INDEX</a:t>
            </a:r>
            <a:endParaRPr lang="fr-FR" sz="2000" dirty="0">
              <a:latin typeface="+mj-lt"/>
            </a:endParaRPr>
          </a:p>
        </p:txBody>
      </p:sp>
      <p:sp>
        <p:nvSpPr>
          <p:cNvPr id="59" name="Espace réservé du contenu 4"/>
          <p:cNvSpPr>
            <a:spLocks noGrp="1"/>
          </p:cNvSpPr>
          <p:nvPr>
            <p:ph idx="1"/>
          </p:nvPr>
        </p:nvSpPr>
        <p:spPr>
          <a:xfrm>
            <a:off x="647824" y="4139877"/>
            <a:ext cx="9071640" cy="2088232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Alien index (AI)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=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log( (Best E-value for </a:t>
            </a:r>
            <a:r>
              <a:rPr lang="en-US" sz="2400" b="1" dirty="0" err="1" smtClean="0">
                <a:solidFill>
                  <a:srgbClr val="FF0000"/>
                </a:solidFill>
              </a:rPr>
              <a:t>Metazoa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+ e</a:t>
            </a:r>
            <a:r>
              <a:rPr lang="en-US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-200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–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log( (Best E-value for </a:t>
            </a:r>
            <a:r>
              <a:rPr lang="en-US" sz="2400" b="1" dirty="0" smtClean="0">
                <a:solidFill>
                  <a:srgbClr val="00B050"/>
                </a:solidFill>
              </a:rPr>
              <a:t>Non-</a:t>
            </a:r>
            <a:r>
              <a:rPr lang="en-US" sz="2400" b="1" dirty="0" err="1" smtClean="0">
                <a:solidFill>
                  <a:srgbClr val="00B050"/>
                </a:solidFill>
              </a:rPr>
              <a:t>Metazoa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+ e</a:t>
            </a:r>
            <a:r>
              <a:rPr lang="en-US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-200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ctr">
              <a:spcAft>
                <a:spcPts val="0"/>
              </a:spcAft>
              <a:buNone/>
            </a:pPr>
            <a:endParaRPr lang="en-US" sz="2400" b="1" dirty="0" smtClean="0"/>
          </a:p>
        </p:txBody>
      </p:sp>
      <p:sp>
        <p:nvSpPr>
          <p:cNvPr id="60" name="Rectangle 59"/>
          <p:cNvSpPr/>
          <p:nvPr/>
        </p:nvSpPr>
        <p:spPr>
          <a:xfrm>
            <a:off x="287784" y="6660157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Massive Horizontal gene Transfer in </a:t>
            </a:r>
            <a:r>
              <a:rPr lang="en-GB" b="1" dirty="0" err="1" smtClean="0">
                <a:solidFill>
                  <a:srgbClr val="000000"/>
                </a:solidFill>
              </a:rPr>
              <a:t>Bdelloid</a:t>
            </a:r>
            <a:r>
              <a:rPr lang="en-GB" b="1" dirty="0" smtClean="0">
                <a:solidFill>
                  <a:srgbClr val="000000"/>
                </a:solidFill>
              </a:rPr>
              <a:t> Rotifers , </a:t>
            </a:r>
            <a:r>
              <a:rPr lang="en-GB" b="1" dirty="0" err="1" smtClean="0">
                <a:solidFill>
                  <a:srgbClr val="000000"/>
                </a:solidFill>
              </a:rPr>
              <a:t>Gladyshev</a:t>
            </a:r>
            <a:r>
              <a:rPr lang="en-GB" b="1" dirty="0" smtClean="0">
                <a:solidFill>
                  <a:srgbClr val="000000"/>
                </a:solidFill>
              </a:rPr>
              <a:t> et al. Science 2008 </a:t>
            </a:r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>
            <a:off x="287784" y="1173028"/>
            <a:ext cx="94330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en-US" sz="2400" dirty="0" smtClean="0"/>
              <a:t>Pour </a:t>
            </a:r>
            <a:r>
              <a:rPr lang="en-US" sz="2400" dirty="0" err="1" smtClean="0"/>
              <a:t>détecter</a:t>
            </a:r>
            <a:r>
              <a:rPr lang="en-US" sz="2400" dirty="0" smtClean="0"/>
              <a:t> un </a:t>
            </a:r>
            <a:r>
              <a:rPr lang="en-US" sz="2400" dirty="0" err="1" smtClean="0"/>
              <a:t>transfert</a:t>
            </a:r>
            <a:r>
              <a:rPr lang="en-US" sz="2400" dirty="0" smtClean="0"/>
              <a:t> horizontal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dirty="0" smtClean="0"/>
              <a:t>d’un </a:t>
            </a:r>
            <a:r>
              <a:rPr lang="en-US" sz="2400" dirty="0" smtClean="0">
                <a:solidFill>
                  <a:srgbClr val="00B050"/>
                </a:solidFill>
              </a:rPr>
              <a:t>non-</a:t>
            </a:r>
            <a:r>
              <a:rPr lang="en-US" sz="2400" dirty="0" err="1" smtClean="0">
                <a:solidFill>
                  <a:srgbClr val="00B050"/>
                </a:solidFill>
              </a:rPr>
              <a:t>métazoaire</a:t>
            </a:r>
            <a:r>
              <a:rPr lang="en-US" sz="2400" dirty="0" smtClean="0"/>
              <a:t> </a:t>
            </a:r>
            <a:r>
              <a:rPr lang="en-US" sz="2400" dirty="0" err="1" smtClean="0"/>
              <a:t>vers</a:t>
            </a:r>
            <a:r>
              <a:rPr lang="en-US" sz="2400" dirty="0" smtClean="0"/>
              <a:t> un </a:t>
            </a:r>
            <a:r>
              <a:rPr lang="en-US" sz="2400" dirty="0" err="1" smtClean="0">
                <a:solidFill>
                  <a:srgbClr val="FF0000"/>
                </a:solidFill>
              </a:rPr>
              <a:t>métazoaire</a:t>
            </a:r>
            <a:r>
              <a:rPr lang="en-US" sz="2400" dirty="0" smtClean="0"/>
              <a:t>,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dirty="0" err="1" smtClean="0"/>
              <a:t>Gladyshev</a:t>
            </a:r>
            <a:r>
              <a:rPr lang="en-US" sz="2400" dirty="0" smtClean="0"/>
              <a:t> et al, </a:t>
            </a:r>
            <a:r>
              <a:rPr lang="en-US" sz="2400" dirty="0" err="1" smtClean="0"/>
              <a:t>ont</a:t>
            </a:r>
            <a:r>
              <a:rPr lang="en-US" sz="2400" dirty="0" smtClean="0"/>
              <a:t> </a:t>
            </a:r>
            <a:r>
              <a:rPr lang="en-US" sz="2400" dirty="0" err="1" smtClean="0"/>
              <a:t>mis</a:t>
            </a:r>
            <a:r>
              <a:rPr lang="en-US" sz="2400" dirty="0" smtClean="0"/>
              <a:t> au point un </a:t>
            </a:r>
            <a:r>
              <a:rPr lang="en-US" sz="2400" dirty="0" err="1" smtClean="0"/>
              <a:t>modèle</a:t>
            </a:r>
            <a:r>
              <a:rPr lang="en-US" sz="2400" dirty="0" smtClean="0"/>
              <a:t> </a:t>
            </a:r>
            <a:r>
              <a:rPr lang="en-US" sz="2400" dirty="0" err="1" smtClean="0"/>
              <a:t>mathématique</a:t>
            </a:r>
            <a:r>
              <a:rPr lang="en-US" sz="2400" dirty="0" smtClean="0"/>
              <a:t> </a:t>
            </a:r>
            <a:r>
              <a:rPr lang="en-US" sz="2400" dirty="0" err="1" smtClean="0"/>
              <a:t>basé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r>
              <a:rPr lang="en-US" sz="2400" dirty="0" smtClean="0"/>
              <a:t> un </a:t>
            </a:r>
            <a:r>
              <a:rPr lang="en-US" sz="2400" dirty="0" err="1" smtClean="0"/>
              <a:t>différentiel</a:t>
            </a:r>
            <a:r>
              <a:rPr lang="en-US" sz="2400" dirty="0" smtClean="0"/>
              <a:t> </a:t>
            </a:r>
            <a:r>
              <a:rPr lang="en-US" sz="2400" dirty="0" err="1" smtClean="0"/>
              <a:t>d’e</a:t>
            </a:r>
            <a:r>
              <a:rPr lang="en-US" sz="2400" dirty="0" smtClean="0"/>
              <a:t>-value de blast.</a:t>
            </a:r>
          </a:p>
          <a:p>
            <a:pPr algn="ctr">
              <a:spcAft>
                <a:spcPts val="0"/>
              </a:spcAft>
              <a:buNone/>
            </a:pPr>
            <a:endParaRPr lang="en-US" sz="2400" i="1" dirty="0" smtClean="0"/>
          </a:p>
          <a:p>
            <a:pPr algn="ctr">
              <a:spcAft>
                <a:spcPts val="0"/>
              </a:spcAft>
              <a:buNone/>
            </a:pPr>
            <a:r>
              <a:rPr lang="en-US" sz="2400" dirty="0" smtClean="0"/>
              <a:t>Un </a:t>
            </a:r>
            <a:r>
              <a:rPr lang="en-US" sz="2400" dirty="0" err="1" smtClean="0"/>
              <a:t>calcul</a:t>
            </a:r>
            <a:r>
              <a:rPr lang="en-US" sz="2400" dirty="0" smtClean="0"/>
              <a:t> </a:t>
            </a:r>
            <a:r>
              <a:rPr lang="en-US" sz="2400" dirty="0" err="1" smtClean="0"/>
              <a:t>d’</a:t>
            </a:r>
            <a:r>
              <a:rPr lang="en-US" sz="2400" b="1" dirty="0" err="1" smtClean="0"/>
              <a:t>Alien</a:t>
            </a:r>
            <a:r>
              <a:rPr lang="en-US" sz="2400" dirty="0" smtClean="0"/>
              <a:t> </a:t>
            </a:r>
            <a:r>
              <a:rPr lang="en-US" sz="2400" b="1" dirty="0" smtClean="0"/>
              <a:t>Index</a:t>
            </a:r>
            <a:r>
              <a:rPr lang="en-US" sz="2400" dirty="0" smtClean="0"/>
              <a:t> (</a:t>
            </a:r>
            <a:r>
              <a:rPr lang="en-US" sz="2400" b="1" dirty="0" smtClean="0"/>
              <a:t>AI</a:t>
            </a:r>
            <a:r>
              <a:rPr lang="en-US" sz="2400" dirty="0" smtClean="0"/>
              <a:t>) </a:t>
            </a:r>
            <a:r>
              <a:rPr lang="en-US" sz="2400" dirty="0" err="1" smtClean="0"/>
              <a:t>résulte</a:t>
            </a:r>
            <a:r>
              <a:rPr lang="en-US" sz="2400" dirty="0" smtClean="0"/>
              <a:t> de </a:t>
            </a:r>
            <a:r>
              <a:rPr lang="en-US" sz="2400" dirty="0" err="1" smtClean="0"/>
              <a:t>cette</a:t>
            </a:r>
            <a:r>
              <a:rPr lang="en-US" sz="2400" dirty="0" smtClean="0"/>
              <a:t> </a:t>
            </a:r>
            <a:r>
              <a:rPr lang="en-US" sz="2400" dirty="0" err="1" smtClean="0"/>
              <a:t>étude</a:t>
            </a:r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87784" y="6660157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Massive Horizontal gene Transfer in </a:t>
            </a:r>
            <a:r>
              <a:rPr lang="en-GB" b="1" dirty="0" err="1" smtClean="0">
                <a:solidFill>
                  <a:srgbClr val="000000"/>
                </a:solidFill>
              </a:rPr>
              <a:t>Bdelloid</a:t>
            </a:r>
            <a:r>
              <a:rPr lang="en-GB" b="1" dirty="0" smtClean="0">
                <a:solidFill>
                  <a:srgbClr val="000000"/>
                </a:solidFill>
              </a:rPr>
              <a:t> Rotifers , </a:t>
            </a:r>
            <a:r>
              <a:rPr lang="en-GB" b="1" dirty="0" err="1" smtClean="0">
                <a:solidFill>
                  <a:srgbClr val="000000"/>
                </a:solidFill>
              </a:rPr>
              <a:t>Gladyshev</a:t>
            </a:r>
            <a:r>
              <a:rPr lang="en-GB" b="1" dirty="0" smtClean="0">
                <a:solidFill>
                  <a:srgbClr val="000000"/>
                </a:solidFill>
              </a:rPr>
              <a:t> et al. Science 2008 </a:t>
            </a:r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>
            <a:off x="287784" y="3347789"/>
            <a:ext cx="957706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en-US" sz="2400" b="1" dirty="0" smtClean="0"/>
              <a:t>AI &gt; 0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itchFamily="2" charset="2"/>
              </a:rPr>
              <a:t>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e-value non-</a:t>
            </a:r>
            <a:r>
              <a:rPr lang="en-US" sz="2400" dirty="0" err="1" smtClean="0">
                <a:solidFill>
                  <a:srgbClr val="00B050"/>
                </a:solidFill>
              </a:rPr>
              <a:t>métazoaire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/>
              <a:t>&lt;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e-value </a:t>
            </a:r>
            <a:r>
              <a:rPr lang="en-US" sz="2400" dirty="0" err="1" smtClean="0">
                <a:solidFill>
                  <a:srgbClr val="FF0000"/>
                </a:solidFill>
              </a:rPr>
              <a:t>métazoaire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  <a:buNone/>
            </a:pPr>
            <a:r>
              <a:rPr lang="en-US" sz="800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dirty="0" smtClean="0"/>
              <a:t>      </a:t>
            </a:r>
            <a:r>
              <a:rPr lang="en-US" sz="2400" dirty="0" err="1" smtClean="0"/>
              <a:t>anormal</a:t>
            </a:r>
            <a:r>
              <a:rPr lang="en-US" sz="2400" dirty="0" smtClean="0"/>
              <a:t> pour un </a:t>
            </a:r>
            <a:r>
              <a:rPr lang="en-US" sz="2400" dirty="0" err="1" smtClean="0"/>
              <a:t>gène</a:t>
            </a:r>
            <a:r>
              <a:rPr lang="en-US" sz="2400" dirty="0" smtClean="0"/>
              <a:t> </a:t>
            </a:r>
            <a:r>
              <a:rPr lang="en-US" sz="2400" dirty="0" err="1" smtClean="0"/>
              <a:t>classique</a:t>
            </a:r>
            <a:r>
              <a:rPr lang="en-US" sz="2400" dirty="0" smtClean="0"/>
              <a:t> de </a:t>
            </a:r>
            <a:r>
              <a:rPr lang="en-US" sz="2400" dirty="0" err="1" smtClean="0"/>
              <a:t>métazoaire</a:t>
            </a:r>
            <a:endParaRPr lang="en-US" sz="2400" dirty="0" smtClean="0"/>
          </a:p>
          <a:p>
            <a:pPr algn="ctr">
              <a:spcAft>
                <a:spcPts val="0"/>
              </a:spcAft>
              <a:buNone/>
            </a:pPr>
            <a:endParaRPr lang="en-US" sz="2400" dirty="0" smtClean="0"/>
          </a:p>
          <a:p>
            <a:pPr algn="ctr">
              <a:spcAft>
                <a:spcPts val="0"/>
              </a:spcAft>
              <a:buNone/>
            </a:pPr>
            <a:endParaRPr lang="en-US" sz="2400" dirty="0" smtClean="0"/>
          </a:p>
          <a:p>
            <a:pPr algn="ctr">
              <a:spcAft>
                <a:spcPts val="0"/>
              </a:spcAft>
              <a:buNone/>
            </a:pPr>
            <a:r>
              <a:rPr lang="en-US" sz="2400" dirty="0" smtClean="0"/>
              <a:t>En </a:t>
            </a:r>
            <a:r>
              <a:rPr lang="en-US" sz="2400" dirty="0" err="1" smtClean="0"/>
              <a:t>utilisant</a:t>
            </a:r>
            <a:r>
              <a:rPr lang="en-US" sz="2400" dirty="0" smtClean="0"/>
              <a:t> </a:t>
            </a:r>
            <a:r>
              <a:rPr lang="en-US" sz="2400" b="1" dirty="0" smtClean="0"/>
              <a:t>Blast</a:t>
            </a:r>
            <a:r>
              <a:rPr lang="en-US" sz="2400" dirty="0" smtClean="0"/>
              <a:t>, </a:t>
            </a:r>
            <a:r>
              <a:rPr lang="en-US" sz="2400" dirty="0" err="1" smtClean="0"/>
              <a:t>il</a:t>
            </a:r>
            <a:r>
              <a:rPr lang="en-US" sz="2400" dirty="0" smtClean="0"/>
              <a:t> nous </a:t>
            </a:r>
            <a:r>
              <a:rPr lang="en-US" sz="2400" dirty="0" err="1" smtClean="0"/>
              <a:t>est</a:t>
            </a:r>
            <a:r>
              <a:rPr lang="en-US" sz="2400" dirty="0" smtClean="0"/>
              <a:t> possible de </a:t>
            </a:r>
            <a:r>
              <a:rPr lang="en-US" sz="2400" dirty="0" err="1" smtClean="0"/>
              <a:t>récupérer</a:t>
            </a:r>
            <a:r>
              <a:rPr lang="en-US" sz="2400" dirty="0" smtClean="0"/>
              <a:t> </a:t>
            </a:r>
          </a:p>
          <a:p>
            <a:pPr algn="ctr">
              <a:spcAft>
                <a:spcPts val="0"/>
              </a:spcAft>
              <a:buNone/>
            </a:pPr>
            <a:endParaRPr lang="en-US" sz="800" dirty="0" smtClean="0"/>
          </a:p>
          <a:p>
            <a:pPr algn="ctr">
              <a:spcAft>
                <a:spcPts val="0"/>
              </a:spcAft>
              <a:buNone/>
            </a:pPr>
            <a:r>
              <a:rPr lang="en-US" sz="2400" dirty="0" err="1" smtClean="0"/>
              <a:t>l’e</a:t>
            </a:r>
            <a:r>
              <a:rPr lang="en-US" sz="2400" dirty="0" smtClean="0"/>
              <a:t>-value </a:t>
            </a:r>
            <a:r>
              <a:rPr lang="en-US" sz="2400" u="sng" dirty="0" smtClean="0"/>
              <a:t>du </a:t>
            </a:r>
            <a:r>
              <a:rPr lang="en-US" sz="2400" u="sng" dirty="0" err="1" smtClean="0"/>
              <a:t>meilleur</a:t>
            </a:r>
            <a:r>
              <a:rPr lang="en-US" sz="2400" u="sng" dirty="0" smtClean="0"/>
              <a:t> hit  </a:t>
            </a:r>
            <a:r>
              <a:rPr lang="en-US" sz="2400" u="sng" dirty="0" err="1" smtClean="0">
                <a:solidFill>
                  <a:srgbClr val="FF0000"/>
                </a:solidFill>
              </a:rPr>
              <a:t>Métazoaire</a:t>
            </a:r>
            <a:r>
              <a:rPr lang="en-US" sz="2400" u="sng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dirty="0" err="1" smtClean="0"/>
              <a:t>l’e</a:t>
            </a:r>
            <a:r>
              <a:rPr lang="en-US" sz="2400" dirty="0" smtClean="0"/>
              <a:t>-value </a:t>
            </a:r>
            <a:r>
              <a:rPr lang="en-US" sz="2400" u="sng" dirty="0" smtClean="0"/>
              <a:t>du </a:t>
            </a:r>
            <a:r>
              <a:rPr lang="en-US" sz="2400" u="sng" dirty="0" err="1" smtClean="0"/>
              <a:t>meilleur</a:t>
            </a:r>
            <a:r>
              <a:rPr lang="en-US" sz="2400" u="sng" dirty="0" smtClean="0"/>
              <a:t> hit </a:t>
            </a:r>
            <a:r>
              <a:rPr lang="en-US" sz="2400" u="sng" dirty="0" smtClean="0">
                <a:solidFill>
                  <a:srgbClr val="00B050"/>
                </a:solidFill>
              </a:rPr>
              <a:t>Non </a:t>
            </a:r>
            <a:r>
              <a:rPr lang="en-US" sz="2400" u="sng" dirty="0" err="1" smtClean="0">
                <a:solidFill>
                  <a:srgbClr val="00B050"/>
                </a:solidFill>
              </a:rPr>
              <a:t>Métazoaire</a:t>
            </a:r>
            <a:endParaRPr lang="en-US" sz="2400" u="sng" dirty="0" smtClean="0">
              <a:solidFill>
                <a:srgbClr val="00B050"/>
              </a:solidFill>
            </a:endParaRPr>
          </a:p>
        </p:txBody>
      </p:sp>
      <p:sp>
        <p:nvSpPr>
          <p:cNvPr id="6" name="Espace réservé du contenu 4"/>
          <p:cNvSpPr>
            <a:spLocks noGrp="1"/>
          </p:cNvSpPr>
          <p:nvPr>
            <p:ph idx="1"/>
          </p:nvPr>
        </p:nvSpPr>
        <p:spPr>
          <a:xfrm>
            <a:off x="647824" y="899517"/>
            <a:ext cx="9071640" cy="2088232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Alien index (AI)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=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log( (Best E-value for </a:t>
            </a:r>
            <a:r>
              <a:rPr lang="en-US" sz="2400" b="1" dirty="0" err="1" smtClean="0">
                <a:solidFill>
                  <a:srgbClr val="FF0000"/>
                </a:solidFill>
              </a:rPr>
              <a:t>Metazoa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+ e</a:t>
            </a:r>
            <a:r>
              <a:rPr lang="en-US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-200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–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log( (Best E-value for </a:t>
            </a:r>
            <a:r>
              <a:rPr lang="en-US" sz="2400" b="1" dirty="0" smtClean="0">
                <a:solidFill>
                  <a:srgbClr val="00B050"/>
                </a:solidFill>
              </a:rPr>
              <a:t>Non-</a:t>
            </a:r>
            <a:r>
              <a:rPr lang="en-US" sz="2400" b="1" dirty="0" err="1" smtClean="0">
                <a:solidFill>
                  <a:srgbClr val="00B050"/>
                </a:solidFill>
              </a:rPr>
              <a:t>Metazoa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+ e</a:t>
            </a:r>
            <a:r>
              <a:rPr lang="en-US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-200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ctr">
              <a:spcAft>
                <a:spcPts val="0"/>
              </a:spcAft>
              <a:buNone/>
            </a:pPr>
            <a:endParaRPr lang="en-US" sz="2400" b="1" dirty="0" smtClean="0"/>
          </a:p>
        </p:txBody>
      </p:sp>
      <p:sp>
        <p:nvSpPr>
          <p:cNvPr id="9" name="Flèche droite 8"/>
          <p:cNvSpPr/>
          <p:nvPr/>
        </p:nvSpPr>
        <p:spPr>
          <a:xfrm>
            <a:off x="1871960" y="3982501"/>
            <a:ext cx="432048" cy="22938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6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ALIEN INDEX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87784" y="6660157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Massive Horizontal gene Transfer in </a:t>
            </a:r>
            <a:r>
              <a:rPr lang="en-GB" b="1" dirty="0" err="1" smtClean="0">
                <a:solidFill>
                  <a:srgbClr val="000000"/>
                </a:solidFill>
              </a:rPr>
              <a:t>Bdelloid</a:t>
            </a:r>
            <a:r>
              <a:rPr lang="en-GB" b="1" dirty="0" smtClean="0">
                <a:solidFill>
                  <a:srgbClr val="000000"/>
                </a:solidFill>
              </a:rPr>
              <a:t> Rotifers , </a:t>
            </a:r>
            <a:r>
              <a:rPr lang="en-GB" b="1" dirty="0" err="1" smtClean="0">
                <a:solidFill>
                  <a:srgbClr val="000000"/>
                </a:solidFill>
              </a:rPr>
              <a:t>Gladyshev</a:t>
            </a:r>
            <a:r>
              <a:rPr lang="en-GB" b="1" dirty="0" smtClean="0">
                <a:solidFill>
                  <a:srgbClr val="000000"/>
                </a:solidFill>
              </a:rPr>
              <a:t> et al. Science 2008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151880" y="2922706"/>
            <a:ext cx="81369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# BLASTP 2.2.26+</a:t>
            </a:r>
            <a:br>
              <a:rPr lang="fr-FR" dirty="0" smtClean="0"/>
            </a:br>
            <a:r>
              <a:rPr lang="fr-FR" dirty="0" smtClean="0"/>
              <a:t># </a:t>
            </a:r>
            <a:r>
              <a:rPr lang="fr-FR" dirty="0" err="1" smtClean="0"/>
              <a:t>Query</a:t>
            </a:r>
            <a:r>
              <a:rPr lang="fr-FR" dirty="0" smtClean="0"/>
              <a:t>: ANUcomp28394_c0_seq1</a:t>
            </a:r>
            <a:br>
              <a:rPr lang="fr-FR" dirty="0" smtClean="0"/>
            </a:br>
            <a:r>
              <a:rPr lang="fr-FR" dirty="0" smtClean="0"/>
              <a:t># </a:t>
            </a:r>
            <a:r>
              <a:rPr lang="fr-FR" dirty="0" err="1" smtClean="0"/>
              <a:t>Database</a:t>
            </a:r>
            <a:r>
              <a:rPr lang="fr-FR" dirty="0" smtClean="0"/>
              <a:t>: nr</a:t>
            </a:r>
            <a:br>
              <a:rPr lang="fr-FR" dirty="0" smtClean="0"/>
            </a:br>
            <a:r>
              <a:rPr lang="fr-FR" dirty="0" smtClean="0"/>
              <a:t># Fields: </a:t>
            </a:r>
            <a:r>
              <a:rPr lang="fr-FR" dirty="0" err="1" smtClean="0"/>
              <a:t>query</a:t>
            </a:r>
            <a:r>
              <a:rPr lang="fr-FR" dirty="0" smtClean="0"/>
              <a:t> id, </a:t>
            </a:r>
            <a:r>
              <a:rPr lang="fr-FR" dirty="0" err="1" smtClean="0"/>
              <a:t>subject</a:t>
            </a:r>
            <a:r>
              <a:rPr lang="fr-FR" dirty="0" smtClean="0"/>
              <a:t> id, % </a:t>
            </a:r>
            <a:r>
              <a:rPr lang="fr-FR" dirty="0" err="1" smtClean="0"/>
              <a:t>identity</a:t>
            </a:r>
            <a:r>
              <a:rPr lang="fr-FR" dirty="0" smtClean="0"/>
              <a:t>, …. </a:t>
            </a:r>
            <a:r>
              <a:rPr lang="fr-FR" dirty="0" err="1" smtClean="0"/>
              <a:t>evalue</a:t>
            </a:r>
            <a:r>
              <a:rPr lang="fr-FR" dirty="0" smtClean="0"/>
              <a:t>, bit score, </a:t>
            </a:r>
            <a:r>
              <a:rPr lang="fr-FR" dirty="0" err="1" smtClean="0"/>
              <a:t>subject</a:t>
            </a:r>
            <a:r>
              <a:rPr lang="fr-FR" dirty="0" smtClean="0"/>
              <a:t> </a:t>
            </a:r>
            <a:r>
              <a:rPr lang="fr-FR" dirty="0" err="1" smtClean="0"/>
              <a:t>ids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# 250 hits </a:t>
            </a:r>
            <a:r>
              <a:rPr lang="fr-FR" dirty="0" err="1" smtClean="0"/>
              <a:t>found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ANUcomp28394_c0_seq1        gi|522006232         40.98       ….       </a:t>
            </a:r>
            <a:r>
              <a:rPr lang="fr-FR" dirty="0" smtClean="0">
                <a:solidFill>
                  <a:srgbClr val="00B050"/>
                </a:solidFill>
              </a:rPr>
              <a:t> 1e-37</a:t>
            </a:r>
            <a:r>
              <a:rPr lang="fr-FR" dirty="0" smtClean="0"/>
              <a:t>         144  </a:t>
            </a:r>
          </a:p>
          <a:p>
            <a:r>
              <a:rPr lang="fr-FR" sz="1000" dirty="0" smtClean="0"/>
              <a:t>………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ANUcomp28394_c0_seq1        gi|110671508          33.52       ….       </a:t>
            </a:r>
            <a:r>
              <a:rPr lang="fr-FR" dirty="0" smtClean="0">
                <a:solidFill>
                  <a:srgbClr val="FF0000"/>
                </a:solidFill>
              </a:rPr>
              <a:t> 2e-24</a:t>
            </a:r>
            <a:r>
              <a:rPr lang="fr-FR" dirty="0" smtClean="0"/>
              <a:t>         105     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1" name="Titre 6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ALIEN INDEX</a:t>
            </a:r>
            <a:endParaRPr lang="fr-FR" sz="2000" dirty="0">
              <a:latin typeface="+mj-lt"/>
            </a:endParaRPr>
          </a:p>
        </p:txBody>
      </p:sp>
      <p:sp>
        <p:nvSpPr>
          <p:cNvPr id="8" name="Espace réservé du contenu 4"/>
          <p:cNvSpPr>
            <a:spLocks noGrp="1"/>
          </p:cNvSpPr>
          <p:nvPr>
            <p:ph idx="1"/>
          </p:nvPr>
        </p:nvSpPr>
        <p:spPr>
          <a:xfrm>
            <a:off x="647824" y="899517"/>
            <a:ext cx="9071640" cy="2088232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Alien index (AI)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=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log( (Best E-value for </a:t>
            </a:r>
            <a:r>
              <a:rPr lang="en-US" sz="2400" b="1" dirty="0" err="1" smtClean="0">
                <a:solidFill>
                  <a:srgbClr val="FF0000"/>
                </a:solidFill>
              </a:rPr>
              <a:t>Metazoa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+ e</a:t>
            </a:r>
            <a:r>
              <a:rPr lang="en-US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-200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–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log( (Best E-value for </a:t>
            </a:r>
            <a:r>
              <a:rPr lang="en-US" sz="2400" b="1" dirty="0" smtClean="0">
                <a:solidFill>
                  <a:srgbClr val="00B050"/>
                </a:solidFill>
              </a:rPr>
              <a:t>Non-</a:t>
            </a:r>
            <a:r>
              <a:rPr lang="en-US" sz="2400" b="1" dirty="0" err="1" smtClean="0">
                <a:solidFill>
                  <a:srgbClr val="00B050"/>
                </a:solidFill>
              </a:rPr>
              <a:t>Metazoa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+ e</a:t>
            </a:r>
            <a:r>
              <a:rPr lang="en-US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-200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ctr">
              <a:spcAft>
                <a:spcPts val="0"/>
              </a:spcAft>
              <a:buNone/>
            </a:pPr>
            <a:endParaRPr 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87784" y="6660157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Massive Horizontal gene Transfer in </a:t>
            </a:r>
            <a:r>
              <a:rPr lang="en-GB" b="1" dirty="0" err="1" smtClean="0">
                <a:solidFill>
                  <a:srgbClr val="000000"/>
                </a:solidFill>
              </a:rPr>
              <a:t>Bdelloid</a:t>
            </a:r>
            <a:r>
              <a:rPr lang="en-GB" b="1" dirty="0" smtClean="0">
                <a:solidFill>
                  <a:srgbClr val="000000"/>
                </a:solidFill>
              </a:rPr>
              <a:t> Rotifers , </a:t>
            </a:r>
            <a:r>
              <a:rPr lang="en-GB" b="1" dirty="0" err="1" smtClean="0">
                <a:solidFill>
                  <a:srgbClr val="000000"/>
                </a:solidFill>
              </a:rPr>
              <a:t>Gladyshev</a:t>
            </a:r>
            <a:r>
              <a:rPr lang="en-GB" b="1" dirty="0" smtClean="0">
                <a:solidFill>
                  <a:srgbClr val="000000"/>
                </a:solidFill>
              </a:rPr>
              <a:t> et al. Science 2008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151880" y="2922706"/>
            <a:ext cx="81369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# BLASTP 2.2.26+</a:t>
            </a:r>
            <a:br>
              <a:rPr lang="fr-FR" dirty="0" smtClean="0"/>
            </a:br>
            <a:r>
              <a:rPr lang="fr-FR" dirty="0" smtClean="0"/>
              <a:t># </a:t>
            </a:r>
            <a:r>
              <a:rPr lang="fr-FR" dirty="0" err="1" smtClean="0"/>
              <a:t>Query</a:t>
            </a:r>
            <a:r>
              <a:rPr lang="fr-FR" dirty="0" smtClean="0"/>
              <a:t>: ANUcomp28394_c0_seq1</a:t>
            </a:r>
            <a:br>
              <a:rPr lang="fr-FR" dirty="0" smtClean="0"/>
            </a:br>
            <a:r>
              <a:rPr lang="fr-FR" dirty="0" smtClean="0"/>
              <a:t># </a:t>
            </a:r>
            <a:r>
              <a:rPr lang="fr-FR" dirty="0" err="1" smtClean="0"/>
              <a:t>Database</a:t>
            </a:r>
            <a:r>
              <a:rPr lang="fr-FR" dirty="0" smtClean="0"/>
              <a:t>: nr</a:t>
            </a:r>
            <a:br>
              <a:rPr lang="fr-FR" dirty="0" smtClean="0"/>
            </a:br>
            <a:r>
              <a:rPr lang="fr-FR" dirty="0" smtClean="0"/>
              <a:t># Fields: </a:t>
            </a:r>
            <a:r>
              <a:rPr lang="fr-FR" dirty="0" err="1" smtClean="0"/>
              <a:t>query</a:t>
            </a:r>
            <a:r>
              <a:rPr lang="fr-FR" dirty="0" smtClean="0"/>
              <a:t> id, </a:t>
            </a:r>
            <a:r>
              <a:rPr lang="fr-FR" dirty="0" err="1" smtClean="0"/>
              <a:t>subject</a:t>
            </a:r>
            <a:r>
              <a:rPr lang="fr-FR" dirty="0" smtClean="0"/>
              <a:t> id, % </a:t>
            </a:r>
            <a:r>
              <a:rPr lang="fr-FR" dirty="0" err="1" smtClean="0"/>
              <a:t>identity</a:t>
            </a:r>
            <a:r>
              <a:rPr lang="fr-FR" dirty="0" smtClean="0"/>
              <a:t>, …. </a:t>
            </a:r>
            <a:r>
              <a:rPr lang="fr-FR" dirty="0" err="1" smtClean="0"/>
              <a:t>evalue</a:t>
            </a:r>
            <a:r>
              <a:rPr lang="fr-FR" dirty="0" smtClean="0"/>
              <a:t>, bit score, </a:t>
            </a:r>
            <a:r>
              <a:rPr lang="fr-FR" dirty="0" err="1" smtClean="0"/>
              <a:t>subject</a:t>
            </a:r>
            <a:r>
              <a:rPr lang="fr-FR" dirty="0" smtClean="0"/>
              <a:t> </a:t>
            </a:r>
            <a:r>
              <a:rPr lang="fr-FR" dirty="0" err="1" smtClean="0"/>
              <a:t>ids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# 250 hits </a:t>
            </a:r>
            <a:r>
              <a:rPr lang="fr-FR" dirty="0" err="1" smtClean="0"/>
              <a:t>found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ANUcomp28394_c0_seq1        gi|522006232         40.98       ….       </a:t>
            </a:r>
            <a:r>
              <a:rPr lang="fr-FR" dirty="0" smtClean="0">
                <a:solidFill>
                  <a:srgbClr val="00B050"/>
                </a:solidFill>
              </a:rPr>
              <a:t> 1e-37</a:t>
            </a:r>
            <a:r>
              <a:rPr lang="fr-FR" dirty="0" smtClean="0"/>
              <a:t>         144  </a:t>
            </a:r>
          </a:p>
          <a:p>
            <a:r>
              <a:rPr lang="fr-FR" sz="1000" dirty="0" smtClean="0"/>
              <a:t>………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ANUcomp28394_c0_seq1        gi|110671508          33.52       ….       </a:t>
            </a:r>
            <a:r>
              <a:rPr lang="fr-FR" dirty="0" smtClean="0">
                <a:solidFill>
                  <a:srgbClr val="FF0000"/>
                </a:solidFill>
              </a:rPr>
              <a:t> 2e-24</a:t>
            </a:r>
            <a:r>
              <a:rPr lang="fr-FR" dirty="0" smtClean="0"/>
              <a:t>         105     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8" name="Image 7" descr="Capture du 2014-04-16 10_11_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880" y="2699717"/>
            <a:ext cx="6698522" cy="1584176"/>
          </a:xfrm>
          <a:prstGeom prst="rect">
            <a:avLst/>
          </a:prstGeom>
        </p:spPr>
      </p:pic>
      <p:pic>
        <p:nvPicPr>
          <p:cNvPr id="9" name="Image 8" descr="Capture du 2014-04-16 10_12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9228" y="5075981"/>
            <a:ext cx="6889596" cy="1953766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3312120" y="3131765"/>
            <a:ext cx="1152128" cy="4320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4608264" y="5508029"/>
            <a:ext cx="144016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871960" y="3851845"/>
            <a:ext cx="1152128" cy="4320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248224" y="6444133"/>
            <a:ext cx="144016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7" name="Titre 6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ALIEN INDEX</a:t>
            </a:r>
            <a:endParaRPr lang="fr-FR" sz="2000" dirty="0">
              <a:latin typeface="+mj-lt"/>
            </a:endParaRPr>
          </a:p>
        </p:txBody>
      </p:sp>
      <p:sp>
        <p:nvSpPr>
          <p:cNvPr id="16" name="Espace réservé du contenu 4"/>
          <p:cNvSpPr>
            <a:spLocks noGrp="1"/>
          </p:cNvSpPr>
          <p:nvPr>
            <p:ph idx="1"/>
          </p:nvPr>
        </p:nvSpPr>
        <p:spPr>
          <a:xfrm>
            <a:off x="647824" y="899517"/>
            <a:ext cx="9071640" cy="2088232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Alien index (AI)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=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log( (Best E-value for </a:t>
            </a:r>
            <a:r>
              <a:rPr lang="en-US" sz="2400" b="1" dirty="0" err="1" smtClean="0">
                <a:solidFill>
                  <a:srgbClr val="FF0000"/>
                </a:solidFill>
              </a:rPr>
              <a:t>Metazoa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+ e</a:t>
            </a:r>
            <a:r>
              <a:rPr lang="en-US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-200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–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log( (Best E-value for </a:t>
            </a:r>
            <a:r>
              <a:rPr lang="en-US" sz="2400" b="1" dirty="0" smtClean="0">
                <a:solidFill>
                  <a:srgbClr val="00B050"/>
                </a:solidFill>
              </a:rPr>
              <a:t>Non-</a:t>
            </a:r>
            <a:r>
              <a:rPr lang="en-US" sz="2400" b="1" dirty="0" err="1" smtClean="0">
                <a:solidFill>
                  <a:srgbClr val="00B050"/>
                </a:solidFill>
              </a:rPr>
              <a:t>Metazoa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+ e</a:t>
            </a:r>
            <a:r>
              <a:rPr lang="en-US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-200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ctr">
              <a:spcAft>
                <a:spcPts val="0"/>
              </a:spcAft>
              <a:buNone/>
            </a:pPr>
            <a:endParaRPr 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7784" y="6660157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Massive Horizontal gene Transfer in </a:t>
            </a:r>
            <a:r>
              <a:rPr lang="en-GB" b="1" dirty="0" err="1" smtClean="0">
                <a:solidFill>
                  <a:srgbClr val="000000"/>
                </a:solidFill>
              </a:rPr>
              <a:t>Bdelloid</a:t>
            </a:r>
            <a:r>
              <a:rPr lang="en-GB" b="1" dirty="0" smtClean="0">
                <a:solidFill>
                  <a:srgbClr val="000000"/>
                </a:solidFill>
              </a:rPr>
              <a:t> Rotifers , </a:t>
            </a:r>
            <a:r>
              <a:rPr lang="en-GB" b="1" dirty="0" err="1" smtClean="0">
                <a:solidFill>
                  <a:srgbClr val="000000"/>
                </a:solidFill>
              </a:rPr>
              <a:t>Gladyshev</a:t>
            </a:r>
            <a:r>
              <a:rPr lang="en-GB" b="1" dirty="0" smtClean="0">
                <a:solidFill>
                  <a:srgbClr val="000000"/>
                </a:solidFill>
              </a:rPr>
              <a:t> et al. Science 2008 </a:t>
            </a:r>
            <a:endParaRPr lang="fr-FR" dirty="0"/>
          </a:p>
        </p:txBody>
      </p:sp>
      <p:grpSp>
        <p:nvGrpSpPr>
          <p:cNvPr id="2" name="Groupe 16"/>
          <p:cNvGrpSpPr/>
          <p:nvPr/>
        </p:nvGrpSpPr>
        <p:grpSpPr>
          <a:xfrm>
            <a:off x="2809899" y="5406404"/>
            <a:ext cx="5038725" cy="1037729"/>
            <a:chOff x="2809899" y="5406404"/>
            <a:chExt cx="5038725" cy="1037729"/>
          </a:xfrm>
        </p:grpSpPr>
        <p:sp>
          <p:nvSpPr>
            <p:cNvPr id="8" name="Rectangle 7"/>
            <p:cNvSpPr/>
            <p:nvPr/>
          </p:nvSpPr>
          <p:spPr>
            <a:xfrm>
              <a:off x="2809899" y="5406404"/>
              <a:ext cx="5038725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Aft>
                  <a:spcPts val="0"/>
                </a:spcAft>
                <a:buNone/>
              </a:pP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log(</a:t>
              </a:r>
              <a:r>
                <a:rPr lang="en-US" sz="2400" dirty="0" smtClean="0">
                  <a:solidFill>
                    <a:srgbClr val="FF0000"/>
                  </a:solidFill>
                </a:rPr>
                <a:t>1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+ e</a:t>
              </a:r>
              <a:r>
                <a:rPr lang="en-US" sz="2400" baseline="30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-200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) – log(</a:t>
              </a:r>
              <a:r>
                <a:rPr lang="en-US" sz="2400" dirty="0" smtClean="0">
                  <a:solidFill>
                    <a:srgbClr val="00B050"/>
                  </a:solidFill>
                </a:rPr>
                <a:t>0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+ e</a:t>
              </a:r>
              <a:r>
                <a:rPr lang="en-US" sz="2400" baseline="30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-200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) =  </a:t>
              </a:r>
              <a:r>
                <a:rPr lang="en-US" sz="2400" b="1" dirty="0" smtClean="0">
                  <a:solidFill>
                    <a:srgbClr val="00B050"/>
                  </a:solidFill>
                </a:rPr>
                <a:t>+</a:t>
              </a:r>
              <a:r>
                <a:rPr lang="en-US" sz="2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460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22408" y="5982468"/>
              <a:ext cx="13580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  <a:buNone/>
              </a:pPr>
              <a:r>
                <a:rPr lang="en-US" sz="2400" dirty="0" smtClean="0">
                  <a:solidFill>
                    <a:srgbClr val="00B050"/>
                  </a:solidFill>
                </a:rPr>
                <a:t>- 460,517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72160" y="5982468"/>
              <a:ext cx="3401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  <a:buNone/>
              </a:pPr>
              <a:r>
                <a:rPr lang="en-US" sz="2400" dirty="0" smtClean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3" name="Accolade fermante 12"/>
            <p:cNvSpPr/>
            <p:nvPr/>
          </p:nvSpPr>
          <p:spPr>
            <a:xfrm rot="5400000">
              <a:off x="3672160" y="5046364"/>
              <a:ext cx="360040" cy="165618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Accolade fermante 13"/>
            <p:cNvSpPr/>
            <p:nvPr/>
          </p:nvSpPr>
          <p:spPr>
            <a:xfrm rot="5400000">
              <a:off x="5616376" y="5046364"/>
              <a:ext cx="360040" cy="165618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19"/>
          <p:cNvGrpSpPr/>
          <p:nvPr/>
        </p:nvGrpSpPr>
        <p:grpSpPr>
          <a:xfrm>
            <a:off x="2808064" y="4139877"/>
            <a:ext cx="5038725" cy="1008112"/>
            <a:chOff x="2808064" y="4067869"/>
            <a:chExt cx="5038725" cy="1008112"/>
          </a:xfrm>
        </p:grpSpPr>
        <p:sp>
          <p:nvSpPr>
            <p:cNvPr id="7" name="Rectangle 6"/>
            <p:cNvSpPr/>
            <p:nvPr/>
          </p:nvSpPr>
          <p:spPr>
            <a:xfrm>
              <a:off x="2808064" y="4067869"/>
              <a:ext cx="5038725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Aft>
                  <a:spcPts val="0"/>
                </a:spcAft>
                <a:buNone/>
              </a:pP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log(</a:t>
              </a:r>
              <a:r>
                <a:rPr lang="en-US" sz="2400" dirty="0" smtClean="0">
                  <a:solidFill>
                    <a:srgbClr val="FF0000"/>
                  </a:solidFill>
                </a:rPr>
                <a:t>0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+ e</a:t>
              </a:r>
              <a:r>
                <a:rPr lang="en-US" sz="2400" baseline="30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-200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) – log(</a:t>
              </a:r>
              <a:r>
                <a:rPr lang="en-US" sz="2400" dirty="0" smtClean="0">
                  <a:solidFill>
                    <a:srgbClr val="00B050"/>
                  </a:solidFill>
                </a:rPr>
                <a:t>1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+ e</a:t>
              </a:r>
              <a:r>
                <a:rPr lang="en-US" sz="2400" baseline="30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-200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) = 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-</a:t>
              </a:r>
              <a:r>
                <a:rPr lang="en-US" sz="2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460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68104" y="4614316"/>
              <a:ext cx="12891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  <a:buNone/>
              </a:pPr>
              <a:r>
                <a:rPr lang="en-US" sz="2400" dirty="0" smtClean="0">
                  <a:solidFill>
                    <a:srgbClr val="FF0000"/>
                  </a:solidFill>
                </a:rPr>
                <a:t>-460,517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16376" y="4614316"/>
              <a:ext cx="3401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  <a:buNone/>
              </a:pPr>
              <a:r>
                <a:rPr lang="en-US" sz="2400" dirty="0" smtClean="0">
                  <a:solidFill>
                    <a:srgbClr val="00B050"/>
                  </a:solidFill>
                </a:rPr>
                <a:t>0</a:t>
              </a:r>
            </a:p>
          </p:txBody>
        </p:sp>
        <p:sp>
          <p:nvSpPr>
            <p:cNvPr id="15" name="Accolade fermante 14"/>
            <p:cNvSpPr/>
            <p:nvPr/>
          </p:nvSpPr>
          <p:spPr>
            <a:xfrm rot="5400000">
              <a:off x="3672160" y="3707829"/>
              <a:ext cx="360040" cy="165618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Accolade fermante 15"/>
            <p:cNvSpPr/>
            <p:nvPr/>
          </p:nvSpPr>
          <p:spPr>
            <a:xfrm rot="5400000">
              <a:off x="5616376" y="3707829"/>
              <a:ext cx="360040" cy="165618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Titre 6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ALIEN INDEX</a:t>
            </a:r>
            <a:endParaRPr lang="fr-FR" sz="2000" dirty="0">
              <a:latin typeface="+mj-lt"/>
            </a:endParaRPr>
          </a:p>
        </p:txBody>
      </p:sp>
      <p:sp>
        <p:nvSpPr>
          <p:cNvPr id="19" name="Espace réservé du contenu 4"/>
          <p:cNvSpPr txBox="1">
            <a:spLocks/>
          </p:cNvSpPr>
          <p:nvPr/>
        </p:nvSpPr>
        <p:spPr>
          <a:xfrm>
            <a:off x="647824" y="899517"/>
            <a:ext cx="9071640" cy="20882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Alien index (AI) 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= 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log( (Best E-value for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Metazoa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 + e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-200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 – 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log( (Best E-value for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Non-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Metazoa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 + e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-200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</a:t>
            </a:r>
          </a:p>
          <a:p>
            <a:pPr algn="ctr">
              <a:spcAft>
                <a:spcPts val="0"/>
              </a:spcAft>
              <a:buNone/>
            </a:pPr>
            <a:endParaRPr lang="en-US" sz="2400" b="1" dirty="0" smtClean="0"/>
          </a:p>
          <a:p>
            <a:pPr algn="ctr">
              <a:spcAft>
                <a:spcPts val="0"/>
              </a:spcAft>
              <a:buNone/>
            </a:pPr>
            <a:r>
              <a:rPr lang="en-US" sz="2400" dirty="0" err="1" smtClean="0"/>
              <a:t>S’il</a:t>
            </a:r>
            <a:r>
              <a:rPr lang="en-US" sz="2400" dirty="0" smtClean="0"/>
              <a:t> </a:t>
            </a:r>
            <a:r>
              <a:rPr lang="en-US" sz="2400" dirty="0" err="1" smtClean="0"/>
              <a:t>n’y</a:t>
            </a:r>
            <a:r>
              <a:rPr lang="en-US" sz="2400" dirty="0" smtClean="0"/>
              <a:t> a </a:t>
            </a:r>
            <a:r>
              <a:rPr lang="en-US" sz="2400" dirty="0" err="1" smtClean="0"/>
              <a:t>aucun</a:t>
            </a:r>
            <a:r>
              <a:rPr lang="en-US" sz="2400" dirty="0" smtClean="0"/>
              <a:t> hit </a:t>
            </a:r>
            <a:r>
              <a:rPr lang="en-US" sz="2400" dirty="0" err="1" smtClean="0"/>
              <a:t>trouvé</a:t>
            </a:r>
            <a:r>
              <a:rPr lang="en-US" sz="2400" dirty="0" smtClean="0"/>
              <a:t> pour </a:t>
            </a:r>
            <a:r>
              <a:rPr lang="en-US" sz="2400" dirty="0" err="1" smtClean="0"/>
              <a:t>l’un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l’autre</a:t>
            </a:r>
            <a:r>
              <a:rPr lang="en-US" sz="2400" dirty="0" smtClean="0"/>
              <a:t> des </a:t>
            </a:r>
            <a:r>
              <a:rPr lang="en-US" sz="2400" dirty="0" err="1" smtClean="0"/>
              <a:t>groupes</a:t>
            </a:r>
            <a:r>
              <a:rPr lang="en-US" sz="2400" dirty="0" smtClean="0"/>
              <a:t>,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dirty="0" smtClean="0"/>
              <a:t>la e-value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fixée</a:t>
            </a:r>
            <a:r>
              <a:rPr lang="en-US" sz="2400" dirty="0" smtClean="0"/>
              <a:t> à 1. 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dirty="0" smtClean="0"/>
              <a:t>Le AI </a:t>
            </a:r>
            <a:r>
              <a:rPr lang="en-US" sz="2400" dirty="0" err="1" smtClean="0"/>
              <a:t>varie</a:t>
            </a:r>
            <a:r>
              <a:rPr lang="en-US" sz="2400" dirty="0" smtClean="0"/>
              <a:t> entre -460 et 460.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iberation Sans" pitchFamily="18"/>
              <a:ea typeface="DejaVu Sans" pitchFamily="2"/>
              <a:cs typeface="DejaVu Sans" pitchFamily="2"/>
            </a:endParaRP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iberation Sans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03999" y="2267669"/>
            <a:ext cx="9071640" cy="3240360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endParaRPr lang="en-US" sz="1000" dirty="0" smtClean="0"/>
          </a:p>
          <a:p>
            <a:pPr algn="ctr">
              <a:spcAft>
                <a:spcPts val="0"/>
              </a:spcAft>
              <a:buNone/>
            </a:pPr>
            <a:endParaRPr lang="en-US" sz="1000" dirty="0" smtClean="0"/>
          </a:p>
          <a:p>
            <a:pPr algn="ctr">
              <a:spcAft>
                <a:spcPts val="0"/>
              </a:spcAft>
              <a:buNone/>
            </a:pPr>
            <a:endParaRPr lang="en-US" sz="1000" dirty="0" smtClean="0"/>
          </a:p>
          <a:p>
            <a:pPr algn="ctr">
              <a:spcAft>
                <a:spcPts val="0"/>
              </a:spcAft>
              <a:buNone/>
            </a:pPr>
            <a:endParaRPr lang="en-US" sz="1000" dirty="0" smtClean="0"/>
          </a:p>
          <a:p>
            <a:pPr algn="ctr">
              <a:spcAft>
                <a:spcPts val="0"/>
              </a:spcAft>
              <a:buNone/>
            </a:pPr>
            <a:endParaRPr lang="en-US" sz="1000" dirty="0" smtClean="0"/>
          </a:p>
          <a:p>
            <a:pPr algn="ctr">
              <a:spcAft>
                <a:spcPts val="0"/>
              </a:spcAft>
              <a:buNone/>
            </a:pPr>
            <a:endParaRPr lang="en-US" sz="1000" dirty="0" smtClean="0"/>
          </a:p>
          <a:p>
            <a:pPr algn="ctr">
              <a:spcAft>
                <a:spcPts val="0"/>
              </a:spcAft>
              <a:buNone/>
            </a:pPr>
            <a:r>
              <a:rPr lang="en-US" sz="2400" dirty="0" smtClean="0">
                <a:latin typeface="+mj-lt"/>
              </a:rPr>
              <a:t>Il a </a:t>
            </a:r>
            <a:r>
              <a:rPr lang="en-US" sz="2400" dirty="0" err="1" smtClean="0">
                <a:latin typeface="+mj-lt"/>
              </a:rPr>
              <a:t>été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estimé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qu’un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AI ≥45</a:t>
            </a:r>
            <a:r>
              <a:rPr lang="en-US" sz="2400" dirty="0" smtClean="0">
                <a:latin typeface="+mj-lt"/>
              </a:rPr>
              <a:t>, qui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dirty="0" err="1" smtClean="0">
                <a:latin typeface="+mj-lt"/>
              </a:rPr>
              <a:t>représente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une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différence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b="1" dirty="0" smtClean="0">
                <a:latin typeface="+mj-lt"/>
              </a:rPr>
              <a:t>magnitude </a:t>
            </a:r>
            <a:r>
              <a:rPr lang="fr-FR" sz="2400" b="1" dirty="0" smtClean="0">
                <a:latin typeface="+mj-lt"/>
              </a:rPr>
              <a:t>≥20</a:t>
            </a:r>
          </a:p>
          <a:p>
            <a:pPr algn="ctr">
              <a:spcAft>
                <a:spcPts val="0"/>
              </a:spcAft>
              <a:buNone/>
            </a:pPr>
            <a:r>
              <a:rPr lang="fr-FR" sz="2400" dirty="0" smtClean="0">
                <a:latin typeface="+mj-lt"/>
              </a:rPr>
              <a:t>entre le meilleur hit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non-métazoaire</a:t>
            </a:r>
          </a:p>
          <a:p>
            <a:pPr algn="ctr">
              <a:spcAft>
                <a:spcPts val="0"/>
              </a:spcAft>
              <a:buNone/>
            </a:pPr>
            <a:r>
              <a:rPr lang="fr-FR" sz="2400" dirty="0" smtClean="0">
                <a:latin typeface="+mj-lt"/>
              </a:rPr>
              <a:t>et  le meilleur hit </a:t>
            </a:r>
            <a:r>
              <a:rPr lang="fr-FR" sz="2400" b="1" dirty="0" smtClean="0">
                <a:solidFill>
                  <a:srgbClr val="FF0000"/>
                </a:solidFill>
                <a:latin typeface="+mj-lt"/>
              </a:rPr>
              <a:t>métazoaire</a:t>
            </a:r>
            <a:r>
              <a:rPr lang="fr-FR" sz="2400" b="1" dirty="0" smtClean="0">
                <a:solidFill>
                  <a:schemeClr val="tx1"/>
                </a:solidFill>
                <a:latin typeface="+mj-lt"/>
              </a:rPr>
              <a:t>,</a:t>
            </a:r>
          </a:p>
          <a:p>
            <a:pPr algn="ctr">
              <a:spcAft>
                <a:spcPts val="0"/>
              </a:spcAft>
              <a:buNone/>
            </a:pPr>
            <a:r>
              <a:rPr lang="fr-FR" sz="2400" dirty="0" smtClean="0">
                <a:solidFill>
                  <a:schemeClr val="tx1"/>
                </a:solidFill>
                <a:latin typeface="+mj-lt"/>
              </a:rPr>
              <a:t>est un bon indicateur de transfert potentiel de gènes</a:t>
            </a:r>
          </a:p>
          <a:p>
            <a:pPr algn="ctr">
              <a:spcAft>
                <a:spcPts val="0"/>
              </a:spcAft>
              <a:buNone/>
            </a:pP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287784" y="6660157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Massive Horizontal gene Transfer in </a:t>
            </a:r>
            <a:r>
              <a:rPr lang="en-GB" b="1" dirty="0" err="1" smtClean="0">
                <a:solidFill>
                  <a:srgbClr val="000000"/>
                </a:solidFill>
              </a:rPr>
              <a:t>Bdelloid</a:t>
            </a:r>
            <a:r>
              <a:rPr lang="en-GB" b="1" dirty="0" smtClean="0">
                <a:solidFill>
                  <a:srgbClr val="000000"/>
                </a:solidFill>
              </a:rPr>
              <a:t> Rotifers , </a:t>
            </a:r>
            <a:r>
              <a:rPr lang="en-GB" b="1" dirty="0" err="1" smtClean="0">
                <a:solidFill>
                  <a:srgbClr val="000000"/>
                </a:solidFill>
              </a:rPr>
              <a:t>Gladyshev</a:t>
            </a:r>
            <a:r>
              <a:rPr lang="en-GB" b="1" dirty="0" smtClean="0">
                <a:solidFill>
                  <a:srgbClr val="000000"/>
                </a:solidFill>
              </a:rPr>
              <a:t> et al. Science 2008 </a:t>
            </a:r>
            <a:endParaRPr lang="fr-FR" dirty="0"/>
          </a:p>
        </p:txBody>
      </p:sp>
      <p:sp>
        <p:nvSpPr>
          <p:cNvPr id="8" name="Titre 6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ALIEN INDEX</a:t>
            </a:r>
            <a:endParaRPr lang="fr-FR" sz="2000" dirty="0">
              <a:latin typeface="+mj-lt"/>
            </a:endParaRPr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7824" y="899517"/>
            <a:ext cx="9071640" cy="20882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Alien index (AI) 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= 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log( (Best E-value for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Metazoa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 + e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-200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 – 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log( (Best E-value for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Non-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Metazoa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 + e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-200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iberation Sans" pitchFamily="18"/>
              <a:ea typeface="DejaVu Sans" pitchFamily="2"/>
              <a:cs typeface="DejaVu Sans" pitchFamily="2"/>
            </a:endParaRP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iberation Sans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03999" y="3347789"/>
            <a:ext cx="9071640" cy="3096344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endParaRPr lang="en-US" sz="1000" dirty="0" smtClean="0"/>
          </a:p>
          <a:p>
            <a:pPr algn="ctr">
              <a:spcAft>
                <a:spcPts val="0"/>
              </a:spcAft>
              <a:buNone/>
            </a:pPr>
            <a:endParaRPr lang="en-US" sz="1000" dirty="0" smtClean="0"/>
          </a:p>
          <a:p>
            <a:pPr algn="ctr">
              <a:spcAft>
                <a:spcPts val="0"/>
              </a:spcAft>
              <a:buNone/>
            </a:pPr>
            <a:endParaRPr lang="en-US" sz="1000" dirty="0" smtClean="0"/>
          </a:p>
          <a:p>
            <a:pPr algn="ctr">
              <a:spcAft>
                <a:spcPts val="0"/>
              </a:spcAft>
              <a:buNone/>
            </a:pPr>
            <a:endParaRPr lang="en-US" sz="1000" dirty="0" smtClean="0"/>
          </a:p>
          <a:p>
            <a:pPr algn="ctr">
              <a:spcAft>
                <a:spcPts val="0"/>
              </a:spcAft>
              <a:buNone/>
            </a:pPr>
            <a:endParaRPr lang="en-US" sz="1000" dirty="0" smtClean="0"/>
          </a:p>
          <a:p>
            <a:pPr algn="ctr"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log(</a:t>
            </a: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baseline="30000" dirty="0" smtClean="0">
                <a:solidFill>
                  <a:srgbClr val="FF0000"/>
                </a:solidFill>
              </a:rPr>
              <a:t>-20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+ e</a:t>
            </a:r>
            <a:r>
              <a:rPr lang="en-US" sz="24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-200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–  log(</a:t>
            </a:r>
            <a:r>
              <a:rPr lang="en-US" sz="2400" dirty="0" smtClean="0">
                <a:solidFill>
                  <a:srgbClr val="00B050"/>
                </a:solidFill>
              </a:rPr>
              <a:t>e</a:t>
            </a:r>
            <a:r>
              <a:rPr lang="en-US" sz="2400" baseline="30000" dirty="0" smtClean="0">
                <a:solidFill>
                  <a:srgbClr val="00B050"/>
                </a:solidFill>
              </a:rPr>
              <a:t>-40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+ e</a:t>
            </a:r>
            <a:r>
              <a:rPr lang="en-US" sz="24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-200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 = +46</a:t>
            </a:r>
          </a:p>
          <a:p>
            <a:pPr algn="r">
              <a:spcAft>
                <a:spcPts val="0"/>
              </a:spcAft>
              <a:buNone/>
            </a:pP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l"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-46,O52      –       -92,103</a:t>
            </a:r>
            <a:endParaRPr lang="en-US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>
              <a:spcAft>
                <a:spcPts val="0"/>
              </a:spcAft>
              <a:buNone/>
            </a:pP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287784" y="6660157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Massive Horizontal gene Transfer in </a:t>
            </a:r>
            <a:r>
              <a:rPr lang="en-GB" b="1" dirty="0" err="1" smtClean="0">
                <a:solidFill>
                  <a:srgbClr val="000000"/>
                </a:solidFill>
              </a:rPr>
              <a:t>Bdelloid</a:t>
            </a:r>
            <a:r>
              <a:rPr lang="en-GB" b="1" dirty="0" smtClean="0">
                <a:solidFill>
                  <a:srgbClr val="000000"/>
                </a:solidFill>
              </a:rPr>
              <a:t> Rotifers , </a:t>
            </a:r>
            <a:r>
              <a:rPr lang="en-GB" b="1" dirty="0" err="1" smtClean="0">
                <a:solidFill>
                  <a:srgbClr val="000000"/>
                </a:solidFill>
              </a:rPr>
              <a:t>Gladyshev</a:t>
            </a:r>
            <a:r>
              <a:rPr lang="en-GB" b="1" dirty="0" smtClean="0">
                <a:solidFill>
                  <a:srgbClr val="000000"/>
                </a:solidFill>
              </a:rPr>
              <a:t> et al. Science 2008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384128" y="3275781"/>
            <a:ext cx="1944216" cy="576064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Magnitude de 20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itre 6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ALIEN INDEX</a:t>
            </a:r>
            <a:endParaRPr lang="fr-FR" sz="2000" dirty="0">
              <a:latin typeface="+mj-lt"/>
            </a:endParaRPr>
          </a:p>
        </p:txBody>
      </p:sp>
      <p:sp>
        <p:nvSpPr>
          <p:cNvPr id="9" name="Espace réservé du contenu 4"/>
          <p:cNvSpPr txBox="1">
            <a:spLocks/>
          </p:cNvSpPr>
          <p:nvPr/>
        </p:nvSpPr>
        <p:spPr>
          <a:xfrm>
            <a:off x="647824" y="899517"/>
            <a:ext cx="9071640" cy="20882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Alien index (AI) 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= 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log( (Best E-value for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Metazoa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 + e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-200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 – 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log( (Best E-value for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Non-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Metazoa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 + e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-200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)</a:t>
            </a: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iberation Sans" pitchFamily="18"/>
              <a:ea typeface="DejaVu Sans" pitchFamily="2"/>
              <a:cs typeface="DejaVu Sans" pitchFamily="2"/>
            </a:endParaRPr>
          </a:p>
          <a:p>
            <a:pPr marL="432000" marR="0" lvl="0" indent="-324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8" name="Flèche à angle droit 17"/>
          <p:cNvSpPr/>
          <p:nvPr/>
        </p:nvSpPr>
        <p:spPr>
          <a:xfrm flipV="1">
            <a:off x="5328344" y="3491805"/>
            <a:ext cx="576064" cy="576064"/>
          </a:xfrm>
          <a:prstGeom prst="bentUpArrow">
            <a:avLst>
              <a:gd name="adj1" fmla="val 25000"/>
              <a:gd name="adj2" fmla="val 25000"/>
              <a:gd name="adj3" fmla="val 36024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à angle droit 18"/>
          <p:cNvSpPr/>
          <p:nvPr/>
        </p:nvSpPr>
        <p:spPr>
          <a:xfrm flipH="1" flipV="1">
            <a:off x="2808064" y="3491805"/>
            <a:ext cx="576064" cy="576064"/>
          </a:xfrm>
          <a:prstGeom prst="bentUpArrow">
            <a:avLst>
              <a:gd name="adj1" fmla="val 25000"/>
              <a:gd name="adj2" fmla="val 25000"/>
              <a:gd name="adj3" fmla="val 38228"/>
            </a:avLst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ccolade fermante 9"/>
          <p:cNvSpPr/>
          <p:nvPr/>
        </p:nvSpPr>
        <p:spPr>
          <a:xfrm rot="5400000">
            <a:off x="5688384" y="3419797"/>
            <a:ext cx="360040" cy="23762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Accolade fermante 11"/>
          <p:cNvSpPr/>
          <p:nvPr/>
        </p:nvSpPr>
        <p:spPr>
          <a:xfrm rot="5400000">
            <a:off x="2952080" y="3419797"/>
            <a:ext cx="360040" cy="23762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ipelineHG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0775" y="889000"/>
            <a:ext cx="7839075" cy="5781675"/>
          </a:xfrm>
          <a:prstGeom prst="rect">
            <a:avLst/>
          </a:prstGeom>
        </p:spPr>
      </p:pic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DESCRIPTION DU PIPELINE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ipelineHG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0775" y="889000"/>
            <a:ext cx="7839075" cy="57816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9792" y="1691605"/>
            <a:ext cx="1872208" cy="5184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en L 5"/>
          <p:cNvSpPr/>
          <p:nvPr/>
        </p:nvSpPr>
        <p:spPr>
          <a:xfrm>
            <a:off x="2232000" y="2267669"/>
            <a:ext cx="3384376" cy="4392488"/>
          </a:xfrm>
          <a:prstGeom prst="corner">
            <a:avLst>
              <a:gd name="adj1" fmla="val 37746"/>
              <a:gd name="adj2" fmla="val 5113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736056" y="2051645"/>
            <a:ext cx="842090" cy="532859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SERVEUR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10" name="Titre 6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DESCRIPTION DU PIPELINE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7784" y="1115541"/>
            <a:ext cx="4609082" cy="1656184"/>
          </a:xfrm>
        </p:spPr>
        <p:txBody>
          <a:bodyPr/>
          <a:lstStyle/>
          <a:p>
            <a:r>
              <a:rPr lang="fr-FR" sz="2400" dirty="0" smtClean="0">
                <a:latin typeface="+mn-lt"/>
              </a:rPr>
              <a:t>Pour identifier les transferts horizontaux, il est important de pouvoir exclure l’organisme lui-même mais aussi les organismes trop proches</a:t>
            </a:r>
          </a:p>
        </p:txBody>
      </p:sp>
      <p:pic>
        <p:nvPicPr>
          <p:cNvPr id="5" name="Image 4" descr="Sélection_17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4168" y="3107332"/>
            <a:ext cx="5429250" cy="35528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8144" y="5483596"/>
            <a:ext cx="61206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6"/>
          <p:cNvSpPr txBox="1">
            <a:spLocks/>
          </p:cNvSpPr>
          <p:nvPr/>
        </p:nvSpPr>
        <p:spPr>
          <a:xfrm>
            <a:off x="503999" y="107429"/>
            <a:ext cx="5256393" cy="310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DejaVu Sans" pitchFamily="2"/>
                <a:cs typeface="DejaVu Sans" pitchFamily="2"/>
              </a:rPr>
              <a:t>OPTION « METAZOAN GROUP(S) TO EXCLUDE »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03999" y="1547589"/>
            <a:ext cx="9071640" cy="4824536"/>
          </a:xfrm>
        </p:spPr>
        <p:txBody>
          <a:bodyPr/>
          <a:lstStyle/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Objectifs</a:t>
            </a:r>
          </a:p>
          <a:p>
            <a:r>
              <a:rPr lang="fr-FR" dirty="0" smtClean="0">
                <a:latin typeface="+mj-lt"/>
              </a:rPr>
              <a:t>Conserver sur le long terme les données « brutes » de séquence et les informations associées à la génération des données (métadonnées)</a:t>
            </a:r>
          </a:p>
          <a:p>
            <a:r>
              <a:rPr lang="fr-FR" dirty="0" smtClean="0">
                <a:latin typeface="+mj-lt"/>
              </a:rPr>
              <a:t>Faciliter la soumission des séquences aux banques publiques lors des publications</a:t>
            </a:r>
          </a:p>
          <a:p>
            <a:r>
              <a:rPr lang="fr-FR" dirty="0" smtClean="0">
                <a:latin typeface="+mj-lt"/>
              </a:rPr>
              <a:t>Fournir un minimum d’informations permettant l’analyse (automatique) des données</a:t>
            </a:r>
            <a:endParaRPr lang="fr-FR" dirty="0">
              <a:latin typeface="+mj-l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Archive BBRIC</a:t>
            </a:r>
            <a:endParaRPr lang="fr-FR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2776587"/>
            <a:ext cx="4459287" cy="2731442"/>
          </a:xfrm>
        </p:spPr>
        <p:txBody>
          <a:bodyPr/>
          <a:lstStyle/>
          <a:p>
            <a:pPr algn="ctr">
              <a:buNone/>
            </a:pPr>
            <a:endParaRPr lang="fr-FR" sz="2400" dirty="0" smtClean="0">
              <a:solidFill>
                <a:schemeClr val="tx1"/>
              </a:solidFill>
              <a:latin typeface="+mj-lt"/>
            </a:endParaRPr>
          </a:p>
          <a:p>
            <a:pPr algn="ctr">
              <a:buNone/>
            </a:pPr>
            <a:r>
              <a:rPr lang="fr-FR" sz="2400" dirty="0" smtClean="0">
                <a:solidFill>
                  <a:schemeClr val="tx1"/>
                </a:solidFill>
                <a:latin typeface="+mj-lt"/>
              </a:rPr>
              <a:t>	Exemple : on veut détecter les transferts horizontaux chez </a:t>
            </a:r>
            <a:r>
              <a:rPr lang="en-GB" sz="2400" i="1" dirty="0" err="1" smtClean="0">
                <a:solidFill>
                  <a:schemeClr val="tx1"/>
                </a:solidFill>
                <a:latin typeface="+mj-lt"/>
                <a:ea typeface="DejaVu Sans"/>
              </a:rPr>
              <a:t>Xiphinema</a:t>
            </a:r>
            <a:r>
              <a:rPr lang="en-GB" sz="2400" i="1" dirty="0" smtClean="0">
                <a:solidFill>
                  <a:schemeClr val="tx1"/>
                </a:solidFill>
                <a:latin typeface="+mj-lt"/>
                <a:ea typeface="DejaVu Sans"/>
              </a:rPr>
              <a:t> index</a:t>
            </a:r>
            <a:endParaRPr lang="en-GB" sz="2400" i="1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Espace réservé du contenu 4" descr="Xiphene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964237" y="2086769"/>
            <a:ext cx="2762250" cy="4352925"/>
          </a:xfrm>
        </p:spPr>
      </p:pic>
      <p:sp>
        <p:nvSpPr>
          <p:cNvPr id="7" name="Titre 6"/>
          <p:cNvSpPr txBox="1">
            <a:spLocks/>
          </p:cNvSpPr>
          <p:nvPr/>
        </p:nvSpPr>
        <p:spPr>
          <a:xfrm>
            <a:off x="503999" y="107429"/>
            <a:ext cx="5256393" cy="310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DejaVu Sans" pitchFamily="2"/>
                <a:cs typeface="DejaVu Sans" pitchFamily="2"/>
              </a:rPr>
              <a:t>EXEMPLE :</a:t>
            </a:r>
            <a:r>
              <a:rPr kumimoji="0" lang="fr-FR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DejaVu Sans" pitchFamily="2"/>
                <a:cs typeface="DejaVu Sans" pitchFamily="2"/>
              </a:rPr>
              <a:t> </a:t>
            </a:r>
            <a:r>
              <a:rPr kumimoji="0" lang="fr-FR" sz="2000" b="1" i="1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DejaVu Sans" pitchFamily="2"/>
                <a:cs typeface="DejaVu Sans" pitchFamily="2"/>
              </a:rPr>
              <a:t>Xiphinema</a:t>
            </a:r>
            <a:r>
              <a:rPr kumimoji="0" lang="fr-FR" sz="2000" b="1" i="1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DejaVu Sans" pitchFamily="2"/>
                <a:cs typeface="DejaVu Sans" pitchFamily="2"/>
              </a:rPr>
              <a:t> index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02"/>
          <p:cNvGrpSpPr/>
          <p:nvPr/>
        </p:nvGrpSpPr>
        <p:grpSpPr>
          <a:xfrm>
            <a:off x="4824288" y="1475581"/>
            <a:ext cx="3672408" cy="3495873"/>
            <a:chOff x="4824288" y="1475581"/>
            <a:chExt cx="3672408" cy="3495873"/>
          </a:xfrm>
        </p:grpSpPr>
        <p:sp>
          <p:nvSpPr>
            <p:cNvPr id="201" name="Ellipse 200"/>
            <p:cNvSpPr/>
            <p:nvPr/>
          </p:nvSpPr>
          <p:spPr>
            <a:xfrm>
              <a:off x="5688384" y="1475581"/>
              <a:ext cx="2808312" cy="32403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Rectangle 45"/>
            <p:cNvSpPr>
              <a:spLocks noChangeArrowheads="1"/>
            </p:cNvSpPr>
            <p:nvPr/>
          </p:nvSpPr>
          <p:spPr bwMode="auto">
            <a:xfrm>
              <a:off x="4824288" y="4355901"/>
              <a:ext cx="1739964" cy="6155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2000" dirty="0" smtClean="0"/>
                <a:t>  tous parasites   </a:t>
              </a:r>
            </a:p>
            <a:p>
              <a:pPr algn="ctr"/>
              <a:r>
                <a:rPr lang="fr-FR" sz="2000" dirty="0" smtClean="0"/>
                <a:t>de plante</a:t>
              </a:r>
              <a:endParaRPr lang="fr-FR" sz="2000" dirty="0"/>
            </a:p>
          </p:txBody>
        </p:sp>
      </p:grpSp>
      <p:sp>
        <p:nvSpPr>
          <p:cNvPr id="106" name="Rectangle 34"/>
          <p:cNvSpPr>
            <a:spLocks noChangeArrowheads="1"/>
          </p:cNvSpPr>
          <p:nvPr/>
        </p:nvSpPr>
        <p:spPr bwMode="auto">
          <a:xfrm>
            <a:off x="3456136" y="4931965"/>
            <a:ext cx="60010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err="1"/>
              <a:t>Archeae</a:t>
            </a:r>
            <a:endParaRPr lang="fr-FR" sz="1400" dirty="0"/>
          </a:p>
        </p:txBody>
      </p:sp>
      <p:sp>
        <p:nvSpPr>
          <p:cNvPr id="110" name="Rectangle 38"/>
          <p:cNvSpPr>
            <a:spLocks noChangeArrowheads="1"/>
          </p:cNvSpPr>
          <p:nvPr/>
        </p:nvSpPr>
        <p:spPr bwMode="auto">
          <a:xfrm>
            <a:off x="3528144" y="6156101"/>
            <a:ext cx="6729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Bactéries</a:t>
            </a:r>
          </a:p>
        </p:txBody>
      </p:sp>
      <p:sp>
        <p:nvSpPr>
          <p:cNvPr id="113" name="Rectangle 41"/>
          <p:cNvSpPr>
            <a:spLocks noChangeArrowheads="1"/>
          </p:cNvSpPr>
          <p:nvPr/>
        </p:nvSpPr>
        <p:spPr bwMode="auto">
          <a:xfrm>
            <a:off x="3456136" y="4283893"/>
            <a:ext cx="533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Plantes</a:t>
            </a:r>
          </a:p>
        </p:txBody>
      </p:sp>
      <p:sp>
        <p:nvSpPr>
          <p:cNvPr id="117" name="Rectangle 45"/>
          <p:cNvSpPr>
            <a:spLocks noChangeArrowheads="1"/>
          </p:cNvSpPr>
          <p:nvPr/>
        </p:nvSpPr>
        <p:spPr bwMode="auto">
          <a:xfrm>
            <a:off x="3456136" y="1043533"/>
            <a:ext cx="8413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err="1"/>
              <a:t>Nematodes</a:t>
            </a:r>
            <a:endParaRPr lang="fr-FR" sz="1400" dirty="0"/>
          </a:p>
        </p:txBody>
      </p:sp>
      <p:sp>
        <p:nvSpPr>
          <p:cNvPr id="118" name="Rectangle 46"/>
          <p:cNvSpPr>
            <a:spLocks noChangeArrowheads="1"/>
          </p:cNvSpPr>
          <p:nvPr/>
        </p:nvSpPr>
        <p:spPr bwMode="auto">
          <a:xfrm>
            <a:off x="3461149" y="3707829"/>
            <a:ext cx="9954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Champignons</a:t>
            </a:r>
          </a:p>
        </p:txBody>
      </p:sp>
      <p:sp>
        <p:nvSpPr>
          <p:cNvPr id="119" name="Rectangle 47"/>
          <p:cNvSpPr>
            <a:spLocks noChangeArrowheads="1"/>
          </p:cNvSpPr>
          <p:nvPr/>
        </p:nvSpPr>
        <p:spPr bwMode="auto">
          <a:xfrm>
            <a:off x="3456136" y="3995861"/>
            <a:ext cx="10183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Algues rouges</a:t>
            </a:r>
          </a:p>
        </p:txBody>
      </p:sp>
      <p:grpSp>
        <p:nvGrpSpPr>
          <p:cNvPr id="3" name="Groupe 58"/>
          <p:cNvGrpSpPr>
            <a:grpSpLocks/>
          </p:cNvGrpSpPr>
          <p:nvPr/>
        </p:nvGrpSpPr>
        <p:grpSpPr bwMode="auto">
          <a:xfrm rot="5400000">
            <a:off x="-612316" y="2663713"/>
            <a:ext cx="5544616" cy="2448272"/>
            <a:chOff x="561975" y="1300162"/>
            <a:chExt cx="6030470" cy="5779298"/>
          </a:xfrm>
        </p:grpSpPr>
        <p:sp>
          <p:nvSpPr>
            <p:cNvPr id="121" name="Freeform 7"/>
            <p:cNvSpPr>
              <a:spLocks/>
            </p:cNvSpPr>
            <p:nvPr/>
          </p:nvSpPr>
          <p:spPr bwMode="auto">
            <a:xfrm rot="-5400000">
              <a:off x="2587990" y="3984256"/>
              <a:ext cx="3619499" cy="838928"/>
            </a:xfrm>
            <a:custGeom>
              <a:avLst/>
              <a:gdLst>
                <a:gd name="T0" fmla="*/ 754087787 w 17373"/>
                <a:gd name="T1" fmla="*/ 398979708 h 1764"/>
                <a:gd name="T2" fmla="*/ 0 w 17373"/>
                <a:gd name="T3" fmla="*/ 398979708 h 1764"/>
                <a:gd name="T4" fmla="*/ 0 w 17373"/>
                <a:gd name="T5" fmla="*/ 0 h 1764"/>
                <a:gd name="T6" fmla="*/ 0 60000 65536"/>
                <a:gd name="T7" fmla="*/ 0 60000 65536"/>
                <a:gd name="T8" fmla="*/ 0 60000 65536"/>
                <a:gd name="T9" fmla="*/ 0 w 17373"/>
                <a:gd name="T10" fmla="*/ 0 h 1764"/>
                <a:gd name="T11" fmla="*/ 17373 w 17373"/>
                <a:gd name="T12" fmla="*/ 1764 h 17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73" h="1764">
                  <a:moveTo>
                    <a:pt x="17373" y="1764"/>
                  </a:moveTo>
                  <a:lnTo>
                    <a:pt x="0" y="1764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CC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8"/>
            <p:cNvSpPr>
              <a:spLocks/>
            </p:cNvSpPr>
            <p:nvPr/>
          </p:nvSpPr>
          <p:spPr bwMode="auto">
            <a:xfrm rot="-5400000">
              <a:off x="1638300" y="3157537"/>
              <a:ext cx="614362" cy="585787"/>
            </a:xfrm>
            <a:custGeom>
              <a:avLst/>
              <a:gdLst>
                <a:gd name="T0" fmla="*/ 173775622 w 2172"/>
                <a:gd name="T1" fmla="*/ 0 h 2242"/>
                <a:gd name="T2" fmla="*/ 0 w 2172"/>
                <a:gd name="T3" fmla="*/ 0 h 2242"/>
                <a:gd name="T4" fmla="*/ 0 w 2172"/>
                <a:gd name="T5" fmla="*/ 153053705 h 2242"/>
                <a:gd name="T6" fmla="*/ 0 60000 65536"/>
                <a:gd name="T7" fmla="*/ 0 60000 65536"/>
                <a:gd name="T8" fmla="*/ 0 60000 65536"/>
                <a:gd name="T9" fmla="*/ 0 w 2172"/>
                <a:gd name="T10" fmla="*/ 0 h 2242"/>
                <a:gd name="T11" fmla="*/ 2172 w 2172"/>
                <a:gd name="T12" fmla="*/ 2242 h 2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2242">
                  <a:moveTo>
                    <a:pt x="2172" y="0"/>
                  </a:moveTo>
                  <a:lnTo>
                    <a:pt x="0" y="0"/>
                  </a:lnTo>
                  <a:lnTo>
                    <a:pt x="0" y="2242"/>
                  </a:lnTo>
                </a:path>
              </a:pathLst>
            </a:custGeom>
            <a:noFill/>
            <a:ln w="19050" cap="rnd">
              <a:solidFill>
                <a:srgbClr val="66FF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 rot="-5400000">
              <a:off x="1789112" y="1527175"/>
              <a:ext cx="614363" cy="160338"/>
            </a:xfrm>
            <a:custGeom>
              <a:avLst/>
              <a:gdLst>
                <a:gd name="T0" fmla="*/ 173776188 w 2172"/>
                <a:gd name="T1" fmla="*/ 41599149 h 618"/>
                <a:gd name="T2" fmla="*/ 0 w 2172"/>
                <a:gd name="T3" fmla="*/ 41599149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0"/>
            <p:cNvSpPr>
              <a:spLocks/>
            </p:cNvSpPr>
            <p:nvPr/>
          </p:nvSpPr>
          <p:spPr bwMode="auto">
            <a:xfrm rot="-5400000">
              <a:off x="981869" y="1526381"/>
              <a:ext cx="614363" cy="161925"/>
            </a:xfrm>
            <a:custGeom>
              <a:avLst/>
              <a:gdLst>
                <a:gd name="T0" fmla="*/ 173776188 w 2172"/>
                <a:gd name="T1" fmla="*/ 0 h 619"/>
                <a:gd name="T2" fmla="*/ 0 w 2172"/>
                <a:gd name="T3" fmla="*/ 0 h 619"/>
                <a:gd name="T4" fmla="*/ 0 w 2172"/>
                <a:gd name="T5" fmla="*/ 42358167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0"/>
                  </a:moveTo>
                  <a:lnTo>
                    <a:pt x="0" y="0"/>
                  </a:lnTo>
                  <a:lnTo>
                    <a:pt x="0" y="619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1"/>
            <p:cNvSpPr>
              <a:spLocks/>
            </p:cNvSpPr>
            <p:nvPr/>
          </p:nvSpPr>
          <p:spPr bwMode="auto">
            <a:xfrm rot="-5400000">
              <a:off x="3074092" y="3888678"/>
              <a:ext cx="4233862" cy="1644446"/>
            </a:xfrm>
            <a:custGeom>
              <a:avLst/>
              <a:gdLst>
                <a:gd name="T0" fmla="*/ 917144040 w 19545"/>
                <a:gd name="T1" fmla="*/ 1801600659 h 1501"/>
                <a:gd name="T2" fmla="*/ 0 w 19545"/>
                <a:gd name="T3" fmla="*/ 1801600659 h 1501"/>
                <a:gd name="T4" fmla="*/ 0 w 19545"/>
                <a:gd name="T5" fmla="*/ 0 h 1501"/>
                <a:gd name="T6" fmla="*/ 0 60000 65536"/>
                <a:gd name="T7" fmla="*/ 0 60000 65536"/>
                <a:gd name="T8" fmla="*/ 0 60000 65536"/>
                <a:gd name="T9" fmla="*/ 0 w 19545"/>
                <a:gd name="T10" fmla="*/ 0 h 1501"/>
                <a:gd name="T11" fmla="*/ 19545 w 19545"/>
                <a:gd name="T12" fmla="*/ 1501 h 15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45" h="1501">
                  <a:moveTo>
                    <a:pt x="19545" y="1501"/>
                  </a:moveTo>
                  <a:lnTo>
                    <a:pt x="0" y="1501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"/>
            <p:cNvSpPr>
              <a:spLocks/>
            </p:cNvSpPr>
            <p:nvPr/>
          </p:nvSpPr>
          <p:spPr bwMode="auto">
            <a:xfrm rot="-5400000">
              <a:off x="1301750" y="2236787"/>
              <a:ext cx="2457450" cy="584200"/>
            </a:xfrm>
            <a:custGeom>
              <a:avLst/>
              <a:gdLst>
                <a:gd name="T0" fmla="*/ 695183636 w 8687"/>
                <a:gd name="T1" fmla="*/ 152225530 h 2242"/>
                <a:gd name="T2" fmla="*/ 0 w 8687"/>
                <a:gd name="T3" fmla="*/ 152225530 h 2242"/>
                <a:gd name="T4" fmla="*/ 0 w 8687"/>
                <a:gd name="T5" fmla="*/ 0 h 2242"/>
                <a:gd name="T6" fmla="*/ 0 60000 65536"/>
                <a:gd name="T7" fmla="*/ 0 60000 65536"/>
                <a:gd name="T8" fmla="*/ 0 60000 65536"/>
                <a:gd name="T9" fmla="*/ 0 w 8687"/>
                <a:gd name="T10" fmla="*/ 0 h 2242"/>
                <a:gd name="T11" fmla="*/ 8687 w 8687"/>
                <a:gd name="T12" fmla="*/ 2242 h 2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87" h="2242">
                  <a:moveTo>
                    <a:pt x="8687" y="2242"/>
                  </a:moveTo>
                  <a:lnTo>
                    <a:pt x="0" y="2242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66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3"/>
            <p:cNvSpPr>
              <a:spLocks/>
            </p:cNvSpPr>
            <p:nvPr/>
          </p:nvSpPr>
          <p:spPr bwMode="auto">
            <a:xfrm rot="-5400000">
              <a:off x="1829594" y="2101056"/>
              <a:ext cx="614362" cy="241300"/>
            </a:xfrm>
            <a:custGeom>
              <a:avLst/>
              <a:gdLst>
                <a:gd name="T0" fmla="*/ 173775622 w 2172"/>
                <a:gd name="T1" fmla="*/ 0 h 927"/>
                <a:gd name="T2" fmla="*/ 0 w 2172"/>
                <a:gd name="T3" fmla="*/ 0 h 927"/>
                <a:gd name="T4" fmla="*/ 0 w 2172"/>
                <a:gd name="T5" fmla="*/ 62810884 h 927"/>
                <a:gd name="T6" fmla="*/ 0 60000 65536"/>
                <a:gd name="T7" fmla="*/ 0 60000 65536"/>
                <a:gd name="T8" fmla="*/ 0 60000 65536"/>
                <a:gd name="T9" fmla="*/ 0 w 2172"/>
                <a:gd name="T10" fmla="*/ 0 h 927"/>
                <a:gd name="T11" fmla="*/ 2172 w 2172"/>
                <a:gd name="T12" fmla="*/ 927 h 9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927">
                  <a:moveTo>
                    <a:pt x="2172" y="0"/>
                  </a:moveTo>
                  <a:lnTo>
                    <a:pt x="0" y="0"/>
                  </a:lnTo>
                  <a:lnTo>
                    <a:pt x="0" y="927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4"/>
            <p:cNvSpPr>
              <a:spLocks/>
            </p:cNvSpPr>
            <p:nvPr/>
          </p:nvSpPr>
          <p:spPr bwMode="auto">
            <a:xfrm rot="-5400000">
              <a:off x="3440113" y="5675312"/>
              <a:ext cx="614363" cy="461962"/>
            </a:xfrm>
            <a:custGeom>
              <a:avLst/>
              <a:gdLst>
                <a:gd name="T0" fmla="*/ 173856232 w 2171"/>
                <a:gd name="T1" fmla="*/ 0 h 1764"/>
                <a:gd name="T2" fmla="*/ 0 w 2171"/>
                <a:gd name="T3" fmla="*/ 0 h 1764"/>
                <a:gd name="T4" fmla="*/ 0 w 2171"/>
                <a:gd name="T5" fmla="*/ 120980095 h 1764"/>
                <a:gd name="T6" fmla="*/ 0 60000 65536"/>
                <a:gd name="T7" fmla="*/ 0 60000 65536"/>
                <a:gd name="T8" fmla="*/ 0 60000 65536"/>
                <a:gd name="T9" fmla="*/ 0 w 2171"/>
                <a:gd name="T10" fmla="*/ 0 h 1764"/>
                <a:gd name="T11" fmla="*/ 2171 w 2171"/>
                <a:gd name="T12" fmla="*/ 1764 h 17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1764">
                  <a:moveTo>
                    <a:pt x="2171" y="0"/>
                  </a:moveTo>
                  <a:lnTo>
                    <a:pt x="0" y="0"/>
                  </a:lnTo>
                  <a:lnTo>
                    <a:pt x="0" y="1764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5"/>
            <p:cNvSpPr>
              <a:spLocks/>
            </p:cNvSpPr>
            <p:nvPr/>
          </p:nvSpPr>
          <p:spPr bwMode="auto">
            <a:xfrm rot="-5400000">
              <a:off x="901700" y="2060575"/>
              <a:ext cx="614362" cy="322263"/>
            </a:xfrm>
            <a:custGeom>
              <a:avLst/>
              <a:gdLst>
                <a:gd name="T0" fmla="*/ 173775622 w 2172"/>
                <a:gd name="T1" fmla="*/ 83955894 h 1237"/>
                <a:gd name="T2" fmla="*/ 0 w 2172"/>
                <a:gd name="T3" fmla="*/ 83955894 h 1237"/>
                <a:gd name="T4" fmla="*/ 0 w 2172"/>
                <a:gd name="T5" fmla="*/ 0 h 1237"/>
                <a:gd name="T6" fmla="*/ 0 60000 65536"/>
                <a:gd name="T7" fmla="*/ 0 60000 65536"/>
                <a:gd name="T8" fmla="*/ 0 60000 65536"/>
                <a:gd name="T9" fmla="*/ 0 w 2172"/>
                <a:gd name="T10" fmla="*/ 0 h 1237"/>
                <a:gd name="T11" fmla="*/ 2172 w 2172"/>
                <a:gd name="T12" fmla="*/ 1237 h 12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237">
                  <a:moveTo>
                    <a:pt x="2172" y="1237"/>
                  </a:moveTo>
                  <a:lnTo>
                    <a:pt x="0" y="1237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6"/>
            <p:cNvSpPr>
              <a:spLocks noChangeShapeType="1"/>
            </p:cNvSpPr>
            <p:nvPr/>
          </p:nvSpPr>
          <p:spPr bwMode="auto">
            <a:xfrm rot="-5400000">
              <a:off x="4244010" y="6953082"/>
              <a:ext cx="251625" cy="1131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7"/>
            <p:cNvSpPr>
              <a:spLocks/>
            </p:cNvSpPr>
            <p:nvPr/>
          </p:nvSpPr>
          <p:spPr bwMode="auto">
            <a:xfrm rot="-5400000">
              <a:off x="1143794" y="1526381"/>
              <a:ext cx="614363" cy="161925"/>
            </a:xfrm>
            <a:custGeom>
              <a:avLst/>
              <a:gdLst>
                <a:gd name="T0" fmla="*/ 173776188 w 2172"/>
                <a:gd name="T1" fmla="*/ 42426708 h 618"/>
                <a:gd name="T2" fmla="*/ 0 w 2172"/>
                <a:gd name="T3" fmla="*/ 42426708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8"/>
            <p:cNvSpPr>
              <a:spLocks/>
            </p:cNvSpPr>
            <p:nvPr/>
          </p:nvSpPr>
          <p:spPr bwMode="auto">
            <a:xfrm rot="-5400000">
              <a:off x="1383506" y="2609056"/>
              <a:ext cx="3071813" cy="454025"/>
            </a:xfrm>
            <a:custGeom>
              <a:avLst/>
              <a:gdLst>
                <a:gd name="T0" fmla="*/ 868959546 w 10859"/>
                <a:gd name="T1" fmla="*/ 118470517 h 1740"/>
                <a:gd name="T2" fmla="*/ 0 w 10859"/>
                <a:gd name="T3" fmla="*/ 118470517 h 1740"/>
                <a:gd name="T4" fmla="*/ 0 w 10859"/>
                <a:gd name="T5" fmla="*/ 0 h 1740"/>
                <a:gd name="T6" fmla="*/ 0 60000 65536"/>
                <a:gd name="T7" fmla="*/ 0 60000 65536"/>
                <a:gd name="T8" fmla="*/ 0 60000 65536"/>
                <a:gd name="T9" fmla="*/ 0 w 10859"/>
                <a:gd name="T10" fmla="*/ 0 h 1740"/>
                <a:gd name="T11" fmla="*/ 10859 w 10859"/>
                <a:gd name="T12" fmla="*/ 1740 h 17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59" h="1740">
                  <a:moveTo>
                    <a:pt x="10859" y="1740"/>
                  </a:moveTo>
                  <a:lnTo>
                    <a:pt x="0" y="174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9"/>
            <p:cNvSpPr>
              <a:spLocks/>
            </p:cNvSpPr>
            <p:nvPr/>
          </p:nvSpPr>
          <p:spPr bwMode="auto">
            <a:xfrm rot="-5400000">
              <a:off x="1647825" y="2533650"/>
              <a:ext cx="614363" cy="604837"/>
            </a:xfrm>
            <a:custGeom>
              <a:avLst/>
              <a:gdLst>
                <a:gd name="T0" fmla="*/ 173856232 w 2171"/>
                <a:gd name="T1" fmla="*/ 157752391 h 2319"/>
                <a:gd name="T2" fmla="*/ 0 w 2171"/>
                <a:gd name="T3" fmla="*/ 157752391 h 2319"/>
                <a:gd name="T4" fmla="*/ 0 w 2171"/>
                <a:gd name="T5" fmla="*/ 0 h 2319"/>
                <a:gd name="T6" fmla="*/ 0 60000 65536"/>
                <a:gd name="T7" fmla="*/ 0 60000 65536"/>
                <a:gd name="T8" fmla="*/ 0 60000 65536"/>
                <a:gd name="T9" fmla="*/ 0 w 2171"/>
                <a:gd name="T10" fmla="*/ 0 h 2319"/>
                <a:gd name="T11" fmla="*/ 2171 w 2171"/>
                <a:gd name="T12" fmla="*/ 2319 h 23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2319">
                  <a:moveTo>
                    <a:pt x="2171" y="2319"/>
                  </a:moveTo>
                  <a:lnTo>
                    <a:pt x="0" y="231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20"/>
            <p:cNvSpPr>
              <a:spLocks/>
            </p:cNvSpPr>
            <p:nvPr/>
          </p:nvSpPr>
          <p:spPr bwMode="auto">
            <a:xfrm rot="-5400000">
              <a:off x="335756" y="1526381"/>
              <a:ext cx="614363" cy="161925"/>
            </a:xfrm>
            <a:custGeom>
              <a:avLst/>
              <a:gdLst>
                <a:gd name="T0" fmla="*/ 173776188 w 2172"/>
                <a:gd name="T1" fmla="*/ 0 h 618"/>
                <a:gd name="T2" fmla="*/ 0 w 2172"/>
                <a:gd name="T3" fmla="*/ 0 h 618"/>
                <a:gd name="T4" fmla="*/ 0 w 2172"/>
                <a:gd name="T5" fmla="*/ 42426708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0"/>
                  </a:moveTo>
                  <a:lnTo>
                    <a:pt x="0" y="0"/>
                  </a:lnTo>
                  <a:lnTo>
                    <a:pt x="0" y="618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21"/>
            <p:cNvSpPr>
              <a:spLocks/>
            </p:cNvSpPr>
            <p:nvPr/>
          </p:nvSpPr>
          <p:spPr bwMode="auto">
            <a:xfrm rot="-5400000">
              <a:off x="3565525" y="1527175"/>
              <a:ext cx="614363" cy="160337"/>
            </a:xfrm>
            <a:custGeom>
              <a:avLst/>
              <a:gdLst>
                <a:gd name="T0" fmla="*/ 173776188 w 2172"/>
                <a:gd name="T1" fmla="*/ 0 h 618"/>
                <a:gd name="T2" fmla="*/ 0 w 2172"/>
                <a:gd name="T3" fmla="*/ 0 h 618"/>
                <a:gd name="T4" fmla="*/ 0 w 2172"/>
                <a:gd name="T5" fmla="*/ 4159863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0"/>
                  </a:moveTo>
                  <a:lnTo>
                    <a:pt x="0" y="0"/>
                  </a:lnTo>
                  <a:lnTo>
                    <a:pt x="0" y="618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22"/>
            <p:cNvSpPr>
              <a:spLocks/>
            </p:cNvSpPr>
            <p:nvPr/>
          </p:nvSpPr>
          <p:spPr bwMode="auto">
            <a:xfrm rot="-5400000">
              <a:off x="3866357" y="6325393"/>
              <a:ext cx="614362" cy="390525"/>
            </a:xfrm>
            <a:custGeom>
              <a:avLst/>
              <a:gdLst>
                <a:gd name="T0" fmla="*/ 173775622 w 2172"/>
                <a:gd name="T1" fmla="*/ 0 h 1500"/>
                <a:gd name="T2" fmla="*/ 0 w 2172"/>
                <a:gd name="T3" fmla="*/ 0 h 1500"/>
                <a:gd name="T4" fmla="*/ 0 w 2172"/>
                <a:gd name="T5" fmla="*/ 101673183 h 1500"/>
                <a:gd name="T6" fmla="*/ 0 60000 65536"/>
                <a:gd name="T7" fmla="*/ 0 60000 65536"/>
                <a:gd name="T8" fmla="*/ 0 60000 65536"/>
                <a:gd name="T9" fmla="*/ 0 w 2172"/>
                <a:gd name="T10" fmla="*/ 0 h 1500"/>
                <a:gd name="T11" fmla="*/ 2172 w 2172"/>
                <a:gd name="T12" fmla="*/ 1500 h 1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500">
                  <a:moveTo>
                    <a:pt x="2172" y="0"/>
                  </a:moveTo>
                  <a:lnTo>
                    <a:pt x="0" y="0"/>
                  </a:lnTo>
                  <a:lnTo>
                    <a:pt x="0" y="150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23"/>
            <p:cNvSpPr>
              <a:spLocks/>
            </p:cNvSpPr>
            <p:nvPr/>
          </p:nvSpPr>
          <p:spPr bwMode="auto">
            <a:xfrm rot="-5400000">
              <a:off x="2158206" y="3837781"/>
              <a:ext cx="614363" cy="454025"/>
            </a:xfrm>
            <a:custGeom>
              <a:avLst/>
              <a:gdLst>
                <a:gd name="T0" fmla="*/ 173776188 w 2172"/>
                <a:gd name="T1" fmla="*/ 0 h 1739"/>
                <a:gd name="T2" fmla="*/ 0 w 2172"/>
                <a:gd name="T3" fmla="*/ 0 h 1739"/>
                <a:gd name="T4" fmla="*/ 0 w 2172"/>
                <a:gd name="T5" fmla="*/ 118538643 h 1739"/>
                <a:gd name="T6" fmla="*/ 0 60000 65536"/>
                <a:gd name="T7" fmla="*/ 0 60000 65536"/>
                <a:gd name="T8" fmla="*/ 0 60000 65536"/>
                <a:gd name="T9" fmla="*/ 0 w 2172"/>
                <a:gd name="T10" fmla="*/ 0 h 1739"/>
                <a:gd name="T11" fmla="*/ 2172 w 2172"/>
                <a:gd name="T12" fmla="*/ 1739 h 17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739">
                  <a:moveTo>
                    <a:pt x="2172" y="0"/>
                  </a:moveTo>
                  <a:lnTo>
                    <a:pt x="0" y="0"/>
                  </a:lnTo>
                  <a:lnTo>
                    <a:pt x="0" y="1739"/>
                  </a:lnTo>
                </a:path>
              </a:pathLst>
            </a:custGeom>
            <a:noFill/>
            <a:ln w="19050" cap="rnd">
              <a:solidFill>
                <a:srgbClr val="66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24"/>
            <p:cNvSpPr>
              <a:spLocks/>
            </p:cNvSpPr>
            <p:nvPr/>
          </p:nvSpPr>
          <p:spPr bwMode="auto">
            <a:xfrm rot="-5400000">
              <a:off x="1764506" y="1793081"/>
              <a:ext cx="1228725" cy="242888"/>
            </a:xfrm>
            <a:custGeom>
              <a:avLst/>
              <a:gdLst>
                <a:gd name="T0" fmla="*/ 347551810 w 4344"/>
                <a:gd name="T1" fmla="*/ 63571746 h 928"/>
                <a:gd name="T2" fmla="*/ 0 w 4344"/>
                <a:gd name="T3" fmla="*/ 63571746 h 928"/>
                <a:gd name="T4" fmla="*/ 0 w 4344"/>
                <a:gd name="T5" fmla="*/ 0 h 928"/>
                <a:gd name="T6" fmla="*/ 0 60000 65536"/>
                <a:gd name="T7" fmla="*/ 0 60000 65536"/>
                <a:gd name="T8" fmla="*/ 0 60000 65536"/>
                <a:gd name="T9" fmla="*/ 0 w 4344"/>
                <a:gd name="T10" fmla="*/ 0 h 928"/>
                <a:gd name="T11" fmla="*/ 4344 w 4344"/>
                <a:gd name="T12" fmla="*/ 928 h 9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44" h="928">
                  <a:moveTo>
                    <a:pt x="4344" y="928"/>
                  </a:moveTo>
                  <a:lnTo>
                    <a:pt x="0" y="92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5"/>
            <p:cNvSpPr>
              <a:spLocks/>
            </p:cNvSpPr>
            <p:nvPr/>
          </p:nvSpPr>
          <p:spPr bwMode="auto">
            <a:xfrm rot="-5400000">
              <a:off x="1042987" y="2533650"/>
              <a:ext cx="614363" cy="604838"/>
            </a:xfrm>
            <a:custGeom>
              <a:avLst/>
              <a:gdLst>
                <a:gd name="T0" fmla="*/ 173856232 w 2171"/>
                <a:gd name="T1" fmla="*/ 0 h 2319"/>
                <a:gd name="T2" fmla="*/ 0 w 2171"/>
                <a:gd name="T3" fmla="*/ 0 h 2319"/>
                <a:gd name="T4" fmla="*/ 0 w 2171"/>
                <a:gd name="T5" fmla="*/ 157752912 h 2319"/>
                <a:gd name="T6" fmla="*/ 0 60000 65536"/>
                <a:gd name="T7" fmla="*/ 0 60000 65536"/>
                <a:gd name="T8" fmla="*/ 0 60000 65536"/>
                <a:gd name="T9" fmla="*/ 0 w 2171"/>
                <a:gd name="T10" fmla="*/ 0 h 2319"/>
                <a:gd name="T11" fmla="*/ 2171 w 2171"/>
                <a:gd name="T12" fmla="*/ 2319 h 23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2319">
                  <a:moveTo>
                    <a:pt x="2171" y="0"/>
                  </a:moveTo>
                  <a:lnTo>
                    <a:pt x="0" y="0"/>
                  </a:lnTo>
                  <a:lnTo>
                    <a:pt x="0" y="2319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6"/>
            <p:cNvSpPr>
              <a:spLocks/>
            </p:cNvSpPr>
            <p:nvPr/>
          </p:nvSpPr>
          <p:spPr bwMode="auto">
            <a:xfrm rot="-5400000">
              <a:off x="578644" y="2059781"/>
              <a:ext cx="614362" cy="323850"/>
            </a:xfrm>
            <a:custGeom>
              <a:avLst/>
              <a:gdLst>
                <a:gd name="T0" fmla="*/ 173775622 w 2172"/>
                <a:gd name="T1" fmla="*/ 0 h 1237"/>
                <a:gd name="T2" fmla="*/ 0 w 2172"/>
                <a:gd name="T3" fmla="*/ 0 h 1237"/>
                <a:gd name="T4" fmla="*/ 0 w 2172"/>
                <a:gd name="T5" fmla="*/ 84784819 h 1237"/>
                <a:gd name="T6" fmla="*/ 0 60000 65536"/>
                <a:gd name="T7" fmla="*/ 0 60000 65536"/>
                <a:gd name="T8" fmla="*/ 0 60000 65536"/>
                <a:gd name="T9" fmla="*/ 0 w 2172"/>
                <a:gd name="T10" fmla="*/ 0 h 1237"/>
                <a:gd name="T11" fmla="*/ 2172 w 2172"/>
                <a:gd name="T12" fmla="*/ 1237 h 12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237">
                  <a:moveTo>
                    <a:pt x="2172" y="0"/>
                  </a:moveTo>
                  <a:lnTo>
                    <a:pt x="0" y="0"/>
                  </a:lnTo>
                  <a:lnTo>
                    <a:pt x="0" y="1237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7"/>
            <p:cNvSpPr>
              <a:spLocks/>
            </p:cNvSpPr>
            <p:nvPr/>
          </p:nvSpPr>
          <p:spPr bwMode="auto">
            <a:xfrm rot="-5400000">
              <a:off x="1892301" y="3538537"/>
              <a:ext cx="3684587" cy="436562"/>
            </a:xfrm>
            <a:custGeom>
              <a:avLst/>
              <a:gdLst>
                <a:gd name="T0" fmla="*/ 1041916906 w 13030"/>
                <a:gd name="T1" fmla="*/ 113987069 h 1672"/>
                <a:gd name="T2" fmla="*/ 0 w 13030"/>
                <a:gd name="T3" fmla="*/ 113987069 h 1672"/>
                <a:gd name="T4" fmla="*/ 0 w 13030"/>
                <a:gd name="T5" fmla="*/ 0 h 1672"/>
                <a:gd name="T6" fmla="*/ 0 60000 65536"/>
                <a:gd name="T7" fmla="*/ 0 60000 65536"/>
                <a:gd name="T8" fmla="*/ 0 60000 65536"/>
                <a:gd name="T9" fmla="*/ 0 w 13030"/>
                <a:gd name="T10" fmla="*/ 0 h 1672"/>
                <a:gd name="T11" fmla="*/ 13030 w 13030"/>
                <a:gd name="T12" fmla="*/ 1672 h 1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30" h="1672">
                  <a:moveTo>
                    <a:pt x="13030" y="1672"/>
                  </a:moveTo>
                  <a:lnTo>
                    <a:pt x="0" y="1672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8"/>
            <p:cNvSpPr>
              <a:spLocks/>
            </p:cNvSpPr>
            <p:nvPr/>
          </p:nvSpPr>
          <p:spPr bwMode="auto">
            <a:xfrm rot="-5400000">
              <a:off x="3726656" y="1526381"/>
              <a:ext cx="614363" cy="161925"/>
            </a:xfrm>
            <a:custGeom>
              <a:avLst/>
              <a:gdLst>
                <a:gd name="T0" fmla="*/ 173776188 w 2172"/>
                <a:gd name="T1" fmla="*/ 42358167 h 619"/>
                <a:gd name="T2" fmla="*/ 0 w 2172"/>
                <a:gd name="T3" fmla="*/ 42358167 h 619"/>
                <a:gd name="T4" fmla="*/ 0 w 2172"/>
                <a:gd name="T5" fmla="*/ 0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619"/>
                  </a:moveTo>
                  <a:lnTo>
                    <a:pt x="0" y="61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29"/>
            <p:cNvSpPr>
              <a:spLocks/>
            </p:cNvSpPr>
            <p:nvPr/>
          </p:nvSpPr>
          <p:spPr bwMode="auto">
            <a:xfrm rot="-5400000">
              <a:off x="1627981" y="1526381"/>
              <a:ext cx="614363" cy="161925"/>
            </a:xfrm>
            <a:custGeom>
              <a:avLst/>
              <a:gdLst>
                <a:gd name="T0" fmla="*/ 173776188 w 2172"/>
                <a:gd name="T1" fmla="*/ 0 h 619"/>
                <a:gd name="T2" fmla="*/ 0 w 2172"/>
                <a:gd name="T3" fmla="*/ 0 h 619"/>
                <a:gd name="T4" fmla="*/ 0 w 2172"/>
                <a:gd name="T5" fmla="*/ 42358167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0"/>
                  </a:moveTo>
                  <a:lnTo>
                    <a:pt x="0" y="0"/>
                  </a:lnTo>
                  <a:lnTo>
                    <a:pt x="0" y="619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30"/>
            <p:cNvSpPr>
              <a:spLocks/>
            </p:cNvSpPr>
            <p:nvPr/>
          </p:nvSpPr>
          <p:spPr bwMode="auto">
            <a:xfrm rot="-5400000">
              <a:off x="2991645" y="5074444"/>
              <a:ext cx="614362" cy="434975"/>
            </a:xfrm>
            <a:custGeom>
              <a:avLst/>
              <a:gdLst>
                <a:gd name="T0" fmla="*/ 173775622 w 2172"/>
                <a:gd name="T1" fmla="*/ 0 h 1671"/>
                <a:gd name="T2" fmla="*/ 0 w 2172"/>
                <a:gd name="T3" fmla="*/ 0 h 1671"/>
                <a:gd name="T4" fmla="*/ 0 w 2172"/>
                <a:gd name="T5" fmla="*/ 113227558 h 1671"/>
                <a:gd name="T6" fmla="*/ 0 60000 65536"/>
                <a:gd name="T7" fmla="*/ 0 60000 65536"/>
                <a:gd name="T8" fmla="*/ 0 60000 65536"/>
                <a:gd name="T9" fmla="*/ 0 w 2172"/>
                <a:gd name="T10" fmla="*/ 0 h 1671"/>
                <a:gd name="T11" fmla="*/ 2172 w 2172"/>
                <a:gd name="T12" fmla="*/ 1671 h 16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671">
                  <a:moveTo>
                    <a:pt x="2172" y="0"/>
                  </a:moveTo>
                  <a:lnTo>
                    <a:pt x="0" y="0"/>
                  </a:lnTo>
                  <a:lnTo>
                    <a:pt x="0" y="1671"/>
                  </a:lnTo>
                </a:path>
              </a:pathLst>
            </a:custGeom>
            <a:noFill/>
            <a:ln w="19050" cap="rnd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31"/>
            <p:cNvSpPr>
              <a:spLocks/>
            </p:cNvSpPr>
            <p:nvPr/>
          </p:nvSpPr>
          <p:spPr bwMode="auto">
            <a:xfrm rot="-5400000">
              <a:off x="497681" y="1526381"/>
              <a:ext cx="614363" cy="161925"/>
            </a:xfrm>
            <a:custGeom>
              <a:avLst/>
              <a:gdLst>
                <a:gd name="T0" fmla="*/ 173776188 w 2172"/>
                <a:gd name="T1" fmla="*/ 42426708 h 618"/>
                <a:gd name="T2" fmla="*/ 0 w 2172"/>
                <a:gd name="T3" fmla="*/ 42426708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32"/>
            <p:cNvSpPr>
              <a:spLocks/>
            </p:cNvSpPr>
            <p:nvPr/>
          </p:nvSpPr>
          <p:spPr bwMode="auto">
            <a:xfrm rot="-5400000">
              <a:off x="1432719" y="2948781"/>
              <a:ext cx="3684588" cy="387350"/>
            </a:xfrm>
            <a:custGeom>
              <a:avLst/>
              <a:gdLst>
                <a:gd name="T0" fmla="*/ 1041917755 w 13030"/>
                <a:gd name="T1" fmla="*/ 100833348 h 1488"/>
                <a:gd name="T2" fmla="*/ 0 w 13030"/>
                <a:gd name="T3" fmla="*/ 100833348 h 1488"/>
                <a:gd name="T4" fmla="*/ 0 w 13030"/>
                <a:gd name="T5" fmla="*/ 0 h 1488"/>
                <a:gd name="T6" fmla="*/ 0 60000 65536"/>
                <a:gd name="T7" fmla="*/ 0 60000 65536"/>
                <a:gd name="T8" fmla="*/ 0 60000 65536"/>
                <a:gd name="T9" fmla="*/ 0 w 13030"/>
                <a:gd name="T10" fmla="*/ 0 h 1488"/>
                <a:gd name="T11" fmla="*/ 13030 w 13030"/>
                <a:gd name="T12" fmla="*/ 1488 h 14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30" h="1488">
                  <a:moveTo>
                    <a:pt x="13030" y="1488"/>
                  </a:moveTo>
                  <a:lnTo>
                    <a:pt x="0" y="148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33"/>
            <p:cNvSpPr>
              <a:spLocks/>
            </p:cNvSpPr>
            <p:nvPr/>
          </p:nvSpPr>
          <p:spPr bwMode="auto">
            <a:xfrm rot="-5400000">
              <a:off x="2580482" y="4483894"/>
              <a:ext cx="612775" cy="388938"/>
            </a:xfrm>
            <a:custGeom>
              <a:avLst/>
              <a:gdLst>
                <a:gd name="T0" fmla="*/ 172958630 w 2171"/>
                <a:gd name="T1" fmla="*/ 0 h 1489"/>
                <a:gd name="T2" fmla="*/ 0 w 2171"/>
                <a:gd name="T3" fmla="*/ 0 h 1489"/>
                <a:gd name="T4" fmla="*/ 0 w 2171"/>
                <a:gd name="T5" fmla="*/ 101593530 h 1489"/>
                <a:gd name="T6" fmla="*/ 0 60000 65536"/>
                <a:gd name="T7" fmla="*/ 0 60000 65536"/>
                <a:gd name="T8" fmla="*/ 0 60000 65536"/>
                <a:gd name="T9" fmla="*/ 0 w 2171"/>
                <a:gd name="T10" fmla="*/ 0 h 1489"/>
                <a:gd name="T11" fmla="*/ 2171 w 2171"/>
                <a:gd name="T12" fmla="*/ 1489 h 14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1489">
                  <a:moveTo>
                    <a:pt x="2171" y="0"/>
                  </a:moveTo>
                  <a:lnTo>
                    <a:pt x="0" y="0"/>
                  </a:lnTo>
                  <a:lnTo>
                    <a:pt x="0" y="1489"/>
                  </a:lnTo>
                </a:path>
              </a:pathLst>
            </a:custGeom>
            <a:noFill/>
            <a:ln w="19050" cap="rnd">
              <a:solidFill>
                <a:srgbClr val="33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Triangle isocèle 147"/>
            <p:cNvSpPr/>
            <p:nvPr/>
          </p:nvSpPr>
          <p:spPr>
            <a:xfrm rot="10800000">
              <a:off x="4245928" y="1371190"/>
              <a:ext cx="1150949" cy="1221679"/>
            </a:xfrm>
            <a:prstGeom prst="triangl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9" name="Triangle isocèle 148"/>
            <p:cNvSpPr/>
            <p:nvPr/>
          </p:nvSpPr>
          <p:spPr>
            <a:xfrm rot="10800000">
              <a:off x="5440352" y="1371190"/>
              <a:ext cx="1152093" cy="1221679"/>
            </a:xfrm>
            <a:prstGeom prst="triangl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69" name="Rectangle 41"/>
          <p:cNvSpPr>
            <a:spLocks noChangeArrowheads="1"/>
          </p:cNvSpPr>
          <p:nvPr/>
        </p:nvSpPr>
        <p:spPr bwMode="auto">
          <a:xfrm>
            <a:off x="1354525" y="1763613"/>
            <a:ext cx="14535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Animaux </a:t>
            </a:r>
            <a:r>
              <a:rPr lang="fr-FR" sz="1400" dirty="0" err="1"/>
              <a:t>bilatériens</a:t>
            </a:r>
            <a:endParaRPr lang="fr-FR" sz="1400" dirty="0"/>
          </a:p>
        </p:txBody>
      </p:sp>
      <p:sp>
        <p:nvSpPr>
          <p:cNvPr id="170" name="Rectangle 41"/>
          <p:cNvSpPr>
            <a:spLocks noChangeArrowheads="1"/>
          </p:cNvSpPr>
          <p:nvPr/>
        </p:nvSpPr>
        <p:spPr bwMode="auto">
          <a:xfrm>
            <a:off x="1439912" y="3923853"/>
            <a:ext cx="8049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err="1"/>
              <a:t>Eukaryotes</a:t>
            </a:r>
            <a:endParaRPr lang="fr-FR" sz="1400" dirty="0"/>
          </a:p>
        </p:txBody>
      </p:sp>
      <p:sp>
        <p:nvSpPr>
          <p:cNvPr id="74" name="Rectangle 41"/>
          <p:cNvSpPr>
            <a:spLocks noChangeArrowheads="1"/>
          </p:cNvSpPr>
          <p:nvPr/>
        </p:nvSpPr>
        <p:spPr bwMode="auto">
          <a:xfrm>
            <a:off x="1871960" y="3203773"/>
            <a:ext cx="8978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smtClean="0"/>
              <a:t>Métazoaires</a:t>
            </a:r>
            <a:endParaRPr lang="fr-FR" sz="1400" dirty="0"/>
          </a:p>
        </p:txBody>
      </p:sp>
      <p:sp>
        <p:nvSpPr>
          <p:cNvPr id="75" name="Rectangle à coins arrondis 74"/>
          <p:cNvSpPr/>
          <p:nvPr/>
        </p:nvSpPr>
        <p:spPr>
          <a:xfrm>
            <a:off x="431800" y="899517"/>
            <a:ext cx="4248472" cy="2736304"/>
          </a:xfrm>
          <a:prstGeom prst="roundRect">
            <a:avLst>
              <a:gd name="adj" fmla="val 64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à coins arrondis 75"/>
          <p:cNvSpPr/>
          <p:nvPr/>
        </p:nvSpPr>
        <p:spPr>
          <a:xfrm>
            <a:off x="431800" y="3635821"/>
            <a:ext cx="4248472" cy="3168352"/>
          </a:xfrm>
          <a:prstGeom prst="roundRect">
            <a:avLst>
              <a:gd name="adj" fmla="val 68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/>
          <p:cNvSpPr txBox="1"/>
          <p:nvPr/>
        </p:nvSpPr>
        <p:spPr>
          <a:xfrm>
            <a:off x="503808" y="1043533"/>
            <a:ext cx="128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METAZOAN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503808" y="6300117"/>
            <a:ext cx="181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NON-METAZOAN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736056" y="611485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fr-FR" sz="2400" dirty="0" smtClean="0"/>
              <a:t>A quel niveau veut-on </a:t>
            </a:r>
          </a:p>
          <a:p>
            <a:pPr algn="ctr">
              <a:spcAft>
                <a:spcPts val="0"/>
              </a:spcAft>
              <a:buNone/>
            </a:pPr>
            <a:r>
              <a:rPr lang="fr-FR" sz="2400" dirty="0" smtClean="0"/>
              <a:t>détecter les transferts ?</a:t>
            </a:r>
            <a:endParaRPr lang="en-US" sz="2400" dirty="0" smtClean="0"/>
          </a:p>
        </p:txBody>
      </p:sp>
      <p:sp>
        <p:nvSpPr>
          <p:cNvPr id="89" name="Flèche courbée vers le haut 88"/>
          <p:cNvSpPr/>
          <p:nvPr/>
        </p:nvSpPr>
        <p:spPr>
          <a:xfrm rot="5400000" flipH="1" flipV="1">
            <a:off x="8534191" y="5041465"/>
            <a:ext cx="1944216" cy="573087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4" name="Groupe 183"/>
          <p:cNvGrpSpPr/>
          <p:nvPr/>
        </p:nvGrpSpPr>
        <p:grpSpPr>
          <a:xfrm>
            <a:off x="6408464" y="1979637"/>
            <a:ext cx="1800200" cy="1800200"/>
            <a:chOff x="6408464" y="1979637"/>
            <a:chExt cx="1800200" cy="1800200"/>
          </a:xfrm>
        </p:grpSpPr>
        <p:grpSp>
          <p:nvGrpSpPr>
            <p:cNvPr id="5" name="Groupe 177"/>
            <p:cNvGrpSpPr/>
            <p:nvPr/>
          </p:nvGrpSpPr>
          <p:grpSpPr>
            <a:xfrm>
              <a:off x="7992640" y="2195661"/>
              <a:ext cx="216024" cy="1584176"/>
              <a:chOff x="7992640" y="2195661"/>
              <a:chExt cx="216024" cy="1584176"/>
            </a:xfrm>
          </p:grpSpPr>
          <p:sp>
            <p:nvSpPr>
              <p:cNvPr id="70" name="Bande diagonale 69"/>
              <p:cNvSpPr/>
              <p:nvPr/>
            </p:nvSpPr>
            <p:spPr>
              <a:xfrm>
                <a:off x="7992640" y="3131765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Bande diagonale 71"/>
              <p:cNvSpPr/>
              <p:nvPr/>
            </p:nvSpPr>
            <p:spPr>
              <a:xfrm>
                <a:off x="7992640" y="2195661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Bande diagonale 72"/>
              <p:cNvSpPr/>
              <p:nvPr/>
            </p:nvSpPr>
            <p:spPr>
              <a:xfrm>
                <a:off x="7992640" y="2699717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Bande diagonale 80"/>
              <p:cNvSpPr/>
              <p:nvPr/>
            </p:nvSpPr>
            <p:spPr>
              <a:xfrm>
                <a:off x="7992640" y="3635821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Groupe 176"/>
            <p:cNvGrpSpPr/>
            <p:nvPr/>
          </p:nvGrpSpPr>
          <p:grpSpPr>
            <a:xfrm>
              <a:off x="6408464" y="1979637"/>
              <a:ext cx="242036" cy="1682304"/>
              <a:chOff x="6408464" y="1979637"/>
              <a:chExt cx="242036" cy="1682304"/>
            </a:xfrm>
          </p:grpSpPr>
          <p:sp>
            <p:nvSpPr>
              <p:cNvPr id="96" name="Flèche droite 95"/>
              <p:cNvSpPr/>
              <p:nvPr/>
            </p:nvSpPr>
            <p:spPr>
              <a:xfrm rot="5400000">
                <a:off x="6408410" y="3419851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Flèche droite 96"/>
              <p:cNvSpPr/>
              <p:nvPr/>
            </p:nvSpPr>
            <p:spPr>
              <a:xfrm rot="5400000">
                <a:off x="6408410" y="2889675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Flèche droite 97"/>
              <p:cNvSpPr/>
              <p:nvPr/>
            </p:nvSpPr>
            <p:spPr>
              <a:xfrm rot="5400000">
                <a:off x="6408410" y="2457627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Flèche droite 98"/>
              <p:cNvSpPr/>
              <p:nvPr/>
            </p:nvSpPr>
            <p:spPr>
              <a:xfrm rot="5400000">
                <a:off x="6408410" y="1979691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15" name="ZoneTexte 114"/>
          <p:cNvSpPr txBox="1"/>
          <p:nvPr/>
        </p:nvSpPr>
        <p:spPr>
          <a:xfrm>
            <a:off x="5760392" y="1547589"/>
            <a:ext cx="391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Si on regarde les groupes taxonomiques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e 182"/>
          <p:cNvGrpSpPr/>
          <p:nvPr/>
        </p:nvGrpSpPr>
        <p:grpSpPr>
          <a:xfrm>
            <a:off x="4392240" y="6156101"/>
            <a:ext cx="4680520" cy="792088"/>
            <a:chOff x="4392240" y="6156101"/>
            <a:chExt cx="4680520" cy="792088"/>
          </a:xfrm>
        </p:grpSpPr>
        <p:cxnSp>
          <p:nvCxnSpPr>
            <p:cNvPr id="107" name="Connecteur droit avec flèche 106"/>
            <p:cNvCxnSpPr/>
            <p:nvPr/>
          </p:nvCxnSpPr>
          <p:spPr>
            <a:xfrm>
              <a:off x="4392240" y="6300117"/>
              <a:ext cx="15121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e 181"/>
            <p:cNvGrpSpPr/>
            <p:nvPr/>
          </p:nvGrpSpPr>
          <p:grpSpPr>
            <a:xfrm>
              <a:off x="6624488" y="6156101"/>
              <a:ext cx="2448272" cy="792088"/>
              <a:chOff x="6624488" y="6156101"/>
              <a:chExt cx="2448272" cy="792088"/>
            </a:xfrm>
          </p:grpSpPr>
          <p:sp>
            <p:nvSpPr>
              <p:cNvPr id="84" name="Bande diagonale 83"/>
              <p:cNvSpPr/>
              <p:nvPr/>
            </p:nvSpPr>
            <p:spPr>
              <a:xfrm>
                <a:off x="8856736" y="6227529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45"/>
              <p:cNvSpPr>
                <a:spLocks noChangeArrowheads="1"/>
              </p:cNvSpPr>
              <p:nvPr/>
            </p:nvSpPr>
            <p:spPr bwMode="auto">
              <a:xfrm>
                <a:off x="7704608" y="6156101"/>
                <a:ext cx="989053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fr-FR" sz="1400" dirty="0" err="1" smtClean="0"/>
                  <a:t>Actinoplanes</a:t>
                </a:r>
                <a:r>
                  <a:rPr lang="fr-FR" sz="1400" dirty="0" smtClean="0"/>
                  <a:t> </a:t>
                </a:r>
              </a:p>
              <a:p>
                <a:pPr algn="r"/>
                <a:r>
                  <a:rPr lang="fr-FR" sz="1400" dirty="0" err="1" smtClean="0"/>
                  <a:t>globisporus</a:t>
                </a:r>
                <a:endParaRPr lang="fr-FR" sz="1400" dirty="0"/>
              </a:p>
            </p:txBody>
          </p:sp>
          <p:cxnSp>
            <p:nvCxnSpPr>
              <p:cNvPr id="155" name="Connecteur droit 154"/>
              <p:cNvCxnSpPr/>
              <p:nvPr/>
            </p:nvCxnSpPr>
            <p:spPr>
              <a:xfrm>
                <a:off x="7128544" y="6300117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6624488" y="6300117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ZoneTexte 174"/>
              <p:cNvSpPr txBox="1"/>
              <p:nvPr/>
            </p:nvSpPr>
            <p:spPr>
              <a:xfrm>
                <a:off x="8140127" y="6640412"/>
                <a:ext cx="5725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rgbClr val="00B050"/>
                    </a:solidFill>
                  </a:rPr>
                  <a:t>1</a:t>
                </a:r>
                <a:r>
                  <a:rPr lang="fr-FR" sz="1400" b="1" baseline="30000" dirty="0" smtClean="0">
                    <a:solidFill>
                      <a:srgbClr val="00B050"/>
                    </a:solidFill>
                  </a:rPr>
                  <a:t>e</a:t>
                </a:r>
                <a:r>
                  <a:rPr lang="fr-FR" sz="1400" b="1" dirty="0" smtClean="0">
                    <a:solidFill>
                      <a:srgbClr val="00B050"/>
                    </a:solidFill>
                  </a:rPr>
                  <a:t>-37</a:t>
                </a:r>
                <a:endParaRPr lang="fr-FR" sz="1400" b="1" dirty="0">
                  <a:solidFill>
                    <a:srgbClr val="00B050"/>
                  </a:solidFill>
                </a:endParaRPr>
              </a:p>
            </p:txBody>
          </p:sp>
        </p:grpSp>
      </p:grpSp>
      <p:grpSp>
        <p:nvGrpSpPr>
          <p:cNvPr id="9" name="Groupe 187"/>
          <p:cNvGrpSpPr/>
          <p:nvPr/>
        </p:nvGrpSpPr>
        <p:grpSpPr>
          <a:xfrm>
            <a:off x="4320232" y="1151255"/>
            <a:ext cx="4375295" cy="3492678"/>
            <a:chOff x="4297520" y="1151255"/>
            <a:chExt cx="4375295" cy="3492678"/>
          </a:xfrm>
        </p:grpSpPr>
        <p:grpSp>
          <p:nvGrpSpPr>
            <p:cNvPr id="10" name="Groupe 175"/>
            <p:cNvGrpSpPr/>
            <p:nvPr/>
          </p:nvGrpSpPr>
          <p:grpSpPr>
            <a:xfrm>
              <a:off x="4297520" y="1151255"/>
              <a:ext cx="3520352" cy="3132058"/>
              <a:chOff x="4297520" y="1151255"/>
              <a:chExt cx="3520352" cy="3132058"/>
            </a:xfrm>
          </p:grpSpPr>
          <p:sp>
            <p:nvSpPr>
              <p:cNvPr id="52" name="Parenthèse fermante 51"/>
              <p:cNvSpPr/>
              <p:nvPr/>
            </p:nvSpPr>
            <p:spPr>
              <a:xfrm flipH="1">
                <a:off x="6146444" y="2276053"/>
                <a:ext cx="432048" cy="1935832"/>
              </a:xfrm>
              <a:prstGeom prst="rightBracket">
                <a:avLst>
                  <a:gd name="adj" fmla="val 0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3" name="Connecteur droit 52"/>
              <p:cNvCxnSpPr/>
              <p:nvPr/>
            </p:nvCxnSpPr>
            <p:spPr>
              <a:xfrm>
                <a:off x="5858412" y="3203773"/>
                <a:ext cx="288032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45"/>
              <p:cNvSpPr>
                <a:spLocks noChangeArrowheads="1"/>
              </p:cNvSpPr>
              <p:nvPr/>
            </p:nvSpPr>
            <p:spPr bwMode="auto">
              <a:xfrm>
                <a:off x="4824288" y="3059757"/>
                <a:ext cx="95539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Longidoridae</a:t>
                </a:r>
                <a:endParaRPr lang="fr-FR" sz="1400" dirty="0"/>
              </a:p>
            </p:txBody>
          </p:sp>
          <p:sp>
            <p:nvSpPr>
              <p:cNvPr id="60" name="Rectangle 45"/>
              <p:cNvSpPr>
                <a:spLocks noChangeArrowheads="1"/>
              </p:cNvSpPr>
              <p:nvPr/>
            </p:nvSpPr>
            <p:spPr bwMode="auto">
              <a:xfrm>
                <a:off x="6737752" y="2195661"/>
                <a:ext cx="1026948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Californidorus</a:t>
                </a:r>
                <a:endParaRPr lang="fr-FR" sz="1400" dirty="0"/>
              </a:p>
            </p:txBody>
          </p:sp>
          <p:sp>
            <p:nvSpPr>
              <p:cNvPr id="61" name="Rectangle 45"/>
              <p:cNvSpPr>
                <a:spLocks noChangeArrowheads="1"/>
              </p:cNvSpPr>
              <p:nvPr/>
            </p:nvSpPr>
            <p:spPr bwMode="auto">
              <a:xfrm>
                <a:off x="6737752" y="2555701"/>
                <a:ext cx="807913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Longidorus</a:t>
                </a:r>
                <a:endParaRPr lang="fr-FR" sz="1400" dirty="0"/>
              </a:p>
            </p:txBody>
          </p:sp>
          <p:sp>
            <p:nvSpPr>
              <p:cNvPr id="62" name="Rectangle 45"/>
              <p:cNvSpPr>
                <a:spLocks noChangeArrowheads="1"/>
              </p:cNvSpPr>
              <p:nvPr/>
            </p:nvSpPr>
            <p:spPr bwMode="auto">
              <a:xfrm>
                <a:off x="6722508" y="3059757"/>
                <a:ext cx="109536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Paralongidorus</a:t>
                </a:r>
                <a:endParaRPr lang="fr-FR" sz="1400" dirty="0"/>
              </a:p>
            </p:txBody>
          </p:sp>
          <p:sp>
            <p:nvSpPr>
              <p:cNvPr id="63" name="Rectangle 45"/>
              <p:cNvSpPr>
                <a:spLocks noChangeArrowheads="1"/>
              </p:cNvSpPr>
              <p:nvPr/>
            </p:nvSpPr>
            <p:spPr bwMode="auto">
              <a:xfrm>
                <a:off x="6737752" y="3563813"/>
                <a:ext cx="782265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Xiphidorus</a:t>
                </a:r>
                <a:endParaRPr lang="fr-FR" sz="1400" dirty="0"/>
              </a:p>
            </p:txBody>
          </p:sp>
          <p:sp>
            <p:nvSpPr>
              <p:cNvPr id="64" name="Rectangle 45"/>
              <p:cNvSpPr>
                <a:spLocks noChangeArrowheads="1"/>
              </p:cNvSpPr>
              <p:nvPr/>
            </p:nvSpPr>
            <p:spPr bwMode="auto">
              <a:xfrm>
                <a:off x="6737752" y="4067869"/>
                <a:ext cx="779059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Xiphinema</a:t>
                </a:r>
                <a:endParaRPr lang="fr-FR" sz="1400" dirty="0"/>
              </a:p>
            </p:txBody>
          </p:sp>
          <p:cxnSp>
            <p:nvCxnSpPr>
              <p:cNvPr id="67" name="Connecteur droit 66"/>
              <p:cNvCxnSpPr/>
              <p:nvPr/>
            </p:nvCxnSpPr>
            <p:spPr>
              <a:xfrm>
                <a:off x="6146444" y="3203773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>
                <a:off x="6146444" y="2771725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>
                <a:off x="6146444" y="3707829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avec flèche 103"/>
              <p:cNvCxnSpPr>
                <a:stCxn id="117" idx="3"/>
              </p:cNvCxnSpPr>
              <p:nvPr/>
            </p:nvCxnSpPr>
            <p:spPr>
              <a:xfrm>
                <a:off x="4297520" y="1151255"/>
                <a:ext cx="886808" cy="17644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" name="ZoneTexte 184"/>
            <p:cNvSpPr txBox="1"/>
            <p:nvPr/>
          </p:nvSpPr>
          <p:spPr>
            <a:xfrm>
              <a:off x="7272560" y="4336156"/>
              <a:ext cx="14002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Xiphinema</a:t>
              </a:r>
              <a:r>
                <a:rPr lang="fr-FR" sz="1400" i="1" dirty="0" smtClean="0"/>
                <a:t> index</a:t>
              </a:r>
              <a:endParaRPr lang="fr-FR" sz="1400" i="1" dirty="0"/>
            </a:p>
          </p:txBody>
        </p:sp>
      </p:grpSp>
      <p:grpSp>
        <p:nvGrpSpPr>
          <p:cNvPr id="11" name="Groupe 186"/>
          <p:cNvGrpSpPr/>
          <p:nvPr/>
        </p:nvGrpSpPr>
        <p:grpSpPr>
          <a:xfrm>
            <a:off x="7946644" y="4139877"/>
            <a:ext cx="1126116" cy="432048"/>
            <a:chOff x="7946644" y="4139877"/>
            <a:chExt cx="1126116" cy="432048"/>
          </a:xfrm>
        </p:grpSpPr>
        <p:sp>
          <p:nvSpPr>
            <p:cNvPr id="82" name="Bande diagonale 81"/>
            <p:cNvSpPr/>
            <p:nvPr/>
          </p:nvSpPr>
          <p:spPr>
            <a:xfrm>
              <a:off x="7946644" y="4139877"/>
              <a:ext cx="216024" cy="144016"/>
            </a:xfrm>
            <a:prstGeom prst="diagStrip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6" name="Bande diagonale 185"/>
            <p:cNvSpPr/>
            <p:nvPr/>
          </p:nvSpPr>
          <p:spPr>
            <a:xfrm>
              <a:off x="8856736" y="4427909"/>
              <a:ext cx="216024" cy="144016"/>
            </a:xfrm>
            <a:prstGeom prst="diagStrip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e 196"/>
          <p:cNvGrpSpPr/>
          <p:nvPr/>
        </p:nvGrpSpPr>
        <p:grpSpPr>
          <a:xfrm>
            <a:off x="6408464" y="2051645"/>
            <a:ext cx="3506121" cy="2114352"/>
            <a:chOff x="6408464" y="2051645"/>
            <a:chExt cx="3506121" cy="2114352"/>
          </a:xfrm>
        </p:grpSpPr>
        <p:grpSp>
          <p:nvGrpSpPr>
            <p:cNvPr id="13" name="Groupe 190"/>
            <p:cNvGrpSpPr/>
            <p:nvPr/>
          </p:nvGrpSpPr>
          <p:grpSpPr>
            <a:xfrm>
              <a:off x="6408464" y="2844313"/>
              <a:ext cx="3506121" cy="1321684"/>
              <a:chOff x="6408464" y="2844313"/>
              <a:chExt cx="3506121" cy="1321684"/>
            </a:xfrm>
          </p:grpSpPr>
          <p:sp>
            <p:nvSpPr>
              <p:cNvPr id="95" name="Flèche droite 94"/>
              <p:cNvSpPr/>
              <p:nvPr/>
            </p:nvSpPr>
            <p:spPr>
              <a:xfrm rot="5400000">
                <a:off x="6408410" y="3923907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Rectangle 45"/>
              <p:cNvSpPr>
                <a:spLocks noChangeArrowheads="1"/>
              </p:cNvSpPr>
              <p:nvPr/>
            </p:nvSpPr>
            <p:spPr bwMode="auto">
              <a:xfrm>
                <a:off x="8568704" y="2844313"/>
                <a:ext cx="1345881" cy="215444"/>
              </a:xfrm>
              <a:prstGeom prst="rect">
                <a:avLst/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rgbClr val="0070C0"/>
                    </a:solidFill>
                  </a:rPr>
                  <a:t>eval</a:t>
                </a:r>
                <a:r>
                  <a:rPr lang="fr-FR" sz="1400" dirty="0" smtClean="0">
                    <a:solidFill>
                      <a:srgbClr val="0070C0"/>
                    </a:solidFill>
                  </a:rPr>
                  <a:t> M &lt; </a:t>
                </a:r>
                <a:r>
                  <a:rPr lang="fr-FR" sz="1400" dirty="0" err="1" smtClean="0">
                    <a:solidFill>
                      <a:srgbClr val="0070C0"/>
                    </a:solidFill>
                  </a:rPr>
                  <a:t>eval</a:t>
                </a:r>
                <a:r>
                  <a:rPr lang="fr-FR" sz="1400" dirty="0" smtClean="0">
                    <a:solidFill>
                      <a:srgbClr val="0070C0"/>
                    </a:solidFill>
                  </a:rPr>
                  <a:t> NM </a:t>
                </a:r>
                <a:endParaRPr lang="fr-FR" sz="14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92" name="Accolade fermante 191"/>
            <p:cNvSpPr/>
            <p:nvPr/>
          </p:nvSpPr>
          <p:spPr>
            <a:xfrm>
              <a:off x="8280672" y="2051645"/>
              <a:ext cx="216024" cy="18002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99"/>
          <p:cNvGrpSpPr/>
          <p:nvPr/>
        </p:nvGrpSpPr>
        <p:grpSpPr>
          <a:xfrm>
            <a:off x="5904408" y="1979637"/>
            <a:ext cx="3600400" cy="3960440"/>
            <a:chOff x="5904408" y="1979637"/>
            <a:chExt cx="3600400" cy="3960440"/>
          </a:xfrm>
        </p:grpSpPr>
        <p:grpSp>
          <p:nvGrpSpPr>
            <p:cNvPr id="15" name="Groupe 197"/>
            <p:cNvGrpSpPr/>
            <p:nvPr/>
          </p:nvGrpSpPr>
          <p:grpSpPr>
            <a:xfrm>
              <a:off x="5904408" y="1979637"/>
              <a:ext cx="3600400" cy="3744416"/>
              <a:chOff x="5950404" y="1979637"/>
              <a:chExt cx="3600400" cy="3744416"/>
            </a:xfrm>
          </p:grpSpPr>
          <p:grpSp>
            <p:nvGrpSpPr>
              <p:cNvPr id="16" name="Groupe 188"/>
              <p:cNvGrpSpPr/>
              <p:nvPr/>
            </p:nvGrpSpPr>
            <p:grpSpPr>
              <a:xfrm>
                <a:off x="5950404" y="1979637"/>
                <a:ext cx="3194364" cy="3744416"/>
                <a:chOff x="5878396" y="1979637"/>
                <a:chExt cx="3194364" cy="3744416"/>
              </a:xfrm>
            </p:grpSpPr>
            <p:grpSp>
              <p:nvGrpSpPr>
                <p:cNvPr id="17" name="Groupe 179"/>
                <p:cNvGrpSpPr/>
                <p:nvPr/>
              </p:nvGrpSpPr>
              <p:grpSpPr>
                <a:xfrm>
                  <a:off x="5878396" y="1979637"/>
                  <a:ext cx="746092" cy="2160240"/>
                  <a:chOff x="5878396" y="1979637"/>
                  <a:chExt cx="746092" cy="2160240"/>
                </a:xfrm>
              </p:grpSpPr>
              <p:sp>
                <p:nvSpPr>
                  <p:cNvPr id="94" name="Flèche droite 93"/>
                  <p:cNvSpPr/>
                  <p:nvPr/>
                </p:nvSpPr>
                <p:spPr>
                  <a:xfrm rot="5400000">
                    <a:off x="5878342" y="2889675"/>
                    <a:ext cx="242144" cy="242036"/>
                  </a:xfrm>
                  <a:prstGeom prst="rightArrow">
                    <a:avLst/>
                  </a:prstGeom>
                </p:spPr>
                <p:style>
                  <a:lnRef idx="0">
                    <a:schemeClr val="accent3"/>
                  </a:lnRef>
                  <a:fillRef idx="3">
                    <a:schemeClr val="accent3"/>
                  </a:fillRef>
                  <a:effectRef idx="3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18" name="Groupe 178"/>
                  <p:cNvGrpSpPr/>
                  <p:nvPr/>
                </p:nvGrpSpPr>
                <p:grpSpPr>
                  <a:xfrm>
                    <a:off x="6336456" y="1979637"/>
                    <a:ext cx="288032" cy="2160240"/>
                    <a:chOff x="8640712" y="1979637"/>
                    <a:chExt cx="288032" cy="2160240"/>
                  </a:xfrm>
                </p:grpSpPr>
                <p:grpSp>
                  <p:nvGrpSpPr>
                    <p:cNvPr id="19" name="Groupe 93"/>
                    <p:cNvGrpSpPr/>
                    <p:nvPr/>
                  </p:nvGrpSpPr>
                  <p:grpSpPr>
                    <a:xfrm>
                      <a:off x="8640712" y="1979637"/>
                      <a:ext cx="288032" cy="288032"/>
                      <a:chOff x="8352680" y="2915741"/>
                      <a:chExt cx="288032" cy="288032"/>
                    </a:xfrm>
                  </p:grpSpPr>
                  <p:cxnSp>
                    <p:nvCxnSpPr>
                      <p:cNvPr id="111" name="Connecteur droit 110"/>
                      <p:cNvCxnSpPr/>
                      <p:nvPr/>
                    </p:nvCxnSpPr>
                    <p:spPr>
                      <a:xfrm flipH="1">
                        <a:off x="8352680" y="2915741"/>
                        <a:ext cx="288032" cy="288032"/>
                      </a:xfrm>
                      <a:prstGeom prst="line">
                        <a:avLst/>
                      </a:prstGeom>
                      <a:ln w="762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2" name="Connecteur droit 111"/>
                      <p:cNvCxnSpPr/>
                      <p:nvPr/>
                    </p:nvCxnSpPr>
                    <p:spPr>
                      <a:xfrm>
                        <a:off x="8352680" y="2915741"/>
                        <a:ext cx="288032" cy="288032"/>
                      </a:xfrm>
                      <a:prstGeom prst="line">
                        <a:avLst/>
                      </a:prstGeom>
                      <a:ln w="762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" name="Groupe 93"/>
                    <p:cNvGrpSpPr/>
                    <p:nvPr/>
                  </p:nvGrpSpPr>
                  <p:grpSpPr>
                    <a:xfrm>
                      <a:off x="8640712" y="2411685"/>
                      <a:ext cx="288032" cy="288032"/>
                      <a:chOff x="8352680" y="2915741"/>
                      <a:chExt cx="288032" cy="288032"/>
                    </a:xfrm>
                  </p:grpSpPr>
                  <p:cxnSp>
                    <p:nvCxnSpPr>
                      <p:cNvPr id="87" name="Connecteur droit 86"/>
                      <p:cNvCxnSpPr/>
                      <p:nvPr/>
                    </p:nvCxnSpPr>
                    <p:spPr>
                      <a:xfrm flipH="1">
                        <a:off x="8352680" y="2915741"/>
                        <a:ext cx="288032" cy="288032"/>
                      </a:xfrm>
                      <a:prstGeom prst="line">
                        <a:avLst/>
                      </a:prstGeom>
                      <a:ln w="762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" name="Connecteur droit 87"/>
                      <p:cNvCxnSpPr/>
                      <p:nvPr/>
                    </p:nvCxnSpPr>
                    <p:spPr>
                      <a:xfrm>
                        <a:off x="8352680" y="2915741"/>
                        <a:ext cx="288032" cy="288032"/>
                      </a:xfrm>
                      <a:prstGeom prst="line">
                        <a:avLst/>
                      </a:prstGeom>
                      <a:ln w="762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" name="Groupe 93"/>
                    <p:cNvGrpSpPr/>
                    <p:nvPr/>
                  </p:nvGrpSpPr>
                  <p:grpSpPr>
                    <a:xfrm>
                      <a:off x="8640712" y="2843733"/>
                      <a:ext cx="288032" cy="288032"/>
                      <a:chOff x="8352680" y="2915741"/>
                      <a:chExt cx="288032" cy="288032"/>
                    </a:xfrm>
                  </p:grpSpPr>
                  <p:cxnSp>
                    <p:nvCxnSpPr>
                      <p:cNvPr id="91" name="Connecteur droit 90"/>
                      <p:cNvCxnSpPr/>
                      <p:nvPr/>
                    </p:nvCxnSpPr>
                    <p:spPr>
                      <a:xfrm flipH="1">
                        <a:off x="8352680" y="2915741"/>
                        <a:ext cx="288032" cy="288032"/>
                      </a:xfrm>
                      <a:prstGeom prst="line">
                        <a:avLst/>
                      </a:prstGeom>
                      <a:ln w="762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onnecteur droit 91"/>
                      <p:cNvCxnSpPr/>
                      <p:nvPr/>
                    </p:nvCxnSpPr>
                    <p:spPr>
                      <a:xfrm>
                        <a:off x="8352680" y="2915741"/>
                        <a:ext cx="288032" cy="288032"/>
                      </a:xfrm>
                      <a:prstGeom prst="line">
                        <a:avLst/>
                      </a:prstGeom>
                      <a:ln w="762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" name="Groupe 93"/>
                    <p:cNvGrpSpPr/>
                    <p:nvPr/>
                  </p:nvGrpSpPr>
                  <p:grpSpPr>
                    <a:xfrm>
                      <a:off x="8640712" y="3347789"/>
                      <a:ext cx="288032" cy="288032"/>
                      <a:chOff x="8352680" y="2915741"/>
                      <a:chExt cx="288032" cy="288032"/>
                    </a:xfrm>
                  </p:grpSpPr>
                  <p:cxnSp>
                    <p:nvCxnSpPr>
                      <p:cNvPr id="101" name="Connecteur droit 100"/>
                      <p:cNvCxnSpPr/>
                      <p:nvPr/>
                    </p:nvCxnSpPr>
                    <p:spPr>
                      <a:xfrm flipH="1">
                        <a:off x="8352680" y="2915741"/>
                        <a:ext cx="288032" cy="288032"/>
                      </a:xfrm>
                      <a:prstGeom prst="line">
                        <a:avLst/>
                      </a:prstGeom>
                      <a:ln w="762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3" name="Connecteur droit 102"/>
                      <p:cNvCxnSpPr/>
                      <p:nvPr/>
                    </p:nvCxnSpPr>
                    <p:spPr>
                      <a:xfrm>
                        <a:off x="8352680" y="2915741"/>
                        <a:ext cx="288032" cy="288032"/>
                      </a:xfrm>
                      <a:prstGeom prst="line">
                        <a:avLst/>
                      </a:prstGeom>
                      <a:ln w="762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3" name="Groupe 93"/>
                    <p:cNvGrpSpPr/>
                    <p:nvPr/>
                  </p:nvGrpSpPr>
                  <p:grpSpPr>
                    <a:xfrm>
                      <a:off x="8640712" y="3851845"/>
                      <a:ext cx="288032" cy="288032"/>
                      <a:chOff x="8352680" y="2915741"/>
                      <a:chExt cx="288032" cy="288032"/>
                    </a:xfrm>
                  </p:grpSpPr>
                  <p:cxnSp>
                    <p:nvCxnSpPr>
                      <p:cNvPr id="109" name="Connecteur droit 108"/>
                      <p:cNvCxnSpPr/>
                      <p:nvPr/>
                    </p:nvCxnSpPr>
                    <p:spPr>
                      <a:xfrm flipH="1">
                        <a:off x="8352680" y="2915741"/>
                        <a:ext cx="288032" cy="288032"/>
                      </a:xfrm>
                      <a:prstGeom prst="line">
                        <a:avLst/>
                      </a:prstGeom>
                      <a:ln w="762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" name="Connecteur droit 113"/>
                      <p:cNvCxnSpPr/>
                      <p:nvPr/>
                    </p:nvCxnSpPr>
                    <p:spPr>
                      <a:xfrm>
                        <a:off x="8352680" y="2915741"/>
                        <a:ext cx="288032" cy="288032"/>
                      </a:xfrm>
                      <a:prstGeom prst="line">
                        <a:avLst/>
                      </a:prstGeom>
                      <a:ln w="762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24" name="Groupe 180"/>
                <p:cNvGrpSpPr/>
                <p:nvPr/>
              </p:nvGrpSpPr>
              <p:grpSpPr>
                <a:xfrm>
                  <a:off x="6624488" y="4931965"/>
                  <a:ext cx="2448272" cy="792088"/>
                  <a:chOff x="6624488" y="4931965"/>
                  <a:chExt cx="2448272" cy="792088"/>
                </a:xfrm>
              </p:grpSpPr>
              <p:sp>
                <p:nvSpPr>
                  <p:cNvPr id="90" name="ZoneTexte 89"/>
                  <p:cNvSpPr txBox="1"/>
                  <p:nvPr/>
                </p:nvSpPr>
                <p:spPr>
                  <a:xfrm>
                    <a:off x="7613960" y="4931965"/>
                    <a:ext cx="1032655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dirty="0" err="1" smtClean="0"/>
                      <a:t>Diaphorina</a:t>
                    </a:r>
                    <a:r>
                      <a:rPr lang="fr-FR" sz="1400" dirty="0" smtClean="0"/>
                      <a:t> </a:t>
                    </a:r>
                  </a:p>
                  <a:p>
                    <a:pPr algn="r"/>
                    <a:r>
                      <a:rPr lang="fr-FR" sz="1400" dirty="0" err="1" smtClean="0"/>
                      <a:t>citri</a:t>
                    </a:r>
                    <a:endParaRPr lang="fr-FR" sz="1400" dirty="0"/>
                  </a:p>
                </p:txBody>
              </p:sp>
              <p:sp>
                <p:nvSpPr>
                  <p:cNvPr id="93" name="Bande diagonale 92"/>
                  <p:cNvSpPr/>
                  <p:nvPr/>
                </p:nvSpPr>
                <p:spPr>
                  <a:xfrm>
                    <a:off x="8856736" y="5003973"/>
                    <a:ext cx="216024" cy="144016"/>
                  </a:xfrm>
                  <a:prstGeom prst="diagStripe">
                    <a:avLst/>
                  </a:prstGeom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50" name="Connecteur droit 149"/>
                  <p:cNvCxnSpPr/>
                  <p:nvPr/>
                </p:nvCxnSpPr>
                <p:spPr>
                  <a:xfrm>
                    <a:off x="7128544" y="5075981"/>
                    <a:ext cx="432048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Connecteur droit 150"/>
                  <p:cNvCxnSpPr/>
                  <p:nvPr/>
                </p:nvCxnSpPr>
                <p:spPr>
                  <a:xfrm>
                    <a:off x="6624488" y="5075981"/>
                    <a:ext cx="432048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4" name="ZoneTexte 173"/>
                  <p:cNvSpPr txBox="1"/>
                  <p:nvPr/>
                </p:nvSpPr>
                <p:spPr>
                  <a:xfrm>
                    <a:off x="8068119" y="5416276"/>
                    <a:ext cx="57259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b="1" dirty="0" smtClean="0">
                        <a:solidFill>
                          <a:srgbClr val="FF0000"/>
                        </a:solidFill>
                      </a:rPr>
                      <a:t>2</a:t>
                    </a:r>
                    <a:r>
                      <a:rPr lang="fr-FR" sz="1400" b="1" baseline="30000" dirty="0" smtClean="0">
                        <a:solidFill>
                          <a:srgbClr val="FF0000"/>
                        </a:solidFill>
                      </a:rPr>
                      <a:t>e</a:t>
                    </a:r>
                    <a:r>
                      <a:rPr lang="fr-FR" sz="1400" b="1" dirty="0" smtClean="0">
                        <a:solidFill>
                          <a:srgbClr val="FF0000"/>
                        </a:solidFill>
                      </a:rPr>
                      <a:t>-24</a:t>
                    </a:r>
                    <a:endParaRPr lang="fr-FR" sz="1400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25" name="Groupe 195"/>
              <p:cNvGrpSpPr/>
              <p:nvPr/>
            </p:nvGrpSpPr>
            <p:grpSpPr>
              <a:xfrm>
                <a:off x="9262772" y="2843733"/>
                <a:ext cx="288032" cy="288032"/>
                <a:chOff x="9262772" y="2987749"/>
                <a:chExt cx="288032" cy="288032"/>
              </a:xfrm>
            </p:grpSpPr>
            <p:cxnSp>
              <p:nvCxnSpPr>
                <p:cNvPr id="194" name="Connecteur droit 193"/>
                <p:cNvCxnSpPr/>
                <p:nvPr/>
              </p:nvCxnSpPr>
              <p:spPr>
                <a:xfrm flipH="1">
                  <a:off x="9262772" y="2987749"/>
                  <a:ext cx="288032" cy="288032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necteur droit 194"/>
                <p:cNvCxnSpPr/>
                <p:nvPr/>
              </p:nvCxnSpPr>
              <p:spPr>
                <a:xfrm>
                  <a:off x="9262772" y="2987749"/>
                  <a:ext cx="288032" cy="288032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9" name="Rectangle 45"/>
            <p:cNvSpPr>
              <a:spLocks noChangeArrowheads="1"/>
            </p:cNvSpPr>
            <p:nvPr/>
          </p:nvSpPr>
          <p:spPr bwMode="auto">
            <a:xfrm>
              <a:off x="8064648" y="5724633"/>
              <a:ext cx="1345881" cy="21544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400" dirty="0" smtClean="0">
                  <a:solidFill>
                    <a:schemeClr val="accent1"/>
                  </a:solidFill>
                </a:rPr>
                <a:t> </a:t>
              </a:r>
              <a:r>
                <a:rPr lang="fr-FR" sz="1400" dirty="0" err="1" smtClean="0">
                  <a:solidFill>
                    <a:schemeClr val="accent1"/>
                  </a:solidFill>
                </a:rPr>
                <a:t>eval</a:t>
              </a:r>
              <a:r>
                <a:rPr lang="fr-FR" sz="1400" dirty="0" smtClean="0">
                  <a:solidFill>
                    <a:schemeClr val="accent1"/>
                  </a:solidFill>
                </a:rPr>
                <a:t> M 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&gt;</a:t>
              </a:r>
              <a:r>
                <a:rPr lang="fr-FR" sz="1400" dirty="0" smtClean="0">
                  <a:solidFill>
                    <a:schemeClr val="accent1"/>
                  </a:solidFill>
                </a:rPr>
                <a:t> </a:t>
              </a:r>
              <a:r>
                <a:rPr lang="fr-FR" sz="1400" dirty="0" err="1" smtClean="0">
                  <a:solidFill>
                    <a:schemeClr val="accent1"/>
                  </a:solidFill>
                </a:rPr>
                <a:t>eval</a:t>
              </a:r>
              <a:r>
                <a:rPr lang="fr-FR" sz="1400" dirty="0" smtClean="0">
                  <a:solidFill>
                    <a:schemeClr val="accent1"/>
                  </a:solidFill>
                </a:rPr>
                <a:t> NM </a:t>
              </a:r>
              <a:endParaRPr lang="fr-FR" sz="1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05" name="Titre 77"/>
          <p:cNvSpPr>
            <a:spLocks noGrp="1"/>
          </p:cNvSpPr>
          <p:nvPr>
            <p:ph type="title"/>
          </p:nvPr>
        </p:nvSpPr>
        <p:spPr>
          <a:xfrm>
            <a:off x="503999" y="107430"/>
            <a:ext cx="9360849" cy="288031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DETECTION DE GENES VIA DES TRANSFERTS HORIZONTAUX : OPTION EXCLUDE_GP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15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02"/>
          <p:cNvGrpSpPr/>
          <p:nvPr/>
        </p:nvGrpSpPr>
        <p:grpSpPr>
          <a:xfrm>
            <a:off x="4824288" y="1475581"/>
            <a:ext cx="3672408" cy="3495873"/>
            <a:chOff x="4824288" y="1475581"/>
            <a:chExt cx="3672408" cy="3495873"/>
          </a:xfrm>
        </p:grpSpPr>
        <p:sp>
          <p:nvSpPr>
            <p:cNvPr id="201" name="Ellipse 200"/>
            <p:cNvSpPr/>
            <p:nvPr/>
          </p:nvSpPr>
          <p:spPr>
            <a:xfrm>
              <a:off x="5688384" y="1475581"/>
              <a:ext cx="2808312" cy="32403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Rectangle 45"/>
            <p:cNvSpPr>
              <a:spLocks noChangeArrowheads="1"/>
            </p:cNvSpPr>
            <p:nvPr/>
          </p:nvSpPr>
          <p:spPr bwMode="auto">
            <a:xfrm>
              <a:off x="4824288" y="4355901"/>
              <a:ext cx="1739964" cy="6155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2000" dirty="0" smtClean="0"/>
                <a:t>  tous parasites   </a:t>
              </a:r>
            </a:p>
            <a:p>
              <a:pPr algn="ctr"/>
              <a:r>
                <a:rPr lang="fr-FR" sz="2000" dirty="0" smtClean="0"/>
                <a:t>de plante</a:t>
              </a:r>
              <a:endParaRPr lang="fr-FR" sz="2000" dirty="0"/>
            </a:p>
          </p:txBody>
        </p:sp>
      </p:grpSp>
      <p:sp>
        <p:nvSpPr>
          <p:cNvPr id="106" name="Rectangle 34"/>
          <p:cNvSpPr>
            <a:spLocks noChangeArrowheads="1"/>
          </p:cNvSpPr>
          <p:nvPr/>
        </p:nvSpPr>
        <p:spPr bwMode="auto">
          <a:xfrm>
            <a:off x="3456136" y="4931965"/>
            <a:ext cx="60010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err="1"/>
              <a:t>Archeae</a:t>
            </a:r>
            <a:endParaRPr lang="fr-FR" sz="1400" dirty="0"/>
          </a:p>
        </p:txBody>
      </p:sp>
      <p:sp>
        <p:nvSpPr>
          <p:cNvPr id="110" name="Rectangle 38"/>
          <p:cNvSpPr>
            <a:spLocks noChangeArrowheads="1"/>
          </p:cNvSpPr>
          <p:nvPr/>
        </p:nvSpPr>
        <p:spPr bwMode="auto">
          <a:xfrm>
            <a:off x="3528144" y="6156101"/>
            <a:ext cx="6729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Bactéries</a:t>
            </a:r>
          </a:p>
        </p:txBody>
      </p:sp>
      <p:sp>
        <p:nvSpPr>
          <p:cNvPr id="113" name="Rectangle 41"/>
          <p:cNvSpPr>
            <a:spLocks noChangeArrowheads="1"/>
          </p:cNvSpPr>
          <p:nvPr/>
        </p:nvSpPr>
        <p:spPr bwMode="auto">
          <a:xfrm>
            <a:off x="3456136" y="4283893"/>
            <a:ext cx="533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Plantes</a:t>
            </a:r>
          </a:p>
        </p:txBody>
      </p:sp>
      <p:sp>
        <p:nvSpPr>
          <p:cNvPr id="117" name="Rectangle 45"/>
          <p:cNvSpPr>
            <a:spLocks noChangeArrowheads="1"/>
          </p:cNvSpPr>
          <p:nvPr/>
        </p:nvSpPr>
        <p:spPr bwMode="auto">
          <a:xfrm>
            <a:off x="3456136" y="1043533"/>
            <a:ext cx="8413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err="1"/>
              <a:t>Nematodes</a:t>
            </a:r>
            <a:endParaRPr lang="fr-FR" sz="1400" dirty="0"/>
          </a:p>
        </p:txBody>
      </p:sp>
      <p:sp>
        <p:nvSpPr>
          <p:cNvPr id="118" name="Rectangle 46"/>
          <p:cNvSpPr>
            <a:spLocks noChangeArrowheads="1"/>
          </p:cNvSpPr>
          <p:nvPr/>
        </p:nvSpPr>
        <p:spPr bwMode="auto">
          <a:xfrm>
            <a:off x="3461149" y="3707829"/>
            <a:ext cx="9954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Champignons</a:t>
            </a:r>
          </a:p>
        </p:txBody>
      </p:sp>
      <p:sp>
        <p:nvSpPr>
          <p:cNvPr id="119" name="Rectangle 47"/>
          <p:cNvSpPr>
            <a:spLocks noChangeArrowheads="1"/>
          </p:cNvSpPr>
          <p:nvPr/>
        </p:nvSpPr>
        <p:spPr bwMode="auto">
          <a:xfrm>
            <a:off x="3456136" y="3995861"/>
            <a:ext cx="10183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Algues rouges</a:t>
            </a:r>
          </a:p>
        </p:txBody>
      </p:sp>
      <p:grpSp>
        <p:nvGrpSpPr>
          <p:cNvPr id="3" name="Groupe 58"/>
          <p:cNvGrpSpPr>
            <a:grpSpLocks/>
          </p:cNvGrpSpPr>
          <p:nvPr/>
        </p:nvGrpSpPr>
        <p:grpSpPr bwMode="auto">
          <a:xfrm rot="5400000">
            <a:off x="-612316" y="2663713"/>
            <a:ext cx="5544616" cy="2448272"/>
            <a:chOff x="561975" y="1300162"/>
            <a:chExt cx="6030470" cy="5779298"/>
          </a:xfrm>
        </p:grpSpPr>
        <p:sp>
          <p:nvSpPr>
            <p:cNvPr id="121" name="Freeform 7"/>
            <p:cNvSpPr>
              <a:spLocks/>
            </p:cNvSpPr>
            <p:nvPr/>
          </p:nvSpPr>
          <p:spPr bwMode="auto">
            <a:xfrm rot="-5400000">
              <a:off x="2587990" y="3984256"/>
              <a:ext cx="3619499" cy="838928"/>
            </a:xfrm>
            <a:custGeom>
              <a:avLst/>
              <a:gdLst>
                <a:gd name="T0" fmla="*/ 754087787 w 17373"/>
                <a:gd name="T1" fmla="*/ 398979708 h 1764"/>
                <a:gd name="T2" fmla="*/ 0 w 17373"/>
                <a:gd name="T3" fmla="*/ 398979708 h 1764"/>
                <a:gd name="T4" fmla="*/ 0 w 17373"/>
                <a:gd name="T5" fmla="*/ 0 h 1764"/>
                <a:gd name="T6" fmla="*/ 0 60000 65536"/>
                <a:gd name="T7" fmla="*/ 0 60000 65536"/>
                <a:gd name="T8" fmla="*/ 0 60000 65536"/>
                <a:gd name="T9" fmla="*/ 0 w 17373"/>
                <a:gd name="T10" fmla="*/ 0 h 1764"/>
                <a:gd name="T11" fmla="*/ 17373 w 17373"/>
                <a:gd name="T12" fmla="*/ 1764 h 17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73" h="1764">
                  <a:moveTo>
                    <a:pt x="17373" y="1764"/>
                  </a:moveTo>
                  <a:lnTo>
                    <a:pt x="0" y="1764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CC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8"/>
            <p:cNvSpPr>
              <a:spLocks/>
            </p:cNvSpPr>
            <p:nvPr/>
          </p:nvSpPr>
          <p:spPr bwMode="auto">
            <a:xfrm rot="-5400000">
              <a:off x="1638300" y="3157537"/>
              <a:ext cx="614362" cy="585787"/>
            </a:xfrm>
            <a:custGeom>
              <a:avLst/>
              <a:gdLst>
                <a:gd name="T0" fmla="*/ 173775622 w 2172"/>
                <a:gd name="T1" fmla="*/ 0 h 2242"/>
                <a:gd name="T2" fmla="*/ 0 w 2172"/>
                <a:gd name="T3" fmla="*/ 0 h 2242"/>
                <a:gd name="T4" fmla="*/ 0 w 2172"/>
                <a:gd name="T5" fmla="*/ 153053705 h 2242"/>
                <a:gd name="T6" fmla="*/ 0 60000 65536"/>
                <a:gd name="T7" fmla="*/ 0 60000 65536"/>
                <a:gd name="T8" fmla="*/ 0 60000 65536"/>
                <a:gd name="T9" fmla="*/ 0 w 2172"/>
                <a:gd name="T10" fmla="*/ 0 h 2242"/>
                <a:gd name="T11" fmla="*/ 2172 w 2172"/>
                <a:gd name="T12" fmla="*/ 2242 h 2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2242">
                  <a:moveTo>
                    <a:pt x="2172" y="0"/>
                  </a:moveTo>
                  <a:lnTo>
                    <a:pt x="0" y="0"/>
                  </a:lnTo>
                  <a:lnTo>
                    <a:pt x="0" y="2242"/>
                  </a:lnTo>
                </a:path>
              </a:pathLst>
            </a:custGeom>
            <a:noFill/>
            <a:ln w="19050" cap="rnd">
              <a:solidFill>
                <a:srgbClr val="66FF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 rot="-5400000">
              <a:off x="1789112" y="1527175"/>
              <a:ext cx="614363" cy="160338"/>
            </a:xfrm>
            <a:custGeom>
              <a:avLst/>
              <a:gdLst>
                <a:gd name="T0" fmla="*/ 173776188 w 2172"/>
                <a:gd name="T1" fmla="*/ 41599149 h 618"/>
                <a:gd name="T2" fmla="*/ 0 w 2172"/>
                <a:gd name="T3" fmla="*/ 41599149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0"/>
            <p:cNvSpPr>
              <a:spLocks/>
            </p:cNvSpPr>
            <p:nvPr/>
          </p:nvSpPr>
          <p:spPr bwMode="auto">
            <a:xfrm rot="-5400000">
              <a:off x="981869" y="1526381"/>
              <a:ext cx="614363" cy="161925"/>
            </a:xfrm>
            <a:custGeom>
              <a:avLst/>
              <a:gdLst>
                <a:gd name="T0" fmla="*/ 173776188 w 2172"/>
                <a:gd name="T1" fmla="*/ 0 h 619"/>
                <a:gd name="T2" fmla="*/ 0 w 2172"/>
                <a:gd name="T3" fmla="*/ 0 h 619"/>
                <a:gd name="T4" fmla="*/ 0 w 2172"/>
                <a:gd name="T5" fmla="*/ 42358167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0"/>
                  </a:moveTo>
                  <a:lnTo>
                    <a:pt x="0" y="0"/>
                  </a:lnTo>
                  <a:lnTo>
                    <a:pt x="0" y="619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1"/>
            <p:cNvSpPr>
              <a:spLocks/>
            </p:cNvSpPr>
            <p:nvPr/>
          </p:nvSpPr>
          <p:spPr bwMode="auto">
            <a:xfrm rot="-5400000">
              <a:off x="3074092" y="3888678"/>
              <a:ext cx="4233862" cy="1644446"/>
            </a:xfrm>
            <a:custGeom>
              <a:avLst/>
              <a:gdLst>
                <a:gd name="T0" fmla="*/ 917144040 w 19545"/>
                <a:gd name="T1" fmla="*/ 1801600659 h 1501"/>
                <a:gd name="T2" fmla="*/ 0 w 19545"/>
                <a:gd name="T3" fmla="*/ 1801600659 h 1501"/>
                <a:gd name="T4" fmla="*/ 0 w 19545"/>
                <a:gd name="T5" fmla="*/ 0 h 1501"/>
                <a:gd name="T6" fmla="*/ 0 60000 65536"/>
                <a:gd name="T7" fmla="*/ 0 60000 65536"/>
                <a:gd name="T8" fmla="*/ 0 60000 65536"/>
                <a:gd name="T9" fmla="*/ 0 w 19545"/>
                <a:gd name="T10" fmla="*/ 0 h 1501"/>
                <a:gd name="T11" fmla="*/ 19545 w 19545"/>
                <a:gd name="T12" fmla="*/ 1501 h 15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45" h="1501">
                  <a:moveTo>
                    <a:pt x="19545" y="1501"/>
                  </a:moveTo>
                  <a:lnTo>
                    <a:pt x="0" y="1501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"/>
            <p:cNvSpPr>
              <a:spLocks/>
            </p:cNvSpPr>
            <p:nvPr/>
          </p:nvSpPr>
          <p:spPr bwMode="auto">
            <a:xfrm rot="-5400000">
              <a:off x="1301750" y="2236787"/>
              <a:ext cx="2457450" cy="584200"/>
            </a:xfrm>
            <a:custGeom>
              <a:avLst/>
              <a:gdLst>
                <a:gd name="T0" fmla="*/ 695183636 w 8687"/>
                <a:gd name="T1" fmla="*/ 152225530 h 2242"/>
                <a:gd name="T2" fmla="*/ 0 w 8687"/>
                <a:gd name="T3" fmla="*/ 152225530 h 2242"/>
                <a:gd name="T4" fmla="*/ 0 w 8687"/>
                <a:gd name="T5" fmla="*/ 0 h 2242"/>
                <a:gd name="T6" fmla="*/ 0 60000 65536"/>
                <a:gd name="T7" fmla="*/ 0 60000 65536"/>
                <a:gd name="T8" fmla="*/ 0 60000 65536"/>
                <a:gd name="T9" fmla="*/ 0 w 8687"/>
                <a:gd name="T10" fmla="*/ 0 h 2242"/>
                <a:gd name="T11" fmla="*/ 8687 w 8687"/>
                <a:gd name="T12" fmla="*/ 2242 h 2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87" h="2242">
                  <a:moveTo>
                    <a:pt x="8687" y="2242"/>
                  </a:moveTo>
                  <a:lnTo>
                    <a:pt x="0" y="2242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66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3"/>
            <p:cNvSpPr>
              <a:spLocks/>
            </p:cNvSpPr>
            <p:nvPr/>
          </p:nvSpPr>
          <p:spPr bwMode="auto">
            <a:xfrm rot="-5400000">
              <a:off x="1829594" y="2101056"/>
              <a:ext cx="614362" cy="241300"/>
            </a:xfrm>
            <a:custGeom>
              <a:avLst/>
              <a:gdLst>
                <a:gd name="T0" fmla="*/ 173775622 w 2172"/>
                <a:gd name="T1" fmla="*/ 0 h 927"/>
                <a:gd name="T2" fmla="*/ 0 w 2172"/>
                <a:gd name="T3" fmla="*/ 0 h 927"/>
                <a:gd name="T4" fmla="*/ 0 w 2172"/>
                <a:gd name="T5" fmla="*/ 62810884 h 927"/>
                <a:gd name="T6" fmla="*/ 0 60000 65536"/>
                <a:gd name="T7" fmla="*/ 0 60000 65536"/>
                <a:gd name="T8" fmla="*/ 0 60000 65536"/>
                <a:gd name="T9" fmla="*/ 0 w 2172"/>
                <a:gd name="T10" fmla="*/ 0 h 927"/>
                <a:gd name="T11" fmla="*/ 2172 w 2172"/>
                <a:gd name="T12" fmla="*/ 927 h 9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927">
                  <a:moveTo>
                    <a:pt x="2172" y="0"/>
                  </a:moveTo>
                  <a:lnTo>
                    <a:pt x="0" y="0"/>
                  </a:lnTo>
                  <a:lnTo>
                    <a:pt x="0" y="927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4"/>
            <p:cNvSpPr>
              <a:spLocks/>
            </p:cNvSpPr>
            <p:nvPr/>
          </p:nvSpPr>
          <p:spPr bwMode="auto">
            <a:xfrm rot="-5400000">
              <a:off x="3440113" y="5675312"/>
              <a:ext cx="614363" cy="461962"/>
            </a:xfrm>
            <a:custGeom>
              <a:avLst/>
              <a:gdLst>
                <a:gd name="T0" fmla="*/ 173856232 w 2171"/>
                <a:gd name="T1" fmla="*/ 0 h 1764"/>
                <a:gd name="T2" fmla="*/ 0 w 2171"/>
                <a:gd name="T3" fmla="*/ 0 h 1764"/>
                <a:gd name="T4" fmla="*/ 0 w 2171"/>
                <a:gd name="T5" fmla="*/ 120980095 h 1764"/>
                <a:gd name="T6" fmla="*/ 0 60000 65536"/>
                <a:gd name="T7" fmla="*/ 0 60000 65536"/>
                <a:gd name="T8" fmla="*/ 0 60000 65536"/>
                <a:gd name="T9" fmla="*/ 0 w 2171"/>
                <a:gd name="T10" fmla="*/ 0 h 1764"/>
                <a:gd name="T11" fmla="*/ 2171 w 2171"/>
                <a:gd name="T12" fmla="*/ 1764 h 17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1764">
                  <a:moveTo>
                    <a:pt x="2171" y="0"/>
                  </a:moveTo>
                  <a:lnTo>
                    <a:pt x="0" y="0"/>
                  </a:lnTo>
                  <a:lnTo>
                    <a:pt x="0" y="1764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5"/>
            <p:cNvSpPr>
              <a:spLocks/>
            </p:cNvSpPr>
            <p:nvPr/>
          </p:nvSpPr>
          <p:spPr bwMode="auto">
            <a:xfrm rot="-5400000">
              <a:off x="901700" y="2060575"/>
              <a:ext cx="614362" cy="322263"/>
            </a:xfrm>
            <a:custGeom>
              <a:avLst/>
              <a:gdLst>
                <a:gd name="T0" fmla="*/ 173775622 w 2172"/>
                <a:gd name="T1" fmla="*/ 83955894 h 1237"/>
                <a:gd name="T2" fmla="*/ 0 w 2172"/>
                <a:gd name="T3" fmla="*/ 83955894 h 1237"/>
                <a:gd name="T4" fmla="*/ 0 w 2172"/>
                <a:gd name="T5" fmla="*/ 0 h 1237"/>
                <a:gd name="T6" fmla="*/ 0 60000 65536"/>
                <a:gd name="T7" fmla="*/ 0 60000 65536"/>
                <a:gd name="T8" fmla="*/ 0 60000 65536"/>
                <a:gd name="T9" fmla="*/ 0 w 2172"/>
                <a:gd name="T10" fmla="*/ 0 h 1237"/>
                <a:gd name="T11" fmla="*/ 2172 w 2172"/>
                <a:gd name="T12" fmla="*/ 1237 h 12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237">
                  <a:moveTo>
                    <a:pt x="2172" y="1237"/>
                  </a:moveTo>
                  <a:lnTo>
                    <a:pt x="0" y="1237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6"/>
            <p:cNvSpPr>
              <a:spLocks noChangeShapeType="1"/>
            </p:cNvSpPr>
            <p:nvPr/>
          </p:nvSpPr>
          <p:spPr bwMode="auto">
            <a:xfrm rot="-5400000">
              <a:off x="4244010" y="6953082"/>
              <a:ext cx="251625" cy="1131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7"/>
            <p:cNvSpPr>
              <a:spLocks/>
            </p:cNvSpPr>
            <p:nvPr/>
          </p:nvSpPr>
          <p:spPr bwMode="auto">
            <a:xfrm rot="-5400000">
              <a:off x="1143794" y="1526381"/>
              <a:ext cx="614363" cy="161925"/>
            </a:xfrm>
            <a:custGeom>
              <a:avLst/>
              <a:gdLst>
                <a:gd name="T0" fmla="*/ 173776188 w 2172"/>
                <a:gd name="T1" fmla="*/ 42426708 h 618"/>
                <a:gd name="T2" fmla="*/ 0 w 2172"/>
                <a:gd name="T3" fmla="*/ 42426708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8"/>
            <p:cNvSpPr>
              <a:spLocks/>
            </p:cNvSpPr>
            <p:nvPr/>
          </p:nvSpPr>
          <p:spPr bwMode="auto">
            <a:xfrm rot="-5400000">
              <a:off x="1383506" y="2609056"/>
              <a:ext cx="3071813" cy="454025"/>
            </a:xfrm>
            <a:custGeom>
              <a:avLst/>
              <a:gdLst>
                <a:gd name="T0" fmla="*/ 868959546 w 10859"/>
                <a:gd name="T1" fmla="*/ 118470517 h 1740"/>
                <a:gd name="T2" fmla="*/ 0 w 10859"/>
                <a:gd name="T3" fmla="*/ 118470517 h 1740"/>
                <a:gd name="T4" fmla="*/ 0 w 10859"/>
                <a:gd name="T5" fmla="*/ 0 h 1740"/>
                <a:gd name="T6" fmla="*/ 0 60000 65536"/>
                <a:gd name="T7" fmla="*/ 0 60000 65536"/>
                <a:gd name="T8" fmla="*/ 0 60000 65536"/>
                <a:gd name="T9" fmla="*/ 0 w 10859"/>
                <a:gd name="T10" fmla="*/ 0 h 1740"/>
                <a:gd name="T11" fmla="*/ 10859 w 10859"/>
                <a:gd name="T12" fmla="*/ 1740 h 17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59" h="1740">
                  <a:moveTo>
                    <a:pt x="10859" y="1740"/>
                  </a:moveTo>
                  <a:lnTo>
                    <a:pt x="0" y="174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9"/>
            <p:cNvSpPr>
              <a:spLocks/>
            </p:cNvSpPr>
            <p:nvPr/>
          </p:nvSpPr>
          <p:spPr bwMode="auto">
            <a:xfrm rot="-5400000">
              <a:off x="1647825" y="2533650"/>
              <a:ext cx="614363" cy="604837"/>
            </a:xfrm>
            <a:custGeom>
              <a:avLst/>
              <a:gdLst>
                <a:gd name="T0" fmla="*/ 173856232 w 2171"/>
                <a:gd name="T1" fmla="*/ 157752391 h 2319"/>
                <a:gd name="T2" fmla="*/ 0 w 2171"/>
                <a:gd name="T3" fmla="*/ 157752391 h 2319"/>
                <a:gd name="T4" fmla="*/ 0 w 2171"/>
                <a:gd name="T5" fmla="*/ 0 h 2319"/>
                <a:gd name="T6" fmla="*/ 0 60000 65536"/>
                <a:gd name="T7" fmla="*/ 0 60000 65536"/>
                <a:gd name="T8" fmla="*/ 0 60000 65536"/>
                <a:gd name="T9" fmla="*/ 0 w 2171"/>
                <a:gd name="T10" fmla="*/ 0 h 2319"/>
                <a:gd name="T11" fmla="*/ 2171 w 2171"/>
                <a:gd name="T12" fmla="*/ 2319 h 23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2319">
                  <a:moveTo>
                    <a:pt x="2171" y="2319"/>
                  </a:moveTo>
                  <a:lnTo>
                    <a:pt x="0" y="231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20"/>
            <p:cNvSpPr>
              <a:spLocks/>
            </p:cNvSpPr>
            <p:nvPr/>
          </p:nvSpPr>
          <p:spPr bwMode="auto">
            <a:xfrm rot="-5400000">
              <a:off x="335756" y="1526381"/>
              <a:ext cx="614363" cy="161925"/>
            </a:xfrm>
            <a:custGeom>
              <a:avLst/>
              <a:gdLst>
                <a:gd name="T0" fmla="*/ 173776188 w 2172"/>
                <a:gd name="T1" fmla="*/ 0 h 618"/>
                <a:gd name="T2" fmla="*/ 0 w 2172"/>
                <a:gd name="T3" fmla="*/ 0 h 618"/>
                <a:gd name="T4" fmla="*/ 0 w 2172"/>
                <a:gd name="T5" fmla="*/ 42426708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0"/>
                  </a:moveTo>
                  <a:lnTo>
                    <a:pt x="0" y="0"/>
                  </a:lnTo>
                  <a:lnTo>
                    <a:pt x="0" y="618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21"/>
            <p:cNvSpPr>
              <a:spLocks/>
            </p:cNvSpPr>
            <p:nvPr/>
          </p:nvSpPr>
          <p:spPr bwMode="auto">
            <a:xfrm rot="-5400000">
              <a:off x="3565525" y="1527175"/>
              <a:ext cx="614363" cy="160337"/>
            </a:xfrm>
            <a:custGeom>
              <a:avLst/>
              <a:gdLst>
                <a:gd name="T0" fmla="*/ 173776188 w 2172"/>
                <a:gd name="T1" fmla="*/ 0 h 618"/>
                <a:gd name="T2" fmla="*/ 0 w 2172"/>
                <a:gd name="T3" fmla="*/ 0 h 618"/>
                <a:gd name="T4" fmla="*/ 0 w 2172"/>
                <a:gd name="T5" fmla="*/ 4159863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0"/>
                  </a:moveTo>
                  <a:lnTo>
                    <a:pt x="0" y="0"/>
                  </a:lnTo>
                  <a:lnTo>
                    <a:pt x="0" y="618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22"/>
            <p:cNvSpPr>
              <a:spLocks/>
            </p:cNvSpPr>
            <p:nvPr/>
          </p:nvSpPr>
          <p:spPr bwMode="auto">
            <a:xfrm rot="-5400000">
              <a:off x="3866357" y="6325393"/>
              <a:ext cx="614362" cy="390525"/>
            </a:xfrm>
            <a:custGeom>
              <a:avLst/>
              <a:gdLst>
                <a:gd name="T0" fmla="*/ 173775622 w 2172"/>
                <a:gd name="T1" fmla="*/ 0 h 1500"/>
                <a:gd name="T2" fmla="*/ 0 w 2172"/>
                <a:gd name="T3" fmla="*/ 0 h 1500"/>
                <a:gd name="T4" fmla="*/ 0 w 2172"/>
                <a:gd name="T5" fmla="*/ 101673183 h 1500"/>
                <a:gd name="T6" fmla="*/ 0 60000 65536"/>
                <a:gd name="T7" fmla="*/ 0 60000 65536"/>
                <a:gd name="T8" fmla="*/ 0 60000 65536"/>
                <a:gd name="T9" fmla="*/ 0 w 2172"/>
                <a:gd name="T10" fmla="*/ 0 h 1500"/>
                <a:gd name="T11" fmla="*/ 2172 w 2172"/>
                <a:gd name="T12" fmla="*/ 1500 h 1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500">
                  <a:moveTo>
                    <a:pt x="2172" y="0"/>
                  </a:moveTo>
                  <a:lnTo>
                    <a:pt x="0" y="0"/>
                  </a:lnTo>
                  <a:lnTo>
                    <a:pt x="0" y="150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23"/>
            <p:cNvSpPr>
              <a:spLocks/>
            </p:cNvSpPr>
            <p:nvPr/>
          </p:nvSpPr>
          <p:spPr bwMode="auto">
            <a:xfrm rot="-5400000">
              <a:off x="2158206" y="3837781"/>
              <a:ext cx="614363" cy="454025"/>
            </a:xfrm>
            <a:custGeom>
              <a:avLst/>
              <a:gdLst>
                <a:gd name="T0" fmla="*/ 173776188 w 2172"/>
                <a:gd name="T1" fmla="*/ 0 h 1739"/>
                <a:gd name="T2" fmla="*/ 0 w 2172"/>
                <a:gd name="T3" fmla="*/ 0 h 1739"/>
                <a:gd name="T4" fmla="*/ 0 w 2172"/>
                <a:gd name="T5" fmla="*/ 118538643 h 1739"/>
                <a:gd name="T6" fmla="*/ 0 60000 65536"/>
                <a:gd name="T7" fmla="*/ 0 60000 65536"/>
                <a:gd name="T8" fmla="*/ 0 60000 65536"/>
                <a:gd name="T9" fmla="*/ 0 w 2172"/>
                <a:gd name="T10" fmla="*/ 0 h 1739"/>
                <a:gd name="T11" fmla="*/ 2172 w 2172"/>
                <a:gd name="T12" fmla="*/ 1739 h 17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739">
                  <a:moveTo>
                    <a:pt x="2172" y="0"/>
                  </a:moveTo>
                  <a:lnTo>
                    <a:pt x="0" y="0"/>
                  </a:lnTo>
                  <a:lnTo>
                    <a:pt x="0" y="1739"/>
                  </a:lnTo>
                </a:path>
              </a:pathLst>
            </a:custGeom>
            <a:noFill/>
            <a:ln w="19050" cap="rnd">
              <a:solidFill>
                <a:srgbClr val="66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24"/>
            <p:cNvSpPr>
              <a:spLocks/>
            </p:cNvSpPr>
            <p:nvPr/>
          </p:nvSpPr>
          <p:spPr bwMode="auto">
            <a:xfrm rot="-5400000">
              <a:off x="1764506" y="1793081"/>
              <a:ext cx="1228725" cy="242888"/>
            </a:xfrm>
            <a:custGeom>
              <a:avLst/>
              <a:gdLst>
                <a:gd name="T0" fmla="*/ 347551810 w 4344"/>
                <a:gd name="T1" fmla="*/ 63571746 h 928"/>
                <a:gd name="T2" fmla="*/ 0 w 4344"/>
                <a:gd name="T3" fmla="*/ 63571746 h 928"/>
                <a:gd name="T4" fmla="*/ 0 w 4344"/>
                <a:gd name="T5" fmla="*/ 0 h 928"/>
                <a:gd name="T6" fmla="*/ 0 60000 65536"/>
                <a:gd name="T7" fmla="*/ 0 60000 65536"/>
                <a:gd name="T8" fmla="*/ 0 60000 65536"/>
                <a:gd name="T9" fmla="*/ 0 w 4344"/>
                <a:gd name="T10" fmla="*/ 0 h 928"/>
                <a:gd name="T11" fmla="*/ 4344 w 4344"/>
                <a:gd name="T12" fmla="*/ 928 h 9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44" h="928">
                  <a:moveTo>
                    <a:pt x="4344" y="928"/>
                  </a:moveTo>
                  <a:lnTo>
                    <a:pt x="0" y="92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5"/>
            <p:cNvSpPr>
              <a:spLocks/>
            </p:cNvSpPr>
            <p:nvPr/>
          </p:nvSpPr>
          <p:spPr bwMode="auto">
            <a:xfrm rot="-5400000">
              <a:off x="1042987" y="2533650"/>
              <a:ext cx="614363" cy="604838"/>
            </a:xfrm>
            <a:custGeom>
              <a:avLst/>
              <a:gdLst>
                <a:gd name="T0" fmla="*/ 173856232 w 2171"/>
                <a:gd name="T1" fmla="*/ 0 h 2319"/>
                <a:gd name="T2" fmla="*/ 0 w 2171"/>
                <a:gd name="T3" fmla="*/ 0 h 2319"/>
                <a:gd name="T4" fmla="*/ 0 w 2171"/>
                <a:gd name="T5" fmla="*/ 157752912 h 2319"/>
                <a:gd name="T6" fmla="*/ 0 60000 65536"/>
                <a:gd name="T7" fmla="*/ 0 60000 65536"/>
                <a:gd name="T8" fmla="*/ 0 60000 65536"/>
                <a:gd name="T9" fmla="*/ 0 w 2171"/>
                <a:gd name="T10" fmla="*/ 0 h 2319"/>
                <a:gd name="T11" fmla="*/ 2171 w 2171"/>
                <a:gd name="T12" fmla="*/ 2319 h 23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2319">
                  <a:moveTo>
                    <a:pt x="2171" y="0"/>
                  </a:moveTo>
                  <a:lnTo>
                    <a:pt x="0" y="0"/>
                  </a:lnTo>
                  <a:lnTo>
                    <a:pt x="0" y="2319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6"/>
            <p:cNvSpPr>
              <a:spLocks/>
            </p:cNvSpPr>
            <p:nvPr/>
          </p:nvSpPr>
          <p:spPr bwMode="auto">
            <a:xfrm rot="-5400000">
              <a:off x="578644" y="2059781"/>
              <a:ext cx="614362" cy="323850"/>
            </a:xfrm>
            <a:custGeom>
              <a:avLst/>
              <a:gdLst>
                <a:gd name="T0" fmla="*/ 173775622 w 2172"/>
                <a:gd name="T1" fmla="*/ 0 h 1237"/>
                <a:gd name="T2" fmla="*/ 0 w 2172"/>
                <a:gd name="T3" fmla="*/ 0 h 1237"/>
                <a:gd name="T4" fmla="*/ 0 w 2172"/>
                <a:gd name="T5" fmla="*/ 84784819 h 1237"/>
                <a:gd name="T6" fmla="*/ 0 60000 65536"/>
                <a:gd name="T7" fmla="*/ 0 60000 65536"/>
                <a:gd name="T8" fmla="*/ 0 60000 65536"/>
                <a:gd name="T9" fmla="*/ 0 w 2172"/>
                <a:gd name="T10" fmla="*/ 0 h 1237"/>
                <a:gd name="T11" fmla="*/ 2172 w 2172"/>
                <a:gd name="T12" fmla="*/ 1237 h 12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237">
                  <a:moveTo>
                    <a:pt x="2172" y="0"/>
                  </a:moveTo>
                  <a:lnTo>
                    <a:pt x="0" y="0"/>
                  </a:lnTo>
                  <a:lnTo>
                    <a:pt x="0" y="1237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7"/>
            <p:cNvSpPr>
              <a:spLocks/>
            </p:cNvSpPr>
            <p:nvPr/>
          </p:nvSpPr>
          <p:spPr bwMode="auto">
            <a:xfrm rot="-5400000">
              <a:off x="1892301" y="3538537"/>
              <a:ext cx="3684587" cy="436562"/>
            </a:xfrm>
            <a:custGeom>
              <a:avLst/>
              <a:gdLst>
                <a:gd name="T0" fmla="*/ 1041916906 w 13030"/>
                <a:gd name="T1" fmla="*/ 113987069 h 1672"/>
                <a:gd name="T2" fmla="*/ 0 w 13030"/>
                <a:gd name="T3" fmla="*/ 113987069 h 1672"/>
                <a:gd name="T4" fmla="*/ 0 w 13030"/>
                <a:gd name="T5" fmla="*/ 0 h 1672"/>
                <a:gd name="T6" fmla="*/ 0 60000 65536"/>
                <a:gd name="T7" fmla="*/ 0 60000 65536"/>
                <a:gd name="T8" fmla="*/ 0 60000 65536"/>
                <a:gd name="T9" fmla="*/ 0 w 13030"/>
                <a:gd name="T10" fmla="*/ 0 h 1672"/>
                <a:gd name="T11" fmla="*/ 13030 w 13030"/>
                <a:gd name="T12" fmla="*/ 1672 h 1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30" h="1672">
                  <a:moveTo>
                    <a:pt x="13030" y="1672"/>
                  </a:moveTo>
                  <a:lnTo>
                    <a:pt x="0" y="1672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8"/>
            <p:cNvSpPr>
              <a:spLocks/>
            </p:cNvSpPr>
            <p:nvPr/>
          </p:nvSpPr>
          <p:spPr bwMode="auto">
            <a:xfrm rot="-5400000">
              <a:off x="3726656" y="1526381"/>
              <a:ext cx="614363" cy="161925"/>
            </a:xfrm>
            <a:custGeom>
              <a:avLst/>
              <a:gdLst>
                <a:gd name="T0" fmla="*/ 173776188 w 2172"/>
                <a:gd name="T1" fmla="*/ 42358167 h 619"/>
                <a:gd name="T2" fmla="*/ 0 w 2172"/>
                <a:gd name="T3" fmla="*/ 42358167 h 619"/>
                <a:gd name="T4" fmla="*/ 0 w 2172"/>
                <a:gd name="T5" fmla="*/ 0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619"/>
                  </a:moveTo>
                  <a:lnTo>
                    <a:pt x="0" y="61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29"/>
            <p:cNvSpPr>
              <a:spLocks/>
            </p:cNvSpPr>
            <p:nvPr/>
          </p:nvSpPr>
          <p:spPr bwMode="auto">
            <a:xfrm rot="-5400000">
              <a:off x="1627981" y="1526381"/>
              <a:ext cx="614363" cy="161925"/>
            </a:xfrm>
            <a:custGeom>
              <a:avLst/>
              <a:gdLst>
                <a:gd name="T0" fmla="*/ 173776188 w 2172"/>
                <a:gd name="T1" fmla="*/ 0 h 619"/>
                <a:gd name="T2" fmla="*/ 0 w 2172"/>
                <a:gd name="T3" fmla="*/ 0 h 619"/>
                <a:gd name="T4" fmla="*/ 0 w 2172"/>
                <a:gd name="T5" fmla="*/ 42358167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0"/>
                  </a:moveTo>
                  <a:lnTo>
                    <a:pt x="0" y="0"/>
                  </a:lnTo>
                  <a:lnTo>
                    <a:pt x="0" y="619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30"/>
            <p:cNvSpPr>
              <a:spLocks/>
            </p:cNvSpPr>
            <p:nvPr/>
          </p:nvSpPr>
          <p:spPr bwMode="auto">
            <a:xfrm rot="-5400000">
              <a:off x="2991645" y="5074444"/>
              <a:ext cx="614362" cy="434975"/>
            </a:xfrm>
            <a:custGeom>
              <a:avLst/>
              <a:gdLst>
                <a:gd name="T0" fmla="*/ 173775622 w 2172"/>
                <a:gd name="T1" fmla="*/ 0 h 1671"/>
                <a:gd name="T2" fmla="*/ 0 w 2172"/>
                <a:gd name="T3" fmla="*/ 0 h 1671"/>
                <a:gd name="T4" fmla="*/ 0 w 2172"/>
                <a:gd name="T5" fmla="*/ 113227558 h 1671"/>
                <a:gd name="T6" fmla="*/ 0 60000 65536"/>
                <a:gd name="T7" fmla="*/ 0 60000 65536"/>
                <a:gd name="T8" fmla="*/ 0 60000 65536"/>
                <a:gd name="T9" fmla="*/ 0 w 2172"/>
                <a:gd name="T10" fmla="*/ 0 h 1671"/>
                <a:gd name="T11" fmla="*/ 2172 w 2172"/>
                <a:gd name="T12" fmla="*/ 1671 h 16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671">
                  <a:moveTo>
                    <a:pt x="2172" y="0"/>
                  </a:moveTo>
                  <a:lnTo>
                    <a:pt x="0" y="0"/>
                  </a:lnTo>
                  <a:lnTo>
                    <a:pt x="0" y="1671"/>
                  </a:lnTo>
                </a:path>
              </a:pathLst>
            </a:custGeom>
            <a:noFill/>
            <a:ln w="19050" cap="rnd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31"/>
            <p:cNvSpPr>
              <a:spLocks/>
            </p:cNvSpPr>
            <p:nvPr/>
          </p:nvSpPr>
          <p:spPr bwMode="auto">
            <a:xfrm rot="-5400000">
              <a:off x="497681" y="1526381"/>
              <a:ext cx="614363" cy="161925"/>
            </a:xfrm>
            <a:custGeom>
              <a:avLst/>
              <a:gdLst>
                <a:gd name="T0" fmla="*/ 173776188 w 2172"/>
                <a:gd name="T1" fmla="*/ 42426708 h 618"/>
                <a:gd name="T2" fmla="*/ 0 w 2172"/>
                <a:gd name="T3" fmla="*/ 42426708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32"/>
            <p:cNvSpPr>
              <a:spLocks/>
            </p:cNvSpPr>
            <p:nvPr/>
          </p:nvSpPr>
          <p:spPr bwMode="auto">
            <a:xfrm rot="-5400000">
              <a:off x="1432719" y="2948781"/>
              <a:ext cx="3684588" cy="387350"/>
            </a:xfrm>
            <a:custGeom>
              <a:avLst/>
              <a:gdLst>
                <a:gd name="T0" fmla="*/ 1041917755 w 13030"/>
                <a:gd name="T1" fmla="*/ 100833348 h 1488"/>
                <a:gd name="T2" fmla="*/ 0 w 13030"/>
                <a:gd name="T3" fmla="*/ 100833348 h 1488"/>
                <a:gd name="T4" fmla="*/ 0 w 13030"/>
                <a:gd name="T5" fmla="*/ 0 h 1488"/>
                <a:gd name="T6" fmla="*/ 0 60000 65536"/>
                <a:gd name="T7" fmla="*/ 0 60000 65536"/>
                <a:gd name="T8" fmla="*/ 0 60000 65536"/>
                <a:gd name="T9" fmla="*/ 0 w 13030"/>
                <a:gd name="T10" fmla="*/ 0 h 1488"/>
                <a:gd name="T11" fmla="*/ 13030 w 13030"/>
                <a:gd name="T12" fmla="*/ 1488 h 14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30" h="1488">
                  <a:moveTo>
                    <a:pt x="13030" y="1488"/>
                  </a:moveTo>
                  <a:lnTo>
                    <a:pt x="0" y="148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33"/>
            <p:cNvSpPr>
              <a:spLocks/>
            </p:cNvSpPr>
            <p:nvPr/>
          </p:nvSpPr>
          <p:spPr bwMode="auto">
            <a:xfrm rot="-5400000">
              <a:off x="2580482" y="4483894"/>
              <a:ext cx="612775" cy="388938"/>
            </a:xfrm>
            <a:custGeom>
              <a:avLst/>
              <a:gdLst>
                <a:gd name="T0" fmla="*/ 172958630 w 2171"/>
                <a:gd name="T1" fmla="*/ 0 h 1489"/>
                <a:gd name="T2" fmla="*/ 0 w 2171"/>
                <a:gd name="T3" fmla="*/ 0 h 1489"/>
                <a:gd name="T4" fmla="*/ 0 w 2171"/>
                <a:gd name="T5" fmla="*/ 101593530 h 1489"/>
                <a:gd name="T6" fmla="*/ 0 60000 65536"/>
                <a:gd name="T7" fmla="*/ 0 60000 65536"/>
                <a:gd name="T8" fmla="*/ 0 60000 65536"/>
                <a:gd name="T9" fmla="*/ 0 w 2171"/>
                <a:gd name="T10" fmla="*/ 0 h 1489"/>
                <a:gd name="T11" fmla="*/ 2171 w 2171"/>
                <a:gd name="T12" fmla="*/ 1489 h 14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1489">
                  <a:moveTo>
                    <a:pt x="2171" y="0"/>
                  </a:moveTo>
                  <a:lnTo>
                    <a:pt x="0" y="0"/>
                  </a:lnTo>
                  <a:lnTo>
                    <a:pt x="0" y="1489"/>
                  </a:lnTo>
                </a:path>
              </a:pathLst>
            </a:custGeom>
            <a:noFill/>
            <a:ln w="19050" cap="rnd">
              <a:solidFill>
                <a:srgbClr val="33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Triangle isocèle 147"/>
            <p:cNvSpPr/>
            <p:nvPr/>
          </p:nvSpPr>
          <p:spPr>
            <a:xfrm rot="10800000">
              <a:off x="4245928" y="1371190"/>
              <a:ext cx="1150949" cy="1221679"/>
            </a:xfrm>
            <a:prstGeom prst="triangl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9" name="Triangle isocèle 148"/>
            <p:cNvSpPr/>
            <p:nvPr/>
          </p:nvSpPr>
          <p:spPr>
            <a:xfrm rot="10800000">
              <a:off x="5440352" y="1371190"/>
              <a:ext cx="1152093" cy="1221679"/>
            </a:xfrm>
            <a:prstGeom prst="triangl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69" name="Rectangle 41"/>
          <p:cNvSpPr>
            <a:spLocks noChangeArrowheads="1"/>
          </p:cNvSpPr>
          <p:nvPr/>
        </p:nvSpPr>
        <p:spPr bwMode="auto">
          <a:xfrm>
            <a:off x="1354525" y="1763613"/>
            <a:ext cx="14535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Animaux </a:t>
            </a:r>
            <a:r>
              <a:rPr lang="fr-FR" sz="1400" dirty="0" err="1"/>
              <a:t>bilatériens</a:t>
            </a:r>
            <a:endParaRPr lang="fr-FR" sz="1400" dirty="0"/>
          </a:p>
        </p:txBody>
      </p:sp>
      <p:sp>
        <p:nvSpPr>
          <p:cNvPr id="170" name="Rectangle 41"/>
          <p:cNvSpPr>
            <a:spLocks noChangeArrowheads="1"/>
          </p:cNvSpPr>
          <p:nvPr/>
        </p:nvSpPr>
        <p:spPr bwMode="auto">
          <a:xfrm>
            <a:off x="1439912" y="3923853"/>
            <a:ext cx="8049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err="1"/>
              <a:t>Eukaryotes</a:t>
            </a:r>
            <a:endParaRPr lang="fr-FR" sz="1400" dirty="0"/>
          </a:p>
        </p:txBody>
      </p:sp>
      <p:sp>
        <p:nvSpPr>
          <p:cNvPr id="74" name="Rectangle 41"/>
          <p:cNvSpPr>
            <a:spLocks noChangeArrowheads="1"/>
          </p:cNvSpPr>
          <p:nvPr/>
        </p:nvSpPr>
        <p:spPr bwMode="auto">
          <a:xfrm>
            <a:off x="1871960" y="3203773"/>
            <a:ext cx="8978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smtClean="0"/>
              <a:t>Métazoaires</a:t>
            </a:r>
            <a:endParaRPr lang="fr-FR" sz="1400" dirty="0"/>
          </a:p>
        </p:txBody>
      </p:sp>
      <p:sp>
        <p:nvSpPr>
          <p:cNvPr id="75" name="Rectangle à coins arrondis 74"/>
          <p:cNvSpPr/>
          <p:nvPr/>
        </p:nvSpPr>
        <p:spPr>
          <a:xfrm>
            <a:off x="431800" y="899517"/>
            <a:ext cx="4248472" cy="2736304"/>
          </a:xfrm>
          <a:prstGeom prst="roundRect">
            <a:avLst>
              <a:gd name="adj" fmla="val 64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à coins arrondis 75"/>
          <p:cNvSpPr/>
          <p:nvPr/>
        </p:nvSpPr>
        <p:spPr>
          <a:xfrm>
            <a:off x="431800" y="3635821"/>
            <a:ext cx="4248472" cy="3168352"/>
          </a:xfrm>
          <a:prstGeom prst="roundRect">
            <a:avLst>
              <a:gd name="adj" fmla="val 68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Titre 77"/>
          <p:cNvSpPr>
            <a:spLocks noGrp="1"/>
          </p:cNvSpPr>
          <p:nvPr>
            <p:ph type="title"/>
          </p:nvPr>
        </p:nvSpPr>
        <p:spPr>
          <a:xfrm>
            <a:off x="503999" y="107430"/>
            <a:ext cx="9360849" cy="288031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DETECTION DE GENES VIA DES TRANSFERTS HORIZONTAUX : OPTION EXCLUDE_GP</a:t>
            </a:r>
            <a:endParaRPr lang="fr-FR" sz="2000" dirty="0">
              <a:latin typeface="+mj-lt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503808" y="1043533"/>
            <a:ext cx="128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METAZOAN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503808" y="6300117"/>
            <a:ext cx="181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NON-METAZOAN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736056" y="611485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fr-FR" sz="2400" dirty="0" smtClean="0"/>
              <a:t>A quel niveau veut-on </a:t>
            </a:r>
          </a:p>
          <a:p>
            <a:pPr algn="ctr">
              <a:spcAft>
                <a:spcPts val="0"/>
              </a:spcAft>
              <a:buNone/>
            </a:pPr>
            <a:r>
              <a:rPr lang="fr-FR" sz="2400" dirty="0" smtClean="0"/>
              <a:t>détecter les transferts ?</a:t>
            </a:r>
            <a:endParaRPr lang="en-US" sz="2400" dirty="0" smtClean="0"/>
          </a:p>
        </p:txBody>
      </p:sp>
      <p:sp>
        <p:nvSpPr>
          <p:cNvPr id="89" name="Flèche courbée vers le haut 88"/>
          <p:cNvSpPr/>
          <p:nvPr/>
        </p:nvSpPr>
        <p:spPr>
          <a:xfrm rot="5400000" flipH="1" flipV="1">
            <a:off x="8534191" y="5041465"/>
            <a:ext cx="1944216" cy="573087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4" name="Groupe 183"/>
          <p:cNvGrpSpPr/>
          <p:nvPr/>
        </p:nvGrpSpPr>
        <p:grpSpPr>
          <a:xfrm>
            <a:off x="6408464" y="1979637"/>
            <a:ext cx="1800200" cy="1800200"/>
            <a:chOff x="6408464" y="1979637"/>
            <a:chExt cx="1800200" cy="1800200"/>
          </a:xfrm>
        </p:grpSpPr>
        <p:grpSp>
          <p:nvGrpSpPr>
            <p:cNvPr id="5" name="Groupe 177"/>
            <p:cNvGrpSpPr/>
            <p:nvPr/>
          </p:nvGrpSpPr>
          <p:grpSpPr>
            <a:xfrm>
              <a:off x="7992640" y="2195661"/>
              <a:ext cx="216024" cy="1584176"/>
              <a:chOff x="7992640" y="2195661"/>
              <a:chExt cx="216024" cy="1584176"/>
            </a:xfrm>
          </p:grpSpPr>
          <p:sp>
            <p:nvSpPr>
              <p:cNvPr id="70" name="Bande diagonale 69"/>
              <p:cNvSpPr/>
              <p:nvPr/>
            </p:nvSpPr>
            <p:spPr>
              <a:xfrm>
                <a:off x="7992640" y="3131765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Bande diagonale 71"/>
              <p:cNvSpPr/>
              <p:nvPr/>
            </p:nvSpPr>
            <p:spPr>
              <a:xfrm>
                <a:off x="7992640" y="2195661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Bande diagonale 72"/>
              <p:cNvSpPr/>
              <p:nvPr/>
            </p:nvSpPr>
            <p:spPr>
              <a:xfrm>
                <a:off x="7992640" y="2699717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Bande diagonale 80"/>
              <p:cNvSpPr/>
              <p:nvPr/>
            </p:nvSpPr>
            <p:spPr>
              <a:xfrm>
                <a:off x="7992640" y="3635821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Groupe 176"/>
            <p:cNvGrpSpPr/>
            <p:nvPr/>
          </p:nvGrpSpPr>
          <p:grpSpPr>
            <a:xfrm>
              <a:off x="6408464" y="1979637"/>
              <a:ext cx="242036" cy="1682304"/>
              <a:chOff x="6408464" y="1979637"/>
              <a:chExt cx="242036" cy="1682304"/>
            </a:xfrm>
          </p:grpSpPr>
          <p:sp>
            <p:nvSpPr>
              <p:cNvPr id="96" name="Flèche droite 95"/>
              <p:cNvSpPr/>
              <p:nvPr/>
            </p:nvSpPr>
            <p:spPr>
              <a:xfrm rot="5400000">
                <a:off x="6408410" y="3419851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Flèche droite 96"/>
              <p:cNvSpPr/>
              <p:nvPr/>
            </p:nvSpPr>
            <p:spPr>
              <a:xfrm rot="5400000">
                <a:off x="6408410" y="2889675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Flèche droite 97"/>
              <p:cNvSpPr/>
              <p:nvPr/>
            </p:nvSpPr>
            <p:spPr>
              <a:xfrm rot="5400000">
                <a:off x="6408410" y="2457627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Flèche droite 98"/>
              <p:cNvSpPr/>
              <p:nvPr/>
            </p:nvSpPr>
            <p:spPr>
              <a:xfrm rot="5400000">
                <a:off x="6408410" y="1979691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15" name="ZoneTexte 114"/>
          <p:cNvSpPr txBox="1"/>
          <p:nvPr/>
        </p:nvSpPr>
        <p:spPr>
          <a:xfrm>
            <a:off x="5760392" y="1547589"/>
            <a:ext cx="391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Si on regarde les groupes taxonomiques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e 182"/>
          <p:cNvGrpSpPr/>
          <p:nvPr/>
        </p:nvGrpSpPr>
        <p:grpSpPr>
          <a:xfrm>
            <a:off x="4392240" y="6156101"/>
            <a:ext cx="4680520" cy="792088"/>
            <a:chOff x="4392240" y="6156101"/>
            <a:chExt cx="4680520" cy="792088"/>
          </a:xfrm>
        </p:grpSpPr>
        <p:cxnSp>
          <p:nvCxnSpPr>
            <p:cNvPr id="107" name="Connecteur droit avec flèche 106"/>
            <p:cNvCxnSpPr/>
            <p:nvPr/>
          </p:nvCxnSpPr>
          <p:spPr>
            <a:xfrm>
              <a:off x="4392240" y="6300117"/>
              <a:ext cx="15121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e 181"/>
            <p:cNvGrpSpPr/>
            <p:nvPr/>
          </p:nvGrpSpPr>
          <p:grpSpPr>
            <a:xfrm>
              <a:off x="6624488" y="6156101"/>
              <a:ext cx="2448272" cy="792088"/>
              <a:chOff x="6624488" y="6156101"/>
              <a:chExt cx="2448272" cy="792088"/>
            </a:xfrm>
          </p:grpSpPr>
          <p:sp>
            <p:nvSpPr>
              <p:cNvPr id="84" name="Bande diagonale 83"/>
              <p:cNvSpPr/>
              <p:nvPr/>
            </p:nvSpPr>
            <p:spPr>
              <a:xfrm>
                <a:off x="8856736" y="6227529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45"/>
              <p:cNvSpPr>
                <a:spLocks noChangeArrowheads="1"/>
              </p:cNvSpPr>
              <p:nvPr/>
            </p:nvSpPr>
            <p:spPr bwMode="auto">
              <a:xfrm>
                <a:off x="7704608" y="6156101"/>
                <a:ext cx="989053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fr-FR" sz="1400" dirty="0" err="1" smtClean="0"/>
                  <a:t>Actinoplanes</a:t>
                </a:r>
                <a:r>
                  <a:rPr lang="fr-FR" sz="1400" dirty="0" smtClean="0"/>
                  <a:t> </a:t>
                </a:r>
              </a:p>
              <a:p>
                <a:pPr algn="r"/>
                <a:r>
                  <a:rPr lang="fr-FR" sz="1400" dirty="0" err="1" smtClean="0"/>
                  <a:t>globisporus</a:t>
                </a:r>
                <a:endParaRPr lang="fr-FR" sz="1400" dirty="0"/>
              </a:p>
            </p:txBody>
          </p:sp>
          <p:cxnSp>
            <p:nvCxnSpPr>
              <p:cNvPr id="155" name="Connecteur droit 154"/>
              <p:cNvCxnSpPr/>
              <p:nvPr/>
            </p:nvCxnSpPr>
            <p:spPr>
              <a:xfrm>
                <a:off x="7128544" y="6300117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6624488" y="6300117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ZoneTexte 174"/>
              <p:cNvSpPr txBox="1"/>
              <p:nvPr/>
            </p:nvSpPr>
            <p:spPr>
              <a:xfrm>
                <a:off x="8140127" y="6640412"/>
                <a:ext cx="5725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rgbClr val="00B050"/>
                    </a:solidFill>
                  </a:rPr>
                  <a:t>1</a:t>
                </a:r>
                <a:r>
                  <a:rPr lang="fr-FR" sz="1400" b="1" baseline="30000" dirty="0" smtClean="0">
                    <a:solidFill>
                      <a:srgbClr val="00B050"/>
                    </a:solidFill>
                  </a:rPr>
                  <a:t>e</a:t>
                </a:r>
                <a:r>
                  <a:rPr lang="fr-FR" sz="1400" b="1" dirty="0" smtClean="0">
                    <a:solidFill>
                      <a:srgbClr val="00B050"/>
                    </a:solidFill>
                  </a:rPr>
                  <a:t>-37</a:t>
                </a:r>
                <a:endParaRPr lang="fr-FR" sz="1400" b="1" dirty="0">
                  <a:solidFill>
                    <a:srgbClr val="00B050"/>
                  </a:solidFill>
                </a:endParaRPr>
              </a:p>
            </p:txBody>
          </p:sp>
        </p:grpSp>
      </p:grpSp>
      <p:grpSp>
        <p:nvGrpSpPr>
          <p:cNvPr id="9" name="Groupe 187"/>
          <p:cNvGrpSpPr/>
          <p:nvPr/>
        </p:nvGrpSpPr>
        <p:grpSpPr>
          <a:xfrm>
            <a:off x="4320232" y="1151255"/>
            <a:ext cx="4375295" cy="3492678"/>
            <a:chOff x="4297520" y="1151255"/>
            <a:chExt cx="4375295" cy="3492678"/>
          </a:xfrm>
        </p:grpSpPr>
        <p:grpSp>
          <p:nvGrpSpPr>
            <p:cNvPr id="10" name="Groupe 175"/>
            <p:cNvGrpSpPr/>
            <p:nvPr/>
          </p:nvGrpSpPr>
          <p:grpSpPr>
            <a:xfrm>
              <a:off x="4297520" y="1151255"/>
              <a:ext cx="3520352" cy="3132058"/>
              <a:chOff x="4297520" y="1151255"/>
              <a:chExt cx="3520352" cy="3132058"/>
            </a:xfrm>
          </p:grpSpPr>
          <p:sp>
            <p:nvSpPr>
              <p:cNvPr id="52" name="Parenthèse fermante 51"/>
              <p:cNvSpPr/>
              <p:nvPr/>
            </p:nvSpPr>
            <p:spPr>
              <a:xfrm flipH="1">
                <a:off x="6146444" y="2276053"/>
                <a:ext cx="432048" cy="1935832"/>
              </a:xfrm>
              <a:prstGeom prst="rightBracket">
                <a:avLst>
                  <a:gd name="adj" fmla="val 0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3" name="Connecteur droit 52"/>
              <p:cNvCxnSpPr/>
              <p:nvPr/>
            </p:nvCxnSpPr>
            <p:spPr>
              <a:xfrm>
                <a:off x="5858412" y="3203773"/>
                <a:ext cx="288032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45"/>
              <p:cNvSpPr>
                <a:spLocks noChangeArrowheads="1"/>
              </p:cNvSpPr>
              <p:nvPr/>
            </p:nvSpPr>
            <p:spPr bwMode="auto">
              <a:xfrm>
                <a:off x="4824288" y="3059757"/>
                <a:ext cx="95539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Longidoridae</a:t>
                </a:r>
                <a:endParaRPr lang="fr-FR" sz="1400" dirty="0"/>
              </a:p>
            </p:txBody>
          </p:sp>
          <p:sp>
            <p:nvSpPr>
              <p:cNvPr id="60" name="Rectangle 45"/>
              <p:cNvSpPr>
                <a:spLocks noChangeArrowheads="1"/>
              </p:cNvSpPr>
              <p:nvPr/>
            </p:nvSpPr>
            <p:spPr bwMode="auto">
              <a:xfrm>
                <a:off x="6737752" y="2195661"/>
                <a:ext cx="1026948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Californidorus</a:t>
                </a:r>
                <a:endParaRPr lang="fr-FR" sz="1400" dirty="0"/>
              </a:p>
            </p:txBody>
          </p:sp>
          <p:sp>
            <p:nvSpPr>
              <p:cNvPr id="61" name="Rectangle 45"/>
              <p:cNvSpPr>
                <a:spLocks noChangeArrowheads="1"/>
              </p:cNvSpPr>
              <p:nvPr/>
            </p:nvSpPr>
            <p:spPr bwMode="auto">
              <a:xfrm>
                <a:off x="6737752" y="2555701"/>
                <a:ext cx="807913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Longidorus</a:t>
                </a:r>
                <a:endParaRPr lang="fr-FR" sz="1400" dirty="0"/>
              </a:p>
            </p:txBody>
          </p:sp>
          <p:sp>
            <p:nvSpPr>
              <p:cNvPr id="62" name="Rectangle 45"/>
              <p:cNvSpPr>
                <a:spLocks noChangeArrowheads="1"/>
              </p:cNvSpPr>
              <p:nvPr/>
            </p:nvSpPr>
            <p:spPr bwMode="auto">
              <a:xfrm>
                <a:off x="6722508" y="3059757"/>
                <a:ext cx="109536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Paralongidorus</a:t>
                </a:r>
                <a:endParaRPr lang="fr-FR" sz="1400" dirty="0"/>
              </a:p>
            </p:txBody>
          </p:sp>
          <p:sp>
            <p:nvSpPr>
              <p:cNvPr id="63" name="Rectangle 45"/>
              <p:cNvSpPr>
                <a:spLocks noChangeArrowheads="1"/>
              </p:cNvSpPr>
              <p:nvPr/>
            </p:nvSpPr>
            <p:spPr bwMode="auto">
              <a:xfrm>
                <a:off x="6737752" y="3563813"/>
                <a:ext cx="782265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Xiphidorus</a:t>
                </a:r>
                <a:endParaRPr lang="fr-FR" sz="1400" dirty="0"/>
              </a:p>
            </p:txBody>
          </p:sp>
          <p:sp>
            <p:nvSpPr>
              <p:cNvPr id="64" name="Rectangle 45"/>
              <p:cNvSpPr>
                <a:spLocks noChangeArrowheads="1"/>
              </p:cNvSpPr>
              <p:nvPr/>
            </p:nvSpPr>
            <p:spPr bwMode="auto">
              <a:xfrm>
                <a:off x="6737752" y="4067869"/>
                <a:ext cx="779059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Xiphinema</a:t>
                </a:r>
                <a:endParaRPr lang="fr-FR" sz="1400" dirty="0"/>
              </a:p>
            </p:txBody>
          </p:sp>
          <p:cxnSp>
            <p:nvCxnSpPr>
              <p:cNvPr id="67" name="Connecteur droit 66"/>
              <p:cNvCxnSpPr/>
              <p:nvPr/>
            </p:nvCxnSpPr>
            <p:spPr>
              <a:xfrm>
                <a:off x="6146444" y="3203773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>
                <a:off x="6146444" y="2771725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>
                <a:off x="6146444" y="3707829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avec flèche 103"/>
              <p:cNvCxnSpPr>
                <a:stCxn id="117" idx="3"/>
              </p:cNvCxnSpPr>
              <p:nvPr/>
            </p:nvCxnSpPr>
            <p:spPr>
              <a:xfrm>
                <a:off x="4297520" y="1151255"/>
                <a:ext cx="886808" cy="17644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" name="ZoneTexte 184"/>
            <p:cNvSpPr txBox="1"/>
            <p:nvPr/>
          </p:nvSpPr>
          <p:spPr>
            <a:xfrm>
              <a:off x="7272560" y="4336156"/>
              <a:ext cx="14002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Xiphinema</a:t>
              </a:r>
              <a:r>
                <a:rPr lang="fr-FR" sz="1400" i="1" dirty="0" smtClean="0"/>
                <a:t> index</a:t>
              </a:r>
              <a:endParaRPr lang="fr-FR" sz="1400" i="1" dirty="0"/>
            </a:p>
          </p:txBody>
        </p:sp>
      </p:grpSp>
      <p:grpSp>
        <p:nvGrpSpPr>
          <p:cNvPr id="11" name="Groupe 186"/>
          <p:cNvGrpSpPr/>
          <p:nvPr/>
        </p:nvGrpSpPr>
        <p:grpSpPr>
          <a:xfrm>
            <a:off x="7946644" y="4139877"/>
            <a:ext cx="1126116" cy="432048"/>
            <a:chOff x="7946644" y="4139877"/>
            <a:chExt cx="1126116" cy="432048"/>
          </a:xfrm>
        </p:grpSpPr>
        <p:sp>
          <p:nvSpPr>
            <p:cNvPr id="82" name="Bande diagonale 81"/>
            <p:cNvSpPr/>
            <p:nvPr/>
          </p:nvSpPr>
          <p:spPr>
            <a:xfrm>
              <a:off x="7946644" y="4139877"/>
              <a:ext cx="216024" cy="144016"/>
            </a:xfrm>
            <a:prstGeom prst="diagStrip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6" name="Bande diagonale 185"/>
            <p:cNvSpPr/>
            <p:nvPr/>
          </p:nvSpPr>
          <p:spPr>
            <a:xfrm>
              <a:off x="8856736" y="4427909"/>
              <a:ext cx="216024" cy="144016"/>
            </a:xfrm>
            <a:prstGeom prst="diagStrip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e 196"/>
          <p:cNvGrpSpPr/>
          <p:nvPr/>
        </p:nvGrpSpPr>
        <p:grpSpPr>
          <a:xfrm>
            <a:off x="6408464" y="2051645"/>
            <a:ext cx="3506121" cy="2114352"/>
            <a:chOff x="6408464" y="2051645"/>
            <a:chExt cx="3506121" cy="2114352"/>
          </a:xfrm>
        </p:grpSpPr>
        <p:grpSp>
          <p:nvGrpSpPr>
            <p:cNvPr id="13" name="Groupe 190"/>
            <p:cNvGrpSpPr/>
            <p:nvPr/>
          </p:nvGrpSpPr>
          <p:grpSpPr>
            <a:xfrm>
              <a:off x="6408464" y="2844313"/>
              <a:ext cx="3506121" cy="1321684"/>
              <a:chOff x="6408464" y="2844313"/>
              <a:chExt cx="3506121" cy="1321684"/>
            </a:xfrm>
          </p:grpSpPr>
          <p:sp>
            <p:nvSpPr>
              <p:cNvPr id="95" name="Flèche droite 94"/>
              <p:cNvSpPr/>
              <p:nvPr/>
            </p:nvSpPr>
            <p:spPr>
              <a:xfrm rot="5400000">
                <a:off x="6408410" y="3923907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Rectangle 45"/>
              <p:cNvSpPr>
                <a:spLocks noChangeArrowheads="1"/>
              </p:cNvSpPr>
              <p:nvPr/>
            </p:nvSpPr>
            <p:spPr bwMode="auto">
              <a:xfrm>
                <a:off x="8568704" y="2844313"/>
                <a:ext cx="1345881" cy="215444"/>
              </a:xfrm>
              <a:prstGeom prst="rect">
                <a:avLst/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rgbClr val="0070C0"/>
                    </a:solidFill>
                  </a:rPr>
                  <a:t>eval</a:t>
                </a:r>
                <a:r>
                  <a:rPr lang="fr-FR" sz="1400" dirty="0" smtClean="0">
                    <a:solidFill>
                      <a:srgbClr val="0070C0"/>
                    </a:solidFill>
                  </a:rPr>
                  <a:t> M &lt; </a:t>
                </a:r>
                <a:r>
                  <a:rPr lang="fr-FR" sz="1400" dirty="0" err="1" smtClean="0">
                    <a:solidFill>
                      <a:srgbClr val="0070C0"/>
                    </a:solidFill>
                  </a:rPr>
                  <a:t>eval</a:t>
                </a:r>
                <a:r>
                  <a:rPr lang="fr-FR" sz="1400" dirty="0" smtClean="0">
                    <a:solidFill>
                      <a:srgbClr val="0070C0"/>
                    </a:solidFill>
                  </a:rPr>
                  <a:t> NM </a:t>
                </a:r>
                <a:endParaRPr lang="fr-FR" sz="14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92" name="Accolade fermante 191"/>
            <p:cNvSpPr/>
            <p:nvPr/>
          </p:nvSpPr>
          <p:spPr>
            <a:xfrm>
              <a:off x="8280672" y="2051645"/>
              <a:ext cx="216024" cy="18002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99"/>
          <p:cNvGrpSpPr/>
          <p:nvPr/>
        </p:nvGrpSpPr>
        <p:grpSpPr>
          <a:xfrm>
            <a:off x="5904408" y="1979637"/>
            <a:ext cx="3506121" cy="3960440"/>
            <a:chOff x="5904408" y="1979637"/>
            <a:chExt cx="3506121" cy="3960440"/>
          </a:xfrm>
        </p:grpSpPr>
        <p:grpSp>
          <p:nvGrpSpPr>
            <p:cNvPr id="15" name="Groupe 188"/>
            <p:cNvGrpSpPr/>
            <p:nvPr/>
          </p:nvGrpSpPr>
          <p:grpSpPr>
            <a:xfrm>
              <a:off x="5904408" y="1979637"/>
              <a:ext cx="3194364" cy="3744416"/>
              <a:chOff x="5878396" y="1979637"/>
              <a:chExt cx="3194364" cy="3744416"/>
            </a:xfrm>
          </p:grpSpPr>
          <p:grpSp>
            <p:nvGrpSpPr>
              <p:cNvPr id="16" name="Groupe 179"/>
              <p:cNvGrpSpPr/>
              <p:nvPr/>
            </p:nvGrpSpPr>
            <p:grpSpPr>
              <a:xfrm>
                <a:off x="5878396" y="1979637"/>
                <a:ext cx="746092" cy="2160240"/>
                <a:chOff x="5878396" y="1979637"/>
                <a:chExt cx="746092" cy="2160240"/>
              </a:xfrm>
            </p:grpSpPr>
            <p:sp>
              <p:nvSpPr>
                <p:cNvPr id="94" name="Flèche droite 93"/>
                <p:cNvSpPr/>
                <p:nvPr/>
              </p:nvSpPr>
              <p:spPr>
                <a:xfrm rot="5400000">
                  <a:off x="5878342" y="2889675"/>
                  <a:ext cx="242144" cy="242036"/>
                </a:xfrm>
                <a:prstGeom prst="rightArrow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7" name="Groupe 178"/>
                <p:cNvGrpSpPr/>
                <p:nvPr/>
              </p:nvGrpSpPr>
              <p:grpSpPr>
                <a:xfrm>
                  <a:off x="6336456" y="1979637"/>
                  <a:ext cx="288032" cy="2160240"/>
                  <a:chOff x="8640712" y="1979637"/>
                  <a:chExt cx="288032" cy="2160240"/>
                </a:xfrm>
              </p:grpSpPr>
              <p:grpSp>
                <p:nvGrpSpPr>
                  <p:cNvPr id="18" name="Groupe 93"/>
                  <p:cNvGrpSpPr/>
                  <p:nvPr/>
                </p:nvGrpSpPr>
                <p:grpSpPr>
                  <a:xfrm>
                    <a:off x="8640712" y="1979637"/>
                    <a:ext cx="288032" cy="288032"/>
                    <a:chOff x="8352680" y="2915741"/>
                    <a:chExt cx="288032" cy="288032"/>
                  </a:xfrm>
                </p:grpSpPr>
                <p:cxnSp>
                  <p:nvCxnSpPr>
                    <p:cNvPr id="111" name="Connecteur droit 110"/>
                    <p:cNvCxnSpPr/>
                    <p:nvPr/>
                  </p:nvCxnSpPr>
                  <p:spPr>
                    <a:xfrm flipH="1"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Connecteur droit 111"/>
                    <p:cNvCxnSpPr/>
                    <p:nvPr/>
                  </p:nvCxnSpPr>
                  <p:spPr>
                    <a:xfrm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" name="Groupe 93"/>
                  <p:cNvGrpSpPr/>
                  <p:nvPr/>
                </p:nvGrpSpPr>
                <p:grpSpPr>
                  <a:xfrm>
                    <a:off x="8640712" y="2411685"/>
                    <a:ext cx="288032" cy="288032"/>
                    <a:chOff x="8352680" y="2915741"/>
                    <a:chExt cx="288032" cy="288032"/>
                  </a:xfrm>
                </p:grpSpPr>
                <p:cxnSp>
                  <p:nvCxnSpPr>
                    <p:cNvPr id="87" name="Connecteur droit 86"/>
                    <p:cNvCxnSpPr/>
                    <p:nvPr/>
                  </p:nvCxnSpPr>
                  <p:spPr>
                    <a:xfrm flipH="1"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Connecteur droit 87"/>
                    <p:cNvCxnSpPr/>
                    <p:nvPr/>
                  </p:nvCxnSpPr>
                  <p:spPr>
                    <a:xfrm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" name="Groupe 93"/>
                  <p:cNvGrpSpPr/>
                  <p:nvPr/>
                </p:nvGrpSpPr>
                <p:grpSpPr>
                  <a:xfrm>
                    <a:off x="8640712" y="2843733"/>
                    <a:ext cx="288032" cy="288032"/>
                    <a:chOff x="8352680" y="2915741"/>
                    <a:chExt cx="288032" cy="288032"/>
                  </a:xfrm>
                </p:grpSpPr>
                <p:cxnSp>
                  <p:nvCxnSpPr>
                    <p:cNvPr id="91" name="Connecteur droit 90"/>
                    <p:cNvCxnSpPr/>
                    <p:nvPr/>
                  </p:nvCxnSpPr>
                  <p:spPr>
                    <a:xfrm flipH="1"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Connecteur droit 91"/>
                    <p:cNvCxnSpPr/>
                    <p:nvPr/>
                  </p:nvCxnSpPr>
                  <p:spPr>
                    <a:xfrm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" name="Groupe 93"/>
                  <p:cNvGrpSpPr/>
                  <p:nvPr/>
                </p:nvGrpSpPr>
                <p:grpSpPr>
                  <a:xfrm>
                    <a:off x="8640712" y="3347789"/>
                    <a:ext cx="288032" cy="288032"/>
                    <a:chOff x="8352680" y="2915741"/>
                    <a:chExt cx="288032" cy="288032"/>
                  </a:xfrm>
                </p:grpSpPr>
                <p:cxnSp>
                  <p:nvCxnSpPr>
                    <p:cNvPr id="101" name="Connecteur droit 100"/>
                    <p:cNvCxnSpPr/>
                    <p:nvPr/>
                  </p:nvCxnSpPr>
                  <p:spPr>
                    <a:xfrm flipH="1"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Connecteur droit 102"/>
                    <p:cNvCxnSpPr/>
                    <p:nvPr/>
                  </p:nvCxnSpPr>
                  <p:spPr>
                    <a:xfrm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" name="Groupe 93"/>
                  <p:cNvGrpSpPr/>
                  <p:nvPr/>
                </p:nvGrpSpPr>
                <p:grpSpPr>
                  <a:xfrm>
                    <a:off x="8640712" y="3851845"/>
                    <a:ext cx="288032" cy="288032"/>
                    <a:chOff x="8352680" y="2915741"/>
                    <a:chExt cx="288032" cy="288032"/>
                  </a:xfrm>
                </p:grpSpPr>
                <p:cxnSp>
                  <p:nvCxnSpPr>
                    <p:cNvPr id="109" name="Connecteur droit 108"/>
                    <p:cNvCxnSpPr/>
                    <p:nvPr/>
                  </p:nvCxnSpPr>
                  <p:spPr>
                    <a:xfrm flipH="1"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Connecteur droit 113"/>
                    <p:cNvCxnSpPr/>
                    <p:nvPr/>
                  </p:nvCxnSpPr>
                  <p:spPr>
                    <a:xfrm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3" name="Groupe 180"/>
              <p:cNvGrpSpPr/>
              <p:nvPr/>
            </p:nvGrpSpPr>
            <p:grpSpPr>
              <a:xfrm>
                <a:off x="6624488" y="4931965"/>
                <a:ext cx="2448272" cy="792088"/>
                <a:chOff x="6624488" y="4931965"/>
                <a:chExt cx="2448272" cy="792088"/>
              </a:xfrm>
            </p:grpSpPr>
            <p:sp>
              <p:nvSpPr>
                <p:cNvPr id="90" name="ZoneTexte 89"/>
                <p:cNvSpPr txBox="1"/>
                <p:nvPr/>
              </p:nvSpPr>
              <p:spPr>
                <a:xfrm>
                  <a:off x="7613960" y="4931965"/>
                  <a:ext cx="103265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 err="1" smtClean="0"/>
                    <a:t>Diaphorina</a:t>
                  </a:r>
                  <a:r>
                    <a:rPr lang="fr-FR" sz="1400" dirty="0" smtClean="0"/>
                    <a:t> </a:t>
                  </a:r>
                </a:p>
                <a:p>
                  <a:pPr algn="r"/>
                  <a:r>
                    <a:rPr lang="fr-FR" sz="1400" dirty="0" err="1" smtClean="0"/>
                    <a:t>citri</a:t>
                  </a:r>
                  <a:endParaRPr lang="fr-FR" sz="1400" dirty="0"/>
                </a:p>
              </p:txBody>
            </p:sp>
            <p:sp>
              <p:nvSpPr>
                <p:cNvPr id="93" name="Bande diagonale 92"/>
                <p:cNvSpPr/>
                <p:nvPr/>
              </p:nvSpPr>
              <p:spPr>
                <a:xfrm>
                  <a:off x="8856736" y="5003973"/>
                  <a:ext cx="216024" cy="144016"/>
                </a:xfrm>
                <a:prstGeom prst="diagStripe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50" name="Connecteur droit 149"/>
                <p:cNvCxnSpPr/>
                <p:nvPr/>
              </p:nvCxnSpPr>
              <p:spPr>
                <a:xfrm>
                  <a:off x="7128544" y="5075981"/>
                  <a:ext cx="432048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150"/>
                <p:cNvCxnSpPr/>
                <p:nvPr/>
              </p:nvCxnSpPr>
              <p:spPr>
                <a:xfrm>
                  <a:off x="6624488" y="5075981"/>
                  <a:ext cx="432048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ZoneTexte 173"/>
                <p:cNvSpPr txBox="1"/>
                <p:nvPr/>
              </p:nvSpPr>
              <p:spPr>
                <a:xfrm>
                  <a:off x="8068119" y="5416276"/>
                  <a:ext cx="57259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 smtClean="0">
                      <a:solidFill>
                        <a:srgbClr val="FF0000"/>
                      </a:solidFill>
                    </a:rPr>
                    <a:t>2</a:t>
                  </a:r>
                  <a:r>
                    <a:rPr lang="fr-FR" sz="1400" b="1" baseline="30000" dirty="0" smtClean="0">
                      <a:solidFill>
                        <a:srgbClr val="FF0000"/>
                      </a:solidFill>
                    </a:rPr>
                    <a:t>e</a:t>
                  </a:r>
                  <a:r>
                    <a:rPr lang="fr-FR" sz="1400" b="1" dirty="0" smtClean="0">
                      <a:solidFill>
                        <a:srgbClr val="FF0000"/>
                      </a:solidFill>
                    </a:rPr>
                    <a:t>-24</a:t>
                  </a:r>
                  <a:endParaRPr lang="fr-FR" sz="14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199" name="Rectangle 45"/>
            <p:cNvSpPr>
              <a:spLocks noChangeArrowheads="1"/>
            </p:cNvSpPr>
            <p:nvPr/>
          </p:nvSpPr>
          <p:spPr bwMode="auto">
            <a:xfrm>
              <a:off x="8064648" y="5724633"/>
              <a:ext cx="1345881" cy="21544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400" dirty="0" smtClean="0">
                  <a:solidFill>
                    <a:schemeClr val="accent1"/>
                  </a:solidFill>
                </a:rPr>
                <a:t> </a:t>
              </a:r>
              <a:r>
                <a:rPr lang="fr-FR" sz="1400" dirty="0" err="1" smtClean="0">
                  <a:solidFill>
                    <a:schemeClr val="accent1"/>
                  </a:solidFill>
                </a:rPr>
                <a:t>eval</a:t>
              </a:r>
              <a:r>
                <a:rPr lang="fr-FR" sz="1400" dirty="0" smtClean="0">
                  <a:solidFill>
                    <a:schemeClr val="accent1"/>
                  </a:solidFill>
                </a:rPr>
                <a:t> NM &lt; </a:t>
              </a:r>
              <a:r>
                <a:rPr lang="fr-FR" sz="1400" dirty="0" err="1" smtClean="0">
                  <a:solidFill>
                    <a:schemeClr val="accent1"/>
                  </a:solidFill>
                </a:rPr>
                <a:t>eval</a:t>
              </a:r>
              <a:r>
                <a:rPr lang="fr-FR" sz="1400" dirty="0" smtClean="0">
                  <a:solidFill>
                    <a:schemeClr val="accent1"/>
                  </a:solidFill>
                </a:rPr>
                <a:t> M </a:t>
              </a:r>
              <a:endParaRPr lang="fr-FR" sz="14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153" name="Connecteur droit 152"/>
          <p:cNvCxnSpPr/>
          <p:nvPr/>
        </p:nvCxnSpPr>
        <p:spPr>
          <a:xfrm flipH="1">
            <a:off x="9216776" y="2843733"/>
            <a:ext cx="288032" cy="288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/>
          <p:cNvCxnSpPr/>
          <p:nvPr/>
        </p:nvCxnSpPr>
        <p:spPr>
          <a:xfrm>
            <a:off x="9216776" y="2843733"/>
            <a:ext cx="288032" cy="288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ZoneTexte 156"/>
          <p:cNvSpPr txBox="1"/>
          <p:nvPr/>
        </p:nvSpPr>
        <p:spPr>
          <a:xfrm>
            <a:off x="215776" y="5675852"/>
            <a:ext cx="972108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Groupes à exclure : à remplir pour l’option </a:t>
            </a:r>
            <a:r>
              <a:rPr lang="fr-FR" b="1" dirty="0" err="1" smtClean="0">
                <a:solidFill>
                  <a:srgbClr val="FF0000"/>
                </a:solidFill>
              </a:rPr>
              <a:t>exclude_gp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dirty="0" err="1" smtClean="0">
                <a:solidFill>
                  <a:srgbClr val="FF0000"/>
                </a:solidFill>
              </a:rPr>
              <a:t>Longidoridae</a:t>
            </a:r>
            <a:r>
              <a:rPr lang="fr-FR" dirty="0" smtClean="0">
                <a:solidFill>
                  <a:srgbClr val="FF0000"/>
                </a:solidFill>
              </a:rPr>
              <a:t>-46001</a:t>
            </a:r>
          </a:p>
          <a:p>
            <a:r>
              <a:rPr lang="fr-FR" dirty="0" smtClean="0"/>
              <a:t>Ou</a:t>
            </a:r>
          </a:p>
          <a:p>
            <a:r>
              <a:rPr lang="fr-FR" dirty="0" err="1" smtClean="0">
                <a:solidFill>
                  <a:srgbClr val="FF0000"/>
                </a:solidFill>
              </a:rPr>
              <a:t>Californidorus</a:t>
            </a:r>
            <a:r>
              <a:rPr lang="fr-FR" dirty="0" smtClean="0">
                <a:solidFill>
                  <a:srgbClr val="FF0000"/>
                </a:solidFill>
              </a:rPr>
              <a:t>-241686,</a:t>
            </a:r>
            <a:r>
              <a:rPr lang="fr-FR" dirty="0" err="1" smtClean="0">
                <a:solidFill>
                  <a:srgbClr val="FF0000"/>
                </a:solidFill>
              </a:rPr>
              <a:t>Longidorus</a:t>
            </a:r>
            <a:r>
              <a:rPr lang="fr-FR" dirty="0" smtClean="0">
                <a:solidFill>
                  <a:srgbClr val="FF0000"/>
                </a:solidFill>
              </a:rPr>
              <a:t>-70230,</a:t>
            </a:r>
            <a:r>
              <a:rPr lang="fr-FR" dirty="0" err="1" smtClean="0">
                <a:solidFill>
                  <a:srgbClr val="FF0000"/>
                </a:solidFill>
              </a:rPr>
              <a:t>Xiphinema</a:t>
            </a:r>
            <a:r>
              <a:rPr lang="fr-FR" dirty="0" smtClean="0">
                <a:solidFill>
                  <a:srgbClr val="FF0000"/>
                </a:solidFill>
              </a:rPr>
              <a:t>-46002,</a:t>
            </a:r>
            <a:r>
              <a:rPr lang="fr-FR" dirty="0" err="1" smtClean="0">
                <a:solidFill>
                  <a:srgbClr val="FF0000"/>
                </a:solidFill>
              </a:rPr>
              <a:t>Paralongidorus</a:t>
            </a:r>
            <a:r>
              <a:rPr lang="fr-FR" dirty="0" smtClean="0">
                <a:solidFill>
                  <a:srgbClr val="FF0000"/>
                </a:solidFill>
              </a:rPr>
              <a:t>-188096,</a:t>
            </a:r>
            <a:r>
              <a:rPr lang="fr-FR" dirty="0" err="1" smtClean="0">
                <a:solidFill>
                  <a:srgbClr val="FF0000"/>
                </a:solidFill>
              </a:rPr>
              <a:t>Xiphidorus</a:t>
            </a:r>
            <a:r>
              <a:rPr lang="fr-FR" dirty="0" smtClean="0">
                <a:solidFill>
                  <a:srgbClr val="FF0000"/>
                </a:solidFill>
              </a:rPr>
              <a:t>-243741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02"/>
          <p:cNvGrpSpPr/>
          <p:nvPr/>
        </p:nvGrpSpPr>
        <p:grpSpPr>
          <a:xfrm>
            <a:off x="4824288" y="1475581"/>
            <a:ext cx="3672408" cy="3495873"/>
            <a:chOff x="4824288" y="1475581"/>
            <a:chExt cx="3672408" cy="3495873"/>
          </a:xfrm>
        </p:grpSpPr>
        <p:sp>
          <p:nvSpPr>
            <p:cNvPr id="201" name="Ellipse 200"/>
            <p:cNvSpPr/>
            <p:nvPr/>
          </p:nvSpPr>
          <p:spPr>
            <a:xfrm>
              <a:off x="5688384" y="1475581"/>
              <a:ext cx="2808312" cy="32403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Rectangle 45"/>
            <p:cNvSpPr>
              <a:spLocks noChangeArrowheads="1"/>
            </p:cNvSpPr>
            <p:nvPr/>
          </p:nvSpPr>
          <p:spPr bwMode="auto">
            <a:xfrm>
              <a:off x="4824288" y="4355901"/>
              <a:ext cx="1739964" cy="6155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2000" dirty="0" smtClean="0"/>
                <a:t>  tous parasites   </a:t>
              </a:r>
            </a:p>
            <a:p>
              <a:pPr algn="ctr"/>
              <a:r>
                <a:rPr lang="fr-FR" sz="2000" dirty="0" smtClean="0"/>
                <a:t>de plante</a:t>
              </a:r>
              <a:endParaRPr lang="fr-FR" sz="2000" dirty="0"/>
            </a:p>
          </p:txBody>
        </p:sp>
      </p:grpSp>
      <p:sp>
        <p:nvSpPr>
          <p:cNvPr id="106" name="Rectangle 34"/>
          <p:cNvSpPr>
            <a:spLocks noChangeArrowheads="1"/>
          </p:cNvSpPr>
          <p:nvPr/>
        </p:nvSpPr>
        <p:spPr bwMode="auto">
          <a:xfrm>
            <a:off x="3456136" y="4931965"/>
            <a:ext cx="60010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err="1"/>
              <a:t>Archeae</a:t>
            </a:r>
            <a:endParaRPr lang="fr-FR" sz="1400" dirty="0"/>
          </a:p>
        </p:txBody>
      </p:sp>
      <p:sp>
        <p:nvSpPr>
          <p:cNvPr id="110" name="Rectangle 38"/>
          <p:cNvSpPr>
            <a:spLocks noChangeArrowheads="1"/>
          </p:cNvSpPr>
          <p:nvPr/>
        </p:nvSpPr>
        <p:spPr bwMode="auto">
          <a:xfrm>
            <a:off x="3528144" y="6156101"/>
            <a:ext cx="6729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Bactéries</a:t>
            </a:r>
          </a:p>
        </p:txBody>
      </p:sp>
      <p:sp>
        <p:nvSpPr>
          <p:cNvPr id="113" name="Rectangle 41"/>
          <p:cNvSpPr>
            <a:spLocks noChangeArrowheads="1"/>
          </p:cNvSpPr>
          <p:nvPr/>
        </p:nvSpPr>
        <p:spPr bwMode="auto">
          <a:xfrm>
            <a:off x="3456136" y="4283893"/>
            <a:ext cx="533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Plantes</a:t>
            </a:r>
          </a:p>
        </p:txBody>
      </p:sp>
      <p:sp>
        <p:nvSpPr>
          <p:cNvPr id="117" name="Rectangle 45"/>
          <p:cNvSpPr>
            <a:spLocks noChangeArrowheads="1"/>
          </p:cNvSpPr>
          <p:nvPr/>
        </p:nvSpPr>
        <p:spPr bwMode="auto">
          <a:xfrm>
            <a:off x="3456136" y="1043533"/>
            <a:ext cx="8413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err="1"/>
              <a:t>Nematodes</a:t>
            </a:r>
            <a:endParaRPr lang="fr-FR" sz="1400" dirty="0"/>
          </a:p>
        </p:txBody>
      </p:sp>
      <p:sp>
        <p:nvSpPr>
          <p:cNvPr id="118" name="Rectangle 46"/>
          <p:cNvSpPr>
            <a:spLocks noChangeArrowheads="1"/>
          </p:cNvSpPr>
          <p:nvPr/>
        </p:nvSpPr>
        <p:spPr bwMode="auto">
          <a:xfrm>
            <a:off x="3461149" y="3707829"/>
            <a:ext cx="9954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Champignons</a:t>
            </a:r>
          </a:p>
        </p:txBody>
      </p:sp>
      <p:sp>
        <p:nvSpPr>
          <p:cNvPr id="119" name="Rectangle 47"/>
          <p:cNvSpPr>
            <a:spLocks noChangeArrowheads="1"/>
          </p:cNvSpPr>
          <p:nvPr/>
        </p:nvSpPr>
        <p:spPr bwMode="auto">
          <a:xfrm>
            <a:off x="3456136" y="3995861"/>
            <a:ext cx="10183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Algues rouges</a:t>
            </a:r>
          </a:p>
        </p:txBody>
      </p:sp>
      <p:grpSp>
        <p:nvGrpSpPr>
          <p:cNvPr id="3" name="Groupe 58"/>
          <p:cNvGrpSpPr>
            <a:grpSpLocks/>
          </p:cNvGrpSpPr>
          <p:nvPr/>
        </p:nvGrpSpPr>
        <p:grpSpPr bwMode="auto">
          <a:xfrm rot="5400000">
            <a:off x="-612316" y="2663713"/>
            <a:ext cx="5544616" cy="2448272"/>
            <a:chOff x="561975" y="1300162"/>
            <a:chExt cx="6030470" cy="5779298"/>
          </a:xfrm>
        </p:grpSpPr>
        <p:sp>
          <p:nvSpPr>
            <p:cNvPr id="121" name="Freeform 7"/>
            <p:cNvSpPr>
              <a:spLocks/>
            </p:cNvSpPr>
            <p:nvPr/>
          </p:nvSpPr>
          <p:spPr bwMode="auto">
            <a:xfrm rot="-5400000">
              <a:off x="2587990" y="3984256"/>
              <a:ext cx="3619499" cy="838928"/>
            </a:xfrm>
            <a:custGeom>
              <a:avLst/>
              <a:gdLst>
                <a:gd name="T0" fmla="*/ 754087787 w 17373"/>
                <a:gd name="T1" fmla="*/ 398979708 h 1764"/>
                <a:gd name="T2" fmla="*/ 0 w 17373"/>
                <a:gd name="T3" fmla="*/ 398979708 h 1764"/>
                <a:gd name="T4" fmla="*/ 0 w 17373"/>
                <a:gd name="T5" fmla="*/ 0 h 1764"/>
                <a:gd name="T6" fmla="*/ 0 60000 65536"/>
                <a:gd name="T7" fmla="*/ 0 60000 65536"/>
                <a:gd name="T8" fmla="*/ 0 60000 65536"/>
                <a:gd name="T9" fmla="*/ 0 w 17373"/>
                <a:gd name="T10" fmla="*/ 0 h 1764"/>
                <a:gd name="T11" fmla="*/ 17373 w 17373"/>
                <a:gd name="T12" fmla="*/ 1764 h 17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73" h="1764">
                  <a:moveTo>
                    <a:pt x="17373" y="1764"/>
                  </a:moveTo>
                  <a:lnTo>
                    <a:pt x="0" y="1764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CC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8"/>
            <p:cNvSpPr>
              <a:spLocks/>
            </p:cNvSpPr>
            <p:nvPr/>
          </p:nvSpPr>
          <p:spPr bwMode="auto">
            <a:xfrm rot="-5400000">
              <a:off x="1638300" y="3157537"/>
              <a:ext cx="614362" cy="585787"/>
            </a:xfrm>
            <a:custGeom>
              <a:avLst/>
              <a:gdLst>
                <a:gd name="T0" fmla="*/ 173775622 w 2172"/>
                <a:gd name="T1" fmla="*/ 0 h 2242"/>
                <a:gd name="T2" fmla="*/ 0 w 2172"/>
                <a:gd name="T3" fmla="*/ 0 h 2242"/>
                <a:gd name="T4" fmla="*/ 0 w 2172"/>
                <a:gd name="T5" fmla="*/ 153053705 h 2242"/>
                <a:gd name="T6" fmla="*/ 0 60000 65536"/>
                <a:gd name="T7" fmla="*/ 0 60000 65536"/>
                <a:gd name="T8" fmla="*/ 0 60000 65536"/>
                <a:gd name="T9" fmla="*/ 0 w 2172"/>
                <a:gd name="T10" fmla="*/ 0 h 2242"/>
                <a:gd name="T11" fmla="*/ 2172 w 2172"/>
                <a:gd name="T12" fmla="*/ 2242 h 2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2242">
                  <a:moveTo>
                    <a:pt x="2172" y="0"/>
                  </a:moveTo>
                  <a:lnTo>
                    <a:pt x="0" y="0"/>
                  </a:lnTo>
                  <a:lnTo>
                    <a:pt x="0" y="2242"/>
                  </a:lnTo>
                </a:path>
              </a:pathLst>
            </a:custGeom>
            <a:noFill/>
            <a:ln w="19050" cap="rnd">
              <a:solidFill>
                <a:srgbClr val="66FF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 rot="-5400000">
              <a:off x="1789112" y="1527175"/>
              <a:ext cx="614363" cy="160338"/>
            </a:xfrm>
            <a:custGeom>
              <a:avLst/>
              <a:gdLst>
                <a:gd name="T0" fmla="*/ 173776188 w 2172"/>
                <a:gd name="T1" fmla="*/ 41599149 h 618"/>
                <a:gd name="T2" fmla="*/ 0 w 2172"/>
                <a:gd name="T3" fmla="*/ 41599149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0"/>
            <p:cNvSpPr>
              <a:spLocks/>
            </p:cNvSpPr>
            <p:nvPr/>
          </p:nvSpPr>
          <p:spPr bwMode="auto">
            <a:xfrm rot="-5400000">
              <a:off x="981869" y="1526381"/>
              <a:ext cx="614363" cy="161925"/>
            </a:xfrm>
            <a:custGeom>
              <a:avLst/>
              <a:gdLst>
                <a:gd name="T0" fmla="*/ 173776188 w 2172"/>
                <a:gd name="T1" fmla="*/ 0 h 619"/>
                <a:gd name="T2" fmla="*/ 0 w 2172"/>
                <a:gd name="T3" fmla="*/ 0 h 619"/>
                <a:gd name="T4" fmla="*/ 0 w 2172"/>
                <a:gd name="T5" fmla="*/ 42358167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0"/>
                  </a:moveTo>
                  <a:lnTo>
                    <a:pt x="0" y="0"/>
                  </a:lnTo>
                  <a:lnTo>
                    <a:pt x="0" y="619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1"/>
            <p:cNvSpPr>
              <a:spLocks/>
            </p:cNvSpPr>
            <p:nvPr/>
          </p:nvSpPr>
          <p:spPr bwMode="auto">
            <a:xfrm rot="-5400000">
              <a:off x="3074092" y="3888678"/>
              <a:ext cx="4233862" cy="1644446"/>
            </a:xfrm>
            <a:custGeom>
              <a:avLst/>
              <a:gdLst>
                <a:gd name="T0" fmla="*/ 917144040 w 19545"/>
                <a:gd name="T1" fmla="*/ 1801600659 h 1501"/>
                <a:gd name="T2" fmla="*/ 0 w 19545"/>
                <a:gd name="T3" fmla="*/ 1801600659 h 1501"/>
                <a:gd name="T4" fmla="*/ 0 w 19545"/>
                <a:gd name="T5" fmla="*/ 0 h 1501"/>
                <a:gd name="T6" fmla="*/ 0 60000 65536"/>
                <a:gd name="T7" fmla="*/ 0 60000 65536"/>
                <a:gd name="T8" fmla="*/ 0 60000 65536"/>
                <a:gd name="T9" fmla="*/ 0 w 19545"/>
                <a:gd name="T10" fmla="*/ 0 h 1501"/>
                <a:gd name="T11" fmla="*/ 19545 w 19545"/>
                <a:gd name="T12" fmla="*/ 1501 h 15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45" h="1501">
                  <a:moveTo>
                    <a:pt x="19545" y="1501"/>
                  </a:moveTo>
                  <a:lnTo>
                    <a:pt x="0" y="1501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"/>
            <p:cNvSpPr>
              <a:spLocks/>
            </p:cNvSpPr>
            <p:nvPr/>
          </p:nvSpPr>
          <p:spPr bwMode="auto">
            <a:xfrm rot="-5400000">
              <a:off x="1301750" y="2236787"/>
              <a:ext cx="2457450" cy="584200"/>
            </a:xfrm>
            <a:custGeom>
              <a:avLst/>
              <a:gdLst>
                <a:gd name="T0" fmla="*/ 695183636 w 8687"/>
                <a:gd name="T1" fmla="*/ 152225530 h 2242"/>
                <a:gd name="T2" fmla="*/ 0 w 8687"/>
                <a:gd name="T3" fmla="*/ 152225530 h 2242"/>
                <a:gd name="T4" fmla="*/ 0 w 8687"/>
                <a:gd name="T5" fmla="*/ 0 h 2242"/>
                <a:gd name="T6" fmla="*/ 0 60000 65536"/>
                <a:gd name="T7" fmla="*/ 0 60000 65536"/>
                <a:gd name="T8" fmla="*/ 0 60000 65536"/>
                <a:gd name="T9" fmla="*/ 0 w 8687"/>
                <a:gd name="T10" fmla="*/ 0 h 2242"/>
                <a:gd name="T11" fmla="*/ 8687 w 8687"/>
                <a:gd name="T12" fmla="*/ 2242 h 2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87" h="2242">
                  <a:moveTo>
                    <a:pt x="8687" y="2242"/>
                  </a:moveTo>
                  <a:lnTo>
                    <a:pt x="0" y="2242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66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3"/>
            <p:cNvSpPr>
              <a:spLocks/>
            </p:cNvSpPr>
            <p:nvPr/>
          </p:nvSpPr>
          <p:spPr bwMode="auto">
            <a:xfrm rot="-5400000">
              <a:off x="1829594" y="2101056"/>
              <a:ext cx="614362" cy="241300"/>
            </a:xfrm>
            <a:custGeom>
              <a:avLst/>
              <a:gdLst>
                <a:gd name="T0" fmla="*/ 173775622 w 2172"/>
                <a:gd name="T1" fmla="*/ 0 h 927"/>
                <a:gd name="T2" fmla="*/ 0 w 2172"/>
                <a:gd name="T3" fmla="*/ 0 h 927"/>
                <a:gd name="T4" fmla="*/ 0 w 2172"/>
                <a:gd name="T5" fmla="*/ 62810884 h 927"/>
                <a:gd name="T6" fmla="*/ 0 60000 65536"/>
                <a:gd name="T7" fmla="*/ 0 60000 65536"/>
                <a:gd name="T8" fmla="*/ 0 60000 65536"/>
                <a:gd name="T9" fmla="*/ 0 w 2172"/>
                <a:gd name="T10" fmla="*/ 0 h 927"/>
                <a:gd name="T11" fmla="*/ 2172 w 2172"/>
                <a:gd name="T12" fmla="*/ 927 h 9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927">
                  <a:moveTo>
                    <a:pt x="2172" y="0"/>
                  </a:moveTo>
                  <a:lnTo>
                    <a:pt x="0" y="0"/>
                  </a:lnTo>
                  <a:lnTo>
                    <a:pt x="0" y="927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4"/>
            <p:cNvSpPr>
              <a:spLocks/>
            </p:cNvSpPr>
            <p:nvPr/>
          </p:nvSpPr>
          <p:spPr bwMode="auto">
            <a:xfrm rot="-5400000">
              <a:off x="3440113" y="5675312"/>
              <a:ext cx="614363" cy="461962"/>
            </a:xfrm>
            <a:custGeom>
              <a:avLst/>
              <a:gdLst>
                <a:gd name="T0" fmla="*/ 173856232 w 2171"/>
                <a:gd name="T1" fmla="*/ 0 h 1764"/>
                <a:gd name="T2" fmla="*/ 0 w 2171"/>
                <a:gd name="T3" fmla="*/ 0 h 1764"/>
                <a:gd name="T4" fmla="*/ 0 w 2171"/>
                <a:gd name="T5" fmla="*/ 120980095 h 1764"/>
                <a:gd name="T6" fmla="*/ 0 60000 65536"/>
                <a:gd name="T7" fmla="*/ 0 60000 65536"/>
                <a:gd name="T8" fmla="*/ 0 60000 65536"/>
                <a:gd name="T9" fmla="*/ 0 w 2171"/>
                <a:gd name="T10" fmla="*/ 0 h 1764"/>
                <a:gd name="T11" fmla="*/ 2171 w 2171"/>
                <a:gd name="T12" fmla="*/ 1764 h 17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1764">
                  <a:moveTo>
                    <a:pt x="2171" y="0"/>
                  </a:moveTo>
                  <a:lnTo>
                    <a:pt x="0" y="0"/>
                  </a:lnTo>
                  <a:lnTo>
                    <a:pt x="0" y="1764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5"/>
            <p:cNvSpPr>
              <a:spLocks/>
            </p:cNvSpPr>
            <p:nvPr/>
          </p:nvSpPr>
          <p:spPr bwMode="auto">
            <a:xfrm rot="-5400000">
              <a:off x="901700" y="2060575"/>
              <a:ext cx="614362" cy="322263"/>
            </a:xfrm>
            <a:custGeom>
              <a:avLst/>
              <a:gdLst>
                <a:gd name="T0" fmla="*/ 173775622 w 2172"/>
                <a:gd name="T1" fmla="*/ 83955894 h 1237"/>
                <a:gd name="T2" fmla="*/ 0 w 2172"/>
                <a:gd name="T3" fmla="*/ 83955894 h 1237"/>
                <a:gd name="T4" fmla="*/ 0 w 2172"/>
                <a:gd name="T5" fmla="*/ 0 h 1237"/>
                <a:gd name="T6" fmla="*/ 0 60000 65536"/>
                <a:gd name="T7" fmla="*/ 0 60000 65536"/>
                <a:gd name="T8" fmla="*/ 0 60000 65536"/>
                <a:gd name="T9" fmla="*/ 0 w 2172"/>
                <a:gd name="T10" fmla="*/ 0 h 1237"/>
                <a:gd name="T11" fmla="*/ 2172 w 2172"/>
                <a:gd name="T12" fmla="*/ 1237 h 12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237">
                  <a:moveTo>
                    <a:pt x="2172" y="1237"/>
                  </a:moveTo>
                  <a:lnTo>
                    <a:pt x="0" y="1237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6"/>
            <p:cNvSpPr>
              <a:spLocks noChangeShapeType="1"/>
            </p:cNvSpPr>
            <p:nvPr/>
          </p:nvSpPr>
          <p:spPr bwMode="auto">
            <a:xfrm rot="-5400000">
              <a:off x="4244010" y="6953082"/>
              <a:ext cx="251625" cy="1131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7"/>
            <p:cNvSpPr>
              <a:spLocks/>
            </p:cNvSpPr>
            <p:nvPr/>
          </p:nvSpPr>
          <p:spPr bwMode="auto">
            <a:xfrm rot="-5400000">
              <a:off x="1143794" y="1526381"/>
              <a:ext cx="614363" cy="161925"/>
            </a:xfrm>
            <a:custGeom>
              <a:avLst/>
              <a:gdLst>
                <a:gd name="T0" fmla="*/ 173776188 w 2172"/>
                <a:gd name="T1" fmla="*/ 42426708 h 618"/>
                <a:gd name="T2" fmla="*/ 0 w 2172"/>
                <a:gd name="T3" fmla="*/ 42426708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8"/>
            <p:cNvSpPr>
              <a:spLocks/>
            </p:cNvSpPr>
            <p:nvPr/>
          </p:nvSpPr>
          <p:spPr bwMode="auto">
            <a:xfrm rot="-5400000">
              <a:off x="1383506" y="2609056"/>
              <a:ext cx="3071813" cy="454025"/>
            </a:xfrm>
            <a:custGeom>
              <a:avLst/>
              <a:gdLst>
                <a:gd name="T0" fmla="*/ 868959546 w 10859"/>
                <a:gd name="T1" fmla="*/ 118470517 h 1740"/>
                <a:gd name="T2" fmla="*/ 0 w 10859"/>
                <a:gd name="T3" fmla="*/ 118470517 h 1740"/>
                <a:gd name="T4" fmla="*/ 0 w 10859"/>
                <a:gd name="T5" fmla="*/ 0 h 1740"/>
                <a:gd name="T6" fmla="*/ 0 60000 65536"/>
                <a:gd name="T7" fmla="*/ 0 60000 65536"/>
                <a:gd name="T8" fmla="*/ 0 60000 65536"/>
                <a:gd name="T9" fmla="*/ 0 w 10859"/>
                <a:gd name="T10" fmla="*/ 0 h 1740"/>
                <a:gd name="T11" fmla="*/ 10859 w 10859"/>
                <a:gd name="T12" fmla="*/ 1740 h 17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59" h="1740">
                  <a:moveTo>
                    <a:pt x="10859" y="1740"/>
                  </a:moveTo>
                  <a:lnTo>
                    <a:pt x="0" y="174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9"/>
            <p:cNvSpPr>
              <a:spLocks/>
            </p:cNvSpPr>
            <p:nvPr/>
          </p:nvSpPr>
          <p:spPr bwMode="auto">
            <a:xfrm rot="-5400000">
              <a:off x="1647825" y="2533650"/>
              <a:ext cx="614363" cy="604837"/>
            </a:xfrm>
            <a:custGeom>
              <a:avLst/>
              <a:gdLst>
                <a:gd name="T0" fmla="*/ 173856232 w 2171"/>
                <a:gd name="T1" fmla="*/ 157752391 h 2319"/>
                <a:gd name="T2" fmla="*/ 0 w 2171"/>
                <a:gd name="T3" fmla="*/ 157752391 h 2319"/>
                <a:gd name="T4" fmla="*/ 0 w 2171"/>
                <a:gd name="T5" fmla="*/ 0 h 2319"/>
                <a:gd name="T6" fmla="*/ 0 60000 65536"/>
                <a:gd name="T7" fmla="*/ 0 60000 65536"/>
                <a:gd name="T8" fmla="*/ 0 60000 65536"/>
                <a:gd name="T9" fmla="*/ 0 w 2171"/>
                <a:gd name="T10" fmla="*/ 0 h 2319"/>
                <a:gd name="T11" fmla="*/ 2171 w 2171"/>
                <a:gd name="T12" fmla="*/ 2319 h 23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2319">
                  <a:moveTo>
                    <a:pt x="2171" y="2319"/>
                  </a:moveTo>
                  <a:lnTo>
                    <a:pt x="0" y="231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20"/>
            <p:cNvSpPr>
              <a:spLocks/>
            </p:cNvSpPr>
            <p:nvPr/>
          </p:nvSpPr>
          <p:spPr bwMode="auto">
            <a:xfrm rot="-5400000">
              <a:off x="335756" y="1526381"/>
              <a:ext cx="614363" cy="161925"/>
            </a:xfrm>
            <a:custGeom>
              <a:avLst/>
              <a:gdLst>
                <a:gd name="T0" fmla="*/ 173776188 w 2172"/>
                <a:gd name="T1" fmla="*/ 0 h 618"/>
                <a:gd name="T2" fmla="*/ 0 w 2172"/>
                <a:gd name="T3" fmla="*/ 0 h 618"/>
                <a:gd name="T4" fmla="*/ 0 w 2172"/>
                <a:gd name="T5" fmla="*/ 42426708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0"/>
                  </a:moveTo>
                  <a:lnTo>
                    <a:pt x="0" y="0"/>
                  </a:lnTo>
                  <a:lnTo>
                    <a:pt x="0" y="618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21"/>
            <p:cNvSpPr>
              <a:spLocks/>
            </p:cNvSpPr>
            <p:nvPr/>
          </p:nvSpPr>
          <p:spPr bwMode="auto">
            <a:xfrm rot="-5400000">
              <a:off x="3565525" y="1527175"/>
              <a:ext cx="614363" cy="160337"/>
            </a:xfrm>
            <a:custGeom>
              <a:avLst/>
              <a:gdLst>
                <a:gd name="T0" fmla="*/ 173776188 w 2172"/>
                <a:gd name="T1" fmla="*/ 0 h 618"/>
                <a:gd name="T2" fmla="*/ 0 w 2172"/>
                <a:gd name="T3" fmla="*/ 0 h 618"/>
                <a:gd name="T4" fmla="*/ 0 w 2172"/>
                <a:gd name="T5" fmla="*/ 4159863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0"/>
                  </a:moveTo>
                  <a:lnTo>
                    <a:pt x="0" y="0"/>
                  </a:lnTo>
                  <a:lnTo>
                    <a:pt x="0" y="618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22"/>
            <p:cNvSpPr>
              <a:spLocks/>
            </p:cNvSpPr>
            <p:nvPr/>
          </p:nvSpPr>
          <p:spPr bwMode="auto">
            <a:xfrm rot="-5400000">
              <a:off x="3866357" y="6325393"/>
              <a:ext cx="614362" cy="390525"/>
            </a:xfrm>
            <a:custGeom>
              <a:avLst/>
              <a:gdLst>
                <a:gd name="T0" fmla="*/ 173775622 w 2172"/>
                <a:gd name="T1" fmla="*/ 0 h 1500"/>
                <a:gd name="T2" fmla="*/ 0 w 2172"/>
                <a:gd name="T3" fmla="*/ 0 h 1500"/>
                <a:gd name="T4" fmla="*/ 0 w 2172"/>
                <a:gd name="T5" fmla="*/ 101673183 h 1500"/>
                <a:gd name="T6" fmla="*/ 0 60000 65536"/>
                <a:gd name="T7" fmla="*/ 0 60000 65536"/>
                <a:gd name="T8" fmla="*/ 0 60000 65536"/>
                <a:gd name="T9" fmla="*/ 0 w 2172"/>
                <a:gd name="T10" fmla="*/ 0 h 1500"/>
                <a:gd name="T11" fmla="*/ 2172 w 2172"/>
                <a:gd name="T12" fmla="*/ 1500 h 1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500">
                  <a:moveTo>
                    <a:pt x="2172" y="0"/>
                  </a:moveTo>
                  <a:lnTo>
                    <a:pt x="0" y="0"/>
                  </a:lnTo>
                  <a:lnTo>
                    <a:pt x="0" y="150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23"/>
            <p:cNvSpPr>
              <a:spLocks/>
            </p:cNvSpPr>
            <p:nvPr/>
          </p:nvSpPr>
          <p:spPr bwMode="auto">
            <a:xfrm rot="-5400000">
              <a:off x="2158206" y="3837781"/>
              <a:ext cx="614363" cy="454025"/>
            </a:xfrm>
            <a:custGeom>
              <a:avLst/>
              <a:gdLst>
                <a:gd name="T0" fmla="*/ 173776188 w 2172"/>
                <a:gd name="T1" fmla="*/ 0 h 1739"/>
                <a:gd name="T2" fmla="*/ 0 w 2172"/>
                <a:gd name="T3" fmla="*/ 0 h 1739"/>
                <a:gd name="T4" fmla="*/ 0 w 2172"/>
                <a:gd name="T5" fmla="*/ 118538643 h 1739"/>
                <a:gd name="T6" fmla="*/ 0 60000 65536"/>
                <a:gd name="T7" fmla="*/ 0 60000 65536"/>
                <a:gd name="T8" fmla="*/ 0 60000 65536"/>
                <a:gd name="T9" fmla="*/ 0 w 2172"/>
                <a:gd name="T10" fmla="*/ 0 h 1739"/>
                <a:gd name="T11" fmla="*/ 2172 w 2172"/>
                <a:gd name="T12" fmla="*/ 1739 h 17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739">
                  <a:moveTo>
                    <a:pt x="2172" y="0"/>
                  </a:moveTo>
                  <a:lnTo>
                    <a:pt x="0" y="0"/>
                  </a:lnTo>
                  <a:lnTo>
                    <a:pt x="0" y="1739"/>
                  </a:lnTo>
                </a:path>
              </a:pathLst>
            </a:custGeom>
            <a:noFill/>
            <a:ln w="19050" cap="rnd">
              <a:solidFill>
                <a:srgbClr val="66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24"/>
            <p:cNvSpPr>
              <a:spLocks/>
            </p:cNvSpPr>
            <p:nvPr/>
          </p:nvSpPr>
          <p:spPr bwMode="auto">
            <a:xfrm rot="-5400000">
              <a:off x="1764506" y="1793081"/>
              <a:ext cx="1228725" cy="242888"/>
            </a:xfrm>
            <a:custGeom>
              <a:avLst/>
              <a:gdLst>
                <a:gd name="T0" fmla="*/ 347551810 w 4344"/>
                <a:gd name="T1" fmla="*/ 63571746 h 928"/>
                <a:gd name="T2" fmla="*/ 0 w 4344"/>
                <a:gd name="T3" fmla="*/ 63571746 h 928"/>
                <a:gd name="T4" fmla="*/ 0 w 4344"/>
                <a:gd name="T5" fmla="*/ 0 h 928"/>
                <a:gd name="T6" fmla="*/ 0 60000 65536"/>
                <a:gd name="T7" fmla="*/ 0 60000 65536"/>
                <a:gd name="T8" fmla="*/ 0 60000 65536"/>
                <a:gd name="T9" fmla="*/ 0 w 4344"/>
                <a:gd name="T10" fmla="*/ 0 h 928"/>
                <a:gd name="T11" fmla="*/ 4344 w 4344"/>
                <a:gd name="T12" fmla="*/ 928 h 9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44" h="928">
                  <a:moveTo>
                    <a:pt x="4344" y="928"/>
                  </a:moveTo>
                  <a:lnTo>
                    <a:pt x="0" y="92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5"/>
            <p:cNvSpPr>
              <a:spLocks/>
            </p:cNvSpPr>
            <p:nvPr/>
          </p:nvSpPr>
          <p:spPr bwMode="auto">
            <a:xfrm rot="-5400000">
              <a:off x="1042987" y="2533650"/>
              <a:ext cx="614363" cy="604838"/>
            </a:xfrm>
            <a:custGeom>
              <a:avLst/>
              <a:gdLst>
                <a:gd name="T0" fmla="*/ 173856232 w 2171"/>
                <a:gd name="T1" fmla="*/ 0 h 2319"/>
                <a:gd name="T2" fmla="*/ 0 w 2171"/>
                <a:gd name="T3" fmla="*/ 0 h 2319"/>
                <a:gd name="T4" fmla="*/ 0 w 2171"/>
                <a:gd name="T5" fmla="*/ 157752912 h 2319"/>
                <a:gd name="T6" fmla="*/ 0 60000 65536"/>
                <a:gd name="T7" fmla="*/ 0 60000 65536"/>
                <a:gd name="T8" fmla="*/ 0 60000 65536"/>
                <a:gd name="T9" fmla="*/ 0 w 2171"/>
                <a:gd name="T10" fmla="*/ 0 h 2319"/>
                <a:gd name="T11" fmla="*/ 2171 w 2171"/>
                <a:gd name="T12" fmla="*/ 2319 h 23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2319">
                  <a:moveTo>
                    <a:pt x="2171" y="0"/>
                  </a:moveTo>
                  <a:lnTo>
                    <a:pt x="0" y="0"/>
                  </a:lnTo>
                  <a:lnTo>
                    <a:pt x="0" y="2319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6"/>
            <p:cNvSpPr>
              <a:spLocks/>
            </p:cNvSpPr>
            <p:nvPr/>
          </p:nvSpPr>
          <p:spPr bwMode="auto">
            <a:xfrm rot="-5400000">
              <a:off x="578644" y="2059781"/>
              <a:ext cx="614362" cy="323850"/>
            </a:xfrm>
            <a:custGeom>
              <a:avLst/>
              <a:gdLst>
                <a:gd name="T0" fmla="*/ 173775622 w 2172"/>
                <a:gd name="T1" fmla="*/ 0 h 1237"/>
                <a:gd name="T2" fmla="*/ 0 w 2172"/>
                <a:gd name="T3" fmla="*/ 0 h 1237"/>
                <a:gd name="T4" fmla="*/ 0 w 2172"/>
                <a:gd name="T5" fmla="*/ 84784819 h 1237"/>
                <a:gd name="T6" fmla="*/ 0 60000 65536"/>
                <a:gd name="T7" fmla="*/ 0 60000 65536"/>
                <a:gd name="T8" fmla="*/ 0 60000 65536"/>
                <a:gd name="T9" fmla="*/ 0 w 2172"/>
                <a:gd name="T10" fmla="*/ 0 h 1237"/>
                <a:gd name="T11" fmla="*/ 2172 w 2172"/>
                <a:gd name="T12" fmla="*/ 1237 h 12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237">
                  <a:moveTo>
                    <a:pt x="2172" y="0"/>
                  </a:moveTo>
                  <a:lnTo>
                    <a:pt x="0" y="0"/>
                  </a:lnTo>
                  <a:lnTo>
                    <a:pt x="0" y="1237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7"/>
            <p:cNvSpPr>
              <a:spLocks/>
            </p:cNvSpPr>
            <p:nvPr/>
          </p:nvSpPr>
          <p:spPr bwMode="auto">
            <a:xfrm rot="-5400000">
              <a:off x="1892301" y="3538537"/>
              <a:ext cx="3684587" cy="436562"/>
            </a:xfrm>
            <a:custGeom>
              <a:avLst/>
              <a:gdLst>
                <a:gd name="T0" fmla="*/ 1041916906 w 13030"/>
                <a:gd name="T1" fmla="*/ 113987069 h 1672"/>
                <a:gd name="T2" fmla="*/ 0 w 13030"/>
                <a:gd name="T3" fmla="*/ 113987069 h 1672"/>
                <a:gd name="T4" fmla="*/ 0 w 13030"/>
                <a:gd name="T5" fmla="*/ 0 h 1672"/>
                <a:gd name="T6" fmla="*/ 0 60000 65536"/>
                <a:gd name="T7" fmla="*/ 0 60000 65536"/>
                <a:gd name="T8" fmla="*/ 0 60000 65536"/>
                <a:gd name="T9" fmla="*/ 0 w 13030"/>
                <a:gd name="T10" fmla="*/ 0 h 1672"/>
                <a:gd name="T11" fmla="*/ 13030 w 13030"/>
                <a:gd name="T12" fmla="*/ 1672 h 1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30" h="1672">
                  <a:moveTo>
                    <a:pt x="13030" y="1672"/>
                  </a:moveTo>
                  <a:lnTo>
                    <a:pt x="0" y="1672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8"/>
            <p:cNvSpPr>
              <a:spLocks/>
            </p:cNvSpPr>
            <p:nvPr/>
          </p:nvSpPr>
          <p:spPr bwMode="auto">
            <a:xfrm rot="-5400000">
              <a:off x="3726656" y="1526381"/>
              <a:ext cx="614363" cy="161925"/>
            </a:xfrm>
            <a:custGeom>
              <a:avLst/>
              <a:gdLst>
                <a:gd name="T0" fmla="*/ 173776188 w 2172"/>
                <a:gd name="T1" fmla="*/ 42358167 h 619"/>
                <a:gd name="T2" fmla="*/ 0 w 2172"/>
                <a:gd name="T3" fmla="*/ 42358167 h 619"/>
                <a:gd name="T4" fmla="*/ 0 w 2172"/>
                <a:gd name="T5" fmla="*/ 0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619"/>
                  </a:moveTo>
                  <a:lnTo>
                    <a:pt x="0" y="619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29"/>
            <p:cNvSpPr>
              <a:spLocks/>
            </p:cNvSpPr>
            <p:nvPr/>
          </p:nvSpPr>
          <p:spPr bwMode="auto">
            <a:xfrm rot="-5400000">
              <a:off x="1627981" y="1526381"/>
              <a:ext cx="614363" cy="161925"/>
            </a:xfrm>
            <a:custGeom>
              <a:avLst/>
              <a:gdLst>
                <a:gd name="T0" fmla="*/ 173776188 w 2172"/>
                <a:gd name="T1" fmla="*/ 0 h 619"/>
                <a:gd name="T2" fmla="*/ 0 w 2172"/>
                <a:gd name="T3" fmla="*/ 0 h 619"/>
                <a:gd name="T4" fmla="*/ 0 w 2172"/>
                <a:gd name="T5" fmla="*/ 42358167 h 619"/>
                <a:gd name="T6" fmla="*/ 0 60000 65536"/>
                <a:gd name="T7" fmla="*/ 0 60000 65536"/>
                <a:gd name="T8" fmla="*/ 0 60000 65536"/>
                <a:gd name="T9" fmla="*/ 0 w 2172"/>
                <a:gd name="T10" fmla="*/ 0 h 619"/>
                <a:gd name="T11" fmla="*/ 2172 w 2172"/>
                <a:gd name="T12" fmla="*/ 619 h 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9">
                  <a:moveTo>
                    <a:pt x="2172" y="0"/>
                  </a:moveTo>
                  <a:lnTo>
                    <a:pt x="0" y="0"/>
                  </a:lnTo>
                  <a:lnTo>
                    <a:pt x="0" y="619"/>
                  </a:lnTo>
                </a:path>
              </a:pathLst>
            </a:custGeom>
            <a:noFill/>
            <a:ln w="19050" cap="rnd">
              <a:solidFill>
                <a:srgbClr val="0066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30"/>
            <p:cNvSpPr>
              <a:spLocks/>
            </p:cNvSpPr>
            <p:nvPr/>
          </p:nvSpPr>
          <p:spPr bwMode="auto">
            <a:xfrm rot="-5400000">
              <a:off x="2991645" y="5074444"/>
              <a:ext cx="614362" cy="434975"/>
            </a:xfrm>
            <a:custGeom>
              <a:avLst/>
              <a:gdLst>
                <a:gd name="T0" fmla="*/ 173775622 w 2172"/>
                <a:gd name="T1" fmla="*/ 0 h 1671"/>
                <a:gd name="T2" fmla="*/ 0 w 2172"/>
                <a:gd name="T3" fmla="*/ 0 h 1671"/>
                <a:gd name="T4" fmla="*/ 0 w 2172"/>
                <a:gd name="T5" fmla="*/ 113227558 h 1671"/>
                <a:gd name="T6" fmla="*/ 0 60000 65536"/>
                <a:gd name="T7" fmla="*/ 0 60000 65536"/>
                <a:gd name="T8" fmla="*/ 0 60000 65536"/>
                <a:gd name="T9" fmla="*/ 0 w 2172"/>
                <a:gd name="T10" fmla="*/ 0 h 1671"/>
                <a:gd name="T11" fmla="*/ 2172 w 2172"/>
                <a:gd name="T12" fmla="*/ 1671 h 16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1671">
                  <a:moveTo>
                    <a:pt x="2172" y="0"/>
                  </a:moveTo>
                  <a:lnTo>
                    <a:pt x="0" y="0"/>
                  </a:lnTo>
                  <a:lnTo>
                    <a:pt x="0" y="1671"/>
                  </a:lnTo>
                </a:path>
              </a:pathLst>
            </a:custGeom>
            <a:noFill/>
            <a:ln w="19050" cap="rnd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31"/>
            <p:cNvSpPr>
              <a:spLocks/>
            </p:cNvSpPr>
            <p:nvPr/>
          </p:nvSpPr>
          <p:spPr bwMode="auto">
            <a:xfrm rot="-5400000">
              <a:off x="497681" y="1526381"/>
              <a:ext cx="614363" cy="161925"/>
            </a:xfrm>
            <a:custGeom>
              <a:avLst/>
              <a:gdLst>
                <a:gd name="T0" fmla="*/ 173776188 w 2172"/>
                <a:gd name="T1" fmla="*/ 42426708 h 618"/>
                <a:gd name="T2" fmla="*/ 0 w 2172"/>
                <a:gd name="T3" fmla="*/ 42426708 h 618"/>
                <a:gd name="T4" fmla="*/ 0 w 2172"/>
                <a:gd name="T5" fmla="*/ 0 h 618"/>
                <a:gd name="T6" fmla="*/ 0 60000 65536"/>
                <a:gd name="T7" fmla="*/ 0 60000 65536"/>
                <a:gd name="T8" fmla="*/ 0 60000 65536"/>
                <a:gd name="T9" fmla="*/ 0 w 2172"/>
                <a:gd name="T10" fmla="*/ 0 h 618"/>
                <a:gd name="T11" fmla="*/ 2172 w 2172"/>
                <a:gd name="T12" fmla="*/ 618 h 6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" h="618">
                  <a:moveTo>
                    <a:pt x="2172" y="618"/>
                  </a:moveTo>
                  <a:lnTo>
                    <a:pt x="0" y="61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32"/>
            <p:cNvSpPr>
              <a:spLocks/>
            </p:cNvSpPr>
            <p:nvPr/>
          </p:nvSpPr>
          <p:spPr bwMode="auto">
            <a:xfrm rot="-5400000">
              <a:off x="1432719" y="2948781"/>
              <a:ext cx="3684588" cy="387350"/>
            </a:xfrm>
            <a:custGeom>
              <a:avLst/>
              <a:gdLst>
                <a:gd name="T0" fmla="*/ 1041917755 w 13030"/>
                <a:gd name="T1" fmla="*/ 100833348 h 1488"/>
                <a:gd name="T2" fmla="*/ 0 w 13030"/>
                <a:gd name="T3" fmla="*/ 100833348 h 1488"/>
                <a:gd name="T4" fmla="*/ 0 w 13030"/>
                <a:gd name="T5" fmla="*/ 0 h 1488"/>
                <a:gd name="T6" fmla="*/ 0 60000 65536"/>
                <a:gd name="T7" fmla="*/ 0 60000 65536"/>
                <a:gd name="T8" fmla="*/ 0 60000 65536"/>
                <a:gd name="T9" fmla="*/ 0 w 13030"/>
                <a:gd name="T10" fmla="*/ 0 h 1488"/>
                <a:gd name="T11" fmla="*/ 13030 w 13030"/>
                <a:gd name="T12" fmla="*/ 1488 h 14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30" h="1488">
                  <a:moveTo>
                    <a:pt x="13030" y="1488"/>
                  </a:moveTo>
                  <a:lnTo>
                    <a:pt x="0" y="148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33"/>
            <p:cNvSpPr>
              <a:spLocks/>
            </p:cNvSpPr>
            <p:nvPr/>
          </p:nvSpPr>
          <p:spPr bwMode="auto">
            <a:xfrm rot="-5400000">
              <a:off x="2580482" y="4483894"/>
              <a:ext cx="612775" cy="388938"/>
            </a:xfrm>
            <a:custGeom>
              <a:avLst/>
              <a:gdLst>
                <a:gd name="T0" fmla="*/ 172958630 w 2171"/>
                <a:gd name="T1" fmla="*/ 0 h 1489"/>
                <a:gd name="T2" fmla="*/ 0 w 2171"/>
                <a:gd name="T3" fmla="*/ 0 h 1489"/>
                <a:gd name="T4" fmla="*/ 0 w 2171"/>
                <a:gd name="T5" fmla="*/ 101593530 h 1489"/>
                <a:gd name="T6" fmla="*/ 0 60000 65536"/>
                <a:gd name="T7" fmla="*/ 0 60000 65536"/>
                <a:gd name="T8" fmla="*/ 0 60000 65536"/>
                <a:gd name="T9" fmla="*/ 0 w 2171"/>
                <a:gd name="T10" fmla="*/ 0 h 1489"/>
                <a:gd name="T11" fmla="*/ 2171 w 2171"/>
                <a:gd name="T12" fmla="*/ 1489 h 14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1" h="1489">
                  <a:moveTo>
                    <a:pt x="2171" y="0"/>
                  </a:moveTo>
                  <a:lnTo>
                    <a:pt x="0" y="0"/>
                  </a:lnTo>
                  <a:lnTo>
                    <a:pt x="0" y="1489"/>
                  </a:lnTo>
                </a:path>
              </a:pathLst>
            </a:custGeom>
            <a:noFill/>
            <a:ln w="19050" cap="rnd">
              <a:solidFill>
                <a:srgbClr val="33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Triangle isocèle 147"/>
            <p:cNvSpPr/>
            <p:nvPr/>
          </p:nvSpPr>
          <p:spPr>
            <a:xfrm rot="10800000">
              <a:off x="4245928" y="1371190"/>
              <a:ext cx="1150949" cy="1221679"/>
            </a:xfrm>
            <a:prstGeom prst="triangl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9" name="Triangle isocèle 148"/>
            <p:cNvSpPr/>
            <p:nvPr/>
          </p:nvSpPr>
          <p:spPr>
            <a:xfrm rot="10800000">
              <a:off x="5440352" y="1371190"/>
              <a:ext cx="1152093" cy="1221679"/>
            </a:xfrm>
            <a:prstGeom prst="triangl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69" name="Rectangle 41"/>
          <p:cNvSpPr>
            <a:spLocks noChangeArrowheads="1"/>
          </p:cNvSpPr>
          <p:nvPr/>
        </p:nvSpPr>
        <p:spPr bwMode="auto">
          <a:xfrm>
            <a:off x="1354525" y="1763613"/>
            <a:ext cx="14535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/>
              <a:t>Animaux </a:t>
            </a:r>
            <a:r>
              <a:rPr lang="fr-FR" sz="1400" dirty="0" err="1"/>
              <a:t>bilatériens</a:t>
            </a:r>
            <a:endParaRPr lang="fr-FR" sz="1400" dirty="0"/>
          </a:p>
        </p:txBody>
      </p:sp>
      <p:sp>
        <p:nvSpPr>
          <p:cNvPr id="170" name="Rectangle 41"/>
          <p:cNvSpPr>
            <a:spLocks noChangeArrowheads="1"/>
          </p:cNvSpPr>
          <p:nvPr/>
        </p:nvSpPr>
        <p:spPr bwMode="auto">
          <a:xfrm>
            <a:off x="1439912" y="3923853"/>
            <a:ext cx="8049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err="1"/>
              <a:t>Eukaryotes</a:t>
            </a:r>
            <a:endParaRPr lang="fr-FR" sz="1400" dirty="0"/>
          </a:p>
        </p:txBody>
      </p:sp>
      <p:sp>
        <p:nvSpPr>
          <p:cNvPr id="74" name="Rectangle 41"/>
          <p:cNvSpPr>
            <a:spLocks noChangeArrowheads="1"/>
          </p:cNvSpPr>
          <p:nvPr/>
        </p:nvSpPr>
        <p:spPr bwMode="auto">
          <a:xfrm>
            <a:off x="1871960" y="3203773"/>
            <a:ext cx="8978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dirty="0" smtClean="0"/>
              <a:t>Métazoaires</a:t>
            </a:r>
            <a:endParaRPr lang="fr-FR" sz="1400" dirty="0"/>
          </a:p>
        </p:txBody>
      </p:sp>
      <p:sp>
        <p:nvSpPr>
          <p:cNvPr id="75" name="Rectangle à coins arrondis 74"/>
          <p:cNvSpPr/>
          <p:nvPr/>
        </p:nvSpPr>
        <p:spPr>
          <a:xfrm>
            <a:off x="431800" y="899517"/>
            <a:ext cx="4248472" cy="2736304"/>
          </a:xfrm>
          <a:prstGeom prst="roundRect">
            <a:avLst>
              <a:gd name="adj" fmla="val 64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à coins arrondis 75"/>
          <p:cNvSpPr/>
          <p:nvPr/>
        </p:nvSpPr>
        <p:spPr>
          <a:xfrm>
            <a:off x="431800" y="3635821"/>
            <a:ext cx="4248472" cy="3168352"/>
          </a:xfrm>
          <a:prstGeom prst="roundRect">
            <a:avLst>
              <a:gd name="adj" fmla="val 68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Titre 77"/>
          <p:cNvSpPr>
            <a:spLocks noGrp="1"/>
          </p:cNvSpPr>
          <p:nvPr>
            <p:ph type="title"/>
          </p:nvPr>
        </p:nvSpPr>
        <p:spPr>
          <a:xfrm>
            <a:off x="503999" y="107430"/>
            <a:ext cx="9360849" cy="288031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DETECTION DE GENES VIA DES TRANSFERTS HORIZONTAUX : OPTION EXCLUDE_GP</a:t>
            </a:r>
            <a:endParaRPr lang="fr-FR" sz="2000" dirty="0">
              <a:latin typeface="+mj-lt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503808" y="1043533"/>
            <a:ext cx="128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METAZOAN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503808" y="6300117"/>
            <a:ext cx="181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NON-METAZOAN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736056" y="611485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fr-FR" sz="2400" dirty="0" smtClean="0"/>
              <a:t>A quel niveau veut-on </a:t>
            </a:r>
          </a:p>
          <a:p>
            <a:pPr algn="ctr">
              <a:spcAft>
                <a:spcPts val="0"/>
              </a:spcAft>
              <a:buNone/>
            </a:pPr>
            <a:r>
              <a:rPr lang="fr-FR" sz="2400" dirty="0" smtClean="0"/>
              <a:t>détecter les transferts ?</a:t>
            </a:r>
            <a:endParaRPr lang="en-US" sz="2400" dirty="0" smtClean="0"/>
          </a:p>
        </p:txBody>
      </p:sp>
      <p:sp>
        <p:nvSpPr>
          <p:cNvPr id="89" name="Flèche courbée vers le haut 88"/>
          <p:cNvSpPr/>
          <p:nvPr/>
        </p:nvSpPr>
        <p:spPr>
          <a:xfrm rot="5400000" flipH="1" flipV="1">
            <a:off x="8534191" y="5041465"/>
            <a:ext cx="1944216" cy="573087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4" name="Groupe 183"/>
          <p:cNvGrpSpPr/>
          <p:nvPr/>
        </p:nvGrpSpPr>
        <p:grpSpPr>
          <a:xfrm>
            <a:off x="6408464" y="1979637"/>
            <a:ext cx="1800200" cy="1800200"/>
            <a:chOff x="6408464" y="1979637"/>
            <a:chExt cx="1800200" cy="1800200"/>
          </a:xfrm>
        </p:grpSpPr>
        <p:grpSp>
          <p:nvGrpSpPr>
            <p:cNvPr id="5" name="Groupe 177"/>
            <p:cNvGrpSpPr/>
            <p:nvPr/>
          </p:nvGrpSpPr>
          <p:grpSpPr>
            <a:xfrm>
              <a:off x="7992640" y="2195661"/>
              <a:ext cx="216024" cy="1584176"/>
              <a:chOff x="7992640" y="2195661"/>
              <a:chExt cx="216024" cy="1584176"/>
            </a:xfrm>
          </p:grpSpPr>
          <p:sp>
            <p:nvSpPr>
              <p:cNvPr id="70" name="Bande diagonale 69"/>
              <p:cNvSpPr/>
              <p:nvPr/>
            </p:nvSpPr>
            <p:spPr>
              <a:xfrm>
                <a:off x="7992640" y="3131765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Bande diagonale 71"/>
              <p:cNvSpPr/>
              <p:nvPr/>
            </p:nvSpPr>
            <p:spPr>
              <a:xfrm>
                <a:off x="7992640" y="2195661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Bande diagonale 72"/>
              <p:cNvSpPr/>
              <p:nvPr/>
            </p:nvSpPr>
            <p:spPr>
              <a:xfrm>
                <a:off x="7992640" y="2699717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Bande diagonale 80"/>
              <p:cNvSpPr/>
              <p:nvPr/>
            </p:nvSpPr>
            <p:spPr>
              <a:xfrm>
                <a:off x="7992640" y="3635821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Groupe 176"/>
            <p:cNvGrpSpPr/>
            <p:nvPr/>
          </p:nvGrpSpPr>
          <p:grpSpPr>
            <a:xfrm>
              <a:off x="6408464" y="1979637"/>
              <a:ext cx="242036" cy="1682304"/>
              <a:chOff x="6408464" y="1979637"/>
              <a:chExt cx="242036" cy="1682304"/>
            </a:xfrm>
          </p:grpSpPr>
          <p:sp>
            <p:nvSpPr>
              <p:cNvPr id="96" name="Flèche droite 95"/>
              <p:cNvSpPr/>
              <p:nvPr/>
            </p:nvSpPr>
            <p:spPr>
              <a:xfrm rot="5400000">
                <a:off x="6408410" y="3419851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Flèche droite 96"/>
              <p:cNvSpPr/>
              <p:nvPr/>
            </p:nvSpPr>
            <p:spPr>
              <a:xfrm rot="5400000">
                <a:off x="6408410" y="2889675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Flèche droite 97"/>
              <p:cNvSpPr/>
              <p:nvPr/>
            </p:nvSpPr>
            <p:spPr>
              <a:xfrm rot="5400000">
                <a:off x="6408410" y="2457627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Flèche droite 98"/>
              <p:cNvSpPr/>
              <p:nvPr/>
            </p:nvSpPr>
            <p:spPr>
              <a:xfrm rot="5400000">
                <a:off x="6408410" y="1979691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15" name="ZoneTexte 114"/>
          <p:cNvSpPr txBox="1"/>
          <p:nvPr/>
        </p:nvSpPr>
        <p:spPr>
          <a:xfrm>
            <a:off x="5760392" y="1547589"/>
            <a:ext cx="391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Si on regarde les groupes taxonomiques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e 182"/>
          <p:cNvGrpSpPr/>
          <p:nvPr/>
        </p:nvGrpSpPr>
        <p:grpSpPr>
          <a:xfrm>
            <a:off x="4392240" y="6156101"/>
            <a:ext cx="4680520" cy="792088"/>
            <a:chOff x="4392240" y="6156101"/>
            <a:chExt cx="4680520" cy="792088"/>
          </a:xfrm>
        </p:grpSpPr>
        <p:cxnSp>
          <p:nvCxnSpPr>
            <p:cNvPr id="107" name="Connecteur droit avec flèche 106"/>
            <p:cNvCxnSpPr/>
            <p:nvPr/>
          </p:nvCxnSpPr>
          <p:spPr>
            <a:xfrm>
              <a:off x="4392240" y="6300117"/>
              <a:ext cx="15121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e 181"/>
            <p:cNvGrpSpPr/>
            <p:nvPr/>
          </p:nvGrpSpPr>
          <p:grpSpPr>
            <a:xfrm>
              <a:off x="6624488" y="6156101"/>
              <a:ext cx="2448272" cy="792088"/>
              <a:chOff x="6624488" y="6156101"/>
              <a:chExt cx="2448272" cy="792088"/>
            </a:xfrm>
          </p:grpSpPr>
          <p:sp>
            <p:nvSpPr>
              <p:cNvPr id="84" name="Bande diagonale 83"/>
              <p:cNvSpPr/>
              <p:nvPr/>
            </p:nvSpPr>
            <p:spPr>
              <a:xfrm>
                <a:off x="8856736" y="6227529"/>
                <a:ext cx="216024" cy="144016"/>
              </a:xfrm>
              <a:prstGeom prst="diagStrip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45"/>
              <p:cNvSpPr>
                <a:spLocks noChangeArrowheads="1"/>
              </p:cNvSpPr>
              <p:nvPr/>
            </p:nvSpPr>
            <p:spPr bwMode="auto">
              <a:xfrm>
                <a:off x="7704608" y="6156101"/>
                <a:ext cx="989053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fr-FR" sz="1400" dirty="0" err="1" smtClean="0"/>
                  <a:t>Actinoplanes</a:t>
                </a:r>
                <a:r>
                  <a:rPr lang="fr-FR" sz="1400" dirty="0" smtClean="0"/>
                  <a:t> </a:t>
                </a:r>
              </a:p>
              <a:p>
                <a:pPr algn="r"/>
                <a:r>
                  <a:rPr lang="fr-FR" sz="1400" dirty="0" err="1" smtClean="0"/>
                  <a:t>globisporus</a:t>
                </a:r>
                <a:endParaRPr lang="fr-FR" sz="1400" dirty="0"/>
              </a:p>
            </p:txBody>
          </p:sp>
          <p:cxnSp>
            <p:nvCxnSpPr>
              <p:cNvPr id="155" name="Connecteur droit 154"/>
              <p:cNvCxnSpPr/>
              <p:nvPr/>
            </p:nvCxnSpPr>
            <p:spPr>
              <a:xfrm>
                <a:off x="7128544" y="6300117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6624488" y="6300117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ZoneTexte 174"/>
              <p:cNvSpPr txBox="1"/>
              <p:nvPr/>
            </p:nvSpPr>
            <p:spPr>
              <a:xfrm>
                <a:off x="8140127" y="6640412"/>
                <a:ext cx="5725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rgbClr val="00B050"/>
                    </a:solidFill>
                  </a:rPr>
                  <a:t>1</a:t>
                </a:r>
                <a:r>
                  <a:rPr lang="fr-FR" sz="1400" b="1" baseline="30000" dirty="0" smtClean="0">
                    <a:solidFill>
                      <a:srgbClr val="00B050"/>
                    </a:solidFill>
                  </a:rPr>
                  <a:t>e</a:t>
                </a:r>
                <a:r>
                  <a:rPr lang="fr-FR" sz="1400" b="1" dirty="0" smtClean="0">
                    <a:solidFill>
                      <a:srgbClr val="00B050"/>
                    </a:solidFill>
                  </a:rPr>
                  <a:t>-37</a:t>
                </a:r>
                <a:endParaRPr lang="fr-FR" sz="1400" b="1" dirty="0">
                  <a:solidFill>
                    <a:srgbClr val="00B050"/>
                  </a:solidFill>
                </a:endParaRPr>
              </a:p>
            </p:txBody>
          </p:sp>
        </p:grpSp>
      </p:grpSp>
      <p:grpSp>
        <p:nvGrpSpPr>
          <p:cNvPr id="9" name="Groupe 187"/>
          <p:cNvGrpSpPr/>
          <p:nvPr/>
        </p:nvGrpSpPr>
        <p:grpSpPr>
          <a:xfrm>
            <a:off x="4320232" y="1151255"/>
            <a:ext cx="4375295" cy="3492678"/>
            <a:chOff x="4297520" y="1151255"/>
            <a:chExt cx="4375295" cy="3492678"/>
          </a:xfrm>
        </p:grpSpPr>
        <p:grpSp>
          <p:nvGrpSpPr>
            <p:cNvPr id="10" name="Groupe 175"/>
            <p:cNvGrpSpPr/>
            <p:nvPr/>
          </p:nvGrpSpPr>
          <p:grpSpPr>
            <a:xfrm>
              <a:off x="4297520" y="1151255"/>
              <a:ext cx="3520352" cy="3132058"/>
              <a:chOff x="4297520" y="1151255"/>
              <a:chExt cx="3520352" cy="3132058"/>
            </a:xfrm>
          </p:grpSpPr>
          <p:sp>
            <p:nvSpPr>
              <p:cNvPr id="52" name="Parenthèse fermante 51"/>
              <p:cNvSpPr/>
              <p:nvPr/>
            </p:nvSpPr>
            <p:spPr>
              <a:xfrm flipH="1">
                <a:off x="6146444" y="2276053"/>
                <a:ext cx="432048" cy="1935832"/>
              </a:xfrm>
              <a:prstGeom prst="rightBracket">
                <a:avLst>
                  <a:gd name="adj" fmla="val 0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3" name="Connecteur droit 52"/>
              <p:cNvCxnSpPr/>
              <p:nvPr/>
            </p:nvCxnSpPr>
            <p:spPr>
              <a:xfrm>
                <a:off x="5858412" y="3203773"/>
                <a:ext cx="288032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45"/>
              <p:cNvSpPr>
                <a:spLocks noChangeArrowheads="1"/>
              </p:cNvSpPr>
              <p:nvPr/>
            </p:nvSpPr>
            <p:spPr bwMode="auto">
              <a:xfrm>
                <a:off x="4824288" y="3059757"/>
                <a:ext cx="95539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Longidoridae</a:t>
                </a:r>
                <a:endParaRPr lang="fr-FR" sz="1400" dirty="0"/>
              </a:p>
            </p:txBody>
          </p:sp>
          <p:sp>
            <p:nvSpPr>
              <p:cNvPr id="60" name="Rectangle 45"/>
              <p:cNvSpPr>
                <a:spLocks noChangeArrowheads="1"/>
              </p:cNvSpPr>
              <p:nvPr/>
            </p:nvSpPr>
            <p:spPr bwMode="auto">
              <a:xfrm>
                <a:off x="6737752" y="2195661"/>
                <a:ext cx="1026948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Californidorus</a:t>
                </a:r>
                <a:endParaRPr lang="fr-FR" sz="1400" dirty="0"/>
              </a:p>
            </p:txBody>
          </p:sp>
          <p:sp>
            <p:nvSpPr>
              <p:cNvPr id="61" name="Rectangle 45"/>
              <p:cNvSpPr>
                <a:spLocks noChangeArrowheads="1"/>
              </p:cNvSpPr>
              <p:nvPr/>
            </p:nvSpPr>
            <p:spPr bwMode="auto">
              <a:xfrm>
                <a:off x="6737752" y="2555701"/>
                <a:ext cx="807913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Longidorus</a:t>
                </a:r>
                <a:endParaRPr lang="fr-FR" sz="1400" dirty="0"/>
              </a:p>
            </p:txBody>
          </p:sp>
          <p:sp>
            <p:nvSpPr>
              <p:cNvPr id="62" name="Rectangle 45"/>
              <p:cNvSpPr>
                <a:spLocks noChangeArrowheads="1"/>
              </p:cNvSpPr>
              <p:nvPr/>
            </p:nvSpPr>
            <p:spPr bwMode="auto">
              <a:xfrm>
                <a:off x="6722508" y="3059757"/>
                <a:ext cx="109536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Paralongidorus</a:t>
                </a:r>
                <a:endParaRPr lang="fr-FR" sz="1400" dirty="0"/>
              </a:p>
            </p:txBody>
          </p:sp>
          <p:sp>
            <p:nvSpPr>
              <p:cNvPr id="63" name="Rectangle 45"/>
              <p:cNvSpPr>
                <a:spLocks noChangeArrowheads="1"/>
              </p:cNvSpPr>
              <p:nvPr/>
            </p:nvSpPr>
            <p:spPr bwMode="auto">
              <a:xfrm>
                <a:off x="6737752" y="3563813"/>
                <a:ext cx="782265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Xiphidorus</a:t>
                </a:r>
                <a:endParaRPr lang="fr-FR" sz="1400" dirty="0"/>
              </a:p>
            </p:txBody>
          </p:sp>
          <p:sp>
            <p:nvSpPr>
              <p:cNvPr id="64" name="Rectangle 45"/>
              <p:cNvSpPr>
                <a:spLocks noChangeArrowheads="1"/>
              </p:cNvSpPr>
              <p:nvPr/>
            </p:nvSpPr>
            <p:spPr bwMode="auto">
              <a:xfrm>
                <a:off x="6737752" y="4067869"/>
                <a:ext cx="779059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err="1" smtClean="0"/>
                  <a:t>Xiphinema</a:t>
                </a:r>
                <a:endParaRPr lang="fr-FR" sz="1400" dirty="0"/>
              </a:p>
            </p:txBody>
          </p:sp>
          <p:cxnSp>
            <p:nvCxnSpPr>
              <p:cNvPr id="67" name="Connecteur droit 66"/>
              <p:cNvCxnSpPr/>
              <p:nvPr/>
            </p:nvCxnSpPr>
            <p:spPr>
              <a:xfrm>
                <a:off x="6146444" y="3203773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>
                <a:off x="6146444" y="2771725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>
                <a:off x="6146444" y="3707829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avec flèche 103"/>
              <p:cNvCxnSpPr>
                <a:stCxn id="117" idx="3"/>
              </p:cNvCxnSpPr>
              <p:nvPr/>
            </p:nvCxnSpPr>
            <p:spPr>
              <a:xfrm>
                <a:off x="4297520" y="1151255"/>
                <a:ext cx="886808" cy="17644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" name="ZoneTexte 184"/>
            <p:cNvSpPr txBox="1"/>
            <p:nvPr/>
          </p:nvSpPr>
          <p:spPr>
            <a:xfrm>
              <a:off x="7272560" y="4336156"/>
              <a:ext cx="14002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Xiphinema</a:t>
              </a:r>
              <a:r>
                <a:rPr lang="fr-FR" sz="1400" i="1" dirty="0" smtClean="0"/>
                <a:t> index</a:t>
              </a:r>
              <a:endParaRPr lang="fr-FR" sz="1400" i="1" dirty="0"/>
            </a:p>
          </p:txBody>
        </p:sp>
      </p:grpSp>
      <p:grpSp>
        <p:nvGrpSpPr>
          <p:cNvPr id="11" name="Groupe 186"/>
          <p:cNvGrpSpPr/>
          <p:nvPr/>
        </p:nvGrpSpPr>
        <p:grpSpPr>
          <a:xfrm>
            <a:off x="7946644" y="4139877"/>
            <a:ext cx="1126116" cy="432048"/>
            <a:chOff x="7946644" y="4139877"/>
            <a:chExt cx="1126116" cy="432048"/>
          </a:xfrm>
        </p:grpSpPr>
        <p:sp>
          <p:nvSpPr>
            <p:cNvPr id="82" name="Bande diagonale 81"/>
            <p:cNvSpPr/>
            <p:nvPr/>
          </p:nvSpPr>
          <p:spPr>
            <a:xfrm>
              <a:off x="7946644" y="4139877"/>
              <a:ext cx="216024" cy="144016"/>
            </a:xfrm>
            <a:prstGeom prst="diagStrip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6" name="Bande diagonale 185"/>
            <p:cNvSpPr/>
            <p:nvPr/>
          </p:nvSpPr>
          <p:spPr>
            <a:xfrm>
              <a:off x="8856736" y="4427909"/>
              <a:ext cx="216024" cy="144016"/>
            </a:xfrm>
            <a:prstGeom prst="diagStrip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e 196"/>
          <p:cNvGrpSpPr/>
          <p:nvPr/>
        </p:nvGrpSpPr>
        <p:grpSpPr>
          <a:xfrm>
            <a:off x="6408464" y="2051645"/>
            <a:ext cx="3506121" cy="2114352"/>
            <a:chOff x="6408464" y="2051645"/>
            <a:chExt cx="3506121" cy="2114352"/>
          </a:xfrm>
        </p:grpSpPr>
        <p:grpSp>
          <p:nvGrpSpPr>
            <p:cNvPr id="13" name="Groupe 190"/>
            <p:cNvGrpSpPr/>
            <p:nvPr/>
          </p:nvGrpSpPr>
          <p:grpSpPr>
            <a:xfrm>
              <a:off x="6408464" y="2844313"/>
              <a:ext cx="3506121" cy="1321684"/>
              <a:chOff x="6408464" y="2844313"/>
              <a:chExt cx="3506121" cy="1321684"/>
            </a:xfrm>
          </p:grpSpPr>
          <p:sp>
            <p:nvSpPr>
              <p:cNvPr id="95" name="Flèche droite 94"/>
              <p:cNvSpPr/>
              <p:nvPr/>
            </p:nvSpPr>
            <p:spPr>
              <a:xfrm rot="5400000">
                <a:off x="6408410" y="3923907"/>
                <a:ext cx="242144" cy="242036"/>
              </a:xfrm>
              <a:prstGeom prst="rightArrow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Rectangle 45"/>
              <p:cNvSpPr>
                <a:spLocks noChangeArrowheads="1"/>
              </p:cNvSpPr>
              <p:nvPr/>
            </p:nvSpPr>
            <p:spPr bwMode="auto">
              <a:xfrm>
                <a:off x="8568704" y="2844313"/>
                <a:ext cx="1345881" cy="215444"/>
              </a:xfrm>
              <a:prstGeom prst="rect">
                <a:avLst/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400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rgbClr val="0070C0"/>
                    </a:solidFill>
                  </a:rPr>
                  <a:t>eval</a:t>
                </a:r>
                <a:r>
                  <a:rPr lang="fr-FR" sz="1400" dirty="0" smtClean="0">
                    <a:solidFill>
                      <a:srgbClr val="0070C0"/>
                    </a:solidFill>
                  </a:rPr>
                  <a:t> M &lt; </a:t>
                </a:r>
                <a:r>
                  <a:rPr lang="fr-FR" sz="1400" dirty="0" err="1" smtClean="0">
                    <a:solidFill>
                      <a:srgbClr val="0070C0"/>
                    </a:solidFill>
                  </a:rPr>
                  <a:t>eval</a:t>
                </a:r>
                <a:r>
                  <a:rPr lang="fr-FR" sz="1400" dirty="0" smtClean="0">
                    <a:solidFill>
                      <a:srgbClr val="0070C0"/>
                    </a:solidFill>
                  </a:rPr>
                  <a:t> NM </a:t>
                </a:r>
                <a:endParaRPr lang="fr-FR" sz="14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92" name="Accolade fermante 191"/>
            <p:cNvSpPr/>
            <p:nvPr/>
          </p:nvSpPr>
          <p:spPr>
            <a:xfrm>
              <a:off x="8280672" y="2051645"/>
              <a:ext cx="216024" cy="18002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99"/>
          <p:cNvGrpSpPr/>
          <p:nvPr/>
        </p:nvGrpSpPr>
        <p:grpSpPr>
          <a:xfrm>
            <a:off x="5904408" y="1979637"/>
            <a:ext cx="3506121" cy="3960440"/>
            <a:chOff x="5904408" y="1979637"/>
            <a:chExt cx="3506121" cy="3960440"/>
          </a:xfrm>
        </p:grpSpPr>
        <p:grpSp>
          <p:nvGrpSpPr>
            <p:cNvPr id="15" name="Groupe 188"/>
            <p:cNvGrpSpPr/>
            <p:nvPr/>
          </p:nvGrpSpPr>
          <p:grpSpPr>
            <a:xfrm>
              <a:off x="5904408" y="1979637"/>
              <a:ext cx="3194364" cy="3744416"/>
              <a:chOff x="5878396" y="1979637"/>
              <a:chExt cx="3194364" cy="3744416"/>
            </a:xfrm>
          </p:grpSpPr>
          <p:grpSp>
            <p:nvGrpSpPr>
              <p:cNvPr id="16" name="Groupe 179"/>
              <p:cNvGrpSpPr/>
              <p:nvPr/>
            </p:nvGrpSpPr>
            <p:grpSpPr>
              <a:xfrm>
                <a:off x="5878396" y="1979637"/>
                <a:ext cx="746092" cy="2160240"/>
                <a:chOff x="5878396" y="1979637"/>
                <a:chExt cx="746092" cy="2160240"/>
              </a:xfrm>
            </p:grpSpPr>
            <p:sp>
              <p:nvSpPr>
                <p:cNvPr id="94" name="Flèche droite 93"/>
                <p:cNvSpPr/>
                <p:nvPr/>
              </p:nvSpPr>
              <p:spPr>
                <a:xfrm rot="5400000">
                  <a:off x="5878342" y="2889675"/>
                  <a:ext cx="242144" cy="242036"/>
                </a:xfrm>
                <a:prstGeom prst="rightArrow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7" name="Groupe 178"/>
                <p:cNvGrpSpPr/>
                <p:nvPr/>
              </p:nvGrpSpPr>
              <p:grpSpPr>
                <a:xfrm>
                  <a:off x="6336456" y="1979637"/>
                  <a:ext cx="288032" cy="2160240"/>
                  <a:chOff x="8640712" y="1979637"/>
                  <a:chExt cx="288032" cy="2160240"/>
                </a:xfrm>
              </p:grpSpPr>
              <p:grpSp>
                <p:nvGrpSpPr>
                  <p:cNvPr id="18" name="Groupe 93"/>
                  <p:cNvGrpSpPr/>
                  <p:nvPr/>
                </p:nvGrpSpPr>
                <p:grpSpPr>
                  <a:xfrm>
                    <a:off x="8640712" y="1979637"/>
                    <a:ext cx="288032" cy="288032"/>
                    <a:chOff x="8352680" y="2915741"/>
                    <a:chExt cx="288032" cy="288032"/>
                  </a:xfrm>
                </p:grpSpPr>
                <p:cxnSp>
                  <p:nvCxnSpPr>
                    <p:cNvPr id="111" name="Connecteur droit 110"/>
                    <p:cNvCxnSpPr/>
                    <p:nvPr/>
                  </p:nvCxnSpPr>
                  <p:spPr>
                    <a:xfrm flipH="1"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Connecteur droit 111"/>
                    <p:cNvCxnSpPr/>
                    <p:nvPr/>
                  </p:nvCxnSpPr>
                  <p:spPr>
                    <a:xfrm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" name="Groupe 93"/>
                  <p:cNvGrpSpPr/>
                  <p:nvPr/>
                </p:nvGrpSpPr>
                <p:grpSpPr>
                  <a:xfrm>
                    <a:off x="8640712" y="2411685"/>
                    <a:ext cx="288032" cy="288032"/>
                    <a:chOff x="8352680" y="2915741"/>
                    <a:chExt cx="288032" cy="288032"/>
                  </a:xfrm>
                </p:grpSpPr>
                <p:cxnSp>
                  <p:nvCxnSpPr>
                    <p:cNvPr id="87" name="Connecteur droit 86"/>
                    <p:cNvCxnSpPr/>
                    <p:nvPr/>
                  </p:nvCxnSpPr>
                  <p:spPr>
                    <a:xfrm flipH="1"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Connecteur droit 87"/>
                    <p:cNvCxnSpPr/>
                    <p:nvPr/>
                  </p:nvCxnSpPr>
                  <p:spPr>
                    <a:xfrm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" name="Groupe 93"/>
                  <p:cNvGrpSpPr/>
                  <p:nvPr/>
                </p:nvGrpSpPr>
                <p:grpSpPr>
                  <a:xfrm>
                    <a:off x="8640712" y="2843733"/>
                    <a:ext cx="288032" cy="288032"/>
                    <a:chOff x="8352680" y="2915741"/>
                    <a:chExt cx="288032" cy="288032"/>
                  </a:xfrm>
                </p:grpSpPr>
                <p:cxnSp>
                  <p:nvCxnSpPr>
                    <p:cNvPr id="91" name="Connecteur droit 90"/>
                    <p:cNvCxnSpPr/>
                    <p:nvPr/>
                  </p:nvCxnSpPr>
                  <p:spPr>
                    <a:xfrm flipH="1"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Connecteur droit 91"/>
                    <p:cNvCxnSpPr/>
                    <p:nvPr/>
                  </p:nvCxnSpPr>
                  <p:spPr>
                    <a:xfrm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" name="Groupe 93"/>
                  <p:cNvGrpSpPr/>
                  <p:nvPr/>
                </p:nvGrpSpPr>
                <p:grpSpPr>
                  <a:xfrm>
                    <a:off x="8640712" y="3347789"/>
                    <a:ext cx="288032" cy="288032"/>
                    <a:chOff x="8352680" y="2915741"/>
                    <a:chExt cx="288032" cy="288032"/>
                  </a:xfrm>
                </p:grpSpPr>
                <p:cxnSp>
                  <p:nvCxnSpPr>
                    <p:cNvPr id="101" name="Connecteur droit 100"/>
                    <p:cNvCxnSpPr/>
                    <p:nvPr/>
                  </p:nvCxnSpPr>
                  <p:spPr>
                    <a:xfrm flipH="1"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Connecteur droit 102"/>
                    <p:cNvCxnSpPr/>
                    <p:nvPr/>
                  </p:nvCxnSpPr>
                  <p:spPr>
                    <a:xfrm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" name="Groupe 93"/>
                  <p:cNvGrpSpPr/>
                  <p:nvPr/>
                </p:nvGrpSpPr>
                <p:grpSpPr>
                  <a:xfrm>
                    <a:off x="8640712" y="3851845"/>
                    <a:ext cx="288032" cy="288032"/>
                    <a:chOff x="8352680" y="2915741"/>
                    <a:chExt cx="288032" cy="288032"/>
                  </a:xfrm>
                </p:grpSpPr>
                <p:cxnSp>
                  <p:nvCxnSpPr>
                    <p:cNvPr id="109" name="Connecteur droit 108"/>
                    <p:cNvCxnSpPr/>
                    <p:nvPr/>
                  </p:nvCxnSpPr>
                  <p:spPr>
                    <a:xfrm flipH="1"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Connecteur droit 113"/>
                    <p:cNvCxnSpPr/>
                    <p:nvPr/>
                  </p:nvCxnSpPr>
                  <p:spPr>
                    <a:xfrm>
                      <a:off x="8352680" y="2915741"/>
                      <a:ext cx="288032" cy="288032"/>
                    </a:xfrm>
                    <a:prstGeom prst="line">
                      <a:avLst/>
                    </a:prstGeom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3" name="Groupe 180"/>
              <p:cNvGrpSpPr/>
              <p:nvPr/>
            </p:nvGrpSpPr>
            <p:grpSpPr>
              <a:xfrm>
                <a:off x="6624488" y="4931965"/>
                <a:ext cx="2448272" cy="792088"/>
                <a:chOff x="6624488" y="4931965"/>
                <a:chExt cx="2448272" cy="792088"/>
              </a:xfrm>
            </p:grpSpPr>
            <p:sp>
              <p:nvSpPr>
                <p:cNvPr id="90" name="ZoneTexte 89"/>
                <p:cNvSpPr txBox="1"/>
                <p:nvPr/>
              </p:nvSpPr>
              <p:spPr>
                <a:xfrm>
                  <a:off x="7613960" y="4931965"/>
                  <a:ext cx="103265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 err="1" smtClean="0"/>
                    <a:t>Diaphorina</a:t>
                  </a:r>
                  <a:r>
                    <a:rPr lang="fr-FR" sz="1400" dirty="0" smtClean="0"/>
                    <a:t> </a:t>
                  </a:r>
                </a:p>
                <a:p>
                  <a:pPr algn="r"/>
                  <a:r>
                    <a:rPr lang="fr-FR" sz="1400" dirty="0" err="1" smtClean="0"/>
                    <a:t>citri</a:t>
                  </a:r>
                  <a:endParaRPr lang="fr-FR" sz="1400" dirty="0"/>
                </a:p>
              </p:txBody>
            </p:sp>
            <p:sp>
              <p:nvSpPr>
                <p:cNvPr id="93" name="Bande diagonale 92"/>
                <p:cNvSpPr/>
                <p:nvPr/>
              </p:nvSpPr>
              <p:spPr>
                <a:xfrm>
                  <a:off x="8856736" y="5003973"/>
                  <a:ext cx="216024" cy="144016"/>
                </a:xfrm>
                <a:prstGeom prst="diagStripe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50" name="Connecteur droit 149"/>
                <p:cNvCxnSpPr/>
                <p:nvPr/>
              </p:nvCxnSpPr>
              <p:spPr>
                <a:xfrm>
                  <a:off x="7128544" y="5075981"/>
                  <a:ext cx="432048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150"/>
                <p:cNvCxnSpPr/>
                <p:nvPr/>
              </p:nvCxnSpPr>
              <p:spPr>
                <a:xfrm>
                  <a:off x="6624488" y="5075981"/>
                  <a:ext cx="432048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ZoneTexte 173"/>
                <p:cNvSpPr txBox="1"/>
                <p:nvPr/>
              </p:nvSpPr>
              <p:spPr>
                <a:xfrm>
                  <a:off x="8068119" y="5416276"/>
                  <a:ext cx="57259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 smtClean="0">
                      <a:solidFill>
                        <a:srgbClr val="FF0000"/>
                      </a:solidFill>
                    </a:rPr>
                    <a:t>2</a:t>
                  </a:r>
                  <a:r>
                    <a:rPr lang="fr-FR" sz="1400" b="1" baseline="30000" dirty="0" smtClean="0">
                      <a:solidFill>
                        <a:srgbClr val="FF0000"/>
                      </a:solidFill>
                    </a:rPr>
                    <a:t>e</a:t>
                  </a:r>
                  <a:r>
                    <a:rPr lang="fr-FR" sz="1400" b="1" dirty="0" smtClean="0">
                      <a:solidFill>
                        <a:srgbClr val="FF0000"/>
                      </a:solidFill>
                    </a:rPr>
                    <a:t>-24</a:t>
                  </a:r>
                  <a:endParaRPr lang="fr-FR" sz="14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199" name="Rectangle 45"/>
            <p:cNvSpPr>
              <a:spLocks noChangeArrowheads="1"/>
            </p:cNvSpPr>
            <p:nvPr/>
          </p:nvSpPr>
          <p:spPr bwMode="auto">
            <a:xfrm>
              <a:off x="8064648" y="5724633"/>
              <a:ext cx="1345881" cy="21544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400" dirty="0" smtClean="0">
                  <a:solidFill>
                    <a:schemeClr val="accent1"/>
                  </a:solidFill>
                </a:rPr>
                <a:t> </a:t>
              </a:r>
              <a:r>
                <a:rPr lang="fr-FR" sz="1400" dirty="0" err="1" smtClean="0">
                  <a:solidFill>
                    <a:schemeClr val="accent1"/>
                  </a:solidFill>
                </a:rPr>
                <a:t>eval</a:t>
              </a:r>
              <a:r>
                <a:rPr lang="fr-FR" sz="1400" dirty="0" smtClean="0">
                  <a:solidFill>
                    <a:schemeClr val="accent1"/>
                  </a:solidFill>
                </a:rPr>
                <a:t> NM &lt; </a:t>
              </a:r>
              <a:r>
                <a:rPr lang="fr-FR" sz="1400" dirty="0" err="1" smtClean="0">
                  <a:solidFill>
                    <a:schemeClr val="accent1"/>
                  </a:solidFill>
                </a:rPr>
                <a:t>eval</a:t>
              </a:r>
              <a:r>
                <a:rPr lang="fr-FR" sz="1400" dirty="0" smtClean="0">
                  <a:solidFill>
                    <a:schemeClr val="accent1"/>
                  </a:solidFill>
                </a:rPr>
                <a:t> M </a:t>
              </a:r>
              <a:endParaRPr lang="fr-FR" sz="1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52" name="Rectangle 151"/>
          <p:cNvSpPr/>
          <p:nvPr/>
        </p:nvSpPr>
        <p:spPr>
          <a:xfrm>
            <a:off x="4176216" y="5219997"/>
            <a:ext cx="5256584" cy="17235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fr-FR" sz="2400" dirty="0" smtClean="0">
                <a:solidFill>
                  <a:srgbClr val="FF0000"/>
                </a:solidFill>
              </a:rPr>
              <a:t>Il faut bien connaître son système, et déterminer la finesse de la détection</a:t>
            </a:r>
          </a:p>
          <a:p>
            <a:pPr algn="ctr">
              <a:spcAft>
                <a:spcPts val="0"/>
              </a:spcAft>
              <a:buNone/>
            </a:pPr>
            <a:r>
              <a:rPr lang="fr-FR" sz="2400" dirty="0" smtClean="0">
                <a:solidFill>
                  <a:srgbClr val="FF0000"/>
                </a:solidFill>
              </a:rPr>
              <a:t>espèce spécifique</a:t>
            </a:r>
          </a:p>
          <a:p>
            <a:pPr algn="ctr">
              <a:spcAft>
                <a:spcPts val="0"/>
              </a:spcAft>
              <a:buNone/>
            </a:pPr>
            <a:r>
              <a:rPr lang="fr-FR" sz="2400" dirty="0" smtClean="0">
                <a:solidFill>
                  <a:srgbClr val="FF0000"/>
                </a:solidFill>
              </a:rPr>
              <a:t>ou groupe spécifique</a:t>
            </a:r>
          </a:p>
          <a:p>
            <a:pPr algn="ctr">
              <a:spcAft>
                <a:spcPts val="0"/>
              </a:spcAft>
              <a:buNone/>
            </a:pPr>
            <a:endParaRPr lang="en-US" sz="1000" dirty="0" smtClean="0">
              <a:solidFill>
                <a:srgbClr val="FF0000"/>
              </a:solidFill>
            </a:endParaRPr>
          </a:p>
        </p:txBody>
      </p:sp>
      <p:cxnSp>
        <p:nvCxnSpPr>
          <p:cNvPr id="153" name="Connecteur droit 152"/>
          <p:cNvCxnSpPr/>
          <p:nvPr/>
        </p:nvCxnSpPr>
        <p:spPr>
          <a:xfrm flipH="1">
            <a:off x="9216776" y="2843733"/>
            <a:ext cx="288032" cy="288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/>
          <p:cNvCxnSpPr/>
          <p:nvPr/>
        </p:nvCxnSpPr>
        <p:spPr>
          <a:xfrm>
            <a:off x="9216776" y="2843733"/>
            <a:ext cx="288032" cy="288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4032200" y="1610305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en-US" dirty="0" err="1" smtClean="0"/>
              <a:t>Metazoaire</a:t>
            </a:r>
            <a:endParaRPr lang="en-US" dirty="0" smtClean="0"/>
          </a:p>
        </p:txBody>
      </p:sp>
      <p:sp>
        <p:nvSpPr>
          <p:cNvPr id="79" name="Rectangle 78"/>
          <p:cNvSpPr/>
          <p:nvPr/>
        </p:nvSpPr>
        <p:spPr>
          <a:xfrm>
            <a:off x="4104208" y="6228109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en-US" dirty="0" smtClean="0"/>
              <a:t>Non </a:t>
            </a:r>
            <a:r>
              <a:rPr lang="en-US" dirty="0" err="1" smtClean="0"/>
              <a:t>Metazoaire</a:t>
            </a:r>
            <a:endParaRPr lang="en-US" dirty="0" smtClean="0"/>
          </a:p>
        </p:txBody>
      </p:sp>
      <p:cxnSp>
        <p:nvCxnSpPr>
          <p:cNvPr id="90" name="Connecteur droit 89"/>
          <p:cNvCxnSpPr/>
          <p:nvPr/>
        </p:nvCxnSpPr>
        <p:spPr>
          <a:xfrm>
            <a:off x="2808064" y="5868069"/>
            <a:ext cx="22322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>
            <a:off x="1880344" y="5868069"/>
            <a:ext cx="108012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44"/>
          <p:cNvGrpSpPr/>
          <p:nvPr/>
        </p:nvGrpSpPr>
        <p:grpSpPr>
          <a:xfrm>
            <a:off x="1880344" y="2258377"/>
            <a:ext cx="3159968" cy="936104"/>
            <a:chOff x="1880344" y="2258377"/>
            <a:chExt cx="3159968" cy="936104"/>
          </a:xfrm>
        </p:grpSpPr>
        <p:sp>
          <p:nvSpPr>
            <p:cNvPr id="24" name="Parenthèse fermante 23"/>
            <p:cNvSpPr/>
            <p:nvPr/>
          </p:nvSpPr>
          <p:spPr>
            <a:xfrm flipH="1">
              <a:off x="4608264" y="2258377"/>
              <a:ext cx="432048" cy="216024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grpSp>
          <p:nvGrpSpPr>
            <p:cNvPr id="3" name="Groupe 43"/>
            <p:cNvGrpSpPr/>
            <p:nvPr/>
          </p:nvGrpSpPr>
          <p:grpSpPr>
            <a:xfrm>
              <a:off x="1880344" y="2402393"/>
              <a:ext cx="3159968" cy="792088"/>
              <a:chOff x="1880344" y="2402393"/>
              <a:chExt cx="3159968" cy="792088"/>
            </a:xfrm>
          </p:grpSpPr>
          <p:sp>
            <p:nvSpPr>
              <p:cNvPr id="25" name="Parenthèse fermante 24"/>
              <p:cNvSpPr/>
              <p:nvPr/>
            </p:nvSpPr>
            <p:spPr>
              <a:xfrm flipH="1">
                <a:off x="4608264" y="2978457"/>
                <a:ext cx="432048" cy="216024"/>
              </a:xfrm>
              <a:prstGeom prst="rightBracket">
                <a:avLst>
                  <a:gd name="adj" fmla="val 0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Parenthèse fermante 25"/>
              <p:cNvSpPr/>
              <p:nvPr/>
            </p:nvSpPr>
            <p:spPr>
              <a:xfrm flipH="1">
                <a:off x="4176216" y="2402393"/>
                <a:ext cx="432048" cy="360040"/>
              </a:xfrm>
              <a:prstGeom prst="rightBracket">
                <a:avLst>
                  <a:gd name="adj" fmla="val 0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8" name="Connecteur droit 27"/>
              <p:cNvCxnSpPr/>
              <p:nvPr/>
            </p:nvCxnSpPr>
            <p:spPr>
              <a:xfrm>
                <a:off x="4176216" y="2762433"/>
                <a:ext cx="864096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Parenthèse fermante 28"/>
              <p:cNvSpPr/>
              <p:nvPr/>
            </p:nvSpPr>
            <p:spPr>
              <a:xfrm flipH="1">
                <a:off x="3744168" y="2554793"/>
                <a:ext cx="432048" cy="567680"/>
              </a:xfrm>
              <a:prstGeom prst="rightBracket">
                <a:avLst>
                  <a:gd name="adj" fmla="val 0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0" name="Connecteur droit 29"/>
              <p:cNvCxnSpPr/>
              <p:nvPr/>
            </p:nvCxnSpPr>
            <p:spPr>
              <a:xfrm>
                <a:off x="4176216" y="3122473"/>
                <a:ext cx="43204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/>
              <p:cNvCxnSpPr/>
              <p:nvPr/>
            </p:nvCxnSpPr>
            <p:spPr>
              <a:xfrm>
                <a:off x="2880072" y="2834441"/>
                <a:ext cx="86409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/>
              <p:cNvCxnSpPr/>
              <p:nvPr/>
            </p:nvCxnSpPr>
            <p:spPr>
              <a:xfrm>
                <a:off x="1880344" y="2834441"/>
                <a:ext cx="108012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e 45"/>
          <p:cNvGrpSpPr/>
          <p:nvPr/>
        </p:nvGrpSpPr>
        <p:grpSpPr>
          <a:xfrm>
            <a:off x="5400352" y="2042353"/>
            <a:ext cx="3816424" cy="1323439"/>
            <a:chOff x="5400352" y="2042353"/>
            <a:chExt cx="3816424" cy="1323439"/>
          </a:xfrm>
        </p:grpSpPr>
        <p:sp>
          <p:nvSpPr>
            <p:cNvPr id="80" name="Rectangle 79"/>
            <p:cNvSpPr/>
            <p:nvPr/>
          </p:nvSpPr>
          <p:spPr>
            <a:xfrm>
              <a:off x="5976416" y="2042353"/>
              <a:ext cx="3240360" cy="1323439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  <a:buNone/>
              </a:pPr>
              <a:r>
                <a:rPr lang="en-US" sz="2000" dirty="0" smtClean="0">
                  <a:solidFill>
                    <a:srgbClr val="7030A0"/>
                  </a:solidFill>
                </a:rPr>
                <a:t>Un </a:t>
              </a:r>
              <a:r>
                <a:rPr lang="en-US" sz="2000" dirty="0" err="1" smtClean="0">
                  <a:solidFill>
                    <a:srgbClr val="7030A0"/>
                  </a:solidFill>
                </a:rPr>
                <a:t>organisme</a:t>
              </a:r>
              <a:r>
                <a:rPr lang="en-US" sz="2000" dirty="0" smtClean="0">
                  <a:solidFill>
                    <a:srgbClr val="7030A0"/>
                  </a:solidFill>
                </a:rPr>
                <a:t> </a:t>
              </a:r>
              <a:r>
                <a:rPr lang="en-US" sz="2000" dirty="0" err="1" smtClean="0">
                  <a:solidFill>
                    <a:srgbClr val="7030A0"/>
                  </a:solidFill>
                </a:rPr>
                <a:t>peut</a:t>
              </a:r>
              <a:r>
                <a:rPr lang="en-US" sz="2000" dirty="0" smtClean="0">
                  <a:solidFill>
                    <a:srgbClr val="7030A0"/>
                  </a:solidFill>
                </a:rPr>
                <a:t> </a:t>
              </a:r>
              <a:r>
                <a:rPr lang="en-US" sz="2000" dirty="0" err="1" smtClean="0">
                  <a:solidFill>
                    <a:srgbClr val="7030A0"/>
                  </a:solidFill>
                </a:rPr>
                <a:t>être</a:t>
              </a:r>
              <a:r>
                <a:rPr lang="en-US" sz="2000" dirty="0" smtClean="0">
                  <a:solidFill>
                    <a:srgbClr val="7030A0"/>
                  </a:solidFill>
                </a:rPr>
                <a:t>  mal </a:t>
              </a:r>
              <a:r>
                <a:rPr lang="en-US" sz="2000" dirty="0" err="1" smtClean="0">
                  <a:solidFill>
                    <a:srgbClr val="7030A0"/>
                  </a:solidFill>
                </a:rPr>
                <a:t>classifié</a:t>
              </a:r>
              <a:r>
                <a:rPr lang="en-US" sz="2000" dirty="0" smtClean="0">
                  <a:solidFill>
                    <a:srgbClr val="7030A0"/>
                  </a:solidFill>
                </a:rPr>
                <a:t> !!!</a:t>
              </a:r>
            </a:p>
            <a:p>
              <a:pPr algn="ctr">
                <a:spcAft>
                  <a:spcPts val="0"/>
                </a:spcAft>
                <a:buNone/>
              </a:pPr>
              <a:r>
                <a:rPr lang="en-US" sz="2000" dirty="0" err="1" smtClean="0">
                  <a:solidFill>
                    <a:srgbClr val="7030A0"/>
                  </a:solidFill>
                </a:rPr>
                <a:t>dans</a:t>
              </a:r>
              <a:r>
                <a:rPr lang="en-US" sz="2000" dirty="0" smtClean="0">
                  <a:solidFill>
                    <a:srgbClr val="7030A0"/>
                  </a:solidFill>
                </a:rPr>
                <a:t> la classification </a:t>
              </a:r>
              <a:r>
                <a:rPr lang="en-US" sz="2000" dirty="0" err="1" smtClean="0">
                  <a:solidFill>
                    <a:srgbClr val="7030A0"/>
                  </a:solidFill>
                </a:rPr>
                <a:t>sur</a:t>
              </a:r>
              <a:r>
                <a:rPr lang="en-US" sz="2000" dirty="0" smtClean="0">
                  <a:solidFill>
                    <a:srgbClr val="7030A0"/>
                  </a:solidFill>
                </a:rPr>
                <a:t> </a:t>
              </a:r>
              <a:r>
                <a:rPr lang="en-US" sz="2000" dirty="0" err="1" smtClean="0">
                  <a:solidFill>
                    <a:srgbClr val="7030A0"/>
                  </a:solidFill>
                </a:rPr>
                <a:t>laquelle</a:t>
              </a:r>
              <a:r>
                <a:rPr lang="en-US" sz="2000" dirty="0" smtClean="0">
                  <a:solidFill>
                    <a:srgbClr val="7030A0"/>
                  </a:solidFill>
                </a:rPr>
                <a:t> on se base (</a:t>
              </a:r>
              <a:r>
                <a:rPr lang="en-US" sz="2000" dirty="0" err="1" smtClean="0">
                  <a:solidFill>
                    <a:srgbClr val="7030A0"/>
                  </a:solidFill>
                </a:rPr>
                <a:t>ncbi</a:t>
              </a:r>
              <a:r>
                <a:rPr lang="en-US" sz="2000" dirty="0" smtClean="0">
                  <a:solidFill>
                    <a:srgbClr val="7030A0"/>
                  </a:solidFill>
                </a:rPr>
                <a:t> </a:t>
              </a:r>
              <a:r>
                <a:rPr lang="en-US" sz="2000" dirty="0" err="1" smtClean="0">
                  <a:solidFill>
                    <a:srgbClr val="7030A0"/>
                  </a:solidFill>
                </a:rPr>
                <a:t>ici</a:t>
              </a:r>
              <a:r>
                <a:rPr lang="en-US" sz="2000" dirty="0" smtClean="0">
                  <a:solidFill>
                    <a:srgbClr val="7030A0"/>
                  </a:solidFill>
                </a:rPr>
                <a:t>)</a:t>
              </a:r>
            </a:p>
          </p:txBody>
        </p:sp>
        <p:sp>
          <p:nvSpPr>
            <p:cNvPr id="108" name="Flèche droite 107"/>
            <p:cNvSpPr/>
            <p:nvPr/>
          </p:nvSpPr>
          <p:spPr>
            <a:xfrm flipH="1">
              <a:off x="5400352" y="2618417"/>
              <a:ext cx="432048" cy="288032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1"/>
          <p:cNvGrpSpPr/>
          <p:nvPr/>
        </p:nvGrpSpPr>
        <p:grpSpPr>
          <a:xfrm>
            <a:off x="1079872" y="2258377"/>
            <a:ext cx="2664296" cy="580256"/>
            <a:chOff x="1079872" y="2258377"/>
            <a:chExt cx="2664296" cy="580256"/>
          </a:xfrm>
        </p:grpSpPr>
        <p:sp>
          <p:nvSpPr>
            <p:cNvPr id="111" name="Rectangle 110"/>
            <p:cNvSpPr/>
            <p:nvPr/>
          </p:nvSpPr>
          <p:spPr>
            <a:xfrm>
              <a:off x="1079872" y="2258377"/>
              <a:ext cx="230425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  <a:buNone/>
              </a:pPr>
              <a:r>
                <a:rPr lang="en-US" dirty="0" err="1" smtClean="0"/>
                <a:t>NameX-nodeX</a:t>
              </a:r>
              <a:endParaRPr lang="en-US" dirty="0" smtClean="0"/>
            </a:p>
          </p:txBody>
        </p:sp>
        <p:cxnSp>
          <p:nvCxnSpPr>
            <p:cNvPr id="113" name="Connecteur droit avec flèche 112"/>
            <p:cNvCxnSpPr>
              <a:endCxn id="29" idx="2"/>
            </p:cNvCxnSpPr>
            <p:nvPr/>
          </p:nvCxnSpPr>
          <p:spPr>
            <a:xfrm>
              <a:off x="3384128" y="2618417"/>
              <a:ext cx="360040" cy="2202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40"/>
          <p:cNvGrpSpPr/>
          <p:nvPr/>
        </p:nvGrpSpPr>
        <p:grpSpPr>
          <a:xfrm>
            <a:off x="2015976" y="1610305"/>
            <a:ext cx="2592288" cy="792088"/>
            <a:chOff x="2015976" y="1610305"/>
            <a:chExt cx="2592288" cy="792088"/>
          </a:xfrm>
        </p:grpSpPr>
        <p:sp>
          <p:nvSpPr>
            <p:cNvPr id="109" name="Rectangle 108"/>
            <p:cNvSpPr/>
            <p:nvPr/>
          </p:nvSpPr>
          <p:spPr>
            <a:xfrm>
              <a:off x="2015976" y="1610305"/>
              <a:ext cx="230425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  <a:buNone/>
              </a:pPr>
              <a:r>
                <a:rPr lang="en-US" dirty="0" err="1" smtClean="0"/>
                <a:t>NameA-nodeA</a:t>
              </a:r>
              <a:endParaRPr lang="en-US" dirty="0" smtClean="0"/>
            </a:p>
          </p:txBody>
        </p:sp>
        <p:cxnSp>
          <p:nvCxnSpPr>
            <p:cNvPr id="115" name="Connecteur droit avec flèche 114"/>
            <p:cNvCxnSpPr>
              <a:endCxn id="26" idx="0"/>
            </p:cNvCxnSpPr>
            <p:nvPr/>
          </p:nvCxnSpPr>
          <p:spPr>
            <a:xfrm>
              <a:off x="4320232" y="1970345"/>
              <a:ext cx="288032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42"/>
          <p:cNvGrpSpPr/>
          <p:nvPr/>
        </p:nvGrpSpPr>
        <p:grpSpPr>
          <a:xfrm>
            <a:off x="1799952" y="3086469"/>
            <a:ext cx="2808312" cy="837384"/>
            <a:chOff x="1799952" y="3086469"/>
            <a:chExt cx="2808312" cy="837384"/>
          </a:xfrm>
        </p:grpSpPr>
        <p:sp>
          <p:nvSpPr>
            <p:cNvPr id="110" name="Rectangle 109"/>
            <p:cNvSpPr/>
            <p:nvPr/>
          </p:nvSpPr>
          <p:spPr>
            <a:xfrm>
              <a:off x="1799952" y="3554521"/>
              <a:ext cx="230425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  <a:buNone/>
              </a:pPr>
              <a:r>
                <a:rPr lang="en-US" dirty="0" err="1" smtClean="0"/>
                <a:t>NameB-nodeB</a:t>
              </a:r>
              <a:endParaRPr lang="en-US" dirty="0" smtClean="0"/>
            </a:p>
          </p:txBody>
        </p:sp>
        <p:cxnSp>
          <p:nvCxnSpPr>
            <p:cNvPr id="118" name="Connecteur droit avec flèche 117"/>
            <p:cNvCxnSpPr>
              <a:endCxn id="25" idx="2"/>
            </p:cNvCxnSpPr>
            <p:nvPr/>
          </p:nvCxnSpPr>
          <p:spPr>
            <a:xfrm flipV="1">
              <a:off x="4104208" y="3086469"/>
              <a:ext cx="504056" cy="4680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OPTION EXCLUDE_GP ET TAXONOMIE  </a:t>
            </a:r>
            <a:endParaRPr lang="fr-FR" sz="2000" dirty="0"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36056" y="611485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fr-FR" sz="2400" dirty="0" smtClean="0"/>
              <a:t>A quel niveau veut-on </a:t>
            </a:r>
          </a:p>
          <a:p>
            <a:pPr algn="ctr">
              <a:spcAft>
                <a:spcPts val="0"/>
              </a:spcAft>
              <a:buNone/>
            </a:pPr>
            <a:r>
              <a:rPr lang="fr-FR" sz="2400" dirty="0" smtClean="0"/>
              <a:t>détecter les transferts ?</a:t>
            </a:r>
            <a:endParaRPr lang="en-US" sz="2400" dirty="0" smtClean="0"/>
          </a:p>
        </p:txBody>
      </p:sp>
      <p:sp>
        <p:nvSpPr>
          <p:cNvPr id="47" name="ZoneTexte 46"/>
          <p:cNvSpPr txBox="1"/>
          <p:nvPr/>
        </p:nvSpPr>
        <p:spPr>
          <a:xfrm>
            <a:off x="143768" y="4163684"/>
            <a:ext cx="972108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Groupes à exclure : à remplir pour l’option </a:t>
            </a:r>
            <a:r>
              <a:rPr lang="fr-FR" b="1" dirty="0" err="1" smtClean="0"/>
              <a:t>exclude_gp</a:t>
            </a:r>
            <a:endParaRPr lang="fr-FR" b="1" dirty="0" smtClean="0"/>
          </a:p>
          <a:p>
            <a:r>
              <a:rPr lang="fr-FR" dirty="0" err="1" smtClean="0"/>
              <a:t>NameX</a:t>
            </a:r>
            <a:r>
              <a:rPr lang="fr-FR" dirty="0" smtClean="0"/>
              <a:t>-</a:t>
            </a:r>
            <a:r>
              <a:rPr lang="fr-FR" dirty="0" err="1" smtClean="0"/>
              <a:t>nodeX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grpSp>
        <p:nvGrpSpPr>
          <p:cNvPr id="8" name="Groupe 49"/>
          <p:cNvGrpSpPr/>
          <p:nvPr/>
        </p:nvGrpSpPr>
        <p:grpSpPr>
          <a:xfrm>
            <a:off x="143768" y="2339677"/>
            <a:ext cx="9721080" cy="3024336"/>
            <a:chOff x="143768" y="2339677"/>
            <a:chExt cx="9721080" cy="3024336"/>
          </a:xfrm>
        </p:grpSpPr>
        <p:grpSp>
          <p:nvGrpSpPr>
            <p:cNvPr id="9" name="Groupe 93"/>
            <p:cNvGrpSpPr/>
            <p:nvPr/>
          </p:nvGrpSpPr>
          <p:grpSpPr>
            <a:xfrm>
              <a:off x="2304008" y="2339677"/>
              <a:ext cx="288032" cy="288032"/>
              <a:chOff x="8352680" y="2915741"/>
              <a:chExt cx="288032" cy="288032"/>
            </a:xfrm>
          </p:grpSpPr>
          <p:cxnSp>
            <p:nvCxnSpPr>
              <p:cNvPr id="32" name="Connecteur droit 31"/>
              <p:cNvCxnSpPr/>
              <p:nvPr/>
            </p:nvCxnSpPr>
            <p:spPr>
              <a:xfrm flipH="1">
                <a:off x="8352680" y="2915741"/>
                <a:ext cx="288032" cy="288032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>
                <a:off x="8352680" y="2915741"/>
                <a:ext cx="288032" cy="288032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 48"/>
            <p:cNvGrpSpPr/>
            <p:nvPr/>
          </p:nvGrpSpPr>
          <p:grpSpPr>
            <a:xfrm>
              <a:off x="143768" y="4163684"/>
              <a:ext cx="9721080" cy="1200329"/>
              <a:chOff x="143768" y="4163684"/>
              <a:chExt cx="9721080" cy="1200329"/>
            </a:xfrm>
          </p:grpSpPr>
          <p:sp>
            <p:nvSpPr>
              <p:cNvPr id="48" name="ZoneTexte 47"/>
              <p:cNvSpPr txBox="1"/>
              <p:nvPr/>
            </p:nvSpPr>
            <p:spPr>
              <a:xfrm>
                <a:off x="143768" y="4163684"/>
                <a:ext cx="9721080" cy="1200329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b="1" dirty="0" smtClean="0"/>
                  <a:t>Groupes à exclure : à remplir pour l’option </a:t>
                </a:r>
                <a:r>
                  <a:rPr lang="fr-FR" b="1" dirty="0" err="1" smtClean="0"/>
                  <a:t>exclude_gp</a:t>
                </a:r>
                <a:endParaRPr lang="fr-FR" b="1" dirty="0" smtClean="0"/>
              </a:p>
              <a:p>
                <a:r>
                  <a:rPr lang="fr-FR" dirty="0" err="1" smtClean="0"/>
                  <a:t>NameX</a:t>
                </a:r>
                <a:r>
                  <a:rPr lang="fr-FR" dirty="0" smtClean="0"/>
                  <a:t>-</a:t>
                </a:r>
                <a:r>
                  <a:rPr lang="fr-FR" dirty="0" err="1" smtClean="0"/>
                  <a:t>nodeX</a:t>
                </a:r>
                <a:endParaRPr lang="fr-FR" dirty="0" smtClean="0"/>
              </a:p>
              <a:p>
                <a:r>
                  <a:rPr lang="fr-FR" dirty="0" smtClean="0"/>
                  <a:t>Ou</a:t>
                </a:r>
              </a:p>
              <a:p>
                <a:r>
                  <a:rPr lang="fr-FR" dirty="0" err="1" smtClean="0"/>
                  <a:t>NameA-nodeA,NameB-nodeB</a:t>
                </a:r>
                <a:endParaRPr lang="fr-FR" dirty="0" smtClean="0"/>
              </a:p>
            </p:txBody>
          </p:sp>
          <p:grpSp>
            <p:nvGrpSpPr>
              <p:cNvPr id="11" name="Groupe 93"/>
              <p:cNvGrpSpPr/>
              <p:nvPr/>
            </p:nvGrpSpPr>
            <p:grpSpPr>
              <a:xfrm>
                <a:off x="1151880" y="4499917"/>
                <a:ext cx="288032" cy="288032"/>
                <a:chOff x="8352680" y="2915741"/>
                <a:chExt cx="288032" cy="288032"/>
              </a:xfrm>
            </p:grpSpPr>
            <p:cxnSp>
              <p:nvCxnSpPr>
                <p:cNvPr id="35" name="Connecteur droit 34"/>
                <p:cNvCxnSpPr/>
                <p:nvPr/>
              </p:nvCxnSpPr>
              <p:spPr>
                <a:xfrm flipH="1">
                  <a:off x="8352680" y="2915741"/>
                  <a:ext cx="288032" cy="288032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>
                <a:xfrm>
                  <a:off x="8352680" y="2915741"/>
                  <a:ext cx="288032" cy="288032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2" name="Rectangle 61"/>
          <p:cNvSpPr/>
          <p:nvPr/>
        </p:nvSpPr>
        <p:spPr>
          <a:xfrm>
            <a:off x="4392240" y="5003973"/>
            <a:ext cx="525658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fr-FR" sz="2400" dirty="0" smtClean="0">
                <a:solidFill>
                  <a:srgbClr val="FF0000"/>
                </a:solidFill>
              </a:rPr>
              <a:t>Il faut bien connaître son système, et déterminer la finesse de la détection</a:t>
            </a:r>
          </a:p>
          <a:p>
            <a:pPr algn="ctr">
              <a:spcAft>
                <a:spcPts val="0"/>
              </a:spcAft>
              <a:buNone/>
            </a:pPr>
            <a:r>
              <a:rPr lang="fr-FR" sz="2400" dirty="0" smtClean="0">
                <a:solidFill>
                  <a:srgbClr val="FF0000"/>
                </a:solidFill>
              </a:rPr>
              <a:t>espèce spécifique (</a:t>
            </a:r>
            <a:r>
              <a:rPr lang="fr-FR" sz="2000" dirty="0" smtClean="0">
                <a:solidFill>
                  <a:srgbClr val="FF0000"/>
                </a:solidFill>
              </a:rPr>
              <a:t>ex:</a:t>
            </a:r>
            <a:r>
              <a:rPr lang="fr-FR" sz="2400" dirty="0" smtClean="0">
                <a:solidFill>
                  <a:srgbClr val="FF0000"/>
                </a:solidFill>
              </a:rPr>
              <a:t> homme)</a:t>
            </a:r>
          </a:p>
          <a:p>
            <a:pPr algn="ctr">
              <a:spcAft>
                <a:spcPts val="0"/>
              </a:spcAft>
              <a:buNone/>
            </a:pPr>
            <a:r>
              <a:rPr lang="fr-FR" sz="2400" dirty="0" smtClean="0">
                <a:solidFill>
                  <a:srgbClr val="FF0000"/>
                </a:solidFill>
              </a:rPr>
              <a:t>ou groupe spécifique (</a:t>
            </a:r>
            <a:r>
              <a:rPr lang="fr-FR" sz="2000" dirty="0" smtClean="0">
                <a:solidFill>
                  <a:srgbClr val="FF0000"/>
                </a:solidFill>
              </a:rPr>
              <a:t>ex:</a:t>
            </a:r>
            <a:r>
              <a:rPr lang="fr-FR" sz="2400" dirty="0" smtClean="0">
                <a:solidFill>
                  <a:srgbClr val="FF0000"/>
                </a:solidFill>
              </a:rPr>
              <a:t> primates)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2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3999" y="1403573"/>
            <a:ext cx="9071640" cy="4989240"/>
          </a:xfrm>
        </p:spPr>
        <p:txBody>
          <a:bodyPr/>
          <a:lstStyle/>
          <a:p>
            <a:pPr>
              <a:buNone/>
            </a:pPr>
            <a:r>
              <a:rPr lang="fr-FR" sz="2400" dirty="0" smtClean="0">
                <a:latin typeface="+mj-lt"/>
              </a:rPr>
              <a:t>Deux formats de fichier au choix en entrée du pipeline : </a:t>
            </a:r>
          </a:p>
          <a:p>
            <a:r>
              <a:rPr lang="fr-FR" sz="2400" dirty="0" smtClean="0">
                <a:latin typeface="+mj-lt"/>
              </a:rPr>
              <a:t>Le fichier </a:t>
            </a:r>
            <a:r>
              <a:rPr lang="fr-FR" sz="2400" dirty="0" err="1" smtClean="0">
                <a:latin typeface="+mj-lt"/>
              </a:rPr>
              <a:t>fasta</a:t>
            </a:r>
            <a:r>
              <a:rPr lang="fr-FR" sz="2400" dirty="0" smtClean="0">
                <a:latin typeface="+mj-lt"/>
              </a:rPr>
              <a:t> de protéines </a:t>
            </a:r>
          </a:p>
          <a:p>
            <a:r>
              <a:rPr lang="fr-FR" sz="2400" dirty="0" smtClean="0">
                <a:latin typeface="+mj-lt"/>
              </a:rPr>
              <a:t>Le résultat blast au format tableur option -</a:t>
            </a:r>
            <a:r>
              <a:rPr lang="fr-FR" sz="2400" dirty="0" err="1" smtClean="0">
                <a:latin typeface="+mj-lt"/>
              </a:rPr>
              <a:t>outfmt</a:t>
            </a:r>
            <a:r>
              <a:rPr lang="fr-FR" sz="2400" dirty="0" smtClean="0">
                <a:latin typeface="+mj-lt"/>
              </a:rPr>
              <a:t> 7</a:t>
            </a:r>
          </a:p>
          <a:p>
            <a:pPr lvl="1"/>
            <a:r>
              <a:rPr lang="fr-FR" sz="2400" dirty="0" smtClean="0">
                <a:latin typeface="+mj-lt"/>
              </a:rPr>
              <a:t>Edit </a:t>
            </a:r>
            <a:r>
              <a:rPr lang="fr-FR" sz="2400" dirty="0" err="1" smtClean="0">
                <a:latin typeface="+mj-lt"/>
              </a:rPr>
              <a:t>attributes</a:t>
            </a:r>
            <a:r>
              <a:rPr lang="fr-FR" sz="2400" dirty="0" smtClean="0">
                <a:latin typeface="+mj-lt"/>
              </a:rPr>
              <a:t> -&gt; Onglet </a:t>
            </a:r>
            <a:r>
              <a:rPr lang="fr-FR" sz="2400" dirty="0" err="1" smtClean="0">
                <a:latin typeface="+mj-lt"/>
              </a:rPr>
              <a:t>DataType</a:t>
            </a:r>
            <a:r>
              <a:rPr lang="fr-FR" sz="2400" dirty="0" smtClean="0">
                <a:latin typeface="+mj-lt"/>
              </a:rPr>
              <a:t> -&gt; Choisir Blast7</a:t>
            </a:r>
          </a:p>
        </p:txBody>
      </p:sp>
      <p:pic>
        <p:nvPicPr>
          <p:cNvPr id="4" name="Image 3" descr="datatype_bla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6016" y="3923853"/>
            <a:ext cx="5671649" cy="2376264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LANCEMENT DU PROGRAMME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reen.png"/>
          <p:cNvPicPr>
            <a:picLocks noChangeAspect="1"/>
          </p:cNvPicPr>
          <p:nvPr/>
        </p:nvPicPr>
        <p:blipFill>
          <a:blip r:embed="rId2" cstate="print"/>
          <a:srcRect r="32142"/>
          <a:stretch>
            <a:fillRect/>
          </a:stretch>
        </p:blipFill>
        <p:spPr>
          <a:xfrm>
            <a:off x="575816" y="683493"/>
            <a:ext cx="7344568" cy="6214284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LANCEMENT DU PROGRAMME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orti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909" y="1835622"/>
            <a:ext cx="3833291" cy="3508698"/>
          </a:xfrm>
        </p:spPr>
      </p:pic>
      <p:pic>
        <p:nvPicPr>
          <p:cNvPr id="6" name="Image 5" descr="stat_fi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4328" y="2123654"/>
            <a:ext cx="3759175" cy="29523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5776" y="1835621"/>
            <a:ext cx="3816424" cy="79208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FICHIERS DE SORTIE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orti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909" y="1835622"/>
            <a:ext cx="3833291" cy="3508698"/>
          </a:xfrm>
        </p:spPr>
      </p:pic>
      <p:sp>
        <p:nvSpPr>
          <p:cNvPr id="7" name="Rectangle 6"/>
          <p:cNvSpPr/>
          <p:nvPr/>
        </p:nvSpPr>
        <p:spPr>
          <a:xfrm>
            <a:off x="215776" y="2627709"/>
            <a:ext cx="3816424" cy="79208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withoutblast_fi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5533" y="3579811"/>
            <a:ext cx="4827227" cy="56006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36256" y="5940077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Intéressant aussi pour savoir ce qu’il y a de spécifique à un </a:t>
            </a:r>
            <a:r>
              <a:rPr lang="fr-FR" sz="2400" dirty="0" err="1" smtClean="0"/>
              <a:t>protéome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FICHIERS DE SORTIE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orti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909" y="1835622"/>
            <a:ext cx="3833291" cy="3508698"/>
          </a:xfrm>
        </p:spPr>
      </p:pic>
      <p:sp>
        <p:nvSpPr>
          <p:cNvPr id="7" name="Rectangle 6"/>
          <p:cNvSpPr/>
          <p:nvPr/>
        </p:nvSpPr>
        <p:spPr>
          <a:xfrm>
            <a:off x="215776" y="4067869"/>
            <a:ext cx="3816424" cy="122413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no_lineage.png"/>
          <p:cNvPicPr>
            <a:picLocks noChangeAspect="1"/>
          </p:cNvPicPr>
          <p:nvPr/>
        </p:nvPicPr>
        <p:blipFill>
          <a:blip r:embed="rId3" cstate="print"/>
          <a:srcRect r="57855"/>
          <a:stretch>
            <a:fillRect/>
          </a:stretch>
        </p:blipFill>
        <p:spPr>
          <a:xfrm>
            <a:off x="4320232" y="1907629"/>
            <a:ext cx="4248472" cy="35145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75816" y="5603844"/>
            <a:ext cx="9247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Il n’existe pas de synchronisation parfaite dans la mise à jour des fichiers </a:t>
            </a:r>
          </a:p>
          <a:p>
            <a:r>
              <a:rPr lang="fr-FR" sz="2400" dirty="0" smtClean="0"/>
              <a:t>de taxonomie et la version de nr au </a:t>
            </a:r>
            <a:r>
              <a:rPr lang="fr-FR" sz="2400" dirty="0" err="1" smtClean="0"/>
              <a:t>ncbi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A partir de certains numéros gi, il est impossible de retrouver le </a:t>
            </a:r>
            <a:r>
              <a:rPr lang="fr-FR" sz="2400" dirty="0" err="1" smtClean="0"/>
              <a:t>lineage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FICHIERS DE SORTIE</a:t>
            </a:r>
            <a:endParaRPr lang="fr-FR" sz="2000" dirty="0">
              <a:latin typeface="+mj-lt"/>
            </a:endParaRPr>
          </a:p>
        </p:txBody>
      </p:sp>
      <p:pic>
        <p:nvPicPr>
          <p:cNvPr id="12" name="Image 11" descr="no_lineage.png"/>
          <p:cNvPicPr>
            <a:picLocks noChangeAspect="1"/>
          </p:cNvPicPr>
          <p:nvPr/>
        </p:nvPicPr>
        <p:blipFill>
          <a:blip r:embed="rId3" cstate="print"/>
          <a:srcRect l="82859" r="2855"/>
          <a:stretch>
            <a:fillRect/>
          </a:stretch>
        </p:blipFill>
        <p:spPr>
          <a:xfrm>
            <a:off x="8496696" y="1907629"/>
            <a:ext cx="1440160" cy="35145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Liste de vos données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Interface Archive  (1/2)</a:t>
            </a:r>
            <a:endParaRPr lang="fr-FR" dirty="0">
              <a:latin typeface="+mj-lt"/>
            </a:endParaRPr>
          </a:p>
        </p:txBody>
      </p:sp>
      <p:pic>
        <p:nvPicPr>
          <p:cNvPr id="7" name="Image 6" descr="Capture_du_2014-04-18_10-18-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60" y="1666206"/>
            <a:ext cx="9865096" cy="384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359792" y="6146809"/>
            <a:ext cx="297171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Liste des données accessibles</a:t>
            </a:r>
            <a:endParaRPr lang="fr-FR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791840" y="4931965"/>
            <a:ext cx="432048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2520032" y="2411685"/>
            <a:ext cx="1008112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880072" y="2051645"/>
            <a:ext cx="183685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Recherche rapide</a:t>
            </a:r>
            <a:endParaRPr lang="fr-FR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3600152" y="3491805"/>
            <a:ext cx="266496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Filtrage et tri des données</a:t>
            </a:r>
            <a:endParaRPr lang="fr-FR" b="1" dirty="0"/>
          </a:p>
        </p:txBody>
      </p:sp>
      <p:cxnSp>
        <p:nvCxnSpPr>
          <p:cNvPr id="21" name="Connecteur droit avec flèche 20"/>
          <p:cNvCxnSpPr>
            <a:stCxn id="19" idx="1"/>
          </p:cNvCxnSpPr>
          <p:nvPr/>
        </p:nvCxnSpPr>
        <p:spPr>
          <a:xfrm flipH="1" flipV="1">
            <a:off x="2520032" y="3563813"/>
            <a:ext cx="1080120" cy="1126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19" idx="1"/>
          </p:cNvCxnSpPr>
          <p:nvPr/>
        </p:nvCxnSpPr>
        <p:spPr>
          <a:xfrm flipH="1">
            <a:off x="2304008" y="3676471"/>
            <a:ext cx="1296144" cy="5354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6624488" y="6084093"/>
            <a:ext cx="237372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Détails sur les données</a:t>
            </a:r>
            <a:endParaRPr lang="fr-FR" b="1" dirty="0"/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8568704" y="5147989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ortie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98909" y="1835622"/>
            <a:ext cx="3833291" cy="3508698"/>
          </a:xfrm>
        </p:spPr>
      </p:pic>
      <p:sp>
        <p:nvSpPr>
          <p:cNvPr id="7" name="Rectangle 6"/>
          <p:cNvSpPr/>
          <p:nvPr/>
        </p:nvSpPr>
        <p:spPr>
          <a:xfrm>
            <a:off x="215776" y="3347789"/>
            <a:ext cx="3816424" cy="72008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AI_stats.png"/>
          <p:cNvPicPr>
            <a:picLocks noChangeAspect="1"/>
          </p:cNvPicPr>
          <p:nvPr/>
        </p:nvPicPr>
        <p:blipFill>
          <a:blip r:embed="rId4" cstate="print"/>
          <a:srcRect r="43896"/>
          <a:stretch>
            <a:fillRect/>
          </a:stretch>
        </p:blipFill>
        <p:spPr>
          <a:xfrm>
            <a:off x="4104455" y="1907629"/>
            <a:ext cx="5616377" cy="3495675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FICHIERS DE SORTIE</a:t>
            </a:r>
            <a:endParaRPr lang="fr-FR" sz="20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04208" y="1835621"/>
            <a:ext cx="1440160" cy="3456384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696496" y="1835621"/>
            <a:ext cx="3168352" cy="3456384"/>
          </a:xfrm>
          <a:prstGeom prst="rect">
            <a:avLst/>
          </a:prstGeom>
          <a:solidFill>
            <a:schemeClr val="accent6">
              <a:lumMod val="20000"/>
              <a:lumOff val="8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104207" y="2339677"/>
            <a:ext cx="5760641" cy="4320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04208" y="3779837"/>
            <a:ext cx="5760641" cy="144016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FICHIERS DE SORTIE</a:t>
            </a:r>
            <a:endParaRPr lang="fr-FR" sz="2000" dirty="0">
              <a:latin typeface="+mj-lt"/>
            </a:endParaRPr>
          </a:p>
        </p:txBody>
      </p:sp>
      <p:grpSp>
        <p:nvGrpSpPr>
          <p:cNvPr id="2" name="Groupe 17"/>
          <p:cNvGrpSpPr/>
          <p:nvPr/>
        </p:nvGrpSpPr>
        <p:grpSpPr>
          <a:xfrm>
            <a:off x="3600152" y="683493"/>
            <a:ext cx="5760640" cy="6120680"/>
            <a:chOff x="2592040" y="683493"/>
            <a:chExt cx="5760640" cy="612068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6063" t="11333" r="47555" b="53387"/>
            <a:stretch>
              <a:fillRect/>
            </a:stretch>
          </p:blipFill>
          <p:spPr bwMode="auto">
            <a:xfrm>
              <a:off x="2592040" y="683493"/>
              <a:ext cx="5544616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3623" t="11760" r="66455" b="53801"/>
            <a:stretch>
              <a:fillRect/>
            </a:stretch>
          </p:blipFill>
          <p:spPr bwMode="auto">
            <a:xfrm>
              <a:off x="6840512" y="3851845"/>
              <a:ext cx="1512168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2445" t="11333" r="19678" b="53387"/>
            <a:stretch>
              <a:fillRect/>
            </a:stretch>
          </p:blipFill>
          <p:spPr bwMode="auto">
            <a:xfrm>
              <a:off x="2592040" y="3779837"/>
              <a:ext cx="4248472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Image 18" descr="AI_stats.png"/>
          <p:cNvPicPr>
            <a:picLocks noChangeAspect="1"/>
          </p:cNvPicPr>
          <p:nvPr/>
        </p:nvPicPr>
        <p:blipFill>
          <a:blip r:embed="rId4" cstate="print"/>
          <a:srcRect l="26528" r="43980" b="15783"/>
          <a:stretch>
            <a:fillRect/>
          </a:stretch>
        </p:blipFill>
        <p:spPr>
          <a:xfrm>
            <a:off x="647824" y="683493"/>
            <a:ext cx="2952328" cy="2943944"/>
          </a:xfrm>
          <a:prstGeom prst="rect">
            <a:avLst/>
          </a:prstGeom>
        </p:spPr>
      </p:pic>
      <p:pic>
        <p:nvPicPr>
          <p:cNvPr id="20" name="Image 19" descr="AI_stats.png"/>
          <p:cNvPicPr>
            <a:picLocks noChangeAspect="1"/>
          </p:cNvPicPr>
          <p:nvPr/>
        </p:nvPicPr>
        <p:blipFill>
          <a:blip r:embed="rId4" cstate="print"/>
          <a:srcRect l="26528" r="43980" b="15783"/>
          <a:stretch>
            <a:fillRect/>
          </a:stretch>
        </p:blipFill>
        <p:spPr>
          <a:xfrm>
            <a:off x="647824" y="3788221"/>
            <a:ext cx="2952328" cy="294394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03808" y="683493"/>
            <a:ext cx="3168352" cy="2952328"/>
          </a:xfrm>
          <a:prstGeom prst="rect">
            <a:avLst/>
          </a:prstGeom>
          <a:solidFill>
            <a:schemeClr val="accent6">
              <a:lumMod val="20000"/>
              <a:lumOff val="8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03808" y="3851845"/>
            <a:ext cx="3168352" cy="2952328"/>
          </a:xfrm>
          <a:prstGeom prst="rect">
            <a:avLst/>
          </a:prstGeom>
          <a:solidFill>
            <a:schemeClr val="accent6">
              <a:lumMod val="20000"/>
              <a:lumOff val="8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03807" y="1115541"/>
            <a:ext cx="9361041" cy="396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808" y="4247933"/>
            <a:ext cx="9361041" cy="396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3808" y="2555701"/>
            <a:ext cx="9361040" cy="18000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3808" y="5652045"/>
            <a:ext cx="9361040" cy="18000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FICHIERS DE SORTIE</a:t>
            </a:r>
            <a:endParaRPr lang="fr-FR" sz="2000" dirty="0">
              <a:latin typeface="+mj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16063" t="11333" r="34327" b="53387"/>
          <a:stretch>
            <a:fillRect/>
          </a:stretch>
        </p:blipFill>
        <p:spPr bwMode="auto">
          <a:xfrm>
            <a:off x="2232248" y="3779837"/>
            <a:ext cx="756059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33073" t="11760" r="16372" b="53801"/>
          <a:stretch>
            <a:fillRect/>
          </a:stretch>
        </p:blipFill>
        <p:spPr bwMode="auto">
          <a:xfrm>
            <a:off x="2159992" y="683493"/>
            <a:ext cx="770460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 descr="AI_stats.png"/>
          <p:cNvPicPr>
            <a:picLocks noChangeAspect="1"/>
          </p:cNvPicPr>
          <p:nvPr/>
        </p:nvPicPr>
        <p:blipFill>
          <a:blip r:embed="rId4" cstate="print"/>
          <a:srcRect l="26528" r="60524" b="15783"/>
          <a:stretch>
            <a:fillRect/>
          </a:stretch>
        </p:blipFill>
        <p:spPr>
          <a:xfrm>
            <a:off x="647824" y="683493"/>
            <a:ext cx="1296144" cy="2943944"/>
          </a:xfrm>
          <a:prstGeom prst="rect">
            <a:avLst/>
          </a:prstGeom>
        </p:spPr>
      </p:pic>
      <p:pic>
        <p:nvPicPr>
          <p:cNvPr id="18" name="Image 17" descr="AI_stats.png"/>
          <p:cNvPicPr>
            <a:picLocks noChangeAspect="1"/>
          </p:cNvPicPr>
          <p:nvPr/>
        </p:nvPicPr>
        <p:blipFill>
          <a:blip r:embed="rId4" cstate="print"/>
          <a:srcRect l="26528" r="60524" b="15783"/>
          <a:stretch>
            <a:fillRect/>
          </a:stretch>
        </p:blipFill>
        <p:spPr>
          <a:xfrm>
            <a:off x="647824" y="3779837"/>
            <a:ext cx="1296144" cy="294394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03808" y="683493"/>
            <a:ext cx="1584176" cy="2952328"/>
          </a:xfrm>
          <a:prstGeom prst="rect">
            <a:avLst/>
          </a:prstGeom>
          <a:solidFill>
            <a:schemeClr val="accent6">
              <a:lumMod val="20000"/>
              <a:lumOff val="8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03808" y="3779837"/>
            <a:ext cx="1584176" cy="2952328"/>
          </a:xfrm>
          <a:prstGeom prst="rect">
            <a:avLst/>
          </a:prstGeom>
          <a:solidFill>
            <a:schemeClr val="accent6">
              <a:lumMod val="20000"/>
              <a:lumOff val="8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03807" y="1115541"/>
            <a:ext cx="9361041" cy="4320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3808" y="4247933"/>
            <a:ext cx="9361041" cy="396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3808" y="2555701"/>
            <a:ext cx="9361040" cy="18000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3808" y="5652045"/>
            <a:ext cx="9361040" cy="18000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47254" y="1310604"/>
            <a:ext cx="8497514" cy="4989513"/>
          </a:xfrm>
        </p:spPr>
        <p:txBody>
          <a:bodyPr/>
          <a:lstStyle/>
          <a:p>
            <a:r>
              <a:rPr lang="fr-FR" sz="2400" dirty="0" smtClean="0">
                <a:latin typeface="+mj-lt"/>
              </a:rPr>
              <a:t>Il n’est pas possible de différencier « contamination » et « transfert » juste sur la base de l’</a:t>
            </a:r>
            <a:r>
              <a:rPr lang="fr-FR" sz="2400" dirty="0" err="1" smtClean="0">
                <a:latin typeface="+mj-lt"/>
              </a:rPr>
              <a:t>alien</a:t>
            </a:r>
            <a:r>
              <a:rPr lang="fr-FR" sz="2400" dirty="0" smtClean="0">
                <a:latin typeface="+mj-lt"/>
              </a:rPr>
              <a:t> index.</a:t>
            </a:r>
          </a:p>
          <a:p>
            <a:pPr>
              <a:buNone/>
            </a:pPr>
            <a:r>
              <a:rPr lang="fr-FR" sz="2400" dirty="0" smtClean="0">
                <a:latin typeface="+mj-lt"/>
              </a:rPr>
              <a:t>     En se basant  sur la colonne qui donne le pourcentage d’identité, et en regardant la fréquence à laquelle réapparait cet organisme, il est possible de déceler une probable contamination.</a:t>
            </a:r>
          </a:p>
          <a:p>
            <a:pPr>
              <a:buNone/>
            </a:pPr>
            <a:endParaRPr lang="fr-FR" sz="2400" dirty="0" smtClean="0">
              <a:latin typeface="+mj-lt"/>
            </a:endParaRPr>
          </a:p>
          <a:p>
            <a:r>
              <a:rPr lang="fr-FR" sz="2400" dirty="0" smtClean="0">
                <a:latin typeface="+mj-lt"/>
              </a:rPr>
              <a:t>On est restreint aux protéines de la banque  publique NCBI et de la taxonomie qu’il propose.</a:t>
            </a:r>
          </a:p>
          <a:p>
            <a:pPr>
              <a:buNone/>
            </a:pPr>
            <a:endParaRPr lang="fr-FR" sz="2400" dirty="0" smtClean="0">
              <a:solidFill>
                <a:srgbClr val="FF0000"/>
              </a:solidFill>
              <a:latin typeface="+mj-lt"/>
            </a:endParaRPr>
          </a:p>
          <a:p>
            <a:r>
              <a:rPr lang="fr-FR" sz="2400" dirty="0" smtClean="0">
                <a:latin typeface="+mj-lt"/>
              </a:rPr>
              <a:t>L’outil est limité aux transferts de gènes d’organismes non métazoaires vers des organismes métazoaires.</a:t>
            </a:r>
            <a:endParaRPr lang="fr-FR" sz="2400" dirty="0">
              <a:latin typeface="+mj-lt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LIMITATIONS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647254" y="1331565"/>
            <a:ext cx="9073578" cy="5184576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fr-FR" sz="2400" dirty="0" smtClean="0">
                <a:latin typeface="+mj-lt"/>
              </a:rPr>
              <a:t>Généraliser le pipeline à d’autres groupes taxonomiques, non métazoaires, comme chez les plantes ou les champignons.</a:t>
            </a:r>
          </a:p>
          <a:p>
            <a:pPr>
              <a:spcAft>
                <a:spcPts val="2400"/>
              </a:spcAft>
            </a:pPr>
            <a:r>
              <a:rPr lang="fr-FR" sz="2400" dirty="0" smtClean="0">
                <a:latin typeface="+mj-lt"/>
              </a:rPr>
              <a:t>Proposer un rendu html pour faciliter l’analyse des résultats</a:t>
            </a:r>
          </a:p>
          <a:p>
            <a:pPr>
              <a:spcAft>
                <a:spcPts val="2400"/>
              </a:spcAft>
            </a:pPr>
            <a:r>
              <a:rPr lang="fr-FR" sz="2400" dirty="0" smtClean="0">
                <a:latin typeface="+mj-lt"/>
              </a:rPr>
              <a:t>Gérer la détection de la contamination</a:t>
            </a:r>
          </a:p>
          <a:p>
            <a:pPr>
              <a:spcAft>
                <a:spcPts val="2400"/>
              </a:spcAft>
            </a:pPr>
            <a:r>
              <a:rPr lang="fr-FR" sz="2400" dirty="0" smtClean="0">
                <a:latin typeface="+mj-lt"/>
              </a:rPr>
              <a:t>Rapport sur l’origine des donneurs (quels groupes, quelles espèces, permettant de détecter des </a:t>
            </a:r>
            <a:r>
              <a:rPr lang="fr-FR" sz="2400" dirty="0" err="1" smtClean="0">
                <a:latin typeface="+mj-lt"/>
              </a:rPr>
              <a:t>endosymbiontes</a:t>
            </a:r>
            <a:r>
              <a:rPr lang="fr-FR" sz="2400" dirty="0" smtClean="0">
                <a:latin typeface="+mj-lt"/>
              </a:rPr>
              <a:t> par exemple)</a:t>
            </a:r>
          </a:p>
          <a:p>
            <a:pPr>
              <a:spcAft>
                <a:spcPts val="2400"/>
              </a:spcAft>
            </a:pPr>
            <a:r>
              <a:rPr lang="fr-FR" sz="2400" dirty="0" smtClean="0">
                <a:latin typeface="+mj-lt"/>
              </a:rPr>
              <a:t>Le challenge : Confirmation par des phylogénies automatiques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5256393" cy="310165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+mj-lt"/>
              </a:rPr>
              <a:t>PERSPECTIVES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contenu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Détails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Interface Archive (2/2)</a:t>
            </a:r>
            <a:endParaRPr lang="fr-FR" dirty="0">
              <a:latin typeface="+mj-lt"/>
            </a:endParaRPr>
          </a:p>
        </p:txBody>
      </p:sp>
      <p:pic>
        <p:nvPicPr>
          <p:cNvPr id="6" name="Image 5" descr="Capture_du_2014-04-18_10-18-54.png"/>
          <p:cNvPicPr>
            <a:picLocks noChangeAspect="1"/>
          </p:cNvPicPr>
          <p:nvPr/>
        </p:nvPicPr>
        <p:blipFill>
          <a:blip r:embed="rId2" cstate="print"/>
          <a:srcRect l="7463" t="25732"/>
          <a:stretch>
            <a:fillRect/>
          </a:stretch>
        </p:blipFill>
        <p:spPr>
          <a:xfrm>
            <a:off x="575816" y="2195661"/>
            <a:ext cx="8928497" cy="457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Connecteur droit avec flèche 13"/>
          <p:cNvCxnSpPr/>
          <p:nvPr/>
        </p:nvCxnSpPr>
        <p:spPr>
          <a:xfrm flipV="1">
            <a:off x="1151880" y="3131765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4680272" y="5219997"/>
            <a:ext cx="11521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359792" y="4355901"/>
            <a:ext cx="295625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Téléchargement des données</a:t>
            </a:r>
            <a:endParaRPr lang="fr-FR" b="1" dirty="0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7056536" y="1835621"/>
            <a:ext cx="1224136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8712720" y="1259557"/>
            <a:ext cx="0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6912520" y="899517"/>
            <a:ext cx="314906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Visualisation des métadonnées</a:t>
            </a:r>
            <a:endParaRPr lang="fr-FR" b="1" dirty="0"/>
          </a:p>
        </p:txBody>
      </p:sp>
      <p:sp>
        <p:nvSpPr>
          <p:cNvPr id="46" name="ZoneTexte 45"/>
          <p:cNvSpPr txBox="1"/>
          <p:nvPr/>
        </p:nvSpPr>
        <p:spPr>
          <a:xfrm>
            <a:off x="4680272" y="1538297"/>
            <a:ext cx="344934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Téléchargement des métadonnées</a:t>
            </a:r>
            <a:endParaRPr lang="fr-FR" b="1" dirty="0"/>
          </a:p>
        </p:txBody>
      </p:sp>
      <p:cxnSp>
        <p:nvCxnSpPr>
          <p:cNvPr id="48" name="Connecteur droit avec flèche 47"/>
          <p:cNvCxnSpPr/>
          <p:nvPr/>
        </p:nvCxnSpPr>
        <p:spPr>
          <a:xfrm flipV="1">
            <a:off x="4680272" y="2699717"/>
            <a:ext cx="3456384" cy="2488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2015976" y="5003973"/>
            <a:ext cx="268932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Résumé des métadonnées</a:t>
            </a:r>
            <a:endParaRPr lang="fr-F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9432857" cy="36004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Soumission de séquences à l’Archive (1/4)</a:t>
            </a:r>
            <a:endParaRPr lang="fr-FR" dirty="0">
              <a:latin typeface="+mj-lt"/>
            </a:endParaRPr>
          </a:p>
        </p:txBody>
      </p:sp>
      <p:pic>
        <p:nvPicPr>
          <p:cNvPr id="4" name="Image 3" descr="Capture_du_2014-04-18_10-39-26.png"/>
          <p:cNvPicPr>
            <a:picLocks noChangeAspect="1"/>
          </p:cNvPicPr>
          <p:nvPr/>
        </p:nvPicPr>
        <p:blipFill>
          <a:blip r:embed="rId2" cstate="print"/>
          <a:srcRect l="7411" t="13764" r="1009"/>
          <a:stretch>
            <a:fillRect/>
          </a:stretch>
        </p:blipFill>
        <p:spPr>
          <a:xfrm>
            <a:off x="647824" y="3347789"/>
            <a:ext cx="8898824" cy="3537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Espace réservé du contenu 4" descr="screen_0937.png"/>
          <p:cNvPicPr>
            <a:picLocks noChangeAspect="1"/>
          </p:cNvPicPr>
          <p:nvPr/>
        </p:nvPicPr>
        <p:blipFill>
          <a:blip r:embed="rId3" cstate="print"/>
          <a:srcRect l="7943" t="23430" r="25387"/>
          <a:stretch>
            <a:fillRect/>
          </a:stretch>
        </p:blipFill>
        <p:spPr>
          <a:xfrm>
            <a:off x="3816176" y="1115541"/>
            <a:ext cx="6048672" cy="188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215776" y="2483693"/>
            <a:ext cx="257609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Choix du type de librairie</a:t>
            </a:r>
            <a:endParaRPr lang="fr-FR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2808064" y="2699717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92440" y="5221738"/>
            <a:ext cx="3213124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Personnes impliquées </a:t>
            </a:r>
          </a:p>
          <a:p>
            <a:pPr algn="ctr"/>
            <a:r>
              <a:rPr lang="fr-FR" b="1" dirty="0" smtClean="0"/>
              <a:t>dans la production de séquence</a:t>
            </a:r>
            <a:endParaRPr lang="fr-FR" b="1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4248224" y="5580037"/>
            <a:ext cx="19442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287784" y="2267669"/>
          <a:ext cx="9505055" cy="3063024"/>
        </p:xfrm>
        <a:graphic>
          <a:graphicData uri="http://schemas.openxmlformats.org/drawingml/2006/table">
            <a:tbl>
              <a:tblPr/>
              <a:tblGrid>
                <a:gridCol w="6107667"/>
                <a:gridCol w="1609452"/>
                <a:gridCol w="1787936"/>
              </a:tblGrid>
              <a:tr h="31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>
                          <a:latin typeface="Calibri"/>
                          <a:ea typeface="Calibri"/>
                          <a:cs typeface="Times New Roman"/>
                        </a:rPr>
                        <a:t>Module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>
                          <a:latin typeface="Calibri"/>
                          <a:ea typeface="Calibri"/>
                          <a:cs typeface="Times New Roman"/>
                        </a:rPr>
                        <a:t>Horaire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>
                          <a:latin typeface="Calibri"/>
                          <a:ea typeface="Calibri"/>
                          <a:cs typeface="Times New Roman"/>
                        </a:rPr>
                        <a:t>Durée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57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>
                          <a:latin typeface="Calibri"/>
                          <a:ea typeface="Calibri"/>
                          <a:cs typeface="Times New Roman"/>
                        </a:rPr>
                        <a:t>Introduction et présentation du portail BBRIC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9H00-10H15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>
                          <a:latin typeface="Calibri"/>
                          <a:ea typeface="Calibri"/>
                          <a:cs typeface="Times New Roman"/>
                        </a:rPr>
                        <a:t>1 h 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Pause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10H15-10H30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15 min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+mn-lt"/>
                          <a:ea typeface="Calibri"/>
                          <a:cs typeface="Times New Roman"/>
                        </a:rPr>
                        <a:t>Assemblage de novo de </a:t>
                      </a:r>
                      <a:r>
                        <a:rPr lang="fr-FR" sz="1600" b="1" dirty="0" err="1" smtClean="0">
                          <a:latin typeface="+mn-lt"/>
                          <a:ea typeface="Calibri"/>
                          <a:cs typeface="Times New Roman"/>
                        </a:rPr>
                        <a:t>transcriptomes</a:t>
                      </a:r>
                      <a:r>
                        <a:rPr lang="fr-FR" sz="1600" b="1" dirty="0" smtClean="0">
                          <a:latin typeface="+mn-lt"/>
                          <a:ea typeface="Calibri"/>
                          <a:cs typeface="Times New Roman"/>
                        </a:rPr>
                        <a:t> avec mesure de l’expression par banque</a:t>
                      </a:r>
                      <a:endParaRPr lang="fr-FR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10H30-12H30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2 h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>
                          <a:latin typeface="Calibri"/>
                          <a:ea typeface="Calibri"/>
                          <a:cs typeface="Times New Roman"/>
                        </a:rPr>
                        <a:t>Repas – </a:t>
                      </a: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déjeuner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12H30-13H30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34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>
                          <a:latin typeface="Calibri"/>
                          <a:ea typeface="Calibri"/>
                          <a:cs typeface="Times New Roman"/>
                        </a:rPr>
                        <a:t>Mesure de l’expression a partir de données </a:t>
                      </a:r>
                      <a:r>
                        <a:rPr lang="fr-FR" sz="1600" b="1" dirty="0" err="1">
                          <a:latin typeface="Calibri"/>
                          <a:ea typeface="Calibri"/>
                          <a:cs typeface="Times New Roman"/>
                        </a:rPr>
                        <a:t>RNAseq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13H30-15H00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1h30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Pause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15H00-15H15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15 min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>
                          <a:latin typeface="Calibri"/>
                          <a:ea typeface="Calibri"/>
                          <a:cs typeface="Times New Roman"/>
                        </a:rPr>
                        <a:t>Détection de transferts horizontaux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Calibri"/>
                          <a:ea typeface="Calibri"/>
                          <a:cs typeface="Times New Roman"/>
                        </a:rPr>
                        <a:t>15H15-16H15</a:t>
                      </a:r>
                      <a:endParaRPr lang="fr-FR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>
                          <a:latin typeface="Calibri"/>
                          <a:ea typeface="Calibri"/>
                          <a:cs typeface="Times New Roman"/>
                        </a:rPr>
                        <a:t>1h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647824" y="16257"/>
            <a:ext cx="1924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Programme</a:t>
            </a:r>
            <a:endParaRPr lang="fr-FR" sz="28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87784" y="746209"/>
            <a:ext cx="104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Mardi 28</a:t>
            </a:r>
            <a:endParaRPr lang="fr-F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9" y="107430"/>
            <a:ext cx="9576626" cy="288032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Soumission (2/4): Description de l’échantillon biologique</a:t>
            </a:r>
            <a:endParaRPr lang="fr-FR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 descr="Capture_du_2014-04-18_10-40-52.png"/>
          <p:cNvPicPr>
            <a:picLocks noChangeAspect="1"/>
          </p:cNvPicPr>
          <p:nvPr/>
        </p:nvPicPr>
        <p:blipFill>
          <a:blip r:embed="rId2" cstate="print"/>
          <a:srcRect l="8805" t="4763" r="1544" b="56184"/>
          <a:stretch>
            <a:fillRect/>
          </a:stretch>
        </p:blipFill>
        <p:spPr>
          <a:xfrm>
            <a:off x="143768" y="611485"/>
            <a:ext cx="806489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screen_0024.png"/>
          <p:cNvPicPr>
            <a:picLocks noChangeAspect="1"/>
          </p:cNvPicPr>
          <p:nvPr/>
        </p:nvPicPr>
        <p:blipFill>
          <a:blip r:embed="rId3" cstate="print"/>
          <a:srcRect l="-946" t="35258" r="935" b="5313"/>
          <a:stretch>
            <a:fillRect/>
          </a:stretch>
        </p:blipFill>
        <p:spPr>
          <a:xfrm>
            <a:off x="2520032" y="3059757"/>
            <a:ext cx="7488832" cy="395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4104208" y="1826329"/>
            <a:ext cx="378212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Métadonnées concernant l’organisme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6379087" y="4931965"/>
            <a:ext cx="35577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Protocoles appliqués à l’échantillon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256608" y="1115541"/>
            <a:ext cx="252832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Informations générales </a:t>
            </a:r>
            <a:endParaRPr lang="fr-F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9576626" cy="36004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Soumission (3a/4):  Description du protocole de séquençage</a:t>
            </a:r>
            <a:endParaRPr lang="fr-FR" dirty="0">
              <a:latin typeface="+mj-lt"/>
            </a:endParaRPr>
          </a:p>
        </p:txBody>
      </p:sp>
      <p:pic>
        <p:nvPicPr>
          <p:cNvPr id="5" name="Espace réservé du contenu 4" descr="screen_01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865" t="8659" b="13029"/>
          <a:stretch>
            <a:fillRect/>
          </a:stretch>
        </p:blipFill>
        <p:spPr>
          <a:xfrm>
            <a:off x="92101" y="611485"/>
            <a:ext cx="6964435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 descr="screen_0204.png"/>
          <p:cNvPicPr>
            <a:picLocks noChangeAspect="1"/>
          </p:cNvPicPr>
          <p:nvPr/>
        </p:nvPicPr>
        <p:blipFill>
          <a:blip r:embed="rId3" cstate="print"/>
          <a:srcRect t="64463"/>
          <a:stretch>
            <a:fillRect/>
          </a:stretch>
        </p:blipFill>
        <p:spPr>
          <a:xfrm>
            <a:off x="1583928" y="4598015"/>
            <a:ext cx="8280920" cy="235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4248224" y="2053386"/>
            <a:ext cx="277332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Protocoles et informations </a:t>
            </a:r>
          </a:p>
          <a:p>
            <a:r>
              <a:rPr lang="fr-FR" b="1" dirty="0" smtClean="0"/>
              <a:t>concernant le séquençage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6984528" y="4706649"/>
            <a:ext cx="271311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Plateforme de séquençage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272560" y="827509"/>
            <a:ext cx="2520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Informations provenant du centre de séquençage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9360849" cy="360040"/>
          </a:xfrm>
        </p:spPr>
        <p:txBody>
          <a:bodyPr>
            <a:noAutofit/>
          </a:bodyPr>
          <a:lstStyle/>
          <a:p>
            <a:r>
              <a:rPr lang="fr-FR" dirty="0" smtClean="0">
                <a:latin typeface="+mj-lt"/>
              </a:rPr>
              <a:t>Soumission (3b/4): </a:t>
            </a:r>
            <a:r>
              <a:rPr lang="fr-FR" dirty="0" err="1" smtClean="0">
                <a:latin typeface="+mj-lt"/>
              </a:rPr>
              <a:t>Upload</a:t>
            </a:r>
            <a:r>
              <a:rPr lang="fr-FR" dirty="0" smtClean="0">
                <a:latin typeface="+mj-lt"/>
              </a:rPr>
              <a:t> des données</a:t>
            </a:r>
            <a:endParaRPr lang="fr-FR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3" descr="screen_05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776" y="858515"/>
            <a:ext cx="9590310" cy="4001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5040312" y="5580037"/>
            <a:ext cx="4670509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Sélection des fichiers</a:t>
            </a:r>
          </a:p>
          <a:p>
            <a:pPr lvl="1">
              <a:buFont typeface="Arial" pitchFamily="34" charset="0"/>
              <a:buChar char="•"/>
            </a:pPr>
            <a:r>
              <a:rPr lang="fr-FR" b="1" dirty="0" smtClean="0"/>
              <a:t> directement à partir de son disque dur</a:t>
            </a:r>
          </a:p>
          <a:p>
            <a:pPr lvl="1">
              <a:buFont typeface="Arial" pitchFamily="34" charset="0"/>
              <a:buChar char="•"/>
            </a:pPr>
            <a:r>
              <a:rPr lang="fr-FR" b="1" dirty="0" smtClean="0"/>
              <a:t> liste de fichiers après un transfert par ftp</a:t>
            </a:r>
            <a:endParaRPr lang="fr-FR" b="1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4104208" y="3995861"/>
            <a:ext cx="2592288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4824288" y="2771725"/>
            <a:ext cx="1944216" cy="2808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63848" y="5580037"/>
            <a:ext cx="187185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Taille des lectures</a:t>
            </a:r>
            <a:endParaRPr lang="fr-FR" b="1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1583928" y="3347789"/>
            <a:ext cx="1080120" cy="2232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1655936" y="4571925"/>
            <a:ext cx="936104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480472" y="1763613"/>
            <a:ext cx="24593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Nom du jeu de données</a:t>
            </a:r>
            <a:endParaRPr lang="fr-FR" b="1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3888184" y="1979637"/>
            <a:ext cx="25922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9" y="107429"/>
            <a:ext cx="9144825" cy="36004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Soumission (4/4) Financement et soumission</a:t>
            </a:r>
            <a:endParaRPr lang="fr-FR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>
              <a:latin typeface="+mj-lt"/>
            </a:endParaRPr>
          </a:p>
        </p:txBody>
      </p:sp>
      <p:pic>
        <p:nvPicPr>
          <p:cNvPr id="4" name="Image 3" descr="screen_0415.png"/>
          <p:cNvPicPr>
            <a:picLocks noChangeAspect="1"/>
          </p:cNvPicPr>
          <p:nvPr/>
        </p:nvPicPr>
        <p:blipFill>
          <a:blip r:embed="rId2" cstate="print"/>
          <a:srcRect l="7258" t="11665"/>
          <a:stretch>
            <a:fillRect/>
          </a:stretch>
        </p:blipFill>
        <p:spPr>
          <a:xfrm>
            <a:off x="52433" y="1547590"/>
            <a:ext cx="9812415" cy="443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5112320" y="6074801"/>
            <a:ext cx="325031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Informations sur le financement</a:t>
            </a:r>
            <a:endParaRPr lang="fr-F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3999" y="1187549"/>
            <a:ext cx="9360849" cy="5760640"/>
          </a:xfrm>
        </p:spPr>
        <p:txBody>
          <a:bodyPr/>
          <a:lstStyle/>
          <a:p>
            <a:pPr lvl="0"/>
            <a:r>
              <a:rPr lang="fr-FR" dirty="0" smtClean="0">
                <a:latin typeface="Calibri"/>
              </a:rPr>
              <a:t>Validation des métadonnées et des données</a:t>
            </a:r>
          </a:p>
          <a:p>
            <a:pPr lvl="1"/>
            <a:r>
              <a:rPr lang="fr-FR" dirty="0" smtClean="0">
                <a:latin typeface="Calibri"/>
              </a:rPr>
              <a:t>contrôle de la taille des lectures</a:t>
            </a:r>
          </a:p>
          <a:p>
            <a:pPr lvl="1"/>
            <a:r>
              <a:rPr lang="fr-FR" dirty="0" smtClean="0">
                <a:latin typeface="Calibri"/>
              </a:rPr>
              <a:t>contrôle d’intégrité sur les paires pour les données </a:t>
            </a:r>
            <a:r>
              <a:rPr lang="fr-FR" dirty="0" err="1" smtClean="0">
                <a:latin typeface="Calibri"/>
              </a:rPr>
              <a:t>paired</a:t>
            </a:r>
            <a:r>
              <a:rPr lang="fr-FR" dirty="0" smtClean="0">
                <a:latin typeface="Calibri"/>
              </a:rPr>
              <a:t>-end et mate-pairs</a:t>
            </a:r>
          </a:p>
          <a:p>
            <a:pPr lvl="1">
              <a:buNone/>
            </a:pPr>
            <a:r>
              <a:rPr lang="fr-FR" dirty="0" smtClean="0">
                <a:latin typeface="Calibri"/>
                <a:sym typeface="Wingdings" pitchFamily="2" charset="2"/>
              </a:rPr>
              <a:t> </a:t>
            </a:r>
            <a:r>
              <a:rPr lang="fr-FR" dirty="0" smtClean="0">
                <a:latin typeface="Calibri"/>
              </a:rPr>
              <a:t>Envoi d’un email (échec ou succès)</a:t>
            </a:r>
          </a:p>
          <a:p>
            <a:endParaRPr lang="fr-FR" dirty="0" smtClean="0">
              <a:latin typeface="Calibri"/>
            </a:endParaRPr>
          </a:p>
          <a:p>
            <a:r>
              <a:rPr lang="fr-FR" dirty="0" smtClean="0">
                <a:latin typeface="Calibri"/>
              </a:rPr>
              <a:t>Possibilité d’associer les données à des groupes d’utilisateurs</a:t>
            </a:r>
          </a:p>
          <a:p>
            <a:pPr lvl="1"/>
            <a:endParaRPr lang="fr-FR" dirty="0" smtClean="0">
              <a:latin typeface="Calibri"/>
            </a:endParaRP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+mj-lt"/>
              </a:rPr>
              <a:t>Contrôles d’intégrité et droits d’accès</a:t>
            </a:r>
            <a:endParaRPr lang="fr-FR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43768" y="899517"/>
            <a:ext cx="9793088" cy="5760640"/>
          </a:xfrm>
        </p:spPr>
        <p:txBody>
          <a:bodyPr/>
          <a:lstStyle/>
          <a:p>
            <a:pPr algn="ctr">
              <a:buNone/>
            </a:pPr>
            <a:endParaRPr lang="fr-FR" dirty="0" smtClean="0">
              <a:latin typeface="+mj-lt"/>
            </a:endParaRPr>
          </a:p>
          <a:p>
            <a:pPr algn="ctr">
              <a:buNone/>
            </a:pPr>
            <a:endParaRPr lang="fr-FR" dirty="0" smtClean="0">
              <a:latin typeface="+mj-lt"/>
            </a:endParaRPr>
          </a:p>
          <a:p>
            <a:pPr algn="ctr">
              <a:buNone/>
            </a:pPr>
            <a:r>
              <a:rPr lang="fr-FR" sz="4000" dirty="0" smtClean="0">
                <a:solidFill>
                  <a:schemeClr val="accent1"/>
                </a:solidFill>
                <a:latin typeface="+mj-lt"/>
              </a:rPr>
              <a:t>Présentation de l’environnement </a:t>
            </a:r>
          </a:p>
          <a:p>
            <a:pPr algn="ctr">
              <a:buNone/>
            </a:pPr>
            <a:r>
              <a:rPr lang="fr-FR" sz="4000" dirty="0" smtClean="0">
                <a:solidFill>
                  <a:schemeClr val="accent1"/>
                </a:solidFill>
                <a:latin typeface="+mj-lt"/>
              </a:rPr>
              <a:t>web « Galaxy »</a:t>
            </a:r>
          </a:p>
          <a:p>
            <a:pPr algn="ctr">
              <a:buNone/>
            </a:pPr>
            <a:endParaRPr lang="fr-FR" sz="4000" dirty="0" smtClean="0">
              <a:solidFill>
                <a:schemeClr val="accent1"/>
              </a:solidFill>
              <a:latin typeface="+mj-lt"/>
            </a:endParaRPr>
          </a:p>
          <a:p>
            <a:pPr algn="ctr">
              <a:buNone/>
            </a:pPr>
            <a:r>
              <a:rPr lang="fr-FR" sz="4000" dirty="0" smtClean="0">
                <a:solidFill>
                  <a:schemeClr val="accent1"/>
                </a:solidFill>
                <a:latin typeface="+mj-lt"/>
              </a:rPr>
              <a:t>Sébastien Carrere</a:t>
            </a:r>
            <a:endParaRPr lang="fr-FR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7388" y="1403573"/>
            <a:ext cx="8745537" cy="3608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Portail web</a:t>
            </a:r>
          </a:p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Accès simplifié à de nombreux outils bioinformatiques</a:t>
            </a:r>
          </a:p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Moins puissant que la ligne de commande, mais suffisant pour beaucoup d'analyses</a:t>
            </a:r>
          </a:p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Projet international très actif, grande communauté</a:t>
            </a:r>
          </a:p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Aide : tutoriaux, </a:t>
            </a:r>
            <a:r>
              <a:rPr lang="fr-FR" sz="2800" dirty="0" err="1">
                <a:solidFill>
                  <a:srgbClr val="000000"/>
                </a:solidFill>
              </a:rPr>
              <a:t>videos</a:t>
            </a:r>
            <a:r>
              <a:rPr lang="fr-FR" sz="2800" dirty="0">
                <a:solidFill>
                  <a:srgbClr val="000000"/>
                </a:solidFill>
              </a:rPr>
              <a:t> d'exemple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CCCCFF"/>
                </a:solidFill>
                <a:hlinkClick r:id="rId3"/>
              </a:rPr>
              <a:t>http://wiki.galaxyproject.org/Learn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91840" y="1682799"/>
            <a:ext cx="8745537" cy="3105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Beaucoup de fonctionnalités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Nombreuses formations dédiées à Galaxy</a:t>
            </a:r>
          </a:p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Aujourd'hui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Utilisation de </a:t>
            </a:r>
            <a:r>
              <a:rPr lang="fr-FR" sz="2800" dirty="0" err="1">
                <a:solidFill>
                  <a:srgbClr val="000000"/>
                </a:solidFill>
              </a:rPr>
              <a:t>workflows</a:t>
            </a:r>
            <a:r>
              <a:rPr lang="fr-FR" sz="2800" dirty="0">
                <a:solidFill>
                  <a:srgbClr val="000000"/>
                </a:solidFill>
              </a:rPr>
              <a:t> conçus par BBRIC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Lien avec l'architecture BBRIC</a:t>
            </a:r>
          </a:p>
          <a:p>
            <a:pPr marL="641350" lvl="2" indent="-211138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Traitement de données issues de l'Archive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347913"/>
            <a:ext cx="8569325" cy="1620837"/>
          </a:xfrm>
          <a:ln/>
        </p:spPr>
        <p:txBody>
          <a:bodyPr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512888" y="4283075"/>
            <a:ext cx="7056437" cy="1931988"/>
          </a:xfrm>
          <a:ln/>
        </p:spPr>
        <p:txBody>
          <a:bodyPr tIns="0"/>
          <a:lstStyle/>
          <a:p>
            <a:pPr indent="-336550"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803400" y="981075"/>
            <a:ext cx="6769100" cy="5175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800" b="1">
                <a:solidFill>
                  <a:srgbClr val="6F9D20"/>
                </a:solidFill>
              </a:rPr>
              <a:t>Main screen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0" y="952500"/>
            <a:ext cx="7178675" cy="5743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0" y="1223963"/>
            <a:ext cx="149225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Liste  d'outils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712200" y="792163"/>
            <a:ext cx="1346200" cy="858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Historique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qui contient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des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295400" y="1584325"/>
            <a:ext cx="215900" cy="28733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H="1">
            <a:off x="8343900" y="1152525"/>
            <a:ext cx="447675" cy="6477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H="1">
            <a:off x="8488363" y="1871663"/>
            <a:ext cx="519112" cy="4318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H="1">
            <a:off x="8488363" y="1871663"/>
            <a:ext cx="519112" cy="9366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H="1">
            <a:off x="8488363" y="1871663"/>
            <a:ext cx="519112" cy="12954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956050" y="5543550"/>
            <a:ext cx="2813050" cy="858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Lancement des outils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Visualisation des résultats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...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820150" y="1547813"/>
            <a:ext cx="108108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Datasets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116013"/>
            <a:ext cx="7872412" cy="785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87388" y="2239963"/>
            <a:ext cx="8745537" cy="3105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>
                <a:solidFill>
                  <a:srgbClr val="000000"/>
                </a:solidFill>
              </a:rPr>
              <a:t>Analyze Data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>
                <a:solidFill>
                  <a:srgbClr val="000000"/>
                </a:solidFill>
              </a:rPr>
              <a:t>Lancement d'outil, visualisation de résultats</a:t>
            </a:r>
          </a:p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>
                <a:solidFill>
                  <a:srgbClr val="000000"/>
                </a:solidFill>
              </a:rPr>
              <a:t>Workflow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>
                <a:solidFill>
                  <a:srgbClr val="000000"/>
                </a:solidFill>
              </a:rPr>
              <a:t>Conception et </a:t>
            </a:r>
            <a:r>
              <a:rPr lang="fr-FR" sz="2200" b="1">
                <a:solidFill>
                  <a:srgbClr val="000000"/>
                </a:solidFill>
              </a:rPr>
              <a:t>utilisation</a:t>
            </a:r>
            <a:r>
              <a:rPr lang="fr-FR" sz="2200">
                <a:solidFill>
                  <a:srgbClr val="000000"/>
                </a:solidFill>
              </a:rPr>
              <a:t> de workflows</a:t>
            </a:r>
          </a:p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>
                <a:solidFill>
                  <a:srgbClr val="000000"/>
                </a:solidFill>
              </a:rPr>
              <a:t>Shared Data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>
                <a:solidFill>
                  <a:srgbClr val="000000"/>
                </a:solidFill>
              </a:rPr>
              <a:t>Accès à des données mises à disposition par les administrateurs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143768" y="1932865"/>
          <a:ext cx="9649072" cy="2669212"/>
        </p:xfrm>
        <a:graphic>
          <a:graphicData uri="http://schemas.openxmlformats.org/drawingml/2006/table">
            <a:tbl>
              <a:tblPr/>
              <a:tblGrid>
                <a:gridCol w="4634843"/>
                <a:gridCol w="1801436"/>
                <a:gridCol w="1441760"/>
                <a:gridCol w="1771033"/>
              </a:tblGrid>
              <a:tr h="344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Modules</a:t>
                      </a:r>
                      <a:endParaRPr lang="fr-FR" sz="24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Responsable et intervenant principal</a:t>
                      </a:r>
                      <a:endParaRPr lang="fr-FR" sz="12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Expert</a:t>
                      </a:r>
                      <a:endParaRPr lang="fr-FR" sz="12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Relecteur</a:t>
                      </a:r>
                      <a:endParaRPr lang="fr-FR" sz="12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2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Calibri"/>
                          <a:ea typeface="Calibri"/>
                          <a:cs typeface="Times New Roman"/>
                        </a:rPr>
                        <a:t>Introduction et présentation du portail BBRIC</a:t>
                      </a: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latin typeface="Calibri"/>
                          <a:ea typeface="Calibri"/>
                          <a:cs typeface="Times New Roman"/>
                        </a:rPr>
                        <a:t>Ludovic </a:t>
                      </a: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Legrand </a:t>
                      </a:r>
                      <a:r>
                        <a:rPr lang="fr-FR" sz="1400" dirty="0" smtClean="0">
                          <a:latin typeface="Calibri"/>
                          <a:ea typeface="Calibri"/>
                          <a:cs typeface="Times New Roman"/>
                        </a:rPr>
                        <a:t>, Sébastien Carrere</a:t>
                      </a:r>
                      <a:endParaRPr lang="fr-F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600" b="1" dirty="0" smtClean="0">
                          <a:latin typeface="+mn-lt"/>
                          <a:ea typeface="Calibri"/>
                          <a:cs typeface="Times New Roman"/>
                        </a:rPr>
                        <a:t>Assemblage de novo de </a:t>
                      </a:r>
                      <a:r>
                        <a:rPr lang="fr-FR" sz="1600" b="1" dirty="0" err="1" smtClean="0">
                          <a:latin typeface="+mn-lt"/>
                          <a:ea typeface="Calibri"/>
                          <a:cs typeface="Times New Roman"/>
                        </a:rPr>
                        <a:t>transcriptomes</a:t>
                      </a:r>
                      <a:r>
                        <a:rPr lang="fr-FR" sz="1600" b="1" dirty="0" smtClean="0">
                          <a:latin typeface="+mn-lt"/>
                          <a:ea typeface="Calibri"/>
                          <a:cs typeface="Times New Roman"/>
                        </a:rPr>
                        <a:t> avec mesure de l’expression par banque</a:t>
                      </a:r>
                      <a:endParaRPr lang="fr-FR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latin typeface="Calibri"/>
                          <a:ea typeface="Calibri"/>
                          <a:cs typeface="Times New Roman"/>
                        </a:rPr>
                        <a:t>Sébastien Carrere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latin typeface="+mn-lt"/>
                          <a:ea typeface="Calibri"/>
                          <a:cs typeface="Times New Roman"/>
                        </a:rPr>
                        <a:t>Anthony </a:t>
                      </a:r>
                      <a:r>
                        <a:rPr lang="fr-FR" sz="1400" dirty="0" err="1" smtClean="0">
                          <a:latin typeface="+mn-lt"/>
                          <a:ea typeface="Calibri"/>
                          <a:cs typeface="Times New Roman"/>
                        </a:rPr>
                        <a:t>Bretaudeau</a:t>
                      </a:r>
                      <a:r>
                        <a:rPr lang="fr-FR" sz="1400" dirty="0" smtClean="0">
                          <a:latin typeface="+mn-lt"/>
                          <a:ea typeface="Calibri"/>
                          <a:cs typeface="Times New Roman"/>
                        </a:rPr>
                        <a:t> IGEPP/Rennes</a:t>
                      </a:r>
                      <a:endParaRPr lang="fr-F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latin typeface="+mn-lt"/>
                          <a:ea typeface="Calibri"/>
                          <a:cs typeface="Times New Roman"/>
                        </a:rPr>
                        <a:t>Erika </a:t>
                      </a:r>
                      <a:r>
                        <a:rPr lang="fr-FR" sz="1400" dirty="0" err="1" smtClean="0">
                          <a:latin typeface="+mn-lt"/>
                          <a:ea typeface="Calibri"/>
                          <a:cs typeface="Times New Roman"/>
                        </a:rPr>
                        <a:t>Sallet</a:t>
                      </a:r>
                      <a:r>
                        <a:rPr lang="fr-FR" sz="1400" dirty="0" smtClean="0"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fr-FR" sz="1400" dirty="0" smtClean="0">
                          <a:latin typeface="+mn-lt"/>
                          <a:ea typeface="Calibri"/>
                          <a:cs typeface="Times New Roman"/>
                        </a:rPr>
                      </a:br>
                      <a:endParaRPr lang="fr-FR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Calibri"/>
                          <a:ea typeface="Calibri"/>
                          <a:cs typeface="Times New Roman"/>
                        </a:rPr>
                        <a:t>Mesure de l’expression a partir de données </a:t>
                      </a:r>
                      <a:r>
                        <a:rPr lang="fr-FR" sz="1600" dirty="0" err="1">
                          <a:latin typeface="Calibri"/>
                          <a:ea typeface="Calibri"/>
                          <a:cs typeface="Times New Roman"/>
                        </a:rPr>
                        <a:t>RNAseq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latin typeface="+mn-lt"/>
                          <a:ea typeface="Calibri"/>
                          <a:cs typeface="Times New Roman"/>
                        </a:rPr>
                        <a:t>Erika </a:t>
                      </a:r>
                      <a:r>
                        <a:rPr lang="fr-FR" sz="1400" dirty="0" err="1" smtClean="0">
                          <a:latin typeface="+mn-lt"/>
                          <a:ea typeface="Calibri"/>
                          <a:cs typeface="Times New Roman"/>
                        </a:rPr>
                        <a:t>Sallet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latin typeface="+mn-lt"/>
                          <a:ea typeface="Calibri"/>
                          <a:cs typeface="Times New Roman"/>
                        </a:rPr>
                        <a:t>Ludovic Legrand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latin typeface="+mn-lt"/>
                          <a:ea typeface="Calibri"/>
                          <a:cs typeface="Times New Roman"/>
                        </a:rPr>
                        <a:t>Sébastien Carrere</a:t>
                      </a: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Calibri"/>
                          <a:ea typeface="Calibri"/>
                          <a:cs typeface="Times New Roman"/>
                        </a:rPr>
                        <a:t>Détection de transferts horizontaux</a:t>
                      </a: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Calibri"/>
                          <a:ea typeface="Calibri"/>
                          <a:cs typeface="Times New Roman"/>
                        </a:rPr>
                        <a:t>Ludovic </a:t>
                      </a:r>
                      <a:r>
                        <a:rPr lang="fr-FR" sz="1400" dirty="0" smtClean="0">
                          <a:latin typeface="Calibri"/>
                          <a:ea typeface="Calibri"/>
                          <a:cs typeface="Times New Roman"/>
                        </a:rPr>
                        <a:t>Legrand</a:t>
                      </a:r>
                      <a:endParaRPr lang="fr-F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latin typeface="Calibri"/>
                          <a:ea typeface="Calibri"/>
                          <a:cs typeface="Times New Roman"/>
                        </a:rPr>
                        <a:t>Corinne Rancurel ISA/Sophia</a:t>
                      </a:r>
                      <a:endParaRPr lang="fr-F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latin typeface="Calibri"/>
                          <a:ea typeface="Calibri"/>
                          <a:cs typeface="Times New Roman"/>
                        </a:rPr>
                        <a:t>Erika </a:t>
                      </a:r>
                      <a:r>
                        <a:rPr lang="fr-FR" sz="1400" dirty="0" err="1" smtClean="0">
                          <a:latin typeface="Calibri"/>
                          <a:ea typeface="Calibri"/>
                          <a:cs typeface="Times New Roman"/>
                        </a:rPr>
                        <a:t>Sallet</a:t>
                      </a:r>
                      <a:endParaRPr lang="fr-FR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461" marR="37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72256" y="107429"/>
            <a:ext cx="10369152" cy="374551"/>
          </a:xfrm>
        </p:spPr>
        <p:txBody>
          <a:bodyPr>
            <a:normAutofit fontScale="90000"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latin typeface="+mj-lt"/>
              </a:rPr>
              <a:t>Organisation de la f</a:t>
            </a:r>
            <a:r>
              <a:rPr lang="fr-FR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ormation «analyse de données : génomes &amp; </a:t>
            </a:r>
            <a:r>
              <a:rPr lang="fr-FR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transcriptomes</a:t>
            </a:r>
            <a:r>
              <a:rPr lang="fr-FR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» 06/14</a:t>
            </a:r>
            <a:endParaRPr lang="fr-FR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720725" y="798513"/>
            <a:ext cx="8745538" cy="3608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>
                <a:solidFill>
                  <a:srgbClr val="000000"/>
                </a:solidFill>
              </a:rPr>
              <a:t>Sources de données multiples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>
                <a:solidFill>
                  <a:srgbClr val="000000"/>
                </a:solidFill>
              </a:rPr>
              <a:t>Upload depuis le portail web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 b="1">
                <a:solidFill>
                  <a:srgbClr val="000000"/>
                </a:solidFill>
              </a:rPr>
              <a:t>Shared Data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 b="1">
                <a:solidFill>
                  <a:srgbClr val="000000"/>
                </a:solidFill>
              </a:rPr>
              <a:t>Archive BBRIC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>
                <a:solidFill>
                  <a:srgbClr val="000000"/>
                </a:solidFill>
              </a:rPr>
              <a:t>FTP</a:t>
            </a:r>
          </a:p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>
                <a:solidFill>
                  <a:srgbClr val="000000"/>
                </a:solidFill>
              </a:rPr>
              <a:t>Volume total limité par utilisateur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200">
                <a:solidFill>
                  <a:srgbClr val="000000"/>
                </a:solidFill>
              </a:rPr>
              <a:t>Quota défini par l'administrateur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80043" t="4984" b="79803"/>
          <a:stretch>
            <a:fillRect/>
          </a:stretch>
        </p:blipFill>
        <p:spPr bwMode="auto">
          <a:xfrm>
            <a:off x="3549650" y="4608513"/>
            <a:ext cx="3651250" cy="2227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 l="80043" t="4984" b="49876"/>
          <a:stretch>
            <a:fillRect/>
          </a:stretch>
        </p:blipFill>
        <p:spPr bwMode="auto">
          <a:xfrm>
            <a:off x="4100513" y="647700"/>
            <a:ext cx="3387725" cy="6119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18" name="Line 2"/>
          <p:cNvSpPr>
            <a:spLocks noChangeShapeType="1"/>
          </p:cNvSpPr>
          <p:nvPr/>
        </p:nvSpPr>
        <p:spPr bwMode="auto">
          <a:xfrm flipH="1">
            <a:off x="6616700" y="1584325"/>
            <a:ext cx="1455738" cy="12954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2000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991475" y="1406525"/>
            <a:ext cx="20955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Aperçu du contenu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H="1" flipV="1">
            <a:off x="7156450" y="3663950"/>
            <a:ext cx="879475" cy="44767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2000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954963" y="3889375"/>
            <a:ext cx="14478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Suppression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H="1">
            <a:off x="6904038" y="3024188"/>
            <a:ext cx="1095375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2000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991475" y="2843213"/>
            <a:ext cx="1393825" cy="858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Modification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-nom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-type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25450" y="5365750"/>
            <a:ext cx="3535363" cy="111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Gris = outil pas encore lancé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Jaune = l'outil s'exécute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Vert = terminé avec succès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Rouge = terminé avec une erreur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606425" y="3357563"/>
            <a:ext cx="2557463" cy="60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Les datasets s'empilent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au fur et à mesure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3168650" y="3159125"/>
            <a:ext cx="1008063" cy="37623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2000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3167063" y="3527425"/>
            <a:ext cx="936625" cy="1444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2000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3167063" y="3527425"/>
            <a:ext cx="1008062" cy="7207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2000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71438" y="941388"/>
            <a:ext cx="3968750" cy="858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Chaque dataset :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- Résultat d'un outil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- Donnée récupérée (upload, archive)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584325" y="1957388"/>
            <a:ext cx="129698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Télécharger le fichier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886700" y="2303463"/>
            <a:ext cx="21209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Statistiques/aperçu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15900" y="5629275"/>
            <a:ext cx="459898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Relancer l'outil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avec les mêmes paramètres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439863" y="3757613"/>
            <a:ext cx="189865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Infos sur l'origine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1438" y="941388"/>
            <a:ext cx="376555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Détails d'un dataset : clic sur le titre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050" y="720725"/>
            <a:ext cx="3094038" cy="5835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3384550" y="2160588"/>
            <a:ext cx="1439863" cy="7921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3384550" y="3017838"/>
            <a:ext cx="1800225" cy="10207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3959225" y="3017838"/>
            <a:ext cx="1368425" cy="28209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 l="80043" t="4984" b="49876"/>
          <a:stretch>
            <a:fillRect/>
          </a:stretch>
        </p:blipFill>
        <p:spPr bwMode="auto">
          <a:xfrm>
            <a:off x="3343275" y="647700"/>
            <a:ext cx="3387725" cy="6119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66" name="Line 2"/>
          <p:cNvSpPr>
            <a:spLocks noChangeShapeType="1"/>
          </p:cNvSpPr>
          <p:nvPr/>
        </p:nvSpPr>
        <p:spPr bwMode="auto">
          <a:xfrm flipH="1">
            <a:off x="6578600" y="1584325"/>
            <a:ext cx="736600" cy="1444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7234238" y="1406525"/>
            <a:ext cx="2784475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Menu de l'historique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2555875" y="1944688"/>
            <a:ext cx="936625" cy="2159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935038" y="1597025"/>
            <a:ext cx="2125662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Nom de l'historique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0" y="576263"/>
            <a:ext cx="2916238" cy="659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372225" y="1958975"/>
            <a:ext cx="1941513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Nouvel historique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372225" y="792163"/>
            <a:ext cx="2576513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Liste de nos historiques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372225" y="1238250"/>
            <a:ext cx="3533775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Historiques partagés par d'autres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353175" y="2735263"/>
            <a:ext cx="3114675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Partage de l'historique actuel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389688" y="5975350"/>
            <a:ext cx="3582987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Suppression de l'historique actuel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372225" y="3816350"/>
            <a:ext cx="2300288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Création de workflow</a:t>
            </a: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>
            <a:off x="5111750" y="1439863"/>
            <a:ext cx="1298575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4175125" y="2014538"/>
            <a:ext cx="2235200" cy="147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H="1">
            <a:off x="4462463" y="936625"/>
            <a:ext cx="1947862" cy="287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 flipV="1">
            <a:off x="4462463" y="2806700"/>
            <a:ext cx="1947862" cy="74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H="1" flipV="1">
            <a:off x="4535488" y="3094038"/>
            <a:ext cx="1874837" cy="866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H="1">
            <a:off x="4678363" y="6119813"/>
            <a:ext cx="1731962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936625"/>
            <a:ext cx="9244013" cy="509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295275" y="647700"/>
            <a:ext cx="3808413" cy="1370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solidFill>
                  <a:srgbClr val="000000"/>
                </a:solidFill>
              </a:rPr>
              <a:t>Lancement d'un outil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00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5963" y="1073150"/>
            <a:ext cx="6488112" cy="544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6513" y="1403350"/>
            <a:ext cx="1984375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1. Choix d'un outil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496300" y="2087563"/>
            <a:ext cx="1397000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2. Réglages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des options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616575" y="6408738"/>
            <a:ext cx="2843213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3. Lancement du calcul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(crée un nouveau dataset)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87388" y="979487"/>
            <a:ext cx="8745537" cy="4240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63513" indent="-163513" hangingPunct="1">
              <a:lnSpc>
                <a:spcPct val="150000"/>
              </a:lnSpc>
              <a:buClr>
                <a:srgbClr val="C5DD01"/>
              </a:buClr>
              <a:buFont typeface="Wingdings" charset="2"/>
              <a:buChar char="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Comment créer les premiers </a:t>
            </a:r>
            <a:r>
              <a:rPr lang="fr-FR" sz="2800" dirty="0" err="1">
                <a:solidFill>
                  <a:srgbClr val="000000"/>
                </a:solidFill>
              </a:rPr>
              <a:t>datasets</a:t>
            </a:r>
            <a:r>
              <a:rPr lang="fr-FR" sz="2800" dirty="0">
                <a:solidFill>
                  <a:srgbClr val="000000"/>
                </a:solidFill>
              </a:rPr>
              <a:t> ?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b="1" dirty="0">
                <a:solidFill>
                  <a:srgbClr val="000000"/>
                </a:solidFill>
              </a:rPr>
              <a:t>Depuis l'archive BBRIC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b="1" dirty="0">
                <a:solidFill>
                  <a:srgbClr val="000000"/>
                </a:solidFill>
              </a:rPr>
              <a:t>Depuis les </a:t>
            </a:r>
            <a:r>
              <a:rPr lang="fr-FR" sz="2800" b="1" dirty="0" err="1">
                <a:solidFill>
                  <a:srgbClr val="000000"/>
                </a:solidFill>
              </a:rPr>
              <a:t>Shared</a:t>
            </a:r>
            <a:r>
              <a:rPr lang="fr-FR" sz="2800" b="1" dirty="0">
                <a:solidFill>
                  <a:srgbClr val="000000"/>
                </a:solidFill>
              </a:rPr>
              <a:t> data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 err="1">
                <a:solidFill>
                  <a:srgbClr val="000000"/>
                </a:solidFill>
              </a:rPr>
              <a:t>Upload</a:t>
            </a:r>
            <a:r>
              <a:rPr lang="fr-FR" sz="2800" dirty="0">
                <a:solidFill>
                  <a:srgbClr val="000000"/>
                </a:solidFill>
              </a:rPr>
              <a:t> d'un fichier</a:t>
            </a:r>
          </a:p>
          <a:p>
            <a:pPr marL="425450" lvl="1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fr-FR" sz="2800" dirty="0">
                <a:solidFill>
                  <a:srgbClr val="000000"/>
                </a:solidFill>
              </a:rPr>
              <a:t>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44463" y="596900"/>
            <a:ext cx="4184650" cy="213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Depuis l'archive : outil « BBRIC Archive »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t="20070" r="69946" b="35120"/>
          <a:stretch>
            <a:fillRect/>
          </a:stretch>
        </p:blipFill>
        <p:spPr bwMode="auto">
          <a:xfrm>
            <a:off x="2701925" y="2087563"/>
            <a:ext cx="4354513" cy="3648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735263" y="4032250"/>
            <a:ext cx="1728787" cy="4318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287338" y="596900"/>
            <a:ext cx="4184650" cy="213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Depuis l'archive : choix d'un jeu de données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t="15050" b="25082"/>
          <a:stretch>
            <a:fillRect/>
          </a:stretch>
        </p:blipFill>
        <p:spPr bwMode="auto">
          <a:xfrm>
            <a:off x="46038" y="2095500"/>
            <a:ext cx="10079037" cy="3405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415213" y="4248150"/>
            <a:ext cx="647700" cy="4318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43768" y="899517"/>
            <a:ext cx="9793088" cy="5760640"/>
          </a:xfrm>
        </p:spPr>
        <p:txBody>
          <a:bodyPr/>
          <a:lstStyle/>
          <a:p>
            <a:pPr algn="ctr">
              <a:buNone/>
            </a:pPr>
            <a:endParaRPr lang="fr-FR" dirty="0" smtClean="0">
              <a:latin typeface="+mj-lt"/>
            </a:endParaRPr>
          </a:p>
          <a:p>
            <a:pPr algn="ctr">
              <a:buNone/>
            </a:pPr>
            <a:endParaRPr lang="fr-FR" dirty="0" smtClean="0">
              <a:latin typeface="+mj-lt"/>
            </a:endParaRPr>
          </a:p>
          <a:p>
            <a:pPr algn="ctr">
              <a:buNone/>
            </a:pPr>
            <a:r>
              <a:rPr lang="fr-FR" sz="4000" dirty="0" smtClean="0">
                <a:solidFill>
                  <a:schemeClr val="accent1"/>
                </a:solidFill>
                <a:latin typeface="+mj-lt"/>
              </a:rPr>
              <a:t>Introduction</a:t>
            </a:r>
          </a:p>
          <a:p>
            <a:pPr algn="ctr">
              <a:buNone/>
            </a:pPr>
            <a:endParaRPr lang="fr-FR" sz="4000" dirty="0" smtClean="0">
              <a:solidFill>
                <a:schemeClr val="accent1"/>
              </a:solidFill>
              <a:latin typeface="+mj-lt"/>
            </a:endParaRPr>
          </a:p>
          <a:p>
            <a:pPr algn="ctr">
              <a:buNone/>
            </a:pPr>
            <a:r>
              <a:rPr lang="fr-FR" sz="4000" dirty="0" smtClean="0">
                <a:solidFill>
                  <a:schemeClr val="accent1"/>
                </a:solidFill>
                <a:latin typeface="+mj-lt"/>
              </a:rPr>
              <a:t>Sébastien Carrere</a:t>
            </a:r>
            <a:endParaRPr lang="fr-FR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4462" y="596900"/>
            <a:ext cx="5039865" cy="213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Depuis l'archive : import dans </a:t>
            </a:r>
            <a:r>
              <a:rPr lang="fr-FR" sz="2400" dirty="0" err="1">
                <a:solidFill>
                  <a:srgbClr val="000000"/>
                </a:solidFill>
              </a:rPr>
              <a:t>galaxy</a:t>
            </a:r>
            <a:endParaRPr lang="fr-FR" sz="24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14990" t="15050" b="35120"/>
          <a:stretch>
            <a:fillRect/>
          </a:stretch>
        </p:blipFill>
        <p:spPr bwMode="auto">
          <a:xfrm>
            <a:off x="257175" y="2411413"/>
            <a:ext cx="9605963" cy="316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40538" y="4643438"/>
            <a:ext cx="1152525" cy="4318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44462" y="596900"/>
            <a:ext cx="5471913" cy="213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Depuis </a:t>
            </a:r>
            <a:r>
              <a:rPr lang="fr-FR" sz="2400" dirty="0" smtClean="0">
                <a:solidFill>
                  <a:srgbClr val="000000"/>
                </a:solidFill>
              </a:rPr>
              <a:t>l'archive BBRIC</a:t>
            </a:r>
            <a:r>
              <a:rPr lang="fr-FR" sz="2400" dirty="0">
                <a:solidFill>
                  <a:srgbClr val="000000"/>
                </a:solidFill>
              </a:rPr>
              <a:t> : nouveau </a:t>
            </a:r>
            <a:r>
              <a:rPr lang="fr-FR" sz="2400" dirty="0" err="1">
                <a:solidFill>
                  <a:srgbClr val="000000"/>
                </a:solidFill>
              </a:rPr>
              <a:t>dataset</a:t>
            </a:r>
            <a:endParaRPr lang="fr-FR" sz="24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9800" y="1974850"/>
            <a:ext cx="3211513" cy="3643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68275" y="576263"/>
            <a:ext cx="4727575" cy="188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Depuis les </a:t>
            </a:r>
            <a:r>
              <a:rPr lang="fr-FR" sz="2000" dirty="0" smtClean="0">
                <a:solidFill>
                  <a:srgbClr val="000000"/>
                </a:solidFill>
              </a:rPr>
              <a:t>« data </a:t>
            </a:r>
            <a:r>
              <a:rPr lang="fr-FR" sz="2000" dirty="0" err="1" smtClean="0">
                <a:solidFill>
                  <a:srgbClr val="000000"/>
                </a:solidFill>
              </a:rPr>
              <a:t>libraries</a:t>
            </a:r>
            <a:r>
              <a:rPr lang="fr-FR" sz="2000" dirty="0" smtClean="0">
                <a:solidFill>
                  <a:srgbClr val="000000"/>
                </a:solidFill>
              </a:rPr>
              <a:t> »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1035050"/>
            <a:ext cx="3706813" cy="256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8013" y="1066800"/>
            <a:ext cx="3987800" cy="246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0188" y="4092575"/>
            <a:ext cx="4192587" cy="2603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0" y="4184650"/>
            <a:ext cx="2392363" cy="2295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4319588" y="2016125"/>
            <a:ext cx="1008062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7199313" y="3671888"/>
            <a:ext cx="1587" cy="5032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H="1">
            <a:off x="3808413" y="5400675"/>
            <a:ext cx="1165225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5688013" y="2519363"/>
            <a:ext cx="1152525" cy="360362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911975" y="6264275"/>
            <a:ext cx="2519363" cy="4318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43768" y="539477"/>
            <a:ext cx="2941638" cy="162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 err="1">
                <a:solidFill>
                  <a:srgbClr val="000000"/>
                </a:solidFill>
              </a:rPr>
              <a:t>Upload</a:t>
            </a:r>
            <a:r>
              <a:rPr lang="fr-FR" sz="2000" dirty="0">
                <a:solidFill>
                  <a:srgbClr val="000000"/>
                </a:solidFill>
              </a:rPr>
              <a:t> de fichier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25" y="936625"/>
            <a:ext cx="6761163" cy="5786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087563" y="3743325"/>
            <a:ext cx="1439862" cy="4318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319588" y="1944688"/>
            <a:ext cx="1800225" cy="4318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248150" y="6264275"/>
            <a:ext cx="863600" cy="4318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22"/>
          <p:cNvCxnSpPr/>
          <p:nvPr/>
        </p:nvCxnSpPr>
        <p:spPr>
          <a:xfrm flipV="1">
            <a:off x="457920" y="450720"/>
            <a:ext cx="9609840" cy="12960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cxnSp>
        <p:nvCxnSpPr>
          <p:cNvPr id="3" name="Connecteur droit 24"/>
          <p:cNvCxnSpPr/>
          <p:nvPr/>
        </p:nvCxnSpPr>
        <p:spPr>
          <a:xfrm flipV="1">
            <a:off x="-9720" y="522359"/>
            <a:ext cx="9801000" cy="13321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sp>
        <p:nvSpPr>
          <p:cNvPr id="4" name="Organigramme : Processus 28"/>
          <p:cNvSpPr/>
          <p:nvPr/>
        </p:nvSpPr>
        <p:spPr>
          <a:xfrm>
            <a:off x="97920" y="103680"/>
            <a:ext cx="288000" cy="2160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Rectangle 29"/>
          <p:cNvSpPr/>
          <p:nvPr/>
        </p:nvSpPr>
        <p:spPr>
          <a:xfrm>
            <a:off x="241920" y="211680"/>
            <a:ext cx="216000" cy="252000"/>
          </a:xfrm>
          <a:prstGeom prst="rect">
            <a:avLst/>
          </a:prstGeom>
          <a:solidFill>
            <a:srgbClr val="C3D69B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ZoneTexte 15"/>
          <p:cNvSpPr txBox="1"/>
          <p:nvPr/>
        </p:nvSpPr>
        <p:spPr>
          <a:xfrm>
            <a:off x="7812000" y="144000"/>
            <a:ext cx="2160000" cy="576000"/>
          </a:xfrm>
          <a:prstGeom prst="rect">
            <a:avLst/>
          </a:prstGeom>
          <a:noFill/>
          <a:ln w="9360">
            <a:solidFill>
              <a:srgbClr val="C3D69B"/>
            </a:solidFill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ZoneTexte 16"/>
          <p:cNvSpPr txBox="1"/>
          <p:nvPr/>
        </p:nvSpPr>
        <p:spPr>
          <a:xfrm>
            <a:off x="791840" y="1893875"/>
            <a:ext cx="8640960" cy="43190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ASSEMBLAGE </a:t>
            </a:r>
            <a:r>
              <a:rPr lang="fr-FR" sz="2800" b="1" i="1" dirty="0" smtClean="0">
                <a:solidFill>
                  <a:schemeClr val="accent1"/>
                </a:solidFill>
                <a:cs typeface="Times New Roman" pitchFamily="18" charset="0"/>
              </a:rPr>
              <a:t>DE NOVO </a:t>
            </a: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DE TRANSCRIPTOMES AVEC MESURE DE L’EXPRESSION PAR BANQUE</a:t>
            </a:r>
          </a:p>
          <a:p>
            <a:pPr algn="ctr">
              <a:buNone/>
              <a:defRPr sz="1800"/>
            </a:pP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(DONNÉES: LECTURES ILLUMINA RNASEQ)</a:t>
            </a:r>
          </a:p>
          <a:p>
            <a:pPr algn="ctr">
              <a:buNone/>
              <a:defRPr sz="1800"/>
            </a:pP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Responsable et intervenant principal: Sébastien Carrere</a:t>
            </a:r>
          </a:p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Expert: Anthony </a:t>
            </a:r>
            <a:r>
              <a:rPr lang="fr-FR" sz="2800" b="1" dirty="0" err="1" smtClean="0">
                <a:solidFill>
                  <a:schemeClr val="accent1"/>
                </a:solidFill>
                <a:cs typeface="Times New Roman" pitchFamily="18" charset="0"/>
              </a:rPr>
              <a:t>Bretaudeau</a:t>
            </a:r>
            <a:endParaRPr lang="fr-FR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>
              <a:buNone/>
              <a:defRPr sz="1800"/>
            </a:pPr>
            <a:r>
              <a:rPr lang="fr-FR" sz="2800" b="1" dirty="0" smtClean="0">
                <a:solidFill>
                  <a:schemeClr val="accent1"/>
                </a:solidFill>
                <a:cs typeface="Times New Roman" pitchFamily="18" charset="0"/>
              </a:rPr>
              <a:t>Relecteur: Erika </a:t>
            </a:r>
            <a:r>
              <a:rPr lang="fr-FR" sz="2800" b="1" dirty="0" err="1" smtClean="0">
                <a:solidFill>
                  <a:schemeClr val="accent1"/>
                </a:solidFill>
                <a:cs typeface="Times New Roman" pitchFamily="18" charset="0"/>
              </a:rPr>
              <a:t>Sallet</a:t>
            </a:r>
            <a:endParaRPr lang="fr-FR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  <a:defRPr sz="1800"/>
            </a:pPr>
            <a:r>
              <a:rPr lang="fr-FR" b="1" dirty="0" smtClean="0">
                <a:solidFill>
                  <a:schemeClr val="accent1"/>
                </a:solidFill>
                <a:latin typeface="Calibri" pitchFamily="18"/>
                <a:ea typeface="DejaVu Sans" pitchFamily="2"/>
                <a:cs typeface="DejaVu Sans" pitchFamily="2"/>
              </a:rPr>
              <a:t> </a:t>
            </a:r>
            <a:endParaRPr lang="fr-FR" sz="1800" b="1" u="none" strike="noStrike" kern="1200" spc="0" baseline="0" dirty="0">
              <a:ln>
                <a:noFill/>
              </a:ln>
              <a:solidFill>
                <a:schemeClr val="accent1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9" name="Connecteur droit 30"/>
          <p:cNvCxnSpPr/>
          <p:nvPr/>
        </p:nvCxnSpPr>
        <p:spPr>
          <a:xfrm flipV="1">
            <a:off x="-10440" y="7272000"/>
            <a:ext cx="10045080" cy="10079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pic>
        <p:nvPicPr>
          <p:cNvPr id="10" name="Image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3808" y="683493"/>
            <a:ext cx="9071640" cy="4989240"/>
          </a:xfrm>
        </p:spPr>
        <p:txBody>
          <a:bodyPr/>
          <a:lstStyle/>
          <a:p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Introduction générale sur le </a:t>
            </a:r>
            <a:r>
              <a:rPr lang="fr-FR" sz="2400" dirty="0" err="1" smtClean="0">
                <a:solidFill>
                  <a:srgbClr val="000000"/>
                </a:solidFill>
                <a:latin typeface="+mj-lt"/>
              </a:rPr>
              <a:t>RNASeq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pPr lvl="1"/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Vue d’ensemble des grandes étapes dont l’analyse par assemblage de novo de </a:t>
            </a:r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transcriptome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 et la mesure de l’expression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L’assemblage </a:t>
            </a:r>
            <a:r>
              <a:rPr lang="fr-FR" sz="2400" i="1" dirty="0" smtClean="0">
                <a:solidFill>
                  <a:srgbClr val="000000"/>
                </a:solidFill>
                <a:latin typeface="+mj-lt"/>
              </a:rPr>
              <a:t>de novo 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de </a:t>
            </a:r>
            <a:r>
              <a:rPr lang="fr-FR" sz="2400" dirty="0" err="1" smtClean="0">
                <a:solidFill>
                  <a:srgbClr val="000000"/>
                </a:solidFill>
                <a:latin typeface="+mj-lt"/>
              </a:rPr>
              <a:t>transcriptome</a:t>
            </a:r>
            <a:r>
              <a:rPr lang="fr-FR" sz="2400" dirty="0">
                <a:solidFill>
                  <a:srgbClr val="000000"/>
                </a:solidFill>
                <a:latin typeface="+mj-lt"/>
              </a:rPr>
              <a:t> </a:t>
            </a:r>
            <a:endParaRPr lang="fr-FR" sz="2400" dirty="0" smtClean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Traitement initial des </a:t>
            </a:r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reads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pPr lvl="2"/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Élimination des artefacts</a:t>
            </a:r>
          </a:p>
          <a:p>
            <a:pPr lvl="1"/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L’assemblage </a:t>
            </a:r>
            <a:r>
              <a:rPr lang="fr-FR" sz="2000" i="1" dirty="0" smtClean="0">
                <a:solidFill>
                  <a:srgbClr val="000000"/>
                </a:solidFill>
                <a:latin typeface="+mj-lt"/>
              </a:rPr>
              <a:t>de novo</a:t>
            </a:r>
            <a:endParaRPr lang="fr-FR" sz="2000" dirty="0">
              <a:solidFill>
                <a:srgbClr val="000000"/>
              </a:solidFill>
              <a:latin typeface="+mj-lt"/>
            </a:endParaRPr>
          </a:p>
          <a:p>
            <a:pPr lvl="2"/>
            <a:r>
              <a:rPr lang="fr-FR" sz="1800" dirty="0">
                <a:solidFill>
                  <a:srgbClr val="000000"/>
                </a:solidFill>
                <a:latin typeface="+mj-lt"/>
              </a:rPr>
              <a:t>Filtrage/Normalisation des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reads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par couverture des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k-mers</a:t>
            </a:r>
            <a:endParaRPr lang="fr-FR" sz="1800" dirty="0">
              <a:solidFill>
                <a:srgbClr val="000000"/>
              </a:solidFill>
              <a:latin typeface="+mj-lt"/>
            </a:endParaRPr>
          </a:p>
          <a:p>
            <a:pPr lvl="2"/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Cas de Trinity</a:t>
            </a:r>
          </a:p>
          <a:p>
            <a:pPr lvl="2"/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Qualité de l’assemblage</a:t>
            </a:r>
            <a:endParaRPr lang="fr-FR" sz="1600" dirty="0" smtClean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Mesure de l’expression par banque </a:t>
            </a:r>
          </a:p>
          <a:p>
            <a:pPr lvl="2"/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Mapping</a:t>
            </a:r>
            <a:endParaRPr lang="fr-FR" sz="2000" dirty="0" smtClean="0">
              <a:solidFill>
                <a:srgbClr val="000000"/>
              </a:solidFill>
              <a:latin typeface="+mj-lt"/>
            </a:endParaRPr>
          </a:p>
          <a:p>
            <a:pPr lvl="2"/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Filtrage et comptage</a:t>
            </a:r>
          </a:p>
        </p:txBody>
      </p:sp>
      <p:sp>
        <p:nvSpPr>
          <p:cNvPr id="6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Plan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295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3808" y="971525"/>
            <a:ext cx="9071640" cy="4989240"/>
          </a:xfrm>
        </p:spPr>
        <p:txBody>
          <a:bodyPr/>
          <a:lstStyle/>
          <a:p>
            <a:pPr marL="108000" indent="0" algn="l">
              <a:buNone/>
            </a:pPr>
            <a:r>
              <a:rPr lang="fr-FR" sz="2000" b="1" u="sng" dirty="0">
                <a:solidFill>
                  <a:srgbClr val="000000"/>
                </a:solidFill>
                <a:latin typeface="+mj-lt"/>
              </a:rPr>
              <a:t>D</a:t>
            </a:r>
            <a:r>
              <a:rPr lang="fr-FR" sz="2000" b="1" u="sng" dirty="0" smtClean="0">
                <a:solidFill>
                  <a:srgbClr val="000000"/>
                </a:solidFill>
                <a:latin typeface="+mj-lt"/>
              </a:rPr>
              <a:t>éfinition générale </a:t>
            </a:r>
          </a:p>
          <a:p>
            <a:pPr marL="108000" indent="0" algn="l">
              <a:buNone/>
            </a:pPr>
            <a:r>
              <a:rPr lang="fr-FR" sz="2000" dirty="0">
                <a:solidFill>
                  <a:srgbClr val="000000"/>
                </a:solidFill>
                <a:latin typeface="+mj-lt"/>
              </a:rPr>
              <a:t>La technique d’analyse </a:t>
            </a:r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RNASeq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permet de faire une étude qualitative et quantitative des différents transcrits d’un 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ou plusieurs échantillons. Elle 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comprend un séquençage sur toute ou une grande partie de la longueur de chaque transcrit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108000" indent="0" algn="l">
              <a:buNone/>
            </a:pPr>
            <a:r>
              <a:rPr lang="fr-FR" sz="2000" b="1" u="sng" dirty="0" smtClean="0">
                <a:solidFill>
                  <a:srgbClr val="000000"/>
                </a:solidFill>
                <a:latin typeface="+mj-lt"/>
              </a:rPr>
              <a:t>Applications</a:t>
            </a:r>
          </a:p>
          <a:p>
            <a:pPr marL="565200" indent="-457200" algn="l">
              <a:buSzPct val="60000"/>
              <a:buFont typeface="+mj-ea"/>
              <a:buAutoNum type="circleNumDbPlain"/>
            </a:pPr>
            <a:r>
              <a:rPr lang="fr-FR" sz="2000" b="1" dirty="0" smtClean="0">
                <a:solidFill>
                  <a:srgbClr val="000000"/>
                </a:solidFill>
                <a:latin typeface="+mj-lt"/>
              </a:rPr>
              <a:t>Annotation</a:t>
            </a:r>
            <a:endParaRPr lang="fr-FR" sz="2000" dirty="0" smtClean="0">
              <a:solidFill>
                <a:srgbClr val="000000"/>
              </a:solidFill>
              <a:latin typeface="+mj-lt"/>
            </a:endParaRPr>
          </a:p>
          <a:p>
            <a:pPr marL="108000" indent="0" algn="l">
              <a:buNone/>
            </a:pP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Identifier des transcrits/gènes, des exons, des jonctions intron/exon, des TSS, des sites </a:t>
            </a:r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polyA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ncRNAs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trans-splicing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, etc.</a:t>
            </a:r>
          </a:p>
          <a:p>
            <a:pPr marL="565200" indent="-457200" algn="l">
              <a:buSzPct val="60000"/>
              <a:buFont typeface="+mj-ea"/>
              <a:buAutoNum type="circleNumDbPlain" startAt="2"/>
            </a:pPr>
            <a:r>
              <a:rPr lang="fr-FR" sz="2000" b="1" dirty="0" smtClean="0">
                <a:solidFill>
                  <a:srgbClr val="000000"/>
                </a:solidFill>
                <a:latin typeface="+mj-lt"/>
              </a:rPr>
              <a:t>Quantification</a:t>
            </a:r>
            <a:endParaRPr lang="fr-FR" sz="2000" dirty="0" smtClean="0">
              <a:solidFill>
                <a:srgbClr val="000000"/>
              </a:solidFill>
              <a:latin typeface="+mj-lt"/>
            </a:endParaRPr>
          </a:p>
          <a:p>
            <a:pPr marL="108000" indent="0" algn="l">
              <a:buNone/>
            </a:pP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Mesurer des différences d’expression, de </a:t>
            </a:r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splicing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 alternatif, des TSS alternatifs, des sites </a:t>
            </a:r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polyA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 alternatifs entre un ou plusieurs groupes/traitements.</a:t>
            </a:r>
          </a:p>
          <a:p>
            <a:pPr marL="108000" indent="0" algn="l">
              <a:buNone/>
            </a:pPr>
            <a:endParaRPr lang="fr-FR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618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comparatif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Picture 98" descr="nrg2484-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4" y="1331565"/>
            <a:ext cx="8878178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15776" y="5147989"/>
            <a:ext cx="9708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Wang Z et al. RNA-</a:t>
            </a:r>
            <a:r>
              <a:rPr lang="fr-FR" sz="1600" dirty="0" err="1"/>
              <a:t>Seq</a:t>
            </a:r>
            <a:r>
              <a:rPr lang="fr-FR" sz="1600" dirty="0"/>
              <a:t>: a </a:t>
            </a:r>
            <a:r>
              <a:rPr lang="fr-FR" sz="1600" dirty="0" err="1"/>
              <a:t>revolutionary</a:t>
            </a:r>
            <a:r>
              <a:rPr lang="fr-FR" sz="1600" dirty="0"/>
              <a:t> </a:t>
            </a:r>
            <a:r>
              <a:rPr lang="fr-FR" sz="1600" dirty="0" err="1"/>
              <a:t>tool</a:t>
            </a:r>
            <a:r>
              <a:rPr lang="fr-FR" sz="1600" dirty="0"/>
              <a:t> for </a:t>
            </a:r>
            <a:r>
              <a:rPr lang="fr-FR" sz="1600" dirty="0" err="1"/>
              <a:t>transcriptomics</a:t>
            </a:r>
            <a:r>
              <a:rPr lang="fr-FR" sz="1600" dirty="0"/>
              <a:t>, Nature </a:t>
            </a:r>
            <a:r>
              <a:rPr lang="fr-FR" sz="1600" dirty="0" err="1"/>
              <a:t>Reviews</a:t>
            </a:r>
            <a:r>
              <a:rPr lang="fr-FR" sz="1600" dirty="0"/>
              <a:t> </a:t>
            </a:r>
            <a:r>
              <a:rPr lang="fr-FR" sz="1600" dirty="0" err="1"/>
              <a:t>Genetics</a:t>
            </a:r>
            <a:r>
              <a:rPr lang="fr-FR" sz="1600" dirty="0"/>
              <a:t> 10, 57-63 (</a:t>
            </a:r>
            <a:r>
              <a:rPr lang="fr-FR" sz="1600" dirty="0" err="1"/>
              <a:t>January</a:t>
            </a:r>
            <a:r>
              <a:rPr lang="fr-FR" sz="1600" dirty="0"/>
              <a:t> 2009)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47824" y="6012085"/>
            <a:ext cx="8654908" cy="369332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Le </a:t>
            </a:r>
            <a:r>
              <a:rPr lang="fr-FR" dirty="0" err="1" smtClean="0"/>
              <a:t>RNASeq</a:t>
            </a:r>
            <a:r>
              <a:rPr lang="fr-FR" dirty="0" smtClean="0"/>
              <a:t> permet d’identifier des nouveaux transcrits, en étudiant l’expression des gènes.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47824" y="4715941"/>
            <a:ext cx="8784976" cy="2880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42074" y="3264737"/>
            <a:ext cx="8784976" cy="2880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49186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protocole expérimental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04408" y="6753651"/>
            <a:ext cx="3913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Martin &amp; Wang (2011) Nat. </a:t>
            </a:r>
            <a:r>
              <a:rPr lang="fr-FR" sz="1600" dirty="0" err="1"/>
              <a:t>Rev</a:t>
            </a:r>
            <a:r>
              <a:rPr lang="fr-FR" sz="1600" dirty="0"/>
              <a:t>. </a:t>
            </a:r>
            <a:r>
              <a:rPr lang="fr-FR" sz="1600" dirty="0" err="1"/>
              <a:t>Gen</a:t>
            </a:r>
            <a:r>
              <a:rPr lang="fr-FR" sz="1600" dirty="0"/>
              <a:t>. </a:t>
            </a:r>
            <a:r>
              <a:rPr lang="fr-FR" sz="1600" dirty="0" smtClean="0"/>
              <a:t>12,671</a:t>
            </a:r>
            <a:endParaRPr lang="fr-FR" sz="1600" dirty="0"/>
          </a:p>
        </p:txBody>
      </p:sp>
      <p:pic>
        <p:nvPicPr>
          <p:cNvPr id="9" name="Image 8" descr="rnaseq_protocol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817" y="611485"/>
            <a:ext cx="4051316" cy="604867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370537" y="2407617"/>
            <a:ext cx="2342183" cy="23083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Types de librairies: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Single </a:t>
            </a:r>
            <a:r>
              <a:rPr lang="fr-FR" dirty="0" err="1" smtClean="0"/>
              <a:t>read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Paired</a:t>
            </a:r>
            <a:r>
              <a:rPr lang="fr-FR" dirty="0" smtClean="0"/>
              <a:t>-end</a:t>
            </a:r>
          </a:p>
          <a:p>
            <a:endParaRPr lang="fr-FR" dirty="0" smtClean="0"/>
          </a:p>
          <a:p>
            <a:r>
              <a:rPr lang="fr-FR" b="1" dirty="0" smtClean="0"/>
              <a:t>Options du </a:t>
            </a:r>
            <a:r>
              <a:rPr lang="fr-FR" b="1" dirty="0" err="1" smtClean="0"/>
              <a:t>Paired</a:t>
            </a:r>
            <a:r>
              <a:rPr lang="fr-FR" b="1" dirty="0" smtClean="0"/>
              <a:t>-end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dirty="0" smtClean="0"/>
              <a:t>Double brin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dirty="0" smtClean="0"/>
              <a:t>Brin spécifique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753124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types de librairie brin spécifique 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64448" y="6732165"/>
            <a:ext cx="3637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Haas B et al. (2013) Nature </a:t>
            </a:r>
            <a:r>
              <a:rPr lang="fr-FR" dirty="0" err="1"/>
              <a:t>Protocols</a:t>
            </a:r>
            <a:r>
              <a:rPr lang="fr-FR" dirty="0"/>
              <a:t> </a:t>
            </a:r>
          </a:p>
        </p:txBody>
      </p:sp>
      <p:pic>
        <p:nvPicPr>
          <p:cNvPr id="3" name="Image 2" descr="rnaseq_strand_specific_lib_typ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6020" y="2183610"/>
            <a:ext cx="7488585" cy="4404539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592040" y="3604835"/>
            <a:ext cx="6192688" cy="576064"/>
          </a:xfrm>
          <a:prstGeom prst="round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2592040" y="4258651"/>
            <a:ext cx="6192688" cy="559276"/>
          </a:xfrm>
          <a:prstGeom prst="roundRect">
            <a:avLst/>
          </a:prstGeom>
          <a:noFill/>
          <a:ln w="28575" cmpd="sng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056536" y="3708201"/>
            <a:ext cx="122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Single </a:t>
            </a:r>
            <a:r>
              <a:rPr lang="fr-FR" dirty="0" err="1" smtClean="0"/>
              <a:t>read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056536" y="4353623"/>
            <a:ext cx="121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Paired</a:t>
            </a:r>
            <a:r>
              <a:rPr lang="fr-FR" dirty="0" smtClean="0"/>
              <a:t>-end</a:t>
            </a: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1043868" y="899517"/>
            <a:ext cx="7992888" cy="122413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Librairie brin spécifique: </a:t>
            </a:r>
            <a:r>
              <a:rPr lang="fr-FR" dirty="0" smtClean="0"/>
              <a:t>les </a:t>
            </a:r>
            <a:r>
              <a:rPr lang="fr-FR" dirty="0" err="1" smtClean="0"/>
              <a:t>reads</a:t>
            </a:r>
            <a:r>
              <a:rPr lang="fr-FR" dirty="0" smtClean="0"/>
              <a:t> obtenues par séquençage conservent l’information du brin transcrit de l’ARNm dont elles sont issues. </a:t>
            </a:r>
          </a:p>
          <a:p>
            <a:pPr algn="ctr"/>
            <a:r>
              <a:rPr lang="fr-FR" dirty="0" smtClean="0"/>
              <a:t>=&gt; facilite la découverte de transcrits (sens et anti-sens), l’annotation des génomes, la quantification de l’expression.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97520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014" y="-276421"/>
            <a:ext cx="9413834" cy="1103930"/>
          </a:xfrm>
        </p:spPr>
        <p:txBody>
          <a:bodyPr/>
          <a:lstStyle/>
          <a:p>
            <a:r>
              <a:rPr lang="fr-FR" sz="4000" dirty="0" smtClean="0">
                <a:latin typeface="+mj-lt"/>
              </a:rPr>
              <a:t>Communauté servie/Périmètre de BBRIC</a:t>
            </a:r>
            <a:endParaRPr lang="fr-FR" sz="4000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768" y="1403573"/>
            <a:ext cx="9748104" cy="6111912"/>
          </a:xfrm>
        </p:spPr>
        <p:txBody>
          <a:bodyPr/>
          <a:lstStyle/>
          <a:p>
            <a:r>
              <a:rPr lang="fr-FR" sz="2800" dirty="0" smtClean="0">
                <a:latin typeface="+mj-lt"/>
              </a:rPr>
              <a:t>BBRIC est l’un des 7 CATI « orientés bioinformatique »</a:t>
            </a:r>
            <a:endParaRPr lang="fr-FR" sz="2800" dirty="0" smtClean="0">
              <a:solidFill>
                <a:srgbClr val="FFCCFF"/>
              </a:solidFill>
              <a:latin typeface="+mj-lt"/>
            </a:endParaRPr>
          </a:p>
          <a:p>
            <a:pPr>
              <a:buNone/>
            </a:pPr>
            <a:r>
              <a:rPr lang="fr-FR" sz="2800" dirty="0" smtClean="0">
                <a:solidFill>
                  <a:schemeClr val="accent1"/>
                </a:solidFill>
                <a:latin typeface="+mj-lt"/>
                <a:sym typeface="Wingdings" pitchFamily="2" charset="2"/>
              </a:rPr>
              <a:t>Définition de la communauté servie BBRIC</a:t>
            </a:r>
          </a:p>
          <a:p>
            <a:pPr>
              <a:buNone/>
            </a:pPr>
            <a:r>
              <a:rPr lang="fr-FR" sz="2800" dirty="0" smtClean="0">
                <a:sym typeface="Wingdings" pitchFamily="2" charset="2"/>
              </a:rPr>
              <a:t>	</a:t>
            </a:r>
            <a:r>
              <a:rPr lang="fr-FR" sz="2800" dirty="0" smtClean="0">
                <a:latin typeface="+mj-lt"/>
                <a:sym typeface="Wingdings" pitchFamily="2" charset="2"/>
              </a:rPr>
              <a:t>Chercheurs/ingénieurs biologistes issus des laboratoires sous tutelle principale SPE et chercheurs/ingénieurs d’autres unités avec un agent affilié au CATI.</a:t>
            </a:r>
          </a:p>
          <a:p>
            <a:pPr>
              <a:buNone/>
            </a:pPr>
            <a:r>
              <a:rPr lang="fr-FR" sz="2800" dirty="0" smtClean="0">
                <a:solidFill>
                  <a:schemeClr val="accent1"/>
                </a:solidFill>
                <a:latin typeface="+mj-lt"/>
              </a:rPr>
              <a:t>Principes</a:t>
            </a:r>
          </a:p>
          <a:p>
            <a:pPr>
              <a:buFont typeface="Wingdings" pitchFamily="2" charset="2"/>
              <a:buChar char="è"/>
            </a:pPr>
            <a:r>
              <a:rPr lang="fr-FR" sz="2800" dirty="0" smtClean="0">
                <a:latin typeface="+mj-lt"/>
                <a:sym typeface="Wingdings" pitchFamily="2" charset="2"/>
              </a:rPr>
              <a:t>On ne peut pas tout faire</a:t>
            </a:r>
          </a:p>
          <a:p>
            <a:pPr>
              <a:buFont typeface="Wingdings" pitchFamily="2" charset="2"/>
              <a:buChar char="è"/>
            </a:pPr>
            <a:r>
              <a:rPr lang="fr-FR" sz="2800" dirty="0" smtClean="0">
                <a:latin typeface="+mj-lt"/>
                <a:sym typeface="Wingdings" pitchFamily="2" charset="2"/>
              </a:rPr>
              <a:t>On n’a pas vocation à faire ce que les autres doivent faire</a:t>
            </a:r>
          </a:p>
          <a:p>
            <a:pPr>
              <a:buFont typeface="Wingdings" pitchFamily="2" charset="2"/>
              <a:buChar char="è"/>
            </a:pPr>
            <a:endParaRPr lang="fr-FR" sz="2800" dirty="0" smtClean="0">
              <a:latin typeface="+mj-lt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protocole expérimental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04408" y="6753651"/>
            <a:ext cx="3913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Martin &amp; Wang (2011) Nat. </a:t>
            </a:r>
            <a:r>
              <a:rPr lang="fr-FR" sz="1600" dirty="0" err="1"/>
              <a:t>Rev</a:t>
            </a:r>
            <a:r>
              <a:rPr lang="fr-FR" sz="1600" dirty="0"/>
              <a:t>. </a:t>
            </a:r>
            <a:r>
              <a:rPr lang="fr-FR" sz="1600" dirty="0" err="1"/>
              <a:t>Gen</a:t>
            </a:r>
            <a:r>
              <a:rPr lang="fr-FR" sz="1600" dirty="0"/>
              <a:t>. </a:t>
            </a:r>
            <a:r>
              <a:rPr lang="fr-FR" sz="1600" dirty="0" smtClean="0"/>
              <a:t>12,671</a:t>
            </a:r>
            <a:endParaRPr lang="fr-FR" sz="1600" dirty="0"/>
          </a:p>
        </p:txBody>
      </p:sp>
      <p:pic>
        <p:nvPicPr>
          <p:cNvPr id="9" name="Image 8" descr="rnaseq_protocol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817" y="611485"/>
            <a:ext cx="4051316" cy="6048672"/>
          </a:xfrm>
          <a:prstGeom prst="rect">
            <a:avLst/>
          </a:prstGeom>
        </p:spPr>
      </p:pic>
      <p:pic>
        <p:nvPicPr>
          <p:cNvPr id="10" name="Image 9" descr="rnaseq_protocol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2320" y="539477"/>
            <a:ext cx="4867323" cy="60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4937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des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raw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reads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 </a:t>
            </a:r>
            <a:r>
              <a:rPr lang="fr-FR" sz="2000" b="1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à 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…</a:t>
            </a:r>
            <a:endParaRPr lang="fr-FR" sz="2000" b="1" dirty="0"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972244" y="2195661"/>
            <a:ext cx="1460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Format FASTQ</a:t>
            </a:r>
            <a:endParaRPr lang="fr-FR" sz="16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1223888" y="2555701"/>
            <a:ext cx="8208912" cy="193899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8000"/>
                </a:solidFill>
              </a:rPr>
              <a:t>@61G9EAAXX100520:5:100:10000:5699</a:t>
            </a:r>
            <a:r>
              <a:rPr lang="fr-FR" sz="2000" dirty="0">
                <a:solidFill>
                  <a:srgbClr val="FF0000"/>
                </a:solidFill>
              </a:rPr>
              <a:t>/1</a:t>
            </a:r>
          </a:p>
          <a:p>
            <a:r>
              <a:rPr lang="fr-FR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ATTGAGGAATAGTAATAAACGGAGGACTATTTAACCTGTTTCCTTTCTTTACGTTTTTTAAATCCTTT</a:t>
            </a:r>
          </a:p>
          <a:p>
            <a:r>
              <a:rPr lang="fr-FR" sz="2000" dirty="0"/>
              <a:t>+</a:t>
            </a:r>
          </a:p>
          <a:p>
            <a:r>
              <a:rPr lang="fr-FR" sz="2000" dirty="0">
                <a:solidFill>
                  <a:schemeClr val="accent6"/>
                </a:solidFill>
              </a:rPr>
              <a:t>DDDDABBD?DDDCDDDDD?DD5DDD:CB=DACBCCDDBB:BCCCBBA=?AABBABBBBBBB@B=</a:t>
            </a:r>
            <a:r>
              <a:rPr lang="fr-FR" sz="2000" dirty="0" smtClean="0">
                <a:solidFill>
                  <a:schemeClr val="accent6"/>
                </a:solidFill>
              </a:rPr>
              <a:t>BAAA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-5055" y="2555701"/>
            <a:ext cx="6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</a:rPr>
              <a:t>Nom</a:t>
            </a:r>
            <a:endParaRPr lang="fr-FR" sz="2000" dirty="0">
              <a:solidFill>
                <a:srgbClr val="008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-5055" y="3774537"/>
            <a:ext cx="1156935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79646"/>
                </a:solidFill>
              </a:rPr>
              <a:t>Score Qualités</a:t>
            </a:r>
            <a:endParaRPr lang="fr-FR" sz="2000" dirty="0">
              <a:solidFill>
                <a:srgbClr val="F7964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5055" y="2865821"/>
            <a:ext cx="119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558ED5"/>
                </a:solidFill>
              </a:rPr>
              <a:t>Séquence</a:t>
            </a:r>
            <a:endParaRPr lang="fr-FR" sz="2000" dirty="0">
              <a:solidFill>
                <a:srgbClr val="558ED5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583928" y="89951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Paired</a:t>
            </a:r>
            <a:r>
              <a:rPr lang="fr-FR" dirty="0" smtClean="0"/>
              <a:t>-end </a:t>
            </a:r>
            <a:r>
              <a:rPr lang="fr-FR" dirty="0" err="1" smtClean="0"/>
              <a:t>Raw</a:t>
            </a:r>
            <a:r>
              <a:rPr lang="fr-FR" dirty="0" smtClean="0"/>
              <a:t> </a:t>
            </a:r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880072" y="1907629"/>
            <a:ext cx="1628383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read.left.fq</a:t>
            </a:r>
            <a:r>
              <a:rPr lang="fr-FR" dirty="0" smtClean="0"/>
              <a:t> (</a:t>
            </a:r>
            <a:r>
              <a:rPr lang="fr-FR" dirty="0" smtClean="0">
                <a:solidFill>
                  <a:srgbClr val="FF0000"/>
                </a:solidFill>
              </a:rPr>
              <a:t>/1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688384" y="1907629"/>
            <a:ext cx="1759128" cy="369332"/>
          </a:xfrm>
          <a:prstGeom prst="rect">
            <a:avLst/>
          </a:prstGeom>
          <a:noFill/>
          <a:ln w="28575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read.right.fq</a:t>
            </a:r>
            <a:r>
              <a:rPr lang="fr-FR" dirty="0" smtClean="0"/>
              <a:t> (</a:t>
            </a:r>
            <a:r>
              <a:rPr lang="fr-FR" dirty="0" smtClean="0">
                <a:solidFill>
                  <a:schemeClr val="accent1"/>
                </a:solidFill>
              </a:rPr>
              <a:t>/2</a:t>
            </a:r>
            <a:r>
              <a:rPr lang="fr-FR" dirty="0" smtClean="0"/>
              <a:t>)</a:t>
            </a:r>
            <a:endParaRPr lang="fr-FR" dirty="0"/>
          </a:p>
        </p:txBody>
      </p:sp>
      <p:grpSp>
        <p:nvGrpSpPr>
          <p:cNvPr id="5" name="Grouper 6"/>
          <p:cNvGrpSpPr/>
          <p:nvPr/>
        </p:nvGrpSpPr>
        <p:grpSpPr>
          <a:xfrm>
            <a:off x="4752280" y="683493"/>
            <a:ext cx="900117" cy="108030"/>
            <a:chOff x="4320233" y="827510"/>
            <a:chExt cx="900117" cy="108030"/>
          </a:xfrm>
        </p:grpSpPr>
        <p:sp>
          <p:nvSpPr>
            <p:cNvPr id="3" name="Rectangle 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5"/>
            <p:cNvCxnSpPr>
              <a:stCxn id="3" idx="3"/>
              <a:endCxn id="21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r 36"/>
          <p:cNvGrpSpPr/>
          <p:nvPr/>
        </p:nvGrpSpPr>
        <p:grpSpPr>
          <a:xfrm>
            <a:off x="4032200" y="899517"/>
            <a:ext cx="900117" cy="108030"/>
            <a:chOff x="4320233" y="827510"/>
            <a:chExt cx="900117" cy="108030"/>
          </a:xfrm>
        </p:grpSpPr>
        <p:sp>
          <p:nvSpPr>
            <p:cNvPr id="38" name="Rectangle 37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39"/>
            <p:cNvCxnSpPr>
              <a:stCxn id="38" idx="3"/>
              <a:endCxn id="39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r 40"/>
          <p:cNvGrpSpPr/>
          <p:nvPr/>
        </p:nvGrpSpPr>
        <p:grpSpPr>
          <a:xfrm>
            <a:off x="5256336" y="971525"/>
            <a:ext cx="900117" cy="108030"/>
            <a:chOff x="4320233" y="827510"/>
            <a:chExt cx="900117" cy="108030"/>
          </a:xfrm>
        </p:grpSpPr>
        <p:sp>
          <p:nvSpPr>
            <p:cNvPr id="42" name="Rectangle 41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43"/>
            <p:cNvCxnSpPr>
              <a:stCxn id="42" idx="3"/>
              <a:endCxn id="43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r 44"/>
          <p:cNvGrpSpPr/>
          <p:nvPr/>
        </p:nvGrpSpPr>
        <p:grpSpPr>
          <a:xfrm>
            <a:off x="4464248" y="1115541"/>
            <a:ext cx="900117" cy="108030"/>
            <a:chOff x="4320233" y="827510"/>
            <a:chExt cx="900117" cy="108030"/>
          </a:xfrm>
        </p:grpSpPr>
        <p:sp>
          <p:nvSpPr>
            <p:cNvPr id="46" name="Rectangle 45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8" name="Connecteur droit 47"/>
            <p:cNvCxnSpPr>
              <a:stCxn id="46" idx="3"/>
              <a:endCxn id="47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r 48"/>
          <p:cNvGrpSpPr/>
          <p:nvPr/>
        </p:nvGrpSpPr>
        <p:grpSpPr>
          <a:xfrm>
            <a:off x="5472360" y="1187549"/>
            <a:ext cx="900117" cy="108030"/>
            <a:chOff x="4320233" y="827510"/>
            <a:chExt cx="900117" cy="108030"/>
          </a:xfrm>
        </p:grpSpPr>
        <p:sp>
          <p:nvSpPr>
            <p:cNvPr id="50" name="Rectangle 49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51"/>
            <p:cNvCxnSpPr>
              <a:stCxn id="50" idx="3"/>
              <a:endCxn id="51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r 52"/>
          <p:cNvGrpSpPr/>
          <p:nvPr/>
        </p:nvGrpSpPr>
        <p:grpSpPr>
          <a:xfrm>
            <a:off x="4176216" y="1331565"/>
            <a:ext cx="900117" cy="108030"/>
            <a:chOff x="4320233" y="827510"/>
            <a:chExt cx="900117" cy="108030"/>
          </a:xfrm>
        </p:grpSpPr>
        <p:sp>
          <p:nvSpPr>
            <p:cNvPr id="54" name="Rectangle 53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6" name="Connecteur droit 55"/>
            <p:cNvCxnSpPr>
              <a:stCxn id="54" idx="3"/>
              <a:endCxn id="55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56"/>
          <p:cNvGrpSpPr/>
          <p:nvPr/>
        </p:nvGrpSpPr>
        <p:grpSpPr>
          <a:xfrm>
            <a:off x="5184328" y="1403573"/>
            <a:ext cx="900117" cy="108030"/>
            <a:chOff x="4320233" y="827510"/>
            <a:chExt cx="900117" cy="108030"/>
          </a:xfrm>
        </p:grpSpPr>
        <p:sp>
          <p:nvSpPr>
            <p:cNvPr id="58" name="Rectangle 57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0" name="Connecteur droit 59"/>
            <p:cNvCxnSpPr>
              <a:stCxn id="58" idx="3"/>
              <a:endCxn id="59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60"/>
          <p:cNvGrpSpPr/>
          <p:nvPr/>
        </p:nvGrpSpPr>
        <p:grpSpPr>
          <a:xfrm>
            <a:off x="4824288" y="1619597"/>
            <a:ext cx="900117" cy="108030"/>
            <a:chOff x="4320233" y="827510"/>
            <a:chExt cx="900117" cy="108030"/>
          </a:xfrm>
        </p:grpSpPr>
        <p:sp>
          <p:nvSpPr>
            <p:cNvPr id="62" name="Rectangle 61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63"/>
            <p:cNvCxnSpPr>
              <a:stCxn id="62" idx="3"/>
              <a:endCxn id="63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r 64"/>
          <p:cNvGrpSpPr/>
          <p:nvPr/>
        </p:nvGrpSpPr>
        <p:grpSpPr>
          <a:xfrm>
            <a:off x="3816176" y="1547589"/>
            <a:ext cx="900117" cy="108030"/>
            <a:chOff x="4320233" y="827510"/>
            <a:chExt cx="900117" cy="108030"/>
          </a:xfrm>
        </p:grpSpPr>
        <p:sp>
          <p:nvSpPr>
            <p:cNvPr id="66" name="Rectangle 65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8" name="Connecteur droit 67"/>
            <p:cNvCxnSpPr>
              <a:stCxn id="66" idx="3"/>
              <a:endCxn id="67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68"/>
          <p:cNvSpPr/>
          <p:nvPr/>
        </p:nvSpPr>
        <p:spPr>
          <a:xfrm>
            <a:off x="1583928" y="4643933"/>
            <a:ext cx="8208912" cy="1938992"/>
          </a:xfrm>
          <a:prstGeom prst="rect">
            <a:avLst/>
          </a:prstGeom>
          <a:ln w="28575" cmpd="sng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2000" dirty="0"/>
              <a:t>@61G9EAAXX100520:5:100:10000:5699</a:t>
            </a:r>
            <a:r>
              <a:rPr lang="fr-FR" sz="2000" dirty="0">
                <a:solidFill>
                  <a:schemeClr val="accent1"/>
                </a:solidFill>
              </a:rPr>
              <a:t>/2</a:t>
            </a:r>
          </a:p>
          <a:p>
            <a:r>
              <a:rPr lang="fr-FR" sz="2000" dirty="0"/>
              <a:t>AGTCGCTGTGCCTTACATACAGCTGCTAAGGATCCTTTTCGATCTAAAAATTCGCTCCGGTGTAACAG</a:t>
            </a:r>
          </a:p>
          <a:p>
            <a:r>
              <a:rPr lang="fr-FR" sz="2000" dirty="0"/>
              <a:t>+</a:t>
            </a:r>
          </a:p>
          <a:p>
            <a:r>
              <a:rPr lang="fr-FR" sz="2000" dirty="0"/>
              <a:t>EDGFGGFGGGBGGGGDFEGEFGGGGGDGGDDFBDG?DFFEGEEFEFD?EFBDDGDGGD=AEEBEEDBD</a:t>
            </a:r>
            <a:endParaRPr lang="fr-FR" sz="2000" dirty="0" smtClean="0"/>
          </a:p>
        </p:txBody>
      </p:sp>
      <p:sp>
        <p:nvSpPr>
          <p:cNvPr id="72" name="Rectangle 71"/>
          <p:cNvSpPr/>
          <p:nvPr/>
        </p:nvSpPr>
        <p:spPr>
          <a:xfrm>
            <a:off x="3672160" y="539477"/>
            <a:ext cx="2952328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4" name="Connecteur en angle 73"/>
          <p:cNvCxnSpPr>
            <a:stCxn id="72" idx="2"/>
            <a:endCxn id="2" idx="3"/>
          </p:cNvCxnSpPr>
          <p:nvPr/>
        </p:nvCxnSpPr>
        <p:spPr>
          <a:xfrm rot="5400000">
            <a:off x="4700053" y="1644024"/>
            <a:ext cx="256674" cy="639869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en angle 75"/>
          <p:cNvCxnSpPr>
            <a:stCxn id="72" idx="2"/>
            <a:endCxn id="16" idx="1"/>
          </p:cNvCxnSpPr>
          <p:nvPr/>
        </p:nvCxnSpPr>
        <p:spPr>
          <a:xfrm rot="16200000" flipH="1">
            <a:off x="5290017" y="1693928"/>
            <a:ext cx="256674" cy="54006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80268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… 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aux transcrits assemblés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grpSp>
        <p:nvGrpSpPr>
          <p:cNvPr id="9" name="Grouper 11"/>
          <p:cNvGrpSpPr/>
          <p:nvPr/>
        </p:nvGrpSpPr>
        <p:grpSpPr>
          <a:xfrm>
            <a:off x="2871430" y="3873933"/>
            <a:ext cx="900117" cy="108030"/>
            <a:chOff x="4320233" y="827510"/>
            <a:chExt cx="900117" cy="108030"/>
          </a:xfrm>
        </p:grpSpPr>
        <p:sp>
          <p:nvSpPr>
            <p:cNvPr id="14" name="Rectangle 13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droit 15"/>
            <p:cNvCxnSpPr>
              <a:stCxn id="14" idx="3"/>
              <a:endCxn id="15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r 20"/>
          <p:cNvGrpSpPr/>
          <p:nvPr/>
        </p:nvGrpSpPr>
        <p:grpSpPr>
          <a:xfrm>
            <a:off x="3591510" y="3729917"/>
            <a:ext cx="900117" cy="108030"/>
            <a:chOff x="4320233" y="827510"/>
            <a:chExt cx="900117" cy="108030"/>
          </a:xfrm>
        </p:grpSpPr>
        <p:sp>
          <p:nvSpPr>
            <p:cNvPr id="22" name="Rectangle 21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23"/>
            <p:cNvCxnSpPr>
              <a:stCxn id="22" idx="3"/>
              <a:endCxn id="23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r 24"/>
          <p:cNvGrpSpPr/>
          <p:nvPr/>
        </p:nvGrpSpPr>
        <p:grpSpPr>
          <a:xfrm>
            <a:off x="3447494" y="3585901"/>
            <a:ext cx="900117" cy="108030"/>
            <a:chOff x="4320233" y="827510"/>
            <a:chExt cx="900117" cy="108030"/>
          </a:xfrm>
        </p:grpSpPr>
        <p:sp>
          <p:nvSpPr>
            <p:cNvPr id="26" name="Rectangle 25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27"/>
            <p:cNvCxnSpPr>
              <a:stCxn id="26" idx="3"/>
              <a:endCxn id="27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r 28"/>
          <p:cNvGrpSpPr/>
          <p:nvPr/>
        </p:nvGrpSpPr>
        <p:grpSpPr>
          <a:xfrm>
            <a:off x="2511390" y="3585901"/>
            <a:ext cx="900117" cy="108030"/>
            <a:chOff x="4320233" y="827510"/>
            <a:chExt cx="900117" cy="108030"/>
          </a:xfrm>
        </p:grpSpPr>
        <p:sp>
          <p:nvSpPr>
            <p:cNvPr id="30" name="Rectangle 29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31"/>
            <p:cNvCxnSpPr>
              <a:stCxn id="30" idx="3"/>
              <a:endCxn id="31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r 32"/>
          <p:cNvGrpSpPr/>
          <p:nvPr/>
        </p:nvGrpSpPr>
        <p:grpSpPr>
          <a:xfrm>
            <a:off x="1935326" y="4017949"/>
            <a:ext cx="900117" cy="108030"/>
            <a:chOff x="4320233" y="827510"/>
            <a:chExt cx="900117" cy="108030"/>
          </a:xfrm>
        </p:grpSpPr>
        <p:sp>
          <p:nvSpPr>
            <p:cNvPr id="34" name="Rectangle 33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35"/>
            <p:cNvCxnSpPr>
              <a:stCxn id="34" idx="3"/>
              <a:endCxn id="35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r 36"/>
          <p:cNvGrpSpPr/>
          <p:nvPr/>
        </p:nvGrpSpPr>
        <p:grpSpPr>
          <a:xfrm>
            <a:off x="1857568" y="3873933"/>
            <a:ext cx="900117" cy="108030"/>
            <a:chOff x="4320233" y="827510"/>
            <a:chExt cx="900117" cy="108030"/>
          </a:xfrm>
        </p:grpSpPr>
        <p:sp>
          <p:nvSpPr>
            <p:cNvPr id="38" name="Rectangle 37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39"/>
            <p:cNvCxnSpPr>
              <a:stCxn id="38" idx="3"/>
              <a:endCxn id="39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40"/>
          <p:cNvGrpSpPr/>
          <p:nvPr/>
        </p:nvGrpSpPr>
        <p:grpSpPr>
          <a:xfrm>
            <a:off x="2655406" y="3729917"/>
            <a:ext cx="900117" cy="108030"/>
            <a:chOff x="4320233" y="827510"/>
            <a:chExt cx="900117" cy="108030"/>
          </a:xfrm>
        </p:grpSpPr>
        <p:sp>
          <p:nvSpPr>
            <p:cNvPr id="42" name="Rectangle 41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43"/>
            <p:cNvCxnSpPr>
              <a:stCxn id="42" idx="3"/>
              <a:endCxn id="43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r 44"/>
          <p:cNvGrpSpPr/>
          <p:nvPr/>
        </p:nvGrpSpPr>
        <p:grpSpPr>
          <a:xfrm>
            <a:off x="1741388" y="3729917"/>
            <a:ext cx="900117" cy="108030"/>
            <a:chOff x="4320233" y="827510"/>
            <a:chExt cx="900117" cy="108030"/>
          </a:xfrm>
        </p:grpSpPr>
        <p:sp>
          <p:nvSpPr>
            <p:cNvPr id="46" name="Rectangle 45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8" name="Connecteur droit 47"/>
            <p:cNvCxnSpPr>
              <a:stCxn id="46" idx="3"/>
              <a:endCxn id="47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r 48"/>
          <p:cNvGrpSpPr/>
          <p:nvPr/>
        </p:nvGrpSpPr>
        <p:grpSpPr>
          <a:xfrm>
            <a:off x="1575286" y="3585901"/>
            <a:ext cx="900117" cy="108030"/>
            <a:chOff x="4320233" y="827510"/>
            <a:chExt cx="900117" cy="108030"/>
          </a:xfrm>
        </p:grpSpPr>
        <p:sp>
          <p:nvSpPr>
            <p:cNvPr id="50" name="Rectangle 49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51"/>
            <p:cNvCxnSpPr>
              <a:stCxn id="50" idx="3"/>
              <a:endCxn id="51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75286" y="5217630"/>
            <a:ext cx="3824605" cy="1580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>
            <a:off x="5607734" y="5219997"/>
            <a:ext cx="3672408" cy="1440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r 53"/>
          <p:cNvGrpSpPr/>
          <p:nvPr/>
        </p:nvGrpSpPr>
        <p:grpSpPr>
          <a:xfrm>
            <a:off x="3023830" y="4026333"/>
            <a:ext cx="900117" cy="108030"/>
            <a:chOff x="4320233" y="827510"/>
            <a:chExt cx="900117" cy="108030"/>
          </a:xfrm>
        </p:grpSpPr>
        <p:sp>
          <p:nvSpPr>
            <p:cNvPr id="55" name="Rectangle 5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7" name="Connecteur droit 56"/>
            <p:cNvCxnSpPr>
              <a:stCxn id="55" idx="3"/>
              <a:endCxn id="5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r 57"/>
          <p:cNvGrpSpPr/>
          <p:nvPr/>
        </p:nvGrpSpPr>
        <p:grpSpPr>
          <a:xfrm>
            <a:off x="3176230" y="4178733"/>
            <a:ext cx="900117" cy="108030"/>
            <a:chOff x="4320233" y="827510"/>
            <a:chExt cx="900117" cy="108030"/>
          </a:xfrm>
        </p:grpSpPr>
        <p:sp>
          <p:nvSpPr>
            <p:cNvPr id="59" name="Rectangle 5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1" name="Connecteur droit 60"/>
            <p:cNvCxnSpPr>
              <a:stCxn id="59" idx="3"/>
              <a:endCxn id="6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r 61"/>
          <p:cNvGrpSpPr/>
          <p:nvPr/>
        </p:nvGrpSpPr>
        <p:grpSpPr>
          <a:xfrm>
            <a:off x="3328630" y="4331133"/>
            <a:ext cx="900117" cy="108030"/>
            <a:chOff x="4320233" y="827510"/>
            <a:chExt cx="900117" cy="108030"/>
          </a:xfrm>
        </p:grpSpPr>
        <p:sp>
          <p:nvSpPr>
            <p:cNvPr id="63" name="Rectangle 6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5" name="Connecteur droit 64"/>
            <p:cNvCxnSpPr>
              <a:stCxn id="63" idx="3"/>
              <a:endCxn id="6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Grouper 65"/>
          <p:cNvGrpSpPr/>
          <p:nvPr/>
        </p:nvGrpSpPr>
        <p:grpSpPr>
          <a:xfrm>
            <a:off x="2087726" y="4170349"/>
            <a:ext cx="900117" cy="108030"/>
            <a:chOff x="4320233" y="827510"/>
            <a:chExt cx="900117" cy="108030"/>
          </a:xfrm>
        </p:grpSpPr>
        <p:sp>
          <p:nvSpPr>
            <p:cNvPr id="67" name="Rectangle 6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9" name="Connecteur droit 68"/>
            <p:cNvCxnSpPr>
              <a:stCxn id="67" idx="3"/>
              <a:endCxn id="6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ouper 69"/>
          <p:cNvGrpSpPr/>
          <p:nvPr/>
        </p:nvGrpSpPr>
        <p:grpSpPr>
          <a:xfrm>
            <a:off x="3807534" y="3873933"/>
            <a:ext cx="900117" cy="108030"/>
            <a:chOff x="4320233" y="827510"/>
            <a:chExt cx="900117" cy="108030"/>
          </a:xfrm>
        </p:grpSpPr>
        <p:sp>
          <p:nvSpPr>
            <p:cNvPr id="71" name="Rectangle 7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72"/>
            <p:cNvCxnSpPr>
              <a:stCxn id="71" idx="3"/>
              <a:endCxn id="7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Grouper 73"/>
          <p:cNvGrpSpPr/>
          <p:nvPr/>
        </p:nvGrpSpPr>
        <p:grpSpPr>
          <a:xfrm>
            <a:off x="3959934" y="4026333"/>
            <a:ext cx="900117" cy="108030"/>
            <a:chOff x="4320233" y="827510"/>
            <a:chExt cx="900117" cy="108030"/>
          </a:xfrm>
        </p:grpSpPr>
        <p:sp>
          <p:nvSpPr>
            <p:cNvPr id="75" name="Rectangle 7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7" name="Connecteur droit 76"/>
            <p:cNvCxnSpPr>
              <a:stCxn id="75" idx="3"/>
              <a:endCxn id="7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0" name="Grouper 77"/>
          <p:cNvGrpSpPr/>
          <p:nvPr/>
        </p:nvGrpSpPr>
        <p:grpSpPr>
          <a:xfrm>
            <a:off x="4378305" y="3585901"/>
            <a:ext cx="900117" cy="108030"/>
            <a:chOff x="4320233" y="827510"/>
            <a:chExt cx="900117" cy="108030"/>
          </a:xfrm>
        </p:grpSpPr>
        <p:sp>
          <p:nvSpPr>
            <p:cNvPr id="79" name="Rectangle 7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1" name="Connecteur droit 80"/>
            <p:cNvCxnSpPr>
              <a:stCxn id="79" idx="3"/>
              <a:endCxn id="8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Grouper 81"/>
          <p:cNvGrpSpPr/>
          <p:nvPr/>
        </p:nvGrpSpPr>
        <p:grpSpPr>
          <a:xfrm>
            <a:off x="4530705" y="3738301"/>
            <a:ext cx="900117" cy="108030"/>
            <a:chOff x="4320233" y="827510"/>
            <a:chExt cx="900117" cy="108030"/>
          </a:xfrm>
        </p:grpSpPr>
        <p:sp>
          <p:nvSpPr>
            <p:cNvPr id="83" name="Rectangle 8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5" name="Connecteur droit 84"/>
            <p:cNvCxnSpPr>
              <a:stCxn id="83" idx="3"/>
              <a:endCxn id="8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2" name="Grouper 85"/>
          <p:cNvGrpSpPr/>
          <p:nvPr/>
        </p:nvGrpSpPr>
        <p:grpSpPr>
          <a:xfrm>
            <a:off x="4383598" y="4161965"/>
            <a:ext cx="900117" cy="108030"/>
            <a:chOff x="4320233" y="827510"/>
            <a:chExt cx="900117" cy="108030"/>
          </a:xfrm>
        </p:grpSpPr>
        <p:sp>
          <p:nvSpPr>
            <p:cNvPr id="87" name="Rectangle 8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9" name="Connecteur droit 88"/>
            <p:cNvCxnSpPr>
              <a:stCxn id="87" idx="3"/>
              <a:endCxn id="8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er 89"/>
          <p:cNvGrpSpPr/>
          <p:nvPr/>
        </p:nvGrpSpPr>
        <p:grpSpPr>
          <a:xfrm>
            <a:off x="4239582" y="4328069"/>
            <a:ext cx="900117" cy="108030"/>
            <a:chOff x="4320233" y="827510"/>
            <a:chExt cx="900117" cy="108030"/>
          </a:xfrm>
        </p:grpSpPr>
        <p:sp>
          <p:nvSpPr>
            <p:cNvPr id="91" name="Rectangle 9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3" name="Connecteur droit 92"/>
            <p:cNvCxnSpPr>
              <a:stCxn id="91" idx="3"/>
              <a:endCxn id="9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er 93"/>
          <p:cNvGrpSpPr/>
          <p:nvPr/>
        </p:nvGrpSpPr>
        <p:grpSpPr>
          <a:xfrm>
            <a:off x="6903878" y="3851845"/>
            <a:ext cx="900117" cy="108030"/>
            <a:chOff x="4320233" y="827510"/>
            <a:chExt cx="900117" cy="108030"/>
          </a:xfrm>
        </p:grpSpPr>
        <p:sp>
          <p:nvSpPr>
            <p:cNvPr id="95" name="Rectangle 9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7" name="Connecteur droit 96"/>
            <p:cNvCxnSpPr>
              <a:stCxn id="95" idx="3"/>
              <a:endCxn id="9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er 97"/>
          <p:cNvGrpSpPr/>
          <p:nvPr/>
        </p:nvGrpSpPr>
        <p:grpSpPr>
          <a:xfrm>
            <a:off x="7623958" y="3707829"/>
            <a:ext cx="900117" cy="108030"/>
            <a:chOff x="4320233" y="827510"/>
            <a:chExt cx="900117" cy="108030"/>
          </a:xfrm>
        </p:grpSpPr>
        <p:sp>
          <p:nvSpPr>
            <p:cNvPr id="99" name="Rectangle 9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1" name="Connecteur droit 100"/>
            <p:cNvCxnSpPr>
              <a:stCxn id="99" idx="3"/>
              <a:endCxn id="10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er 101"/>
          <p:cNvGrpSpPr/>
          <p:nvPr/>
        </p:nvGrpSpPr>
        <p:grpSpPr>
          <a:xfrm>
            <a:off x="7479942" y="3563813"/>
            <a:ext cx="900117" cy="108030"/>
            <a:chOff x="4320233" y="827510"/>
            <a:chExt cx="900117" cy="108030"/>
          </a:xfrm>
        </p:grpSpPr>
        <p:sp>
          <p:nvSpPr>
            <p:cNvPr id="103" name="Rectangle 10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5" name="Connecteur droit 104"/>
            <p:cNvCxnSpPr>
              <a:stCxn id="103" idx="3"/>
              <a:endCxn id="10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er 105"/>
          <p:cNvGrpSpPr/>
          <p:nvPr/>
        </p:nvGrpSpPr>
        <p:grpSpPr>
          <a:xfrm>
            <a:off x="6543838" y="3563813"/>
            <a:ext cx="900117" cy="108030"/>
            <a:chOff x="4320233" y="827510"/>
            <a:chExt cx="900117" cy="108030"/>
          </a:xfrm>
        </p:grpSpPr>
        <p:sp>
          <p:nvSpPr>
            <p:cNvPr id="107" name="Rectangle 10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9" name="Connecteur droit 108"/>
            <p:cNvCxnSpPr>
              <a:stCxn id="107" idx="3"/>
              <a:endCxn id="10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er 109"/>
          <p:cNvGrpSpPr/>
          <p:nvPr/>
        </p:nvGrpSpPr>
        <p:grpSpPr>
          <a:xfrm>
            <a:off x="5967774" y="3995861"/>
            <a:ext cx="900117" cy="108030"/>
            <a:chOff x="4320233" y="827510"/>
            <a:chExt cx="900117" cy="108030"/>
          </a:xfrm>
        </p:grpSpPr>
        <p:sp>
          <p:nvSpPr>
            <p:cNvPr id="111" name="Rectangle 11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3" name="Connecteur droit 112"/>
            <p:cNvCxnSpPr>
              <a:stCxn id="111" idx="3"/>
              <a:endCxn id="11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er 113"/>
          <p:cNvGrpSpPr/>
          <p:nvPr/>
        </p:nvGrpSpPr>
        <p:grpSpPr>
          <a:xfrm>
            <a:off x="5823758" y="3851845"/>
            <a:ext cx="900117" cy="108030"/>
            <a:chOff x="4320233" y="827510"/>
            <a:chExt cx="900117" cy="108030"/>
          </a:xfrm>
        </p:grpSpPr>
        <p:sp>
          <p:nvSpPr>
            <p:cNvPr id="115" name="Rectangle 11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7" name="Connecteur droit 116"/>
            <p:cNvCxnSpPr>
              <a:stCxn id="115" idx="3"/>
              <a:endCxn id="11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er 117"/>
          <p:cNvGrpSpPr/>
          <p:nvPr/>
        </p:nvGrpSpPr>
        <p:grpSpPr>
          <a:xfrm>
            <a:off x="6687854" y="3707829"/>
            <a:ext cx="900117" cy="108030"/>
            <a:chOff x="4320233" y="827510"/>
            <a:chExt cx="900117" cy="108030"/>
          </a:xfrm>
        </p:grpSpPr>
        <p:sp>
          <p:nvSpPr>
            <p:cNvPr id="119" name="Rectangle 11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1" name="Connecteur droit 120"/>
            <p:cNvCxnSpPr>
              <a:stCxn id="119" idx="3"/>
              <a:endCxn id="12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er 121"/>
          <p:cNvGrpSpPr/>
          <p:nvPr/>
        </p:nvGrpSpPr>
        <p:grpSpPr>
          <a:xfrm>
            <a:off x="5751750" y="3707829"/>
            <a:ext cx="900117" cy="108030"/>
            <a:chOff x="4320233" y="827510"/>
            <a:chExt cx="900117" cy="108030"/>
          </a:xfrm>
        </p:grpSpPr>
        <p:sp>
          <p:nvSpPr>
            <p:cNvPr id="123" name="Rectangle 12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5" name="Connecteur droit 124"/>
            <p:cNvCxnSpPr>
              <a:stCxn id="123" idx="3"/>
              <a:endCxn id="12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er 125"/>
          <p:cNvGrpSpPr/>
          <p:nvPr/>
        </p:nvGrpSpPr>
        <p:grpSpPr>
          <a:xfrm>
            <a:off x="5607734" y="3563813"/>
            <a:ext cx="900117" cy="108030"/>
            <a:chOff x="4320233" y="827510"/>
            <a:chExt cx="900117" cy="108030"/>
          </a:xfrm>
        </p:grpSpPr>
        <p:sp>
          <p:nvSpPr>
            <p:cNvPr id="127" name="Rectangle 12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9" name="Connecteur droit 128"/>
            <p:cNvCxnSpPr>
              <a:stCxn id="127" idx="3"/>
              <a:endCxn id="12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ouper 129"/>
          <p:cNvGrpSpPr/>
          <p:nvPr/>
        </p:nvGrpSpPr>
        <p:grpSpPr>
          <a:xfrm>
            <a:off x="7056278" y="4004245"/>
            <a:ext cx="900117" cy="108030"/>
            <a:chOff x="4320233" y="827510"/>
            <a:chExt cx="900117" cy="108030"/>
          </a:xfrm>
        </p:grpSpPr>
        <p:sp>
          <p:nvSpPr>
            <p:cNvPr id="131" name="Rectangle 13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3" name="Connecteur droit 132"/>
            <p:cNvCxnSpPr>
              <a:stCxn id="131" idx="3"/>
              <a:endCxn id="13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4" name="Grouper 133"/>
          <p:cNvGrpSpPr/>
          <p:nvPr/>
        </p:nvGrpSpPr>
        <p:grpSpPr>
          <a:xfrm>
            <a:off x="7208678" y="4156645"/>
            <a:ext cx="900117" cy="108030"/>
            <a:chOff x="4320233" y="827510"/>
            <a:chExt cx="900117" cy="108030"/>
          </a:xfrm>
        </p:grpSpPr>
        <p:sp>
          <p:nvSpPr>
            <p:cNvPr id="135" name="Rectangle 13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7" name="Connecteur droit 136"/>
            <p:cNvCxnSpPr>
              <a:stCxn id="135" idx="3"/>
              <a:endCxn id="13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er 137"/>
          <p:cNvGrpSpPr/>
          <p:nvPr/>
        </p:nvGrpSpPr>
        <p:grpSpPr>
          <a:xfrm>
            <a:off x="7361078" y="4309045"/>
            <a:ext cx="900117" cy="108030"/>
            <a:chOff x="4320233" y="827510"/>
            <a:chExt cx="900117" cy="108030"/>
          </a:xfrm>
        </p:grpSpPr>
        <p:sp>
          <p:nvSpPr>
            <p:cNvPr id="139" name="Rectangle 13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1" name="Connecteur droit 140"/>
            <p:cNvCxnSpPr>
              <a:stCxn id="139" idx="3"/>
              <a:endCxn id="14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r 141"/>
          <p:cNvGrpSpPr/>
          <p:nvPr/>
        </p:nvGrpSpPr>
        <p:grpSpPr>
          <a:xfrm>
            <a:off x="6120174" y="4148261"/>
            <a:ext cx="900117" cy="108030"/>
            <a:chOff x="4320233" y="827510"/>
            <a:chExt cx="900117" cy="108030"/>
          </a:xfrm>
        </p:grpSpPr>
        <p:sp>
          <p:nvSpPr>
            <p:cNvPr id="143" name="Rectangle 14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5" name="Connecteur droit 144"/>
            <p:cNvCxnSpPr>
              <a:stCxn id="143" idx="3"/>
              <a:endCxn id="14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r 145"/>
          <p:cNvGrpSpPr/>
          <p:nvPr/>
        </p:nvGrpSpPr>
        <p:grpSpPr>
          <a:xfrm>
            <a:off x="7839982" y="3851845"/>
            <a:ext cx="900117" cy="108030"/>
            <a:chOff x="4320233" y="827510"/>
            <a:chExt cx="900117" cy="108030"/>
          </a:xfrm>
        </p:grpSpPr>
        <p:sp>
          <p:nvSpPr>
            <p:cNvPr id="147" name="Rectangle 14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9" name="Connecteur droit 148"/>
            <p:cNvCxnSpPr>
              <a:stCxn id="147" idx="3"/>
              <a:endCxn id="14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r 149"/>
          <p:cNvGrpSpPr/>
          <p:nvPr/>
        </p:nvGrpSpPr>
        <p:grpSpPr>
          <a:xfrm>
            <a:off x="7992382" y="4004245"/>
            <a:ext cx="900117" cy="108030"/>
            <a:chOff x="4320233" y="827510"/>
            <a:chExt cx="900117" cy="108030"/>
          </a:xfrm>
        </p:grpSpPr>
        <p:sp>
          <p:nvSpPr>
            <p:cNvPr id="151" name="Rectangle 15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3" name="Connecteur droit 152"/>
            <p:cNvCxnSpPr>
              <a:stCxn id="151" idx="3"/>
              <a:endCxn id="15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r 153"/>
          <p:cNvGrpSpPr/>
          <p:nvPr/>
        </p:nvGrpSpPr>
        <p:grpSpPr>
          <a:xfrm>
            <a:off x="8388667" y="3563813"/>
            <a:ext cx="900117" cy="108030"/>
            <a:chOff x="4320233" y="827510"/>
            <a:chExt cx="900117" cy="108030"/>
          </a:xfrm>
        </p:grpSpPr>
        <p:sp>
          <p:nvSpPr>
            <p:cNvPr id="155" name="Rectangle 15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7" name="Connecteur droit 156"/>
            <p:cNvCxnSpPr>
              <a:stCxn id="155" idx="3"/>
              <a:endCxn id="15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r 161"/>
          <p:cNvGrpSpPr/>
          <p:nvPr/>
        </p:nvGrpSpPr>
        <p:grpSpPr>
          <a:xfrm>
            <a:off x="8360831" y="4139877"/>
            <a:ext cx="900117" cy="108030"/>
            <a:chOff x="4320233" y="827510"/>
            <a:chExt cx="900117" cy="108030"/>
          </a:xfrm>
        </p:grpSpPr>
        <p:sp>
          <p:nvSpPr>
            <p:cNvPr id="163" name="Rectangle 16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5" name="Connecteur droit 164"/>
            <p:cNvCxnSpPr>
              <a:stCxn id="163" idx="3"/>
              <a:endCxn id="16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r 165"/>
          <p:cNvGrpSpPr/>
          <p:nvPr/>
        </p:nvGrpSpPr>
        <p:grpSpPr>
          <a:xfrm>
            <a:off x="8272030" y="4305981"/>
            <a:ext cx="900117" cy="108030"/>
            <a:chOff x="4320233" y="827510"/>
            <a:chExt cx="900117" cy="108030"/>
          </a:xfrm>
        </p:grpSpPr>
        <p:sp>
          <p:nvSpPr>
            <p:cNvPr id="167" name="Rectangle 16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9" name="Connecteur droit 168"/>
            <p:cNvCxnSpPr>
              <a:stCxn id="167" idx="3"/>
              <a:endCxn id="16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r 169"/>
          <p:cNvGrpSpPr/>
          <p:nvPr/>
        </p:nvGrpSpPr>
        <p:grpSpPr>
          <a:xfrm>
            <a:off x="6543838" y="4449997"/>
            <a:ext cx="900117" cy="108030"/>
            <a:chOff x="4320233" y="827510"/>
            <a:chExt cx="900117" cy="108030"/>
          </a:xfrm>
        </p:grpSpPr>
        <p:sp>
          <p:nvSpPr>
            <p:cNvPr id="171" name="Rectangle 17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3" name="Connecteur droit 172"/>
            <p:cNvCxnSpPr>
              <a:stCxn id="171" idx="3"/>
              <a:endCxn id="17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r 173"/>
          <p:cNvGrpSpPr/>
          <p:nvPr/>
        </p:nvGrpSpPr>
        <p:grpSpPr>
          <a:xfrm>
            <a:off x="6272574" y="4300661"/>
            <a:ext cx="900117" cy="108030"/>
            <a:chOff x="4320233" y="827510"/>
            <a:chExt cx="900117" cy="108030"/>
          </a:xfrm>
        </p:grpSpPr>
        <p:sp>
          <p:nvSpPr>
            <p:cNvPr id="175" name="Rectangle 17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7" name="Connecteur droit 176"/>
            <p:cNvCxnSpPr>
              <a:stCxn id="175" idx="3"/>
              <a:endCxn id="17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er 177"/>
          <p:cNvGrpSpPr/>
          <p:nvPr/>
        </p:nvGrpSpPr>
        <p:grpSpPr>
          <a:xfrm>
            <a:off x="8164001" y="4458381"/>
            <a:ext cx="900117" cy="108030"/>
            <a:chOff x="4320233" y="827510"/>
            <a:chExt cx="900117" cy="108030"/>
          </a:xfrm>
        </p:grpSpPr>
        <p:sp>
          <p:nvSpPr>
            <p:cNvPr id="179" name="Rectangle 17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1" name="Connecteur droit 180"/>
            <p:cNvCxnSpPr>
              <a:stCxn id="179" idx="3"/>
              <a:endCxn id="18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er 181"/>
          <p:cNvGrpSpPr/>
          <p:nvPr/>
        </p:nvGrpSpPr>
        <p:grpSpPr>
          <a:xfrm>
            <a:off x="8019985" y="4610781"/>
            <a:ext cx="900117" cy="108030"/>
            <a:chOff x="4320233" y="827510"/>
            <a:chExt cx="900117" cy="108030"/>
          </a:xfrm>
        </p:grpSpPr>
        <p:sp>
          <p:nvSpPr>
            <p:cNvPr id="183" name="Rectangle 18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5" name="Connecteur droit 184"/>
            <p:cNvCxnSpPr>
              <a:stCxn id="183" idx="3"/>
              <a:endCxn id="18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er 185"/>
          <p:cNvGrpSpPr/>
          <p:nvPr/>
        </p:nvGrpSpPr>
        <p:grpSpPr>
          <a:xfrm>
            <a:off x="4167574" y="4480469"/>
            <a:ext cx="900117" cy="108030"/>
            <a:chOff x="4320233" y="827510"/>
            <a:chExt cx="900117" cy="108030"/>
          </a:xfrm>
        </p:grpSpPr>
        <p:sp>
          <p:nvSpPr>
            <p:cNvPr id="187" name="Rectangle 18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9" name="Connecteur droit 188"/>
            <p:cNvCxnSpPr>
              <a:stCxn id="187" idx="3"/>
              <a:endCxn id="18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4155132" y="5138697"/>
            <a:ext cx="9571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Contig 1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53011" y="4008657"/>
            <a:ext cx="7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6" name="Parenthèse ouvrante 5"/>
          <p:cNvSpPr/>
          <p:nvPr/>
        </p:nvSpPr>
        <p:spPr>
          <a:xfrm>
            <a:off x="1359262" y="5080627"/>
            <a:ext cx="144016" cy="432048"/>
          </a:xfrm>
          <a:prstGeom prst="leftBracke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ZoneTexte 189"/>
          <p:cNvSpPr txBox="1"/>
          <p:nvPr/>
        </p:nvSpPr>
        <p:spPr>
          <a:xfrm>
            <a:off x="8547620" y="5138697"/>
            <a:ext cx="9571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Contig 2</a:t>
            </a:r>
            <a:endParaRPr lang="fr-FR" dirty="0"/>
          </a:p>
        </p:txBody>
      </p:sp>
      <p:sp>
        <p:nvSpPr>
          <p:cNvPr id="191" name="Parenthèse ouvrante 190"/>
          <p:cNvSpPr/>
          <p:nvPr/>
        </p:nvSpPr>
        <p:spPr>
          <a:xfrm>
            <a:off x="1359262" y="3585901"/>
            <a:ext cx="144016" cy="1224136"/>
          </a:xfrm>
          <a:prstGeom prst="leftBracke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ZoneTexte 191"/>
          <p:cNvSpPr txBox="1"/>
          <p:nvPr/>
        </p:nvSpPr>
        <p:spPr>
          <a:xfrm>
            <a:off x="71760" y="5111985"/>
            <a:ext cx="128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assemblage</a:t>
            </a:r>
            <a:endParaRPr lang="fr-FR" dirty="0"/>
          </a:p>
        </p:txBody>
      </p:sp>
      <p:sp>
        <p:nvSpPr>
          <p:cNvPr id="193" name="ZoneTexte 192"/>
          <p:cNvSpPr txBox="1"/>
          <p:nvPr/>
        </p:nvSpPr>
        <p:spPr>
          <a:xfrm>
            <a:off x="1583928" y="89951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Paired</a:t>
            </a:r>
            <a:r>
              <a:rPr lang="fr-FR" dirty="0" smtClean="0"/>
              <a:t>-end </a:t>
            </a:r>
            <a:r>
              <a:rPr lang="fr-FR" dirty="0" err="1" smtClean="0"/>
              <a:t>Raw</a:t>
            </a:r>
            <a:r>
              <a:rPr lang="fr-FR" dirty="0" smtClean="0"/>
              <a:t> </a:t>
            </a:r>
            <a:r>
              <a:rPr lang="fr-FR" dirty="0" err="1" smtClean="0"/>
              <a:t>reads</a:t>
            </a:r>
            <a:endParaRPr lang="fr-FR" dirty="0"/>
          </a:p>
        </p:txBody>
      </p:sp>
      <p:grpSp>
        <p:nvGrpSpPr>
          <p:cNvPr id="78" name="Grouper 193"/>
          <p:cNvGrpSpPr/>
          <p:nvPr/>
        </p:nvGrpSpPr>
        <p:grpSpPr>
          <a:xfrm>
            <a:off x="4752280" y="683493"/>
            <a:ext cx="900117" cy="108030"/>
            <a:chOff x="4320233" y="827510"/>
            <a:chExt cx="900117" cy="108030"/>
          </a:xfrm>
        </p:grpSpPr>
        <p:sp>
          <p:nvSpPr>
            <p:cNvPr id="195" name="Rectangle 19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7" name="Connecteur droit 196"/>
            <p:cNvCxnSpPr>
              <a:stCxn id="195" idx="3"/>
              <a:endCxn id="19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er 197"/>
          <p:cNvGrpSpPr/>
          <p:nvPr/>
        </p:nvGrpSpPr>
        <p:grpSpPr>
          <a:xfrm>
            <a:off x="4032200" y="899517"/>
            <a:ext cx="900117" cy="108030"/>
            <a:chOff x="4320233" y="827510"/>
            <a:chExt cx="900117" cy="108030"/>
          </a:xfrm>
        </p:grpSpPr>
        <p:sp>
          <p:nvSpPr>
            <p:cNvPr id="199" name="Rectangle 19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1" name="Connecteur droit 200"/>
            <p:cNvCxnSpPr>
              <a:stCxn id="199" idx="3"/>
              <a:endCxn id="20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r 201"/>
          <p:cNvGrpSpPr/>
          <p:nvPr/>
        </p:nvGrpSpPr>
        <p:grpSpPr>
          <a:xfrm>
            <a:off x="5256336" y="971525"/>
            <a:ext cx="900117" cy="108030"/>
            <a:chOff x="4320233" y="827510"/>
            <a:chExt cx="900117" cy="108030"/>
          </a:xfrm>
        </p:grpSpPr>
        <p:sp>
          <p:nvSpPr>
            <p:cNvPr id="203" name="Rectangle 20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5" name="Connecteur droit 204"/>
            <p:cNvCxnSpPr>
              <a:stCxn id="203" idx="3"/>
              <a:endCxn id="20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er 205"/>
          <p:cNvGrpSpPr/>
          <p:nvPr/>
        </p:nvGrpSpPr>
        <p:grpSpPr>
          <a:xfrm>
            <a:off x="4464248" y="1115541"/>
            <a:ext cx="900117" cy="108030"/>
            <a:chOff x="4320233" y="827510"/>
            <a:chExt cx="900117" cy="108030"/>
          </a:xfrm>
        </p:grpSpPr>
        <p:sp>
          <p:nvSpPr>
            <p:cNvPr id="207" name="Rectangle 20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9" name="Connecteur droit 208"/>
            <p:cNvCxnSpPr>
              <a:stCxn id="207" idx="3"/>
              <a:endCxn id="20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er 209"/>
          <p:cNvGrpSpPr/>
          <p:nvPr/>
        </p:nvGrpSpPr>
        <p:grpSpPr>
          <a:xfrm>
            <a:off x="5472360" y="1187549"/>
            <a:ext cx="900117" cy="108030"/>
            <a:chOff x="4320233" y="827510"/>
            <a:chExt cx="900117" cy="108030"/>
          </a:xfrm>
        </p:grpSpPr>
        <p:sp>
          <p:nvSpPr>
            <p:cNvPr id="211" name="Rectangle 210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3" name="Connecteur droit 212"/>
            <p:cNvCxnSpPr>
              <a:stCxn id="211" idx="3"/>
              <a:endCxn id="212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er 213"/>
          <p:cNvGrpSpPr/>
          <p:nvPr/>
        </p:nvGrpSpPr>
        <p:grpSpPr>
          <a:xfrm>
            <a:off x="4176216" y="1331565"/>
            <a:ext cx="900117" cy="108030"/>
            <a:chOff x="4320233" y="827510"/>
            <a:chExt cx="900117" cy="108030"/>
          </a:xfrm>
        </p:grpSpPr>
        <p:sp>
          <p:nvSpPr>
            <p:cNvPr id="215" name="Rectangle 214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7" name="Connecteur droit 216"/>
            <p:cNvCxnSpPr>
              <a:stCxn id="215" idx="3"/>
              <a:endCxn id="216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er 217"/>
          <p:cNvGrpSpPr/>
          <p:nvPr/>
        </p:nvGrpSpPr>
        <p:grpSpPr>
          <a:xfrm>
            <a:off x="5184328" y="1403573"/>
            <a:ext cx="900117" cy="108030"/>
            <a:chOff x="4320233" y="827510"/>
            <a:chExt cx="900117" cy="108030"/>
          </a:xfrm>
        </p:grpSpPr>
        <p:sp>
          <p:nvSpPr>
            <p:cNvPr id="219" name="Rectangle 218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1" name="Connecteur droit 220"/>
            <p:cNvCxnSpPr>
              <a:stCxn id="219" idx="3"/>
              <a:endCxn id="220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r 221"/>
          <p:cNvGrpSpPr/>
          <p:nvPr/>
        </p:nvGrpSpPr>
        <p:grpSpPr>
          <a:xfrm>
            <a:off x="4824288" y="1619597"/>
            <a:ext cx="900117" cy="108030"/>
            <a:chOff x="4320233" y="827510"/>
            <a:chExt cx="900117" cy="108030"/>
          </a:xfrm>
        </p:grpSpPr>
        <p:sp>
          <p:nvSpPr>
            <p:cNvPr id="223" name="Rectangle 222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5" name="Connecteur droit 224"/>
            <p:cNvCxnSpPr>
              <a:stCxn id="223" idx="3"/>
              <a:endCxn id="224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er 225"/>
          <p:cNvGrpSpPr/>
          <p:nvPr/>
        </p:nvGrpSpPr>
        <p:grpSpPr>
          <a:xfrm>
            <a:off x="3816176" y="1547589"/>
            <a:ext cx="900117" cy="108030"/>
            <a:chOff x="4320233" y="827510"/>
            <a:chExt cx="900117" cy="108030"/>
          </a:xfrm>
        </p:grpSpPr>
        <p:sp>
          <p:nvSpPr>
            <p:cNvPr id="227" name="Rectangle 226"/>
            <p:cNvSpPr/>
            <p:nvPr/>
          </p:nvSpPr>
          <p:spPr>
            <a:xfrm>
              <a:off x="4320233" y="827510"/>
              <a:ext cx="252046" cy="108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4968304" y="827510"/>
              <a:ext cx="252046" cy="1080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9" name="Connecteur droit 228"/>
            <p:cNvCxnSpPr>
              <a:stCxn id="227" idx="3"/>
              <a:endCxn id="228" idx="1"/>
            </p:cNvCxnSpPr>
            <p:nvPr/>
          </p:nvCxnSpPr>
          <p:spPr>
            <a:xfrm>
              <a:off x="4572279" y="881525"/>
              <a:ext cx="396025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0" name="Rectangle 229"/>
          <p:cNvSpPr/>
          <p:nvPr/>
        </p:nvSpPr>
        <p:spPr>
          <a:xfrm>
            <a:off x="3672160" y="539477"/>
            <a:ext cx="2952328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4680272" y="2555701"/>
            <a:ext cx="720080" cy="72008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863167" y="2267669"/>
            <a:ext cx="360040" cy="2323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Rectangle 230"/>
          <p:cNvSpPr/>
          <p:nvPr/>
        </p:nvSpPr>
        <p:spPr>
          <a:xfrm>
            <a:off x="4857417" y="2051645"/>
            <a:ext cx="360040" cy="160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Rectangle 231"/>
          <p:cNvSpPr/>
          <p:nvPr/>
        </p:nvSpPr>
        <p:spPr>
          <a:xfrm>
            <a:off x="4863167" y="1907629"/>
            <a:ext cx="360040" cy="88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Parenthèse ouvrante 232"/>
          <p:cNvSpPr/>
          <p:nvPr/>
        </p:nvSpPr>
        <p:spPr>
          <a:xfrm>
            <a:off x="2520032" y="3563813"/>
            <a:ext cx="110887" cy="1800200"/>
          </a:xfrm>
          <a:prstGeom prst="leftBracke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Parenthèse ouvrante 233"/>
          <p:cNvSpPr/>
          <p:nvPr/>
        </p:nvSpPr>
        <p:spPr>
          <a:xfrm flipH="1">
            <a:off x="2675090" y="3563813"/>
            <a:ext cx="60966" cy="1800200"/>
          </a:xfrm>
          <a:prstGeom prst="leftBracke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8" name="Connecteur droit 237"/>
          <p:cNvCxnSpPr>
            <a:stCxn id="233" idx="2"/>
          </p:cNvCxnSpPr>
          <p:nvPr/>
        </p:nvCxnSpPr>
        <p:spPr>
          <a:xfrm flipH="1">
            <a:off x="1799953" y="5364013"/>
            <a:ext cx="830966" cy="576064"/>
          </a:xfrm>
          <a:prstGeom prst="lin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238"/>
          <p:cNvCxnSpPr>
            <a:stCxn id="234" idx="2"/>
          </p:cNvCxnSpPr>
          <p:nvPr/>
        </p:nvCxnSpPr>
        <p:spPr>
          <a:xfrm>
            <a:off x="2675090" y="5364013"/>
            <a:ext cx="5389558" cy="504056"/>
          </a:xfrm>
          <a:prstGeom prst="lin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" name="Rectangle à coins arrondis 235"/>
          <p:cNvSpPr/>
          <p:nvPr/>
        </p:nvSpPr>
        <p:spPr>
          <a:xfrm>
            <a:off x="1799952" y="5868069"/>
            <a:ext cx="6336704" cy="576064"/>
          </a:xfrm>
          <a:prstGeom prst="roundRect">
            <a:avLst/>
          </a:prstGeom>
          <a:solidFill>
            <a:srgbClr val="9BBB59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GGCTTCACCATCTCATATCTTATTATACCCCAGAAGACGTGC</a:t>
            </a:r>
          </a:p>
        </p:txBody>
      </p:sp>
    </p:spTree>
    <p:extLst>
      <p:ext uri="{BB962C8B-B14F-4D97-AF65-F5344CB8AC3E}">
        <p14:creationId xmlns:p14="http://schemas.microsoft.com/office/powerpoint/2010/main" xmlns="" val="1521343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analyse de données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Losange 3"/>
          <p:cNvSpPr/>
          <p:nvPr/>
        </p:nvSpPr>
        <p:spPr>
          <a:xfrm>
            <a:off x="3600152" y="1907629"/>
            <a:ext cx="2808312" cy="792088"/>
          </a:xfrm>
          <a:prstGeom prst="diamond">
            <a:avLst/>
          </a:prstGeom>
          <a:solidFill>
            <a:srgbClr val="FFCC66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Génome de référence?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/>
          <p:cNvCxnSpPr>
            <a:stCxn id="72" idx="2"/>
            <a:endCxn id="4" idx="0"/>
          </p:cNvCxnSpPr>
          <p:nvPr/>
        </p:nvCxnSpPr>
        <p:spPr>
          <a:xfrm>
            <a:off x="5001433" y="1586465"/>
            <a:ext cx="2875" cy="32116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5112320" y="6732165"/>
            <a:ext cx="483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Wang Z et al. (</a:t>
            </a:r>
            <a:r>
              <a:rPr lang="fr-FR" sz="1400" dirty="0" err="1"/>
              <a:t>January</a:t>
            </a:r>
            <a:r>
              <a:rPr lang="fr-FR" sz="1400" dirty="0"/>
              <a:t> 2009</a:t>
            </a:r>
            <a:r>
              <a:rPr lang="fr-FR" sz="1400" dirty="0" smtClean="0"/>
              <a:t>) Nature </a:t>
            </a:r>
            <a:r>
              <a:rPr lang="fr-FR" sz="1400" dirty="0" err="1"/>
              <a:t>Reviews</a:t>
            </a:r>
            <a:r>
              <a:rPr lang="fr-FR" sz="1400" dirty="0"/>
              <a:t> </a:t>
            </a:r>
            <a:r>
              <a:rPr lang="fr-FR" sz="1400" dirty="0" err="1"/>
              <a:t>Genetics</a:t>
            </a:r>
            <a:r>
              <a:rPr lang="fr-FR" sz="1400" dirty="0"/>
              <a:t> 10, 57-63 </a:t>
            </a:r>
            <a:endParaRPr lang="fr-FR" sz="1400" dirty="0" smtClean="0"/>
          </a:p>
          <a:p>
            <a:r>
              <a:rPr lang="fr-FR" sz="1400" dirty="0" smtClean="0"/>
              <a:t>Martin </a:t>
            </a:r>
            <a:r>
              <a:rPr lang="fr-FR" sz="1400" dirty="0"/>
              <a:t>&amp; Wang (2011) Nat. </a:t>
            </a:r>
            <a:r>
              <a:rPr lang="fr-FR" sz="1400" dirty="0" err="1"/>
              <a:t>Rev</a:t>
            </a:r>
            <a:r>
              <a:rPr lang="fr-FR" sz="1400" dirty="0"/>
              <a:t>. </a:t>
            </a:r>
            <a:r>
              <a:rPr lang="fr-FR" sz="1400" dirty="0" err="1"/>
              <a:t>Gen</a:t>
            </a:r>
            <a:r>
              <a:rPr lang="fr-FR" sz="1400" dirty="0"/>
              <a:t>. </a:t>
            </a:r>
            <a:r>
              <a:rPr lang="fr-FR" sz="1400" dirty="0" smtClean="0"/>
              <a:t>12,671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592040" y="82750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Raw</a:t>
            </a:r>
            <a:r>
              <a:rPr lang="fr-FR" dirty="0" smtClean="0"/>
              <a:t> </a:t>
            </a:r>
            <a:r>
              <a:rPr lang="fr-FR" dirty="0" err="1" smtClean="0"/>
              <a:t>reads</a:t>
            </a:r>
            <a:endParaRPr lang="fr-FR" dirty="0"/>
          </a:p>
        </p:txBody>
      </p:sp>
      <p:grpSp>
        <p:nvGrpSpPr>
          <p:cNvPr id="2" name="Grouper 14"/>
          <p:cNvGrpSpPr/>
          <p:nvPr/>
        </p:nvGrpSpPr>
        <p:grpSpPr>
          <a:xfrm>
            <a:off x="3705289" y="506345"/>
            <a:ext cx="2592288" cy="1080120"/>
            <a:chOff x="3672160" y="539477"/>
            <a:chExt cx="2952328" cy="1296144"/>
          </a:xfrm>
        </p:grpSpPr>
        <p:grpSp>
          <p:nvGrpSpPr>
            <p:cNvPr id="3" name="Grouper 35"/>
            <p:cNvGrpSpPr/>
            <p:nvPr/>
          </p:nvGrpSpPr>
          <p:grpSpPr>
            <a:xfrm>
              <a:off x="4752280" y="683493"/>
              <a:ext cx="900117" cy="108030"/>
              <a:chOff x="4320233" y="827510"/>
              <a:chExt cx="900117" cy="10803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9" name="Connecteur droit 38"/>
              <p:cNvCxnSpPr>
                <a:stCxn id="37" idx="3"/>
                <a:endCxn id="38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r 39"/>
            <p:cNvGrpSpPr/>
            <p:nvPr/>
          </p:nvGrpSpPr>
          <p:grpSpPr>
            <a:xfrm>
              <a:off x="4032200" y="899517"/>
              <a:ext cx="900117" cy="108030"/>
              <a:chOff x="4320233" y="827510"/>
              <a:chExt cx="900117" cy="10803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3" name="Connecteur droit 42"/>
              <p:cNvCxnSpPr>
                <a:stCxn id="41" idx="3"/>
                <a:endCxn id="42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er 43"/>
            <p:cNvGrpSpPr/>
            <p:nvPr/>
          </p:nvGrpSpPr>
          <p:grpSpPr>
            <a:xfrm>
              <a:off x="5256336" y="971525"/>
              <a:ext cx="900117" cy="108030"/>
              <a:chOff x="4320233" y="827510"/>
              <a:chExt cx="900117" cy="10803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7" name="Connecteur droit 46"/>
              <p:cNvCxnSpPr>
                <a:stCxn id="45" idx="3"/>
                <a:endCxn id="46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er 47"/>
            <p:cNvGrpSpPr/>
            <p:nvPr/>
          </p:nvGrpSpPr>
          <p:grpSpPr>
            <a:xfrm>
              <a:off x="4464248" y="1115541"/>
              <a:ext cx="900117" cy="108030"/>
              <a:chOff x="4320233" y="827510"/>
              <a:chExt cx="900117" cy="10803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1" name="Connecteur droit 50"/>
              <p:cNvCxnSpPr>
                <a:stCxn id="49" idx="3"/>
                <a:endCxn id="50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r 51"/>
            <p:cNvGrpSpPr/>
            <p:nvPr/>
          </p:nvGrpSpPr>
          <p:grpSpPr>
            <a:xfrm>
              <a:off x="5472360" y="1187549"/>
              <a:ext cx="900117" cy="108030"/>
              <a:chOff x="4320233" y="827510"/>
              <a:chExt cx="900117" cy="10803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5" name="Connecteur droit 54"/>
              <p:cNvCxnSpPr>
                <a:stCxn id="53" idx="3"/>
                <a:endCxn id="54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er 55"/>
            <p:cNvGrpSpPr/>
            <p:nvPr/>
          </p:nvGrpSpPr>
          <p:grpSpPr>
            <a:xfrm>
              <a:off x="4176216" y="1331565"/>
              <a:ext cx="900117" cy="108030"/>
              <a:chOff x="4320233" y="827510"/>
              <a:chExt cx="900117" cy="108030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9" name="Connecteur droit 58"/>
              <p:cNvCxnSpPr>
                <a:stCxn id="57" idx="3"/>
                <a:endCxn id="58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er 59"/>
            <p:cNvGrpSpPr/>
            <p:nvPr/>
          </p:nvGrpSpPr>
          <p:grpSpPr>
            <a:xfrm>
              <a:off x="5184328" y="1403573"/>
              <a:ext cx="900117" cy="108030"/>
              <a:chOff x="4320233" y="827510"/>
              <a:chExt cx="900117" cy="10803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3" name="Connecteur droit 62"/>
              <p:cNvCxnSpPr>
                <a:stCxn id="61" idx="3"/>
                <a:endCxn id="62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r 63"/>
            <p:cNvGrpSpPr/>
            <p:nvPr/>
          </p:nvGrpSpPr>
          <p:grpSpPr>
            <a:xfrm>
              <a:off x="4824288" y="1619597"/>
              <a:ext cx="900117" cy="108030"/>
              <a:chOff x="4320233" y="827510"/>
              <a:chExt cx="900117" cy="10803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7" name="Connecteur droit 66"/>
              <p:cNvCxnSpPr>
                <a:stCxn id="65" idx="3"/>
                <a:endCxn id="66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er 67"/>
            <p:cNvGrpSpPr/>
            <p:nvPr/>
          </p:nvGrpSpPr>
          <p:grpSpPr>
            <a:xfrm>
              <a:off x="3816176" y="1547589"/>
              <a:ext cx="900117" cy="108030"/>
              <a:chOff x="4320233" y="827510"/>
              <a:chExt cx="900117" cy="108030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1" name="Connecteur droit 70"/>
              <p:cNvCxnSpPr>
                <a:stCxn id="69" idx="3"/>
                <a:endCxn id="70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Rectangle 71"/>
            <p:cNvSpPr/>
            <p:nvPr/>
          </p:nvSpPr>
          <p:spPr>
            <a:xfrm>
              <a:off x="3672160" y="539477"/>
              <a:ext cx="2952328" cy="12961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xmlns="" val="418868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analyse de données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Losange 3"/>
          <p:cNvSpPr/>
          <p:nvPr/>
        </p:nvSpPr>
        <p:spPr>
          <a:xfrm>
            <a:off x="3600152" y="1907629"/>
            <a:ext cx="2808312" cy="792088"/>
          </a:xfrm>
          <a:prstGeom prst="diamond">
            <a:avLst/>
          </a:prstGeom>
          <a:solidFill>
            <a:srgbClr val="FFCC66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Génome de référence?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/>
          <p:cNvCxnSpPr>
            <a:stCxn id="26" idx="2"/>
            <a:endCxn id="4" idx="0"/>
          </p:cNvCxnSpPr>
          <p:nvPr/>
        </p:nvCxnSpPr>
        <p:spPr>
          <a:xfrm>
            <a:off x="5001433" y="1586465"/>
            <a:ext cx="2875" cy="32116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5"/>
          <p:cNvCxnSpPr>
            <a:stCxn id="4" idx="1"/>
            <a:endCxn id="34" idx="0"/>
          </p:cNvCxnSpPr>
          <p:nvPr/>
        </p:nvCxnSpPr>
        <p:spPr>
          <a:xfrm rot="10800000" flipV="1">
            <a:off x="2195996" y="2303673"/>
            <a:ext cx="1404156" cy="1188132"/>
          </a:xfrm>
          <a:prstGeom prst="bentConnector2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880072" y="1907629"/>
            <a:ext cx="48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5112320" y="6732165"/>
            <a:ext cx="483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Wang Z et al. (</a:t>
            </a:r>
            <a:r>
              <a:rPr lang="fr-FR" sz="1400" dirty="0" err="1"/>
              <a:t>January</a:t>
            </a:r>
            <a:r>
              <a:rPr lang="fr-FR" sz="1400" dirty="0"/>
              <a:t> 2009</a:t>
            </a:r>
            <a:r>
              <a:rPr lang="fr-FR" sz="1400" dirty="0" smtClean="0"/>
              <a:t>) Nature </a:t>
            </a:r>
            <a:r>
              <a:rPr lang="fr-FR" sz="1400" dirty="0" err="1"/>
              <a:t>Reviews</a:t>
            </a:r>
            <a:r>
              <a:rPr lang="fr-FR" sz="1400" dirty="0"/>
              <a:t> </a:t>
            </a:r>
            <a:r>
              <a:rPr lang="fr-FR" sz="1400" dirty="0" err="1"/>
              <a:t>Genetics</a:t>
            </a:r>
            <a:r>
              <a:rPr lang="fr-FR" sz="1400" dirty="0"/>
              <a:t> 10, 57-63 </a:t>
            </a:r>
            <a:endParaRPr lang="fr-FR" sz="1400" dirty="0" smtClean="0"/>
          </a:p>
          <a:p>
            <a:r>
              <a:rPr lang="fr-FR" sz="1400" dirty="0" smtClean="0"/>
              <a:t>Martin </a:t>
            </a:r>
            <a:r>
              <a:rPr lang="fr-FR" sz="1400" dirty="0"/>
              <a:t>&amp; Wang (2011) Nat. </a:t>
            </a:r>
            <a:r>
              <a:rPr lang="fr-FR" sz="1400" dirty="0" err="1"/>
              <a:t>Rev</a:t>
            </a:r>
            <a:r>
              <a:rPr lang="fr-FR" sz="1400" dirty="0"/>
              <a:t>. </a:t>
            </a:r>
            <a:r>
              <a:rPr lang="fr-FR" sz="1400" dirty="0" err="1"/>
              <a:t>Gen</a:t>
            </a:r>
            <a:r>
              <a:rPr lang="fr-FR" sz="1400" dirty="0"/>
              <a:t>. </a:t>
            </a:r>
            <a:r>
              <a:rPr lang="fr-FR" sz="1400" dirty="0" smtClean="0"/>
              <a:t>12,671</a:t>
            </a:r>
            <a:endParaRPr lang="fr-FR" sz="1400" dirty="0"/>
          </a:p>
        </p:txBody>
      </p:sp>
      <p:pic>
        <p:nvPicPr>
          <p:cNvPr id="34" name="Picture 93" descr="nrg2484-f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930" b="6073"/>
          <a:stretch/>
        </p:blipFill>
        <p:spPr bwMode="auto">
          <a:xfrm>
            <a:off x="431800" y="3491805"/>
            <a:ext cx="3528392" cy="21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935856" y="2339677"/>
            <a:ext cx="1190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Mapper</a:t>
            </a:r>
          </a:p>
          <a:p>
            <a:r>
              <a:rPr lang="fr-FR" dirty="0" smtClean="0"/>
              <a:t>Assembler</a:t>
            </a:r>
          </a:p>
          <a:p>
            <a:r>
              <a:rPr lang="fr-FR" dirty="0" smtClean="0"/>
              <a:t>Expression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592040" y="82750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Raw</a:t>
            </a:r>
            <a:r>
              <a:rPr lang="fr-FR" dirty="0" smtClean="0"/>
              <a:t> </a:t>
            </a:r>
            <a:r>
              <a:rPr lang="fr-FR" dirty="0" err="1" smtClean="0"/>
              <a:t>reads</a:t>
            </a:r>
            <a:endParaRPr lang="fr-FR" dirty="0"/>
          </a:p>
        </p:txBody>
      </p:sp>
      <p:grpSp>
        <p:nvGrpSpPr>
          <p:cNvPr id="2" name="Grouper 13"/>
          <p:cNvGrpSpPr/>
          <p:nvPr/>
        </p:nvGrpSpPr>
        <p:grpSpPr>
          <a:xfrm>
            <a:off x="3705289" y="506345"/>
            <a:ext cx="2592288" cy="1080120"/>
            <a:chOff x="3672160" y="539477"/>
            <a:chExt cx="2952328" cy="1296144"/>
          </a:xfrm>
        </p:grpSpPr>
        <p:grpSp>
          <p:nvGrpSpPr>
            <p:cNvPr id="3" name="Grouper 14"/>
            <p:cNvGrpSpPr/>
            <p:nvPr/>
          </p:nvGrpSpPr>
          <p:grpSpPr>
            <a:xfrm>
              <a:off x="4752280" y="683493"/>
              <a:ext cx="900117" cy="108030"/>
              <a:chOff x="4320233" y="827510"/>
              <a:chExt cx="900117" cy="108030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6" name="Connecteur droit 55"/>
              <p:cNvCxnSpPr>
                <a:stCxn id="54" idx="3"/>
                <a:endCxn id="55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r 16"/>
            <p:cNvGrpSpPr/>
            <p:nvPr/>
          </p:nvGrpSpPr>
          <p:grpSpPr>
            <a:xfrm>
              <a:off x="4032200" y="899517"/>
              <a:ext cx="900117" cy="108030"/>
              <a:chOff x="4320233" y="827510"/>
              <a:chExt cx="900117" cy="10803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3" name="Connecteur droit 52"/>
              <p:cNvCxnSpPr>
                <a:stCxn id="51" idx="3"/>
                <a:endCxn id="52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er 18"/>
            <p:cNvGrpSpPr/>
            <p:nvPr/>
          </p:nvGrpSpPr>
          <p:grpSpPr>
            <a:xfrm>
              <a:off x="5256336" y="971525"/>
              <a:ext cx="900117" cy="108030"/>
              <a:chOff x="4320233" y="827510"/>
              <a:chExt cx="900117" cy="10803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0" name="Connecteur droit 49"/>
              <p:cNvCxnSpPr>
                <a:stCxn id="48" idx="3"/>
                <a:endCxn id="49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er 19"/>
            <p:cNvGrpSpPr/>
            <p:nvPr/>
          </p:nvGrpSpPr>
          <p:grpSpPr>
            <a:xfrm>
              <a:off x="4464248" y="1115541"/>
              <a:ext cx="900117" cy="108030"/>
              <a:chOff x="4320233" y="827510"/>
              <a:chExt cx="900117" cy="10803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7" name="Connecteur droit 46"/>
              <p:cNvCxnSpPr>
                <a:stCxn id="45" idx="3"/>
                <a:endCxn id="46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r 20"/>
            <p:cNvGrpSpPr/>
            <p:nvPr/>
          </p:nvGrpSpPr>
          <p:grpSpPr>
            <a:xfrm>
              <a:off x="5472360" y="1187549"/>
              <a:ext cx="900117" cy="108030"/>
              <a:chOff x="4320233" y="827510"/>
              <a:chExt cx="900117" cy="10803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4" name="Connecteur droit 43"/>
              <p:cNvCxnSpPr>
                <a:stCxn id="42" idx="3"/>
                <a:endCxn id="43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er 21"/>
            <p:cNvGrpSpPr/>
            <p:nvPr/>
          </p:nvGrpSpPr>
          <p:grpSpPr>
            <a:xfrm>
              <a:off x="4176216" y="1331565"/>
              <a:ext cx="900117" cy="108030"/>
              <a:chOff x="4320233" y="827510"/>
              <a:chExt cx="900117" cy="10803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1" name="Connecteur droit 40"/>
              <p:cNvCxnSpPr>
                <a:stCxn id="39" idx="3"/>
                <a:endCxn id="40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r 22"/>
            <p:cNvGrpSpPr/>
            <p:nvPr/>
          </p:nvGrpSpPr>
          <p:grpSpPr>
            <a:xfrm>
              <a:off x="5184328" y="1403573"/>
              <a:ext cx="900117" cy="108030"/>
              <a:chOff x="4320233" y="827510"/>
              <a:chExt cx="900117" cy="10803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8" name="Connecteur droit 37"/>
              <p:cNvCxnSpPr>
                <a:stCxn id="36" idx="3"/>
                <a:endCxn id="37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r 23"/>
            <p:cNvGrpSpPr/>
            <p:nvPr/>
          </p:nvGrpSpPr>
          <p:grpSpPr>
            <a:xfrm>
              <a:off x="4824288" y="1619597"/>
              <a:ext cx="900117" cy="108030"/>
              <a:chOff x="4320233" y="827510"/>
              <a:chExt cx="900117" cy="10803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2" name="Connecteur droit 31"/>
              <p:cNvCxnSpPr>
                <a:stCxn id="30" idx="3"/>
                <a:endCxn id="31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er 24"/>
            <p:cNvGrpSpPr/>
            <p:nvPr/>
          </p:nvGrpSpPr>
          <p:grpSpPr>
            <a:xfrm>
              <a:off x="3816176" y="1547589"/>
              <a:ext cx="900117" cy="108030"/>
              <a:chOff x="4320233" y="827510"/>
              <a:chExt cx="900117" cy="10803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9" name="Connecteur droit 28"/>
              <p:cNvCxnSpPr>
                <a:stCxn id="27" idx="3"/>
                <a:endCxn id="28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/>
            <p:cNvSpPr/>
            <p:nvPr/>
          </p:nvSpPr>
          <p:spPr>
            <a:xfrm>
              <a:off x="3672160" y="539477"/>
              <a:ext cx="2952328" cy="12961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xmlns="" val="3892512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à coins arrondis 29"/>
          <p:cNvSpPr/>
          <p:nvPr/>
        </p:nvSpPr>
        <p:spPr>
          <a:xfrm>
            <a:off x="359792" y="1835621"/>
            <a:ext cx="3672408" cy="4968552"/>
          </a:xfrm>
          <a:prstGeom prst="round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719832" y="5868069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fr-FR" dirty="0" smtClean="0">
                <a:solidFill>
                  <a:srgbClr val="000000"/>
                </a:solidFill>
              </a:rPr>
              <a:t>Annotation </a:t>
            </a:r>
            <a:r>
              <a:rPr lang="fr-FR" dirty="0">
                <a:solidFill>
                  <a:srgbClr val="000000"/>
                </a:solidFill>
              </a:rPr>
              <a:t>de génomes </a:t>
            </a:r>
            <a:r>
              <a:rPr lang="fr-FR" dirty="0" smtClean="0">
                <a:solidFill>
                  <a:srgbClr val="000000"/>
                </a:solidFill>
              </a:rPr>
              <a:t>bactériens</a:t>
            </a:r>
          </a:p>
          <a:p>
            <a:pPr marL="285750" indent="-285750">
              <a:buFont typeface="Symbol" charset="0"/>
              <a:buChar char=""/>
            </a:pPr>
            <a:r>
              <a:rPr lang="fr-FR" dirty="0" smtClean="0">
                <a:solidFill>
                  <a:srgbClr val="000000"/>
                </a:solidFill>
              </a:rPr>
              <a:t>Mesure </a:t>
            </a:r>
            <a:r>
              <a:rPr lang="fr-FR" dirty="0">
                <a:solidFill>
                  <a:srgbClr val="000000"/>
                </a:solidFill>
              </a:rPr>
              <a:t>de </a:t>
            </a:r>
            <a:r>
              <a:rPr lang="fr-FR" dirty="0" smtClean="0">
                <a:solidFill>
                  <a:srgbClr val="000000"/>
                </a:solidFill>
              </a:rPr>
              <a:t>l’expression</a:t>
            </a:r>
            <a:endParaRPr lang="fr-FR" dirty="0"/>
          </a:p>
        </p:txBody>
      </p:sp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analyse de données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Losange 3"/>
          <p:cNvSpPr/>
          <p:nvPr/>
        </p:nvSpPr>
        <p:spPr>
          <a:xfrm>
            <a:off x="3600152" y="1907629"/>
            <a:ext cx="2808312" cy="792088"/>
          </a:xfrm>
          <a:prstGeom prst="diamond">
            <a:avLst/>
          </a:prstGeom>
          <a:solidFill>
            <a:srgbClr val="FFCC66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Génome de référence?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/>
          <p:cNvCxnSpPr>
            <a:stCxn id="43" idx="2"/>
            <a:endCxn id="4" idx="0"/>
          </p:cNvCxnSpPr>
          <p:nvPr/>
        </p:nvCxnSpPr>
        <p:spPr>
          <a:xfrm>
            <a:off x="5001433" y="1586465"/>
            <a:ext cx="2875" cy="32116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5"/>
          <p:cNvCxnSpPr>
            <a:stCxn id="4" idx="1"/>
            <a:endCxn id="23" idx="0"/>
          </p:cNvCxnSpPr>
          <p:nvPr/>
        </p:nvCxnSpPr>
        <p:spPr>
          <a:xfrm rot="10800000" flipV="1">
            <a:off x="2195996" y="2303673"/>
            <a:ext cx="1404156" cy="1188132"/>
          </a:xfrm>
          <a:prstGeom prst="bentConnector2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880072" y="1907629"/>
            <a:ext cx="48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112320" y="6732165"/>
            <a:ext cx="483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Wang Z et al. (</a:t>
            </a:r>
            <a:r>
              <a:rPr lang="fr-FR" sz="1400" dirty="0" err="1"/>
              <a:t>January</a:t>
            </a:r>
            <a:r>
              <a:rPr lang="fr-FR" sz="1400" dirty="0"/>
              <a:t> 2009</a:t>
            </a:r>
            <a:r>
              <a:rPr lang="fr-FR" sz="1400" dirty="0" smtClean="0"/>
              <a:t>) Nature </a:t>
            </a:r>
            <a:r>
              <a:rPr lang="fr-FR" sz="1400" dirty="0" err="1"/>
              <a:t>Reviews</a:t>
            </a:r>
            <a:r>
              <a:rPr lang="fr-FR" sz="1400" dirty="0"/>
              <a:t> </a:t>
            </a:r>
            <a:r>
              <a:rPr lang="fr-FR" sz="1400" dirty="0" err="1"/>
              <a:t>Genetics</a:t>
            </a:r>
            <a:r>
              <a:rPr lang="fr-FR" sz="1400" dirty="0"/>
              <a:t> 10, 57-63 </a:t>
            </a:r>
            <a:endParaRPr lang="fr-FR" sz="1400" dirty="0" smtClean="0"/>
          </a:p>
          <a:p>
            <a:r>
              <a:rPr lang="fr-FR" sz="1400" dirty="0" smtClean="0"/>
              <a:t>Martin </a:t>
            </a:r>
            <a:r>
              <a:rPr lang="fr-FR" sz="1400" dirty="0"/>
              <a:t>&amp; Wang (2011) Nat. </a:t>
            </a:r>
            <a:r>
              <a:rPr lang="fr-FR" sz="1400" dirty="0" err="1"/>
              <a:t>Rev</a:t>
            </a:r>
            <a:r>
              <a:rPr lang="fr-FR" sz="1400" dirty="0"/>
              <a:t>. </a:t>
            </a:r>
            <a:r>
              <a:rPr lang="fr-FR" sz="1400" dirty="0" err="1"/>
              <a:t>Gen</a:t>
            </a:r>
            <a:r>
              <a:rPr lang="fr-FR" sz="1400" dirty="0"/>
              <a:t>. </a:t>
            </a:r>
            <a:r>
              <a:rPr lang="fr-FR" sz="1400" dirty="0" smtClean="0"/>
              <a:t>12,671</a:t>
            </a:r>
            <a:endParaRPr lang="fr-FR" sz="1400" dirty="0"/>
          </a:p>
        </p:txBody>
      </p:sp>
      <p:pic>
        <p:nvPicPr>
          <p:cNvPr id="23" name="Picture 93" descr="nrg2484-f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930" b="6073"/>
          <a:stretch/>
        </p:blipFill>
        <p:spPr bwMode="auto">
          <a:xfrm>
            <a:off x="431800" y="3491805"/>
            <a:ext cx="3528392" cy="21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935856" y="2339677"/>
            <a:ext cx="1190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Mapper</a:t>
            </a:r>
          </a:p>
          <a:p>
            <a:r>
              <a:rPr lang="fr-FR" dirty="0" smtClean="0"/>
              <a:t>Assembler</a:t>
            </a:r>
          </a:p>
          <a:p>
            <a:r>
              <a:rPr lang="fr-FR" dirty="0" smtClean="0"/>
              <a:t>Expression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2592040" y="82750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Raw</a:t>
            </a:r>
            <a:r>
              <a:rPr lang="fr-FR" dirty="0" smtClean="0"/>
              <a:t> </a:t>
            </a:r>
            <a:r>
              <a:rPr lang="fr-FR" dirty="0" err="1" smtClean="0"/>
              <a:t>reads</a:t>
            </a:r>
            <a:endParaRPr lang="fr-FR" dirty="0"/>
          </a:p>
        </p:txBody>
      </p:sp>
      <p:grpSp>
        <p:nvGrpSpPr>
          <p:cNvPr id="2" name="Grouper 32"/>
          <p:cNvGrpSpPr/>
          <p:nvPr/>
        </p:nvGrpSpPr>
        <p:grpSpPr>
          <a:xfrm>
            <a:off x="3705289" y="506345"/>
            <a:ext cx="2592288" cy="1080120"/>
            <a:chOff x="3672160" y="539477"/>
            <a:chExt cx="2952328" cy="1296144"/>
          </a:xfrm>
        </p:grpSpPr>
        <p:grpSp>
          <p:nvGrpSpPr>
            <p:cNvPr id="3" name="Grouper 33"/>
            <p:cNvGrpSpPr/>
            <p:nvPr/>
          </p:nvGrpSpPr>
          <p:grpSpPr>
            <a:xfrm>
              <a:off x="4752280" y="683493"/>
              <a:ext cx="900117" cy="108030"/>
              <a:chOff x="4320233" y="827510"/>
              <a:chExt cx="900117" cy="108030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0" name="Connecteur droit 69"/>
              <p:cNvCxnSpPr>
                <a:stCxn id="68" idx="3"/>
                <a:endCxn id="69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r 34"/>
            <p:cNvGrpSpPr/>
            <p:nvPr/>
          </p:nvGrpSpPr>
          <p:grpSpPr>
            <a:xfrm>
              <a:off x="4032200" y="899517"/>
              <a:ext cx="900117" cy="108030"/>
              <a:chOff x="4320233" y="827510"/>
              <a:chExt cx="900117" cy="10803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7" name="Connecteur droit 66"/>
              <p:cNvCxnSpPr>
                <a:stCxn id="65" idx="3"/>
                <a:endCxn id="66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er 35"/>
            <p:cNvGrpSpPr/>
            <p:nvPr/>
          </p:nvGrpSpPr>
          <p:grpSpPr>
            <a:xfrm>
              <a:off x="5256336" y="971525"/>
              <a:ext cx="900117" cy="108030"/>
              <a:chOff x="4320233" y="827510"/>
              <a:chExt cx="900117" cy="10803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4" name="Connecteur droit 63"/>
              <p:cNvCxnSpPr>
                <a:stCxn id="62" idx="3"/>
                <a:endCxn id="63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er 36"/>
            <p:cNvGrpSpPr/>
            <p:nvPr/>
          </p:nvGrpSpPr>
          <p:grpSpPr>
            <a:xfrm>
              <a:off x="4464248" y="1115541"/>
              <a:ext cx="900117" cy="108030"/>
              <a:chOff x="4320233" y="827510"/>
              <a:chExt cx="900117" cy="10803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1" name="Connecteur droit 60"/>
              <p:cNvCxnSpPr>
                <a:stCxn id="59" idx="3"/>
                <a:endCxn id="60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r 37"/>
            <p:cNvGrpSpPr/>
            <p:nvPr/>
          </p:nvGrpSpPr>
          <p:grpSpPr>
            <a:xfrm>
              <a:off x="5472360" y="1187549"/>
              <a:ext cx="900117" cy="108030"/>
              <a:chOff x="4320233" y="827510"/>
              <a:chExt cx="900117" cy="10803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8" name="Connecteur droit 57"/>
              <p:cNvCxnSpPr>
                <a:stCxn id="56" idx="3"/>
                <a:endCxn id="57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er 38"/>
            <p:cNvGrpSpPr/>
            <p:nvPr/>
          </p:nvGrpSpPr>
          <p:grpSpPr>
            <a:xfrm>
              <a:off x="4176216" y="1331565"/>
              <a:ext cx="900117" cy="108030"/>
              <a:chOff x="4320233" y="827510"/>
              <a:chExt cx="900117" cy="10803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5" name="Connecteur droit 54"/>
              <p:cNvCxnSpPr>
                <a:stCxn id="53" idx="3"/>
                <a:endCxn id="54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er 39"/>
            <p:cNvGrpSpPr/>
            <p:nvPr/>
          </p:nvGrpSpPr>
          <p:grpSpPr>
            <a:xfrm>
              <a:off x="5184328" y="1403573"/>
              <a:ext cx="900117" cy="108030"/>
              <a:chOff x="4320233" y="827510"/>
              <a:chExt cx="900117" cy="10803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2" name="Connecteur droit 51"/>
              <p:cNvCxnSpPr>
                <a:stCxn id="50" idx="3"/>
                <a:endCxn id="51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r 40"/>
            <p:cNvGrpSpPr/>
            <p:nvPr/>
          </p:nvGrpSpPr>
          <p:grpSpPr>
            <a:xfrm>
              <a:off x="4824288" y="1619597"/>
              <a:ext cx="900117" cy="108030"/>
              <a:chOff x="4320233" y="827510"/>
              <a:chExt cx="900117" cy="10803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9" name="Connecteur droit 48"/>
              <p:cNvCxnSpPr>
                <a:stCxn id="47" idx="3"/>
                <a:endCxn id="48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r 41"/>
            <p:cNvGrpSpPr/>
            <p:nvPr/>
          </p:nvGrpSpPr>
          <p:grpSpPr>
            <a:xfrm>
              <a:off x="3816176" y="1547589"/>
              <a:ext cx="900117" cy="108030"/>
              <a:chOff x="4320233" y="827510"/>
              <a:chExt cx="900117" cy="10803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6" name="Connecteur droit 45"/>
              <p:cNvCxnSpPr>
                <a:stCxn id="44" idx="3"/>
                <a:endCxn id="45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3672160" y="539477"/>
              <a:ext cx="2952328" cy="12961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xmlns="" val="1053683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à coins arrondis 29"/>
          <p:cNvSpPr/>
          <p:nvPr/>
        </p:nvSpPr>
        <p:spPr>
          <a:xfrm>
            <a:off x="359792" y="1835621"/>
            <a:ext cx="3672408" cy="4968552"/>
          </a:xfrm>
          <a:prstGeom prst="round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719832" y="5868069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fr-FR" dirty="0" smtClean="0">
                <a:solidFill>
                  <a:srgbClr val="000000"/>
                </a:solidFill>
              </a:rPr>
              <a:t>Annotation </a:t>
            </a:r>
            <a:r>
              <a:rPr lang="fr-FR" dirty="0">
                <a:solidFill>
                  <a:srgbClr val="000000"/>
                </a:solidFill>
              </a:rPr>
              <a:t>de génomes </a:t>
            </a:r>
            <a:r>
              <a:rPr lang="fr-FR" dirty="0" smtClean="0">
                <a:solidFill>
                  <a:srgbClr val="000000"/>
                </a:solidFill>
              </a:rPr>
              <a:t>bactériens</a:t>
            </a:r>
          </a:p>
          <a:p>
            <a:pPr marL="285750" indent="-285750">
              <a:buFont typeface="Symbol" charset="0"/>
              <a:buChar char=""/>
            </a:pPr>
            <a:r>
              <a:rPr lang="fr-FR" dirty="0" smtClean="0">
                <a:solidFill>
                  <a:srgbClr val="000000"/>
                </a:solidFill>
              </a:rPr>
              <a:t>Mesure </a:t>
            </a:r>
            <a:r>
              <a:rPr lang="fr-FR" dirty="0">
                <a:solidFill>
                  <a:srgbClr val="000000"/>
                </a:solidFill>
              </a:rPr>
              <a:t>de </a:t>
            </a:r>
            <a:r>
              <a:rPr lang="fr-FR" dirty="0" smtClean="0">
                <a:solidFill>
                  <a:srgbClr val="000000"/>
                </a:solidFill>
              </a:rPr>
              <a:t>l’expression</a:t>
            </a:r>
            <a:endParaRPr lang="fr-FR" dirty="0"/>
          </a:p>
        </p:txBody>
      </p:sp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analyse de données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Losange 3"/>
          <p:cNvSpPr/>
          <p:nvPr/>
        </p:nvSpPr>
        <p:spPr>
          <a:xfrm>
            <a:off x="3600152" y="1907629"/>
            <a:ext cx="2808312" cy="792088"/>
          </a:xfrm>
          <a:prstGeom prst="diamond">
            <a:avLst/>
          </a:prstGeom>
          <a:solidFill>
            <a:srgbClr val="FFCC66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Génome de référence?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/>
          <p:cNvCxnSpPr>
            <a:stCxn id="46" idx="2"/>
            <a:endCxn id="4" idx="0"/>
          </p:cNvCxnSpPr>
          <p:nvPr/>
        </p:nvCxnSpPr>
        <p:spPr>
          <a:xfrm>
            <a:off x="5001433" y="1586465"/>
            <a:ext cx="2875" cy="32116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5"/>
          <p:cNvCxnSpPr>
            <a:stCxn id="4" idx="1"/>
            <a:endCxn id="23" idx="0"/>
          </p:cNvCxnSpPr>
          <p:nvPr/>
        </p:nvCxnSpPr>
        <p:spPr>
          <a:xfrm rot="10800000" flipV="1">
            <a:off x="2195996" y="2303673"/>
            <a:ext cx="1404156" cy="1188132"/>
          </a:xfrm>
          <a:prstGeom prst="bentConnector2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880072" y="1907629"/>
            <a:ext cx="48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oui</a:t>
            </a:r>
            <a:endParaRPr lang="fr-FR" dirty="0"/>
          </a:p>
        </p:txBody>
      </p:sp>
      <p:pic>
        <p:nvPicPr>
          <p:cNvPr id="21" name="Image 20" descr="rnaseq_quantify_express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4608" y="4355901"/>
            <a:ext cx="1224136" cy="948472"/>
          </a:xfrm>
          <a:prstGeom prst="rect">
            <a:avLst/>
          </a:prstGeom>
        </p:spPr>
      </p:pic>
      <p:cxnSp>
        <p:nvCxnSpPr>
          <p:cNvPr id="22" name="Connecteur en angle 21"/>
          <p:cNvCxnSpPr>
            <a:stCxn id="4" idx="3"/>
            <a:endCxn id="35" idx="0"/>
          </p:cNvCxnSpPr>
          <p:nvPr/>
        </p:nvCxnSpPr>
        <p:spPr>
          <a:xfrm>
            <a:off x="6408464" y="2303673"/>
            <a:ext cx="1490490" cy="1116124"/>
          </a:xfrm>
          <a:prstGeom prst="bentConnector2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696496" y="1907629"/>
            <a:ext cx="54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non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6192440" y="4499917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Quantification de l’expression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112320" y="6732165"/>
            <a:ext cx="483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Wang Z et al. (</a:t>
            </a:r>
            <a:r>
              <a:rPr lang="fr-FR" sz="1400" dirty="0" err="1"/>
              <a:t>January</a:t>
            </a:r>
            <a:r>
              <a:rPr lang="fr-FR" sz="1400" dirty="0"/>
              <a:t> 2009</a:t>
            </a:r>
            <a:r>
              <a:rPr lang="fr-FR" sz="1400" dirty="0" smtClean="0"/>
              <a:t>) Nature </a:t>
            </a:r>
            <a:r>
              <a:rPr lang="fr-FR" sz="1400" dirty="0" err="1"/>
              <a:t>Reviews</a:t>
            </a:r>
            <a:r>
              <a:rPr lang="fr-FR" sz="1400" dirty="0"/>
              <a:t> </a:t>
            </a:r>
            <a:r>
              <a:rPr lang="fr-FR" sz="1400" dirty="0" err="1"/>
              <a:t>Genetics</a:t>
            </a:r>
            <a:r>
              <a:rPr lang="fr-FR" sz="1400" dirty="0"/>
              <a:t> 10, 57-63 </a:t>
            </a:r>
            <a:endParaRPr lang="fr-FR" sz="1400" dirty="0" smtClean="0"/>
          </a:p>
          <a:p>
            <a:r>
              <a:rPr lang="fr-FR" sz="1400" dirty="0" smtClean="0"/>
              <a:t>Martin </a:t>
            </a:r>
            <a:r>
              <a:rPr lang="fr-FR" sz="1400" dirty="0"/>
              <a:t>&amp; Wang (2011) Nat. </a:t>
            </a:r>
            <a:r>
              <a:rPr lang="fr-FR" sz="1400" dirty="0" err="1"/>
              <a:t>Rev</a:t>
            </a:r>
            <a:r>
              <a:rPr lang="fr-FR" sz="1400" dirty="0"/>
              <a:t>. </a:t>
            </a:r>
            <a:r>
              <a:rPr lang="fr-FR" sz="1400" dirty="0" err="1"/>
              <a:t>Gen</a:t>
            </a:r>
            <a:r>
              <a:rPr lang="fr-FR" sz="1400" dirty="0"/>
              <a:t>. </a:t>
            </a:r>
            <a:r>
              <a:rPr lang="fr-FR" sz="1400" dirty="0" smtClean="0"/>
              <a:t>12,671</a:t>
            </a:r>
            <a:endParaRPr lang="fr-FR" sz="1400" dirty="0"/>
          </a:p>
        </p:txBody>
      </p:sp>
      <p:pic>
        <p:nvPicPr>
          <p:cNvPr id="23" name="Picture 93" descr="nrg2484-f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930" b="6073"/>
          <a:stretch/>
        </p:blipFill>
        <p:spPr bwMode="auto">
          <a:xfrm>
            <a:off x="431800" y="3491805"/>
            <a:ext cx="3528392" cy="21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935856" y="2339677"/>
            <a:ext cx="1190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Mapper</a:t>
            </a:r>
          </a:p>
          <a:p>
            <a:r>
              <a:rPr lang="fr-FR" dirty="0" smtClean="0"/>
              <a:t>Assembler</a:t>
            </a:r>
          </a:p>
          <a:p>
            <a:r>
              <a:rPr lang="fr-FR" dirty="0" smtClean="0"/>
              <a:t>Expression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2592040" y="82750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Raw</a:t>
            </a:r>
            <a:r>
              <a:rPr lang="fr-FR" dirty="0" smtClean="0"/>
              <a:t> </a:t>
            </a:r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7971369" y="2339677"/>
            <a:ext cx="1190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Assembler</a:t>
            </a:r>
          </a:p>
          <a:p>
            <a:r>
              <a:rPr lang="fr-FR" dirty="0" smtClean="0"/>
              <a:t>Mapper</a:t>
            </a:r>
          </a:p>
          <a:p>
            <a:r>
              <a:rPr lang="fr-FR" dirty="0" smtClean="0"/>
              <a:t>Expression</a:t>
            </a:r>
            <a:endParaRPr lang="fr-FR" dirty="0"/>
          </a:p>
        </p:txBody>
      </p:sp>
      <p:pic>
        <p:nvPicPr>
          <p:cNvPr id="35" name="Image 34" descr="rnaseq_de_novo_assembl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1091" y="3419797"/>
            <a:ext cx="3355725" cy="792088"/>
          </a:xfrm>
          <a:prstGeom prst="rect">
            <a:avLst/>
          </a:prstGeom>
        </p:spPr>
      </p:pic>
      <p:grpSp>
        <p:nvGrpSpPr>
          <p:cNvPr id="2" name="Grouper 35"/>
          <p:cNvGrpSpPr/>
          <p:nvPr/>
        </p:nvGrpSpPr>
        <p:grpSpPr>
          <a:xfrm>
            <a:off x="3705289" y="506345"/>
            <a:ext cx="2592288" cy="1080120"/>
            <a:chOff x="3672160" y="539477"/>
            <a:chExt cx="2952328" cy="1296144"/>
          </a:xfrm>
        </p:grpSpPr>
        <p:grpSp>
          <p:nvGrpSpPr>
            <p:cNvPr id="3" name="Grouper 36"/>
            <p:cNvGrpSpPr/>
            <p:nvPr/>
          </p:nvGrpSpPr>
          <p:grpSpPr>
            <a:xfrm>
              <a:off x="4752280" y="683493"/>
              <a:ext cx="900117" cy="108030"/>
              <a:chOff x="4320233" y="827510"/>
              <a:chExt cx="900117" cy="108030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3" name="Connecteur droit 72"/>
              <p:cNvCxnSpPr>
                <a:stCxn id="71" idx="3"/>
                <a:endCxn id="72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r 37"/>
            <p:cNvGrpSpPr/>
            <p:nvPr/>
          </p:nvGrpSpPr>
          <p:grpSpPr>
            <a:xfrm>
              <a:off x="4032200" y="899517"/>
              <a:ext cx="900117" cy="108030"/>
              <a:chOff x="4320233" y="827510"/>
              <a:chExt cx="900117" cy="108030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0" name="Connecteur droit 69"/>
              <p:cNvCxnSpPr>
                <a:stCxn id="68" idx="3"/>
                <a:endCxn id="69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er 38"/>
            <p:cNvGrpSpPr/>
            <p:nvPr/>
          </p:nvGrpSpPr>
          <p:grpSpPr>
            <a:xfrm>
              <a:off x="5256336" y="971525"/>
              <a:ext cx="900117" cy="108030"/>
              <a:chOff x="4320233" y="827510"/>
              <a:chExt cx="900117" cy="10803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7" name="Connecteur droit 66"/>
              <p:cNvCxnSpPr>
                <a:stCxn id="65" idx="3"/>
                <a:endCxn id="66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er 39"/>
            <p:cNvGrpSpPr/>
            <p:nvPr/>
          </p:nvGrpSpPr>
          <p:grpSpPr>
            <a:xfrm>
              <a:off x="4464248" y="1115541"/>
              <a:ext cx="900117" cy="108030"/>
              <a:chOff x="4320233" y="827510"/>
              <a:chExt cx="900117" cy="10803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4" name="Connecteur droit 63"/>
              <p:cNvCxnSpPr>
                <a:stCxn id="62" idx="3"/>
                <a:endCxn id="63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r 40"/>
            <p:cNvGrpSpPr/>
            <p:nvPr/>
          </p:nvGrpSpPr>
          <p:grpSpPr>
            <a:xfrm>
              <a:off x="5472360" y="1187549"/>
              <a:ext cx="900117" cy="108030"/>
              <a:chOff x="4320233" y="827510"/>
              <a:chExt cx="900117" cy="10803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1" name="Connecteur droit 60"/>
              <p:cNvCxnSpPr>
                <a:stCxn id="59" idx="3"/>
                <a:endCxn id="60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er 41"/>
            <p:cNvGrpSpPr/>
            <p:nvPr/>
          </p:nvGrpSpPr>
          <p:grpSpPr>
            <a:xfrm>
              <a:off x="4176216" y="1331565"/>
              <a:ext cx="900117" cy="108030"/>
              <a:chOff x="4320233" y="827510"/>
              <a:chExt cx="900117" cy="10803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8" name="Connecteur droit 57"/>
              <p:cNvCxnSpPr>
                <a:stCxn id="56" idx="3"/>
                <a:endCxn id="57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er 42"/>
            <p:cNvGrpSpPr/>
            <p:nvPr/>
          </p:nvGrpSpPr>
          <p:grpSpPr>
            <a:xfrm>
              <a:off x="5184328" y="1403573"/>
              <a:ext cx="900117" cy="108030"/>
              <a:chOff x="4320233" y="827510"/>
              <a:chExt cx="900117" cy="10803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5" name="Connecteur droit 54"/>
              <p:cNvCxnSpPr>
                <a:stCxn id="53" idx="3"/>
                <a:endCxn id="54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r 43"/>
            <p:cNvGrpSpPr/>
            <p:nvPr/>
          </p:nvGrpSpPr>
          <p:grpSpPr>
            <a:xfrm>
              <a:off x="4824288" y="1619597"/>
              <a:ext cx="900117" cy="108030"/>
              <a:chOff x="4320233" y="827510"/>
              <a:chExt cx="900117" cy="10803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2" name="Connecteur droit 51"/>
              <p:cNvCxnSpPr>
                <a:stCxn id="50" idx="3"/>
                <a:endCxn id="51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r 44"/>
            <p:cNvGrpSpPr/>
            <p:nvPr/>
          </p:nvGrpSpPr>
          <p:grpSpPr>
            <a:xfrm>
              <a:off x="3816176" y="1547589"/>
              <a:ext cx="900117" cy="108030"/>
              <a:chOff x="4320233" y="827510"/>
              <a:chExt cx="900117" cy="10803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9" name="Connecteur droit 48"/>
              <p:cNvCxnSpPr>
                <a:stCxn id="47" idx="3"/>
                <a:endCxn id="48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/>
            <p:cNvSpPr/>
            <p:nvPr/>
          </p:nvSpPr>
          <p:spPr>
            <a:xfrm>
              <a:off x="3672160" y="539477"/>
              <a:ext cx="2952328" cy="12961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xmlns="" val="923963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à coins arrondis 31"/>
          <p:cNvSpPr/>
          <p:nvPr/>
        </p:nvSpPr>
        <p:spPr>
          <a:xfrm>
            <a:off x="359792" y="1835621"/>
            <a:ext cx="3672408" cy="4968552"/>
          </a:xfrm>
          <a:prstGeom prst="round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6048424" y="1691605"/>
            <a:ext cx="3672408" cy="4680520"/>
          </a:xfrm>
          <a:prstGeom prst="roundRect">
            <a:avLst/>
          </a:prstGeom>
          <a:solidFill>
            <a:schemeClr val="accent3">
              <a:alpha val="42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analyse de données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Losange 3"/>
          <p:cNvSpPr/>
          <p:nvPr/>
        </p:nvSpPr>
        <p:spPr>
          <a:xfrm>
            <a:off x="3600152" y="1907629"/>
            <a:ext cx="2808312" cy="792088"/>
          </a:xfrm>
          <a:prstGeom prst="diamond">
            <a:avLst/>
          </a:prstGeom>
          <a:solidFill>
            <a:srgbClr val="FFCC66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Génome de référence?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/>
          <p:cNvCxnSpPr>
            <a:stCxn id="43" idx="2"/>
            <a:endCxn id="4" idx="0"/>
          </p:cNvCxnSpPr>
          <p:nvPr/>
        </p:nvCxnSpPr>
        <p:spPr>
          <a:xfrm>
            <a:off x="5001433" y="1586465"/>
            <a:ext cx="2875" cy="32116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3" descr="nrg2484-f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930" b="6073"/>
          <a:stretch/>
        </p:blipFill>
        <p:spPr bwMode="auto">
          <a:xfrm>
            <a:off x="431800" y="3491805"/>
            <a:ext cx="3528392" cy="21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en angle 15"/>
          <p:cNvCxnSpPr>
            <a:stCxn id="4" idx="1"/>
            <a:endCxn id="10" idx="0"/>
          </p:cNvCxnSpPr>
          <p:nvPr/>
        </p:nvCxnSpPr>
        <p:spPr>
          <a:xfrm rot="10800000" flipV="1">
            <a:off x="2195996" y="2303673"/>
            <a:ext cx="1404156" cy="1188132"/>
          </a:xfrm>
          <a:prstGeom prst="bentConnector2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935856" y="2339677"/>
            <a:ext cx="1190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Mapper</a:t>
            </a:r>
          </a:p>
          <a:p>
            <a:r>
              <a:rPr lang="fr-FR" dirty="0" smtClean="0"/>
              <a:t>Assembler</a:t>
            </a:r>
          </a:p>
          <a:p>
            <a:r>
              <a:rPr lang="fr-FR" dirty="0" smtClean="0"/>
              <a:t>Expression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880072" y="1907629"/>
            <a:ext cx="48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oui</a:t>
            </a:r>
            <a:endParaRPr lang="fr-FR" dirty="0"/>
          </a:p>
        </p:txBody>
      </p:sp>
      <p:pic>
        <p:nvPicPr>
          <p:cNvPr id="21" name="Image 20" descr="rnaseq_quantify_expressi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4608" y="4355901"/>
            <a:ext cx="1224136" cy="948472"/>
          </a:xfrm>
          <a:prstGeom prst="rect">
            <a:avLst/>
          </a:prstGeom>
        </p:spPr>
      </p:pic>
      <p:cxnSp>
        <p:nvCxnSpPr>
          <p:cNvPr id="22" name="Connecteur en angle 21"/>
          <p:cNvCxnSpPr>
            <a:stCxn id="4" idx="3"/>
            <a:endCxn id="31" idx="0"/>
          </p:cNvCxnSpPr>
          <p:nvPr/>
        </p:nvCxnSpPr>
        <p:spPr>
          <a:xfrm>
            <a:off x="6408464" y="2303673"/>
            <a:ext cx="1490490" cy="1116124"/>
          </a:xfrm>
          <a:prstGeom prst="bentConnector2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696496" y="1907629"/>
            <a:ext cx="54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non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7971369" y="2339677"/>
            <a:ext cx="1190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Assembler</a:t>
            </a:r>
          </a:p>
          <a:p>
            <a:r>
              <a:rPr lang="fr-FR" dirty="0" smtClean="0"/>
              <a:t>Mapper</a:t>
            </a:r>
          </a:p>
          <a:p>
            <a:r>
              <a:rPr lang="fr-FR" dirty="0" smtClean="0"/>
              <a:t>Expression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6192440" y="4499917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Quantification de l’expression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5112320" y="6732165"/>
            <a:ext cx="483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Wang Z et al. (</a:t>
            </a:r>
            <a:r>
              <a:rPr lang="fr-FR" sz="1400" dirty="0" err="1"/>
              <a:t>January</a:t>
            </a:r>
            <a:r>
              <a:rPr lang="fr-FR" sz="1400" dirty="0"/>
              <a:t> 2009</a:t>
            </a:r>
            <a:r>
              <a:rPr lang="fr-FR" sz="1400" dirty="0" smtClean="0"/>
              <a:t>) Nature </a:t>
            </a:r>
            <a:r>
              <a:rPr lang="fr-FR" sz="1400" dirty="0" err="1"/>
              <a:t>Reviews</a:t>
            </a:r>
            <a:r>
              <a:rPr lang="fr-FR" sz="1400" dirty="0"/>
              <a:t> </a:t>
            </a:r>
            <a:r>
              <a:rPr lang="fr-FR" sz="1400" dirty="0" err="1"/>
              <a:t>Genetics</a:t>
            </a:r>
            <a:r>
              <a:rPr lang="fr-FR" sz="1400" dirty="0"/>
              <a:t> 10, 57-63 </a:t>
            </a:r>
            <a:endParaRPr lang="fr-FR" sz="1400" dirty="0" smtClean="0"/>
          </a:p>
          <a:p>
            <a:r>
              <a:rPr lang="fr-FR" sz="1400" dirty="0" smtClean="0"/>
              <a:t>Martin </a:t>
            </a:r>
            <a:r>
              <a:rPr lang="fr-FR" sz="1400" dirty="0"/>
              <a:t>&amp; Wang (2011) Nat. </a:t>
            </a:r>
            <a:r>
              <a:rPr lang="fr-FR" sz="1400" dirty="0" err="1"/>
              <a:t>Rev</a:t>
            </a:r>
            <a:r>
              <a:rPr lang="fr-FR" sz="1400" dirty="0"/>
              <a:t>. </a:t>
            </a:r>
            <a:r>
              <a:rPr lang="fr-FR" sz="1400" dirty="0" err="1"/>
              <a:t>Gen</a:t>
            </a:r>
            <a:r>
              <a:rPr lang="fr-FR" sz="1400" dirty="0"/>
              <a:t>. </a:t>
            </a:r>
            <a:r>
              <a:rPr lang="fr-FR" sz="1400" dirty="0" smtClean="0"/>
              <a:t>12,671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19832" y="5868069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fr-FR" dirty="0" smtClean="0">
                <a:solidFill>
                  <a:srgbClr val="000000"/>
                </a:solidFill>
              </a:rPr>
              <a:t>Module Annotation </a:t>
            </a:r>
            <a:r>
              <a:rPr lang="fr-FR" dirty="0">
                <a:solidFill>
                  <a:srgbClr val="000000"/>
                </a:solidFill>
              </a:rPr>
              <a:t>de génomes </a:t>
            </a:r>
            <a:r>
              <a:rPr lang="fr-FR" dirty="0" smtClean="0">
                <a:solidFill>
                  <a:srgbClr val="000000"/>
                </a:solidFill>
              </a:rPr>
              <a:t>bactériens</a:t>
            </a:r>
          </a:p>
          <a:p>
            <a:pPr marL="285750" indent="-285750">
              <a:buFont typeface="Symbol" charset="0"/>
              <a:buChar char=""/>
            </a:pPr>
            <a:r>
              <a:rPr lang="fr-FR" dirty="0" smtClean="0">
                <a:solidFill>
                  <a:srgbClr val="000000"/>
                </a:solidFill>
              </a:rPr>
              <a:t>Mesure </a:t>
            </a:r>
            <a:r>
              <a:rPr lang="fr-FR" dirty="0">
                <a:solidFill>
                  <a:srgbClr val="000000"/>
                </a:solidFill>
              </a:rPr>
              <a:t>de </a:t>
            </a:r>
            <a:r>
              <a:rPr lang="fr-FR" dirty="0" smtClean="0">
                <a:solidFill>
                  <a:srgbClr val="000000"/>
                </a:solidFill>
              </a:rPr>
              <a:t>l’expression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6480472" y="572405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fr-FR" dirty="0" smtClean="0">
                <a:solidFill>
                  <a:srgbClr val="000000"/>
                </a:solidFill>
              </a:rPr>
              <a:t>Ce module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592040" y="82750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Raw</a:t>
            </a:r>
            <a:r>
              <a:rPr lang="fr-FR" dirty="0" smtClean="0"/>
              <a:t> </a:t>
            </a:r>
            <a:r>
              <a:rPr lang="fr-FR" dirty="0" err="1" smtClean="0"/>
              <a:t>reads</a:t>
            </a:r>
            <a:endParaRPr lang="fr-FR" dirty="0"/>
          </a:p>
        </p:txBody>
      </p:sp>
      <p:pic>
        <p:nvPicPr>
          <p:cNvPr id="31" name="Image 30" descr="rnaseq_de_novo_assembl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1091" y="3419797"/>
            <a:ext cx="3355725" cy="792088"/>
          </a:xfrm>
          <a:prstGeom prst="rect">
            <a:avLst/>
          </a:prstGeom>
        </p:spPr>
      </p:pic>
      <p:grpSp>
        <p:nvGrpSpPr>
          <p:cNvPr id="2" name="Grouper 32"/>
          <p:cNvGrpSpPr/>
          <p:nvPr/>
        </p:nvGrpSpPr>
        <p:grpSpPr>
          <a:xfrm>
            <a:off x="3705289" y="506345"/>
            <a:ext cx="2592288" cy="1080120"/>
            <a:chOff x="3672160" y="539477"/>
            <a:chExt cx="2952328" cy="1296144"/>
          </a:xfrm>
        </p:grpSpPr>
        <p:grpSp>
          <p:nvGrpSpPr>
            <p:cNvPr id="3" name="Grouper 33"/>
            <p:cNvGrpSpPr/>
            <p:nvPr/>
          </p:nvGrpSpPr>
          <p:grpSpPr>
            <a:xfrm>
              <a:off x="4752280" y="683493"/>
              <a:ext cx="900117" cy="108030"/>
              <a:chOff x="4320233" y="827510"/>
              <a:chExt cx="900117" cy="108030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0" name="Connecteur droit 69"/>
              <p:cNvCxnSpPr>
                <a:stCxn id="68" idx="3"/>
                <a:endCxn id="69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r 34"/>
            <p:cNvGrpSpPr/>
            <p:nvPr/>
          </p:nvGrpSpPr>
          <p:grpSpPr>
            <a:xfrm>
              <a:off x="4032200" y="899517"/>
              <a:ext cx="900117" cy="108030"/>
              <a:chOff x="4320233" y="827510"/>
              <a:chExt cx="900117" cy="10803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7" name="Connecteur droit 66"/>
              <p:cNvCxnSpPr>
                <a:stCxn id="65" idx="3"/>
                <a:endCxn id="66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er 35"/>
            <p:cNvGrpSpPr/>
            <p:nvPr/>
          </p:nvGrpSpPr>
          <p:grpSpPr>
            <a:xfrm>
              <a:off x="5256336" y="971525"/>
              <a:ext cx="900117" cy="108030"/>
              <a:chOff x="4320233" y="827510"/>
              <a:chExt cx="900117" cy="10803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4" name="Connecteur droit 63"/>
              <p:cNvCxnSpPr>
                <a:stCxn id="62" idx="3"/>
                <a:endCxn id="63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er 36"/>
            <p:cNvGrpSpPr/>
            <p:nvPr/>
          </p:nvGrpSpPr>
          <p:grpSpPr>
            <a:xfrm>
              <a:off x="4464248" y="1115541"/>
              <a:ext cx="900117" cy="108030"/>
              <a:chOff x="4320233" y="827510"/>
              <a:chExt cx="900117" cy="10803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1" name="Connecteur droit 60"/>
              <p:cNvCxnSpPr>
                <a:stCxn id="59" idx="3"/>
                <a:endCxn id="60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er 37"/>
            <p:cNvGrpSpPr/>
            <p:nvPr/>
          </p:nvGrpSpPr>
          <p:grpSpPr>
            <a:xfrm>
              <a:off x="5472360" y="1187549"/>
              <a:ext cx="900117" cy="108030"/>
              <a:chOff x="4320233" y="827510"/>
              <a:chExt cx="900117" cy="10803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8" name="Connecteur droit 57"/>
              <p:cNvCxnSpPr>
                <a:stCxn id="56" idx="3"/>
                <a:endCxn id="57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er 38"/>
            <p:cNvGrpSpPr/>
            <p:nvPr/>
          </p:nvGrpSpPr>
          <p:grpSpPr>
            <a:xfrm>
              <a:off x="4176216" y="1331565"/>
              <a:ext cx="900117" cy="108030"/>
              <a:chOff x="4320233" y="827510"/>
              <a:chExt cx="900117" cy="10803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5" name="Connecteur droit 54"/>
              <p:cNvCxnSpPr>
                <a:stCxn id="53" idx="3"/>
                <a:endCxn id="54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r 39"/>
            <p:cNvGrpSpPr/>
            <p:nvPr/>
          </p:nvGrpSpPr>
          <p:grpSpPr>
            <a:xfrm>
              <a:off x="5184328" y="1403573"/>
              <a:ext cx="900117" cy="108030"/>
              <a:chOff x="4320233" y="827510"/>
              <a:chExt cx="900117" cy="10803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2" name="Connecteur droit 51"/>
              <p:cNvCxnSpPr>
                <a:stCxn id="50" idx="3"/>
                <a:endCxn id="51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r 40"/>
            <p:cNvGrpSpPr/>
            <p:nvPr/>
          </p:nvGrpSpPr>
          <p:grpSpPr>
            <a:xfrm>
              <a:off x="4824288" y="1619597"/>
              <a:ext cx="900117" cy="108030"/>
              <a:chOff x="4320233" y="827510"/>
              <a:chExt cx="900117" cy="10803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9" name="Connecteur droit 48"/>
              <p:cNvCxnSpPr>
                <a:stCxn id="47" idx="3"/>
                <a:endCxn id="48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er 41"/>
            <p:cNvGrpSpPr/>
            <p:nvPr/>
          </p:nvGrpSpPr>
          <p:grpSpPr>
            <a:xfrm>
              <a:off x="3816176" y="1547589"/>
              <a:ext cx="900117" cy="108030"/>
              <a:chOff x="4320233" y="827510"/>
              <a:chExt cx="900117" cy="10803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320233" y="827510"/>
                <a:ext cx="252046" cy="1080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968304" y="827510"/>
                <a:ext cx="252046" cy="1080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6" name="Connecteur droit 45"/>
              <p:cNvCxnSpPr>
                <a:stCxn id="44" idx="3"/>
                <a:endCxn id="45" idx="1"/>
              </p:cNvCxnSpPr>
              <p:nvPr/>
            </p:nvCxnSpPr>
            <p:spPr>
              <a:xfrm>
                <a:off x="4572279" y="881525"/>
                <a:ext cx="39602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3672160" y="539477"/>
              <a:ext cx="2952328" cy="12961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xmlns="" val="3957836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pipeline: fonctionnement général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672160" y="1979637"/>
            <a:ext cx="1800200" cy="9361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Traitement initial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511920" y="4787949"/>
            <a:ext cx="1800200" cy="86409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Assemblage </a:t>
            </a:r>
          </a:p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de novo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408464" y="4715941"/>
            <a:ext cx="1800200" cy="9361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Mesure de l’expression par banque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9792" y="899517"/>
            <a:ext cx="1584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Librairies </a:t>
            </a:r>
            <a:r>
              <a:rPr lang="fr-FR" dirty="0" err="1"/>
              <a:t>Paired</a:t>
            </a:r>
            <a:r>
              <a:rPr lang="fr-FR" dirty="0"/>
              <a:t>-</a:t>
            </a:r>
            <a:r>
              <a:rPr lang="fr-FR" dirty="0" smtClean="0"/>
              <a:t>end</a:t>
            </a:r>
            <a:endParaRPr lang="fr-FR" dirty="0"/>
          </a:p>
          <a:p>
            <a:r>
              <a:rPr lang="fr-FR" dirty="0"/>
              <a:t>brin spécifique</a:t>
            </a:r>
          </a:p>
        </p:txBody>
      </p:sp>
      <p:sp>
        <p:nvSpPr>
          <p:cNvPr id="22" name="Parallélogramme 21"/>
          <p:cNvSpPr/>
          <p:nvPr/>
        </p:nvSpPr>
        <p:spPr>
          <a:xfrm>
            <a:off x="1114800" y="6228109"/>
            <a:ext cx="2592288" cy="576064"/>
          </a:xfrm>
          <a:prstGeom prst="parallelogram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rgbClr val="000000"/>
                </a:solidFill>
              </a:rPr>
              <a:t>Transcriptome</a:t>
            </a:r>
            <a:r>
              <a:rPr lang="fr-FR" sz="1600" dirty="0" smtClean="0">
                <a:solidFill>
                  <a:srgbClr val="000000"/>
                </a:solidFill>
              </a:rPr>
              <a:t> de </a:t>
            </a:r>
            <a:r>
              <a:rPr lang="fr-FR" sz="1600" dirty="0" err="1" smtClean="0">
                <a:solidFill>
                  <a:srgbClr val="000000"/>
                </a:solidFill>
              </a:rPr>
              <a:t>référérence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3" name="Parallélogramme 22"/>
          <p:cNvSpPr/>
          <p:nvPr/>
        </p:nvSpPr>
        <p:spPr>
          <a:xfrm>
            <a:off x="4824288" y="6084093"/>
            <a:ext cx="1872208" cy="720080"/>
          </a:xfrm>
          <a:prstGeom prst="parallelogram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transcrit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4" name="Parallélogramme 23"/>
          <p:cNvSpPr/>
          <p:nvPr/>
        </p:nvSpPr>
        <p:spPr>
          <a:xfrm>
            <a:off x="7336184" y="6084093"/>
            <a:ext cx="1944216" cy="720080"/>
          </a:xfrm>
          <a:prstGeom prst="parallelogram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gène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5" name="Parallélogramme 24"/>
          <p:cNvSpPr/>
          <p:nvPr/>
        </p:nvSpPr>
        <p:spPr>
          <a:xfrm>
            <a:off x="4976688" y="6236493"/>
            <a:ext cx="1872208" cy="711696"/>
          </a:xfrm>
          <a:prstGeom prst="parallelogram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transcrit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6" name="Parallélogramme 25"/>
          <p:cNvSpPr/>
          <p:nvPr/>
        </p:nvSpPr>
        <p:spPr>
          <a:xfrm>
            <a:off x="7488584" y="6236493"/>
            <a:ext cx="1944216" cy="711696"/>
          </a:xfrm>
          <a:prstGeom prst="parallelogram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gène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7128544" y="755501"/>
            <a:ext cx="2736304" cy="2016224"/>
          </a:xfrm>
          <a:prstGeom prst="roundRect">
            <a:avLst/>
          </a:prstGeom>
          <a:solidFill>
            <a:srgbClr val="D7E4BD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>
              <a:buSzPct val="60000"/>
            </a:pPr>
            <a:r>
              <a:rPr lang="fr-FR" sz="1600" b="1" dirty="0" smtClean="0">
                <a:solidFill>
                  <a:srgbClr val="000000"/>
                </a:solidFill>
              </a:rPr>
              <a:t>Périmètre </a:t>
            </a:r>
            <a:r>
              <a:rPr lang="fr-FR" sz="1600" b="1" dirty="0">
                <a:solidFill>
                  <a:srgbClr val="000000"/>
                </a:solidFill>
              </a:rPr>
              <a:t>du pipeline d’analyse </a:t>
            </a:r>
            <a:r>
              <a:rPr lang="fr-FR" sz="1600" b="1" dirty="0" err="1">
                <a:solidFill>
                  <a:srgbClr val="000000"/>
                </a:solidFill>
              </a:rPr>
              <a:t>RNASeq</a:t>
            </a:r>
            <a:endParaRPr lang="fr-FR" sz="1600" b="1" dirty="0">
              <a:solidFill>
                <a:srgbClr val="000000"/>
              </a:solidFill>
            </a:endParaRP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Pas de génome de référence</a:t>
            </a: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Organisme eucaryote</a:t>
            </a: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Données </a:t>
            </a:r>
            <a:r>
              <a:rPr lang="fr-FR" sz="1600" dirty="0" smtClean="0">
                <a:solidFill>
                  <a:srgbClr val="000000"/>
                </a:solidFill>
              </a:rPr>
              <a:t>Illumina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2" name="Rogner un rectangle à un seul coin 31"/>
          <p:cNvSpPr/>
          <p:nvPr/>
        </p:nvSpPr>
        <p:spPr>
          <a:xfrm>
            <a:off x="2448024" y="3203773"/>
            <a:ext cx="1584176" cy="64807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33" name="Rogner un rectangle à un seul coin 32"/>
          <p:cNvSpPr/>
          <p:nvPr/>
        </p:nvSpPr>
        <p:spPr>
          <a:xfrm>
            <a:off x="2592040" y="3563813"/>
            <a:ext cx="1584176" cy="64807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34" name="Rogner un rectangle à un seul coin 33"/>
          <p:cNvSpPr/>
          <p:nvPr/>
        </p:nvSpPr>
        <p:spPr>
          <a:xfrm>
            <a:off x="5112320" y="3203773"/>
            <a:ext cx="1584176" cy="648072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sp>
        <p:nvSpPr>
          <p:cNvPr id="35" name="Rogner un rectangle à un seul coin 34"/>
          <p:cNvSpPr/>
          <p:nvPr/>
        </p:nvSpPr>
        <p:spPr>
          <a:xfrm>
            <a:off x="5256336" y="3563813"/>
            <a:ext cx="1584176" cy="648072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cxnSp>
        <p:nvCxnSpPr>
          <p:cNvPr id="46" name="Connecteur en arc 45"/>
          <p:cNvCxnSpPr>
            <a:stCxn id="9" idx="1"/>
            <a:endCxn id="32" idx="3"/>
          </p:cNvCxnSpPr>
          <p:nvPr/>
        </p:nvCxnSpPr>
        <p:spPr>
          <a:xfrm rot="10800000" flipV="1">
            <a:off x="3240112" y="2447689"/>
            <a:ext cx="432048" cy="756084"/>
          </a:xfrm>
          <a:prstGeom prst="curvedConnector2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en arc 50"/>
          <p:cNvCxnSpPr>
            <a:stCxn id="84" idx="1"/>
            <a:endCxn id="9" idx="1"/>
          </p:cNvCxnSpPr>
          <p:nvPr/>
        </p:nvCxnSpPr>
        <p:spPr>
          <a:xfrm rot="16200000" flipH="1">
            <a:off x="3114098" y="1889627"/>
            <a:ext cx="684076" cy="432048"/>
          </a:xfrm>
          <a:prstGeom prst="curvedConnector2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rc 51"/>
          <p:cNvCxnSpPr>
            <a:stCxn id="86" idx="1"/>
            <a:endCxn id="9" idx="3"/>
          </p:cNvCxnSpPr>
          <p:nvPr/>
        </p:nvCxnSpPr>
        <p:spPr>
          <a:xfrm rot="5400000">
            <a:off x="5346346" y="1889627"/>
            <a:ext cx="684076" cy="432048"/>
          </a:xfrm>
          <a:prstGeom prst="curvedConnector2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en arc 54"/>
          <p:cNvCxnSpPr>
            <a:stCxn id="9" idx="3"/>
            <a:endCxn id="34" idx="3"/>
          </p:cNvCxnSpPr>
          <p:nvPr/>
        </p:nvCxnSpPr>
        <p:spPr>
          <a:xfrm>
            <a:off x="5472360" y="2447689"/>
            <a:ext cx="432048" cy="756084"/>
          </a:xfrm>
          <a:prstGeom prst="curvedConnector2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rc 57"/>
          <p:cNvCxnSpPr>
            <a:stCxn id="33" idx="1"/>
            <a:endCxn id="10" idx="0"/>
          </p:cNvCxnSpPr>
          <p:nvPr/>
        </p:nvCxnSpPr>
        <p:spPr>
          <a:xfrm rot="5400000">
            <a:off x="2610042" y="4013863"/>
            <a:ext cx="576064" cy="972108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en arc 60"/>
          <p:cNvCxnSpPr>
            <a:stCxn id="35" idx="1"/>
            <a:endCxn id="10" idx="0"/>
          </p:cNvCxnSpPr>
          <p:nvPr/>
        </p:nvCxnSpPr>
        <p:spPr>
          <a:xfrm rot="5400000">
            <a:off x="3942190" y="2681715"/>
            <a:ext cx="576064" cy="3636404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10" idx="2"/>
            <a:endCxn id="22" idx="0"/>
          </p:cNvCxnSpPr>
          <p:nvPr/>
        </p:nvCxnSpPr>
        <p:spPr>
          <a:xfrm flipH="1">
            <a:off x="2410944" y="5652045"/>
            <a:ext cx="1076" cy="576064"/>
          </a:xfrm>
          <a:prstGeom prst="straightConnector1">
            <a:avLst/>
          </a:prstGeom>
          <a:ln w="38100" cmpd="sng"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ogner un rectangle à un seul coin 82"/>
          <p:cNvSpPr/>
          <p:nvPr/>
        </p:nvSpPr>
        <p:spPr>
          <a:xfrm>
            <a:off x="2304008" y="755501"/>
            <a:ext cx="1584176" cy="648072"/>
          </a:xfrm>
          <a:prstGeom prst="snip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84" name="Rogner un rectangle à un seul coin 83"/>
          <p:cNvSpPr/>
          <p:nvPr/>
        </p:nvSpPr>
        <p:spPr>
          <a:xfrm>
            <a:off x="2448024" y="1115541"/>
            <a:ext cx="1584176" cy="648072"/>
          </a:xfrm>
          <a:prstGeom prst="snip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85" name="Rogner un rectangle à un seul coin 84"/>
          <p:cNvSpPr/>
          <p:nvPr/>
        </p:nvSpPr>
        <p:spPr>
          <a:xfrm>
            <a:off x="4968304" y="755501"/>
            <a:ext cx="1584176" cy="648072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sp>
        <p:nvSpPr>
          <p:cNvPr id="86" name="Rogner un rectangle à un seul coin 85"/>
          <p:cNvSpPr/>
          <p:nvPr/>
        </p:nvSpPr>
        <p:spPr>
          <a:xfrm>
            <a:off x="5112320" y="1115541"/>
            <a:ext cx="1584176" cy="648072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cxnSp>
        <p:nvCxnSpPr>
          <p:cNvPr id="89" name="Connecteur en arc 88"/>
          <p:cNvCxnSpPr>
            <a:stCxn id="33" idx="1"/>
            <a:endCxn id="11" idx="0"/>
          </p:cNvCxnSpPr>
          <p:nvPr/>
        </p:nvCxnSpPr>
        <p:spPr>
          <a:xfrm rot="16200000" flipH="1">
            <a:off x="5094318" y="2501695"/>
            <a:ext cx="504056" cy="3924436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en arc 91"/>
          <p:cNvCxnSpPr>
            <a:stCxn id="35" idx="1"/>
            <a:endCxn id="11" idx="0"/>
          </p:cNvCxnSpPr>
          <p:nvPr/>
        </p:nvCxnSpPr>
        <p:spPr>
          <a:xfrm rot="16200000" flipH="1">
            <a:off x="6426466" y="3833843"/>
            <a:ext cx="504056" cy="1260140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en angle 95"/>
          <p:cNvCxnSpPr>
            <a:stCxn id="22" idx="2"/>
            <a:endCxn id="11" idx="1"/>
          </p:cNvCxnSpPr>
          <p:nvPr/>
        </p:nvCxnSpPr>
        <p:spPr>
          <a:xfrm flipV="1">
            <a:off x="3635080" y="5183993"/>
            <a:ext cx="2773384" cy="1332148"/>
          </a:xfrm>
          <a:prstGeom prst="bentConnector3">
            <a:avLst>
              <a:gd name="adj1" fmla="val 27606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en angle 96"/>
          <p:cNvCxnSpPr>
            <a:stCxn id="11" idx="2"/>
            <a:endCxn id="23" idx="1"/>
          </p:cNvCxnSpPr>
          <p:nvPr/>
        </p:nvCxnSpPr>
        <p:spPr>
          <a:xfrm rot="5400000">
            <a:off x="6363459" y="5138988"/>
            <a:ext cx="432048" cy="145816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en angle 105"/>
          <p:cNvCxnSpPr>
            <a:stCxn id="11" idx="2"/>
            <a:endCxn id="24" idx="1"/>
          </p:cNvCxnSpPr>
          <p:nvPr/>
        </p:nvCxnSpPr>
        <p:spPr>
          <a:xfrm rot="16200000" flipH="1">
            <a:off x="7637409" y="5323200"/>
            <a:ext cx="432048" cy="108973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575816" y="3419797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Fichiers nettoyés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920400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RNASeq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: étapes et choix pour le </a:t>
            </a:r>
            <a:r>
              <a:rPr lang="fr-FR" sz="2000" b="1" i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de novo</a:t>
            </a:r>
            <a:endParaRPr lang="fr-FR" sz="2000" b="1" i="1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5776" y="602773"/>
            <a:ext cx="2808312" cy="5847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fr-FR" sz="1600" dirty="0" smtClean="0"/>
              <a:t>Assembler de novo un </a:t>
            </a:r>
            <a:r>
              <a:rPr lang="fr-FR" sz="1600" dirty="0" err="1" smtClean="0"/>
              <a:t>transcriptome</a:t>
            </a:r>
            <a:r>
              <a:rPr lang="fr-FR" sz="1600" dirty="0" smtClean="0"/>
              <a:t> de référence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7128544" y="683493"/>
            <a:ext cx="2664296" cy="5847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2"/>
            </a:pPr>
            <a:r>
              <a:rPr lang="fr-FR" sz="1600" dirty="0" smtClean="0"/>
              <a:t>Mesurer l’abondance des transcrits par banque</a:t>
            </a:r>
            <a:endParaRPr lang="fr-FR" sz="1600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2628044" y="1511585"/>
            <a:ext cx="1440160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Design expérimental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16574" y="1578946"/>
            <a:ext cx="103105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Réplicats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2952080" y="2627709"/>
            <a:ext cx="792088" cy="5040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RNA </a:t>
            </a:r>
            <a:r>
              <a:rPr lang="fr-FR" sz="1600" dirty="0" err="1" smtClean="0">
                <a:solidFill>
                  <a:srgbClr val="000000"/>
                </a:solidFill>
              </a:rPr>
              <a:t>Prep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2772060" y="3599817"/>
            <a:ext cx="1152128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Librairies </a:t>
            </a:r>
            <a:r>
              <a:rPr lang="fr-FR" sz="1600" dirty="0" err="1" smtClean="0">
                <a:solidFill>
                  <a:srgbClr val="000000"/>
                </a:solidFill>
              </a:rPr>
              <a:t>Prep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2592040" y="4931965"/>
            <a:ext cx="1512168" cy="5040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Séquençage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2844068" y="6192104"/>
            <a:ext cx="1008111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Analyse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5400000" flipH="1">
            <a:off x="6084428" y="1511584"/>
            <a:ext cx="1440160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Design expérimental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5400000" flipH="1">
            <a:off x="6408464" y="2627708"/>
            <a:ext cx="792088" cy="5040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RNA </a:t>
            </a:r>
            <a:r>
              <a:rPr lang="fr-FR" sz="1600" dirty="0" err="1" smtClean="0">
                <a:solidFill>
                  <a:srgbClr val="000000"/>
                </a:solidFill>
              </a:rPr>
              <a:t>Prep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5400000" flipH="1">
            <a:off x="6228444" y="3599817"/>
            <a:ext cx="1152128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Librairies </a:t>
            </a:r>
            <a:r>
              <a:rPr lang="fr-FR" sz="1600" dirty="0" err="1" smtClean="0">
                <a:solidFill>
                  <a:srgbClr val="000000"/>
                </a:solidFill>
              </a:rPr>
              <a:t>Prep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5400000" flipH="1">
            <a:off x="6084428" y="4895961"/>
            <a:ext cx="1440160" cy="5040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Séquençage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5400000" flipH="1">
            <a:off x="6300452" y="6192104"/>
            <a:ext cx="1008111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Analyse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672160" y="4427909"/>
            <a:ext cx="27198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Profondeur du séquençage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3839480" y="3419797"/>
            <a:ext cx="238523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Librairie brin spécifique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022354" y="5282713"/>
            <a:ext cx="2019491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Longueur des </a:t>
            </a:r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4118778" y="3923853"/>
            <a:ext cx="182664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Reads</a:t>
            </a:r>
            <a:r>
              <a:rPr lang="fr-FR" dirty="0" smtClean="0"/>
              <a:t> </a:t>
            </a:r>
            <a:r>
              <a:rPr lang="fr-FR" dirty="0" err="1" smtClean="0"/>
              <a:t>Paired</a:t>
            </a:r>
            <a:r>
              <a:rPr lang="fr-FR" dirty="0" smtClean="0"/>
              <a:t>-end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1627337" y="1578946"/>
            <a:ext cx="41549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8046437" y="1578946"/>
            <a:ext cx="53091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+++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4095996" y="2556571"/>
            <a:ext cx="187220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Nb méthodes d’enrichissements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7200553" y="2649195"/>
            <a:ext cx="2736303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Eviter  les </a:t>
            </a:r>
            <a:r>
              <a:rPr lang="fr-FR" sz="1600" dirty="0" smtClean="0"/>
              <a:t>normalisations DSN</a:t>
            </a:r>
            <a:endParaRPr lang="fr-FR" sz="1600" dirty="0"/>
          </a:p>
        </p:txBody>
      </p:sp>
      <p:sp>
        <p:nvSpPr>
          <p:cNvPr id="30" name="ZoneTexte 29"/>
          <p:cNvSpPr txBox="1"/>
          <p:nvPr/>
        </p:nvSpPr>
        <p:spPr>
          <a:xfrm>
            <a:off x="458659" y="2555701"/>
            <a:ext cx="1584176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Fonction du type d’ARN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1511920" y="3419797"/>
            <a:ext cx="53091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+++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8046437" y="3419797"/>
            <a:ext cx="41549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1511920" y="3923853"/>
            <a:ext cx="53091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+++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8046437" y="3923853"/>
            <a:ext cx="44114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/>
              <a:t>++</a:t>
            </a:r>
            <a:endParaRPr lang="fr-FR" sz="2000" dirty="0"/>
          </a:p>
        </p:txBody>
      </p:sp>
      <p:sp>
        <p:nvSpPr>
          <p:cNvPr id="36" name="ZoneTexte 35"/>
          <p:cNvSpPr txBox="1"/>
          <p:nvPr/>
        </p:nvSpPr>
        <p:spPr>
          <a:xfrm>
            <a:off x="4009054" y="6099481"/>
            <a:ext cx="204609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Normalisation </a:t>
            </a:r>
            <a:r>
              <a:rPr lang="fr-FR" dirty="0" err="1" smtClean="0"/>
              <a:t>kmer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8046437" y="4427909"/>
            <a:ext cx="53091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+++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8046437" y="5282713"/>
            <a:ext cx="41549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1511920" y="4427909"/>
            <a:ext cx="41549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1511920" y="5282713"/>
            <a:ext cx="53091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+++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1511920" y="6099481"/>
            <a:ext cx="53091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+++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8046437" y="6084092"/>
            <a:ext cx="53619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/>
              <a:t>- - -   </a:t>
            </a:r>
            <a:endParaRPr lang="fr-FR" sz="2000" dirty="0"/>
          </a:p>
        </p:txBody>
      </p:sp>
      <p:sp>
        <p:nvSpPr>
          <p:cNvPr id="43" name="ZoneTexte 42"/>
          <p:cNvSpPr txBox="1"/>
          <p:nvPr/>
        </p:nvSpPr>
        <p:spPr>
          <a:xfrm>
            <a:off x="1511920" y="6516140"/>
            <a:ext cx="53091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+++</a:t>
            </a:r>
            <a:endParaRPr lang="fr-FR" dirty="0"/>
          </a:p>
        </p:txBody>
      </p:sp>
      <p:sp>
        <p:nvSpPr>
          <p:cNvPr id="44" name="ZoneTexte 43"/>
          <p:cNvSpPr txBox="1"/>
          <p:nvPr/>
        </p:nvSpPr>
        <p:spPr>
          <a:xfrm>
            <a:off x="4320232" y="4859957"/>
            <a:ext cx="140803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Multiplexage</a:t>
            </a:r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8046437" y="4859957"/>
            <a:ext cx="53091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+++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1511920" y="4859957"/>
            <a:ext cx="53091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+++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8046437" y="6516140"/>
            <a:ext cx="53091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+++</a:t>
            </a:r>
            <a:endParaRPr lang="fr-FR" dirty="0"/>
          </a:p>
        </p:txBody>
      </p:sp>
      <p:sp>
        <p:nvSpPr>
          <p:cNvPr id="48" name="ZoneTexte 47"/>
          <p:cNvSpPr txBox="1"/>
          <p:nvPr/>
        </p:nvSpPr>
        <p:spPr>
          <a:xfrm>
            <a:off x="4248396" y="683493"/>
            <a:ext cx="187220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Choix technique</a:t>
            </a:r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215776" y="2411685"/>
            <a:ext cx="9721080" cy="864096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60264" y="6164485"/>
            <a:ext cx="8424936" cy="504056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828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>
            <a:spLocks noGrp="1" noChangeArrowheads="1"/>
          </p:cNvSpPr>
          <p:nvPr>
            <p:ph type="title"/>
          </p:nvPr>
        </p:nvSpPr>
        <p:spPr>
          <a:xfrm>
            <a:off x="576261" y="-396627"/>
            <a:ext cx="9072563" cy="1259946"/>
          </a:xfrm>
        </p:spPr>
        <p:txBody>
          <a:bodyPr/>
          <a:lstStyle/>
          <a:p>
            <a:pPr hangingPunct="1">
              <a:tabLst>
                <a:tab pos="0" algn="l"/>
                <a:tab pos="493472" algn="l"/>
                <a:tab pos="988695" algn="l"/>
                <a:tab pos="1483916" algn="l"/>
                <a:tab pos="1979139" algn="l"/>
                <a:tab pos="2474360" algn="l"/>
                <a:tab pos="2969583" algn="l"/>
                <a:tab pos="3464804" algn="l"/>
                <a:tab pos="3960027" algn="l"/>
                <a:tab pos="4455249" algn="l"/>
                <a:tab pos="4950471" algn="l"/>
                <a:tab pos="5445693" algn="l"/>
                <a:tab pos="5940915" algn="l"/>
                <a:tab pos="6436137" algn="l"/>
                <a:tab pos="6931359" algn="l"/>
                <a:tab pos="7426581" algn="l"/>
                <a:tab pos="7921804" algn="l"/>
                <a:tab pos="8417025" algn="l"/>
                <a:tab pos="8912248" algn="l"/>
                <a:tab pos="9407469" algn="l"/>
                <a:tab pos="9902692" algn="l"/>
              </a:tabLst>
            </a:pPr>
            <a:r>
              <a:rPr lang="fr-FR" sz="3400" dirty="0" smtClean="0">
                <a:latin typeface="+mj-lt"/>
                <a:ea typeface="ＭＳ Ｐゴシック" pitchFamily="1" charset="-128"/>
              </a:rPr>
              <a:t>Domaines d’applications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132" y="755501"/>
            <a:ext cx="10041493" cy="587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pPr marL="372730" indent="-372730">
              <a:spcBef>
                <a:spcPts val="441"/>
              </a:spcBef>
              <a:buFont typeface="Arial" pitchFamily="34" charset="0"/>
              <a:buChar char="•"/>
              <a:tabLst>
                <a:tab pos="372730" algn="l"/>
                <a:tab pos="866202" algn="l"/>
                <a:tab pos="1361423" algn="l"/>
                <a:tab pos="1856646" algn="l"/>
                <a:tab pos="2351867" algn="l"/>
                <a:tab pos="2847090" algn="l"/>
                <a:tab pos="3342311" algn="l"/>
                <a:tab pos="3837534" algn="l"/>
                <a:tab pos="4332755" algn="l"/>
                <a:tab pos="4827978" algn="l"/>
                <a:tab pos="5323200" algn="l"/>
                <a:tab pos="5818422" algn="l"/>
                <a:tab pos="6313644" algn="l"/>
                <a:tab pos="6808866" algn="l"/>
                <a:tab pos="7304088" algn="l"/>
                <a:tab pos="7799310" algn="l"/>
                <a:tab pos="8294532" algn="l"/>
                <a:tab pos="8789755" algn="l"/>
                <a:tab pos="9284976" algn="l"/>
                <a:tab pos="9780199" algn="l"/>
                <a:tab pos="10275420" algn="l"/>
              </a:tabLst>
            </a:pPr>
            <a:endParaRPr lang="fr-FR" sz="2000" b="1" i="1" dirty="0" smtClean="0">
              <a:solidFill>
                <a:srgbClr val="FFCCFF"/>
              </a:solidFill>
            </a:endParaRPr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 smtClean="0"/>
              <a:t>Assemblage </a:t>
            </a:r>
            <a:r>
              <a:rPr lang="fr-FR" kern="0" dirty="0"/>
              <a:t>(</a:t>
            </a:r>
            <a:r>
              <a:rPr lang="fr-FR" kern="0" dirty="0" err="1"/>
              <a:t>genomes</a:t>
            </a:r>
            <a:r>
              <a:rPr lang="fr-FR" kern="0" dirty="0"/>
              <a:t>/</a:t>
            </a:r>
            <a:r>
              <a:rPr lang="fr-FR" kern="0" dirty="0" err="1"/>
              <a:t>transcriptomes</a:t>
            </a:r>
            <a:r>
              <a:rPr lang="fr-FR" kern="0" dirty="0"/>
              <a:t>)</a:t>
            </a:r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/>
              <a:t>Annotation structurale des génomes </a:t>
            </a:r>
            <a:r>
              <a:rPr lang="fr-FR" kern="0" dirty="0" smtClean="0"/>
              <a:t>(gènes </a:t>
            </a:r>
            <a:r>
              <a:rPr lang="fr-FR" kern="0" dirty="0"/>
              <a:t>codants pour des protéines / </a:t>
            </a:r>
            <a:r>
              <a:rPr lang="fr-FR" kern="0" dirty="0" err="1" smtClean="0"/>
              <a:t>ncRNA</a:t>
            </a:r>
            <a:r>
              <a:rPr lang="fr-FR" kern="0" dirty="0" smtClean="0"/>
              <a:t>)</a:t>
            </a:r>
            <a:endParaRPr lang="fr-FR" kern="0" dirty="0"/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/>
              <a:t>Annotation fonctionnelle (</a:t>
            </a:r>
            <a:r>
              <a:rPr lang="fr-FR" kern="0" dirty="0" err="1"/>
              <a:t>genomes</a:t>
            </a:r>
            <a:r>
              <a:rPr lang="fr-FR" kern="0" dirty="0"/>
              <a:t>/</a:t>
            </a:r>
            <a:r>
              <a:rPr lang="fr-FR" kern="0" dirty="0" err="1"/>
              <a:t>transcriptomes</a:t>
            </a:r>
            <a:r>
              <a:rPr lang="fr-FR" kern="0" dirty="0"/>
              <a:t>)</a:t>
            </a:r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 smtClean="0"/>
              <a:t>Analyse de l’expression (</a:t>
            </a:r>
            <a:r>
              <a:rPr lang="fr-FR" kern="0" dirty="0" err="1" smtClean="0"/>
              <a:t>RNAseq</a:t>
            </a:r>
            <a:r>
              <a:rPr lang="fr-FR" kern="0" dirty="0" smtClean="0"/>
              <a:t>, puces)</a:t>
            </a:r>
            <a:endParaRPr lang="fr-FR" kern="0" dirty="0"/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/>
              <a:t>Détection et analyse du polymorphisme</a:t>
            </a:r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 err="1" smtClean="0"/>
              <a:t>Metagenomique</a:t>
            </a:r>
            <a:endParaRPr lang="fr-FR" kern="0" dirty="0"/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 err="1" smtClean="0"/>
              <a:t>Epigénomique</a:t>
            </a:r>
            <a:endParaRPr lang="fr-FR" kern="0" dirty="0" smtClean="0"/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 smtClean="0"/>
              <a:t>Modélisation des réseaux métaboliques et de régulation.</a:t>
            </a:r>
            <a:endParaRPr lang="fr-FR" kern="0" dirty="0"/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/>
              <a:t>Gestion de collections (bactéries, insectes, etc.) </a:t>
            </a:r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/>
              <a:t>Systématique: identification des espèces de groupes d’espèces </a:t>
            </a:r>
            <a:r>
              <a:rPr lang="fr-FR" kern="0" dirty="0" smtClean="0"/>
              <a:t>d’intérêt</a:t>
            </a:r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 smtClean="0"/>
              <a:t>Phylogénie, évolution</a:t>
            </a:r>
          </a:p>
          <a:p>
            <a:pPr marL="1195183" lvl="1" indent="-376229">
              <a:spcBef>
                <a:spcPts val="882"/>
              </a:spcBef>
              <a:buClr>
                <a:srgbClr val="A3C145"/>
              </a:buClr>
              <a:buSzPct val="80000"/>
              <a:buFont typeface="Arial" charset="0"/>
              <a:buChar char="►"/>
              <a:defRPr/>
            </a:pPr>
            <a:r>
              <a:rPr lang="fr-FR" kern="0" dirty="0" smtClean="0"/>
              <a:t>Génomique des populations</a:t>
            </a:r>
            <a:endParaRPr lang="fr-FR" sz="2800" kern="0" dirty="0"/>
          </a:p>
          <a:p>
            <a:pPr marL="372730" indent="-372730">
              <a:spcBef>
                <a:spcPts val="441"/>
              </a:spcBef>
              <a:buFont typeface="Arial" pitchFamily="34" charset="0"/>
              <a:buChar char="•"/>
              <a:tabLst>
                <a:tab pos="372730" algn="l"/>
                <a:tab pos="866202" algn="l"/>
                <a:tab pos="1361423" algn="l"/>
                <a:tab pos="1856646" algn="l"/>
                <a:tab pos="2351867" algn="l"/>
                <a:tab pos="2847090" algn="l"/>
                <a:tab pos="3342311" algn="l"/>
                <a:tab pos="3837534" algn="l"/>
                <a:tab pos="4332755" algn="l"/>
                <a:tab pos="4827978" algn="l"/>
                <a:tab pos="5323200" algn="l"/>
                <a:tab pos="5818422" algn="l"/>
                <a:tab pos="6313644" algn="l"/>
                <a:tab pos="6808866" algn="l"/>
                <a:tab pos="7304088" algn="l"/>
                <a:tab pos="7799310" algn="l"/>
                <a:tab pos="8294532" algn="l"/>
                <a:tab pos="8789755" algn="l"/>
                <a:tab pos="9284976" algn="l"/>
                <a:tab pos="9780199" algn="l"/>
                <a:tab pos="10275420" algn="l"/>
              </a:tabLst>
            </a:pPr>
            <a:endParaRPr lang="fr-FR" sz="2000" b="1" i="1" dirty="0"/>
          </a:p>
          <a:p>
            <a:pPr marL="372730" indent="-372730">
              <a:spcBef>
                <a:spcPts val="441"/>
              </a:spcBef>
              <a:buFont typeface="Arial" pitchFamily="34" charset="0"/>
              <a:buChar char="•"/>
              <a:tabLst>
                <a:tab pos="372730" algn="l"/>
                <a:tab pos="866202" algn="l"/>
                <a:tab pos="1361423" algn="l"/>
                <a:tab pos="1856646" algn="l"/>
                <a:tab pos="2351867" algn="l"/>
                <a:tab pos="2847090" algn="l"/>
                <a:tab pos="3342311" algn="l"/>
                <a:tab pos="3837534" algn="l"/>
                <a:tab pos="4332755" algn="l"/>
                <a:tab pos="4827978" algn="l"/>
                <a:tab pos="5323200" algn="l"/>
                <a:tab pos="5818422" algn="l"/>
                <a:tab pos="6313644" algn="l"/>
                <a:tab pos="6808866" algn="l"/>
                <a:tab pos="7304088" algn="l"/>
                <a:tab pos="7799310" algn="l"/>
                <a:tab pos="8294532" algn="l"/>
                <a:tab pos="8789755" algn="l"/>
                <a:tab pos="9284976" algn="l"/>
                <a:tab pos="9780199" algn="l"/>
                <a:tab pos="10275420" algn="l"/>
              </a:tabLst>
            </a:pPr>
            <a:r>
              <a:rPr lang="fr-FR" sz="2000" b="1" i="1" dirty="0" smtClean="0">
                <a:solidFill>
                  <a:schemeClr val="accent1"/>
                </a:solidFill>
              </a:rPr>
              <a:t>Modèles biologiques: des dizaines </a:t>
            </a:r>
            <a:r>
              <a:rPr lang="fr-FR" b="1" i="1" dirty="0" smtClean="0">
                <a:solidFill>
                  <a:schemeClr val="accent1"/>
                </a:solidFill>
              </a:rPr>
              <a:t>(Plantes, insectes, bactéries, champignons, oomycètes, nématodes, virus, etc.)</a:t>
            </a:r>
            <a:endParaRPr lang="fr-FR" sz="2000" b="1" i="1" dirty="0">
              <a:solidFill>
                <a:schemeClr val="accent1"/>
              </a:solidFill>
            </a:endParaRPr>
          </a:p>
          <a:p>
            <a:pPr marL="372730" indent="-372730">
              <a:spcBef>
                <a:spcPts val="441"/>
              </a:spcBef>
              <a:buFont typeface="Arial" pitchFamily="34" charset="0"/>
              <a:buChar char="•"/>
              <a:tabLst>
                <a:tab pos="372730" algn="l"/>
                <a:tab pos="866202" algn="l"/>
                <a:tab pos="1361423" algn="l"/>
                <a:tab pos="1856646" algn="l"/>
                <a:tab pos="2351867" algn="l"/>
                <a:tab pos="2847090" algn="l"/>
                <a:tab pos="3342311" algn="l"/>
                <a:tab pos="3837534" algn="l"/>
                <a:tab pos="4332755" algn="l"/>
                <a:tab pos="4827978" algn="l"/>
                <a:tab pos="5323200" algn="l"/>
                <a:tab pos="5818422" algn="l"/>
                <a:tab pos="6313644" algn="l"/>
                <a:tab pos="6808866" algn="l"/>
                <a:tab pos="7304088" algn="l"/>
                <a:tab pos="7799310" algn="l"/>
                <a:tab pos="8294532" algn="l"/>
                <a:tab pos="8789755" algn="l"/>
                <a:tab pos="9284976" algn="l"/>
                <a:tab pos="9780199" algn="l"/>
                <a:tab pos="10275420" algn="l"/>
              </a:tabLst>
            </a:pPr>
            <a:r>
              <a:rPr lang="fr-FR" sz="400" dirty="0" smtClean="0">
                <a:cs typeface="Arial" pitchFamily="34" charset="0"/>
              </a:rPr>
              <a:t> </a:t>
            </a:r>
            <a:endParaRPr lang="fr-FR" sz="400" dirty="0">
              <a:cs typeface="Arial" pitchFamily="34" charset="0"/>
            </a:endParaRPr>
          </a:p>
          <a:p>
            <a:pPr marL="372730" indent="-372730">
              <a:spcBef>
                <a:spcPts val="441"/>
              </a:spcBef>
              <a:tabLst>
                <a:tab pos="372730" algn="l"/>
                <a:tab pos="866202" algn="l"/>
                <a:tab pos="1361423" algn="l"/>
                <a:tab pos="1856646" algn="l"/>
                <a:tab pos="2351867" algn="l"/>
                <a:tab pos="2847090" algn="l"/>
                <a:tab pos="3342311" algn="l"/>
                <a:tab pos="3837534" algn="l"/>
                <a:tab pos="4332755" algn="l"/>
                <a:tab pos="4827978" algn="l"/>
                <a:tab pos="5323200" algn="l"/>
                <a:tab pos="5818422" algn="l"/>
                <a:tab pos="6313644" algn="l"/>
                <a:tab pos="6808866" algn="l"/>
                <a:tab pos="7304088" algn="l"/>
                <a:tab pos="7799310" algn="l"/>
                <a:tab pos="8294532" algn="l"/>
                <a:tab pos="8789755" algn="l"/>
                <a:tab pos="9284976" algn="l"/>
                <a:tab pos="9780199" algn="l"/>
                <a:tab pos="10275420" algn="l"/>
              </a:tabLst>
            </a:pPr>
            <a:r>
              <a:rPr lang="fr-FR" dirty="0">
                <a:cs typeface="Arial" pitchFamily="34" charset="0"/>
              </a:rPr>
              <a:t>     </a:t>
            </a:r>
          </a:p>
          <a:p>
            <a:pPr marL="372730" indent="-372730">
              <a:spcBef>
                <a:spcPts val="441"/>
              </a:spcBef>
              <a:tabLst>
                <a:tab pos="372730" algn="l"/>
                <a:tab pos="866202" algn="l"/>
                <a:tab pos="1361423" algn="l"/>
                <a:tab pos="1856646" algn="l"/>
                <a:tab pos="2351867" algn="l"/>
                <a:tab pos="2847090" algn="l"/>
                <a:tab pos="3342311" algn="l"/>
                <a:tab pos="3837534" algn="l"/>
                <a:tab pos="4332755" algn="l"/>
                <a:tab pos="4827978" algn="l"/>
                <a:tab pos="5323200" algn="l"/>
                <a:tab pos="5818422" algn="l"/>
                <a:tab pos="6313644" algn="l"/>
                <a:tab pos="6808866" algn="l"/>
                <a:tab pos="7304088" algn="l"/>
                <a:tab pos="7799310" algn="l"/>
                <a:tab pos="8294532" algn="l"/>
                <a:tab pos="8789755" algn="l"/>
                <a:tab pos="9284976" algn="l"/>
                <a:tab pos="9780199" algn="l"/>
                <a:tab pos="10275420" algn="l"/>
              </a:tabLst>
            </a:pPr>
            <a:endParaRPr lang="fr-FR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3808" y="899517"/>
            <a:ext cx="9071640" cy="4989240"/>
          </a:xfrm>
        </p:spPr>
        <p:txBody>
          <a:bodyPr/>
          <a:lstStyle/>
          <a:p>
            <a:r>
              <a:rPr lang="fr-FR" sz="1800" dirty="0" smtClean="0">
                <a:solidFill>
                  <a:srgbClr val="BFBFBF"/>
                </a:solidFill>
              </a:rPr>
              <a:t>Introduction générale sur le </a:t>
            </a:r>
            <a:r>
              <a:rPr lang="fr-FR" sz="1800" dirty="0" err="1" smtClean="0">
                <a:solidFill>
                  <a:srgbClr val="BFBFBF"/>
                </a:solidFill>
              </a:rPr>
              <a:t>RNASeq</a:t>
            </a:r>
            <a:endParaRPr lang="fr-FR" sz="1800" dirty="0" smtClean="0">
              <a:solidFill>
                <a:srgbClr val="BFBFBF"/>
              </a:solidFill>
            </a:endParaRPr>
          </a:p>
          <a:p>
            <a:pPr lvl="1"/>
            <a:r>
              <a:rPr lang="fr-FR" sz="1600" dirty="0" smtClean="0">
                <a:solidFill>
                  <a:srgbClr val="BFBFBF"/>
                </a:solidFill>
              </a:rPr>
              <a:t>Vue d’ensemble des grandes étapes dont l’analyse par assemblage de novo de </a:t>
            </a:r>
            <a:r>
              <a:rPr lang="fr-FR" sz="1600" dirty="0" err="1" smtClean="0">
                <a:solidFill>
                  <a:srgbClr val="BFBFBF"/>
                </a:solidFill>
              </a:rPr>
              <a:t>transcriptome</a:t>
            </a:r>
            <a:r>
              <a:rPr lang="fr-FR" sz="1600" dirty="0" smtClean="0">
                <a:solidFill>
                  <a:srgbClr val="BFBFBF"/>
                </a:solidFill>
              </a:rPr>
              <a:t> et la mesure de l’expression</a:t>
            </a:r>
          </a:p>
          <a:p>
            <a:r>
              <a:rPr lang="fr-FR" sz="1800" dirty="0" smtClean="0">
                <a:solidFill>
                  <a:srgbClr val="000000"/>
                </a:solidFill>
              </a:rPr>
              <a:t>L’assemblage </a:t>
            </a:r>
            <a:r>
              <a:rPr lang="fr-FR" sz="1800" i="1" dirty="0" smtClean="0">
                <a:solidFill>
                  <a:srgbClr val="000000"/>
                </a:solidFill>
              </a:rPr>
              <a:t>de novo </a:t>
            </a:r>
            <a:r>
              <a:rPr lang="fr-FR" sz="1800" dirty="0" smtClean="0">
                <a:solidFill>
                  <a:srgbClr val="000000"/>
                </a:solidFill>
              </a:rPr>
              <a:t>de </a:t>
            </a:r>
            <a:r>
              <a:rPr lang="fr-FR" sz="1800" dirty="0" err="1" smtClean="0">
                <a:solidFill>
                  <a:srgbClr val="000000"/>
                </a:solidFill>
              </a:rPr>
              <a:t>transcriptome</a:t>
            </a:r>
            <a:endParaRPr lang="fr-FR" sz="1800" dirty="0" smtClean="0">
              <a:solidFill>
                <a:srgbClr val="000000"/>
              </a:solidFill>
            </a:endParaRPr>
          </a:p>
          <a:p>
            <a:pPr lvl="1"/>
            <a:r>
              <a:rPr lang="fr-FR" sz="1600" dirty="0" smtClean="0">
                <a:solidFill>
                  <a:srgbClr val="000000"/>
                </a:solidFill>
              </a:rPr>
              <a:t>Traitement initial des </a:t>
            </a:r>
            <a:r>
              <a:rPr lang="fr-FR" sz="1600" dirty="0" err="1" smtClean="0">
                <a:solidFill>
                  <a:srgbClr val="000000"/>
                </a:solidFill>
              </a:rPr>
              <a:t>reads</a:t>
            </a:r>
            <a:endParaRPr lang="fr-FR" sz="1600" dirty="0" smtClean="0">
              <a:solidFill>
                <a:srgbClr val="000000"/>
              </a:solidFill>
            </a:endParaRPr>
          </a:p>
          <a:p>
            <a:pPr lvl="2"/>
            <a:r>
              <a:rPr lang="fr-FR" sz="1400" dirty="0" smtClean="0">
                <a:solidFill>
                  <a:srgbClr val="000000"/>
                </a:solidFill>
              </a:rPr>
              <a:t>Élimination des artefacts</a:t>
            </a:r>
          </a:p>
          <a:p>
            <a:pPr lvl="1"/>
            <a:r>
              <a:rPr lang="fr-FR" sz="1600" dirty="0" smtClean="0">
                <a:solidFill>
                  <a:srgbClr val="BFBFBF"/>
                </a:solidFill>
              </a:rPr>
              <a:t>L’assemblage </a:t>
            </a:r>
            <a:r>
              <a:rPr lang="fr-FR" sz="1600" i="1" dirty="0" smtClean="0">
                <a:solidFill>
                  <a:srgbClr val="BFBFBF"/>
                </a:solidFill>
              </a:rPr>
              <a:t>de novo</a:t>
            </a:r>
            <a:endParaRPr lang="fr-FR" sz="1600" dirty="0">
              <a:solidFill>
                <a:srgbClr val="BFBFBF"/>
              </a:solidFill>
            </a:endParaRPr>
          </a:p>
          <a:p>
            <a:pPr lvl="2"/>
            <a:r>
              <a:rPr lang="fr-FR" sz="1400" dirty="0">
                <a:solidFill>
                  <a:srgbClr val="BFBFBF"/>
                </a:solidFill>
              </a:rPr>
              <a:t>Filtrage/Normalisation des </a:t>
            </a:r>
            <a:r>
              <a:rPr lang="fr-FR" sz="1400" dirty="0" err="1">
                <a:solidFill>
                  <a:srgbClr val="BFBFBF"/>
                </a:solidFill>
              </a:rPr>
              <a:t>reads</a:t>
            </a:r>
            <a:r>
              <a:rPr lang="fr-FR" sz="1400" dirty="0">
                <a:solidFill>
                  <a:srgbClr val="BFBFBF"/>
                </a:solidFill>
              </a:rPr>
              <a:t> par couverture des </a:t>
            </a:r>
            <a:r>
              <a:rPr lang="fr-FR" sz="1400" dirty="0" err="1">
                <a:solidFill>
                  <a:srgbClr val="BFBFBF"/>
                </a:solidFill>
              </a:rPr>
              <a:t>k-mers</a:t>
            </a:r>
            <a:endParaRPr lang="fr-FR" sz="1400" dirty="0">
              <a:solidFill>
                <a:srgbClr val="BFBFBF"/>
              </a:solidFill>
            </a:endParaRPr>
          </a:p>
          <a:p>
            <a:pPr lvl="2"/>
            <a:r>
              <a:rPr lang="fr-FR" sz="1400" dirty="0" smtClean="0">
                <a:solidFill>
                  <a:srgbClr val="BFBFBF"/>
                </a:solidFill>
              </a:rPr>
              <a:t>Cas de Trinity</a:t>
            </a:r>
          </a:p>
          <a:p>
            <a:pPr lvl="2"/>
            <a:r>
              <a:rPr lang="fr-FR" sz="1400" dirty="0" smtClean="0">
                <a:solidFill>
                  <a:srgbClr val="BFBFBF"/>
                </a:solidFill>
              </a:rPr>
              <a:t>Qualité de l’assemblage</a:t>
            </a:r>
            <a:endParaRPr lang="fr-FR" sz="1200" dirty="0" smtClean="0">
              <a:solidFill>
                <a:srgbClr val="BFBFBF"/>
              </a:solidFill>
            </a:endParaRPr>
          </a:p>
          <a:p>
            <a:pPr lvl="1"/>
            <a:r>
              <a:rPr lang="fr-FR" sz="1600" dirty="0" smtClean="0">
                <a:solidFill>
                  <a:srgbClr val="BFBFBF"/>
                </a:solidFill>
              </a:rPr>
              <a:t>Mesure de l’expression par banque</a:t>
            </a:r>
          </a:p>
          <a:p>
            <a:pPr lvl="2"/>
            <a:r>
              <a:rPr lang="fr-FR" sz="1600" dirty="0" err="1" smtClean="0">
                <a:solidFill>
                  <a:srgbClr val="BFBFBF"/>
                </a:solidFill>
              </a:rPr>
              <a:t>Mapping</a:t>
            </a:r>
            <a:endParaRPr lang="fr-FR" sz="1600" dirty="0" smtClean="0">
              <a:solidFill>
                <a:srgbClr val="BFBFBF"/>
              </a:solidFill>
            </a:endParaRPr>
          </a:p>
          <a:p>
            <a:pPr lvl="2"/>
            <a:r>
              <a:rPr lang="fr-FR" sz="1600" dirty="0" smtClean="0">
                <a:solidFill>
                  <a:srgbClr val="BFBFBF"/>
                </a:solidFill>
              </a:rPr>
              <a:t>Filtrage et comptage</a:t>
            </a:r>
          </a:p>
        </p:txBody>
      </p:sp>
      <p:sp>
        <p:nvSpPr>
          <p:cNvPr id="6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Plan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539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pipeline: traitement initial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672160" y="1979637"/>
            <a:ext cx="1800200" cy="9361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Traitement initial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511920" y="4787949"/>
            <a:ext cx="1800200" cy="8640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Assemblage </a:t>
            </a:r>
          </a:p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de novo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408464" y="4715941"/>
            <a:ext cx="1800200" cy="9361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Mesure de l’expression par banque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9792" y="899517"/>
            <a:ext cx="1584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Librairies </a:t>
            </a:r>
            <a:r>
              <a:rPr lang="fr-FR" dirty="0" err="1"/>
              <a:t>Paired</a:t>
            </a:r>
            <a:r>
              <a:rPr lang="fr-FR" dirty="0"/>
              <a:t>-</a:t>
            </a:r>
            <a:r>
              <a:rPr lang="fr-FR" dirty="0" smtClean="0"/>
              <a:t>end</a:t>
            </a:r>
            <a:endParaRPr lang="fr-FR" dirty="0"/>
          </a:p>
          <a:p>
            <a:r>
              <a:rPr lang="fr-FR" dirty="0"/>
              <a:t>brin spécifique</a:t>
            </a:r>
          </a:p>
        </p:txBody>
      </p:sp>
      <p:sp>
        <p:nvSpPr>
          <p:cNvPr id="22" name="Parallélogramme 21"/>
          <p:cNvSpPr/>
          <p:nvPr/>
        </p:nvSpPr>
        <p:spPr>
          <a:xfrm>
            <a:off x="1114800" y="6228109"/>
            <a:ext cx="2592288" cy="576064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rgbClr val="000000"/>
                </a:solidFill>
              </a:rPr>
              <a:t>Transcriptome</a:t>
            </a:r>
            <a:r>
              <a:rPr lang="fr-FR" sz="1600" dirty="0" smtClean="0">
                <a:solidFill>
                  <a:srgbClr val="000000"/>
                </a:solidFill>
              </a:rPr>
              <a:t> de </a:t>
            </a:r>
            <a:r>
              <a:rPr lang="fr-FR" sz="1600" dirty="0" err="1" smtClean="0">
                <a:solidFill>
                  <a:srgbClr val="000000"/>
                </a:solidFill>
              </a:rPr>
              <a:t>référérence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3" name="Parallélogramme 22"/>
          <p:cNvSpPr/>
          <p:nvPr/>
        </p:nvSpPr>
        <p:spPr>
          <a:xfrm>
            <a:off x="4824288" y="6084093"/>
            <a:ext cx="1872208" cy="720080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transcrit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4" name="Parallélogramme 23"/>
          <p:cNvSpPr/>
          <p:nvPr/>
        </p:nvSpPr>
        <p:spPr>
          <a:xfrm>
            <a:off x="7336184" y="6084093"/>
            <a:ext cx="1944216" cy="720080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gène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5" name="Parallélogramme 24"/>
          <p:cNvSpPr/>
          <p:nvPr/>
        </p:nvSpPr>
        <p:spPr>
          <a:xfrm>
            <a:off x="4976688" y="6236493"/>
            <a:ext cx="1872208" cy="71169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transcrit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6" name="Parallélogramme 25"/>
          <p:cNvSpPr/>
          <p:nvPr/>
        </p:nvSpPr>
        <p:spPr>
          <a:xfrm>
            <a:off x="7488584" y="6236493"/>
            <a:ext cx="1944216" cy="71169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gène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7128544" y="755501"/>
            <a:ext cx="2736304" cy="2016224"/>
          </a:xfrm>
          <a:prstGeom prst="roundRect">
            <a:avLst/>
          </a:prstGeom>
          <a:solidFill>
            <a:srgbClr val="D7E4BD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>
              <a:buSzPct val="60000"/>
            </a:pPr>
            <a:r>
              <a:rPr lang="fr-FR" sz="1600" b="1" dirty="0" smtClean="0">
                <a:solidFill>
                  <a:srgbClr val="000000"/>
                </a:solidFill>
              </a:rPr>
              <a:t>Périmètre </a:t>
            </a:r>
            <a:r>
              <a:rPr lang="fr-FR" sz="1600" b="1" dirty="0">
                <a:solidFill>
                  <a:srgbClr val="000000"/>
                </a:solidFill>
              </a:rPr>
              <a:t>du pipeline d’analyse </a:t>
            </a:r>
            <a:r>
              <a:rPr lang="fr-FR" sz="1600" b="1" dirty="0" err="1">
                <a:solidFill>
                  <a:srgbClr val="000000"/>
                </a:solidFill>
              </a:rPr>
              <a:t>RNASeq</a:t>
            </a:r>
            <a:endParaRPr lang="fr-FR" sz="1600" b="1" dirty="0">
              <a:solidFill>
                <a:srgbClr val="000000"/>
              </a:solidFill>
            </a:endParaRP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Pas de génome de référence</a:t>
            </a: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Organisme eucaryote</a:t>
            </a: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Données </a:t>
            </a:r>
            <a:r>
              <a:rPr lang="fr-FR" sz="1600" dirty="0" smtClean="0">
                <a:solidFill>
                  <a:srgbClr val="000000"/>
                </a:solidFill>
              </a:rPr>
              <a:t>Illumina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2" name="Rogner un rectangle à un seul coin 31"/>
          <p:cNvSpPr/>
          <p:nvPr/>
        </p:nvSpPr>
        <p:spPr>
          <a:xfrm>
            <a:off x="2448024" y="3203773"/>
            <a:ext cx="1584176" cy="64807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33" name="Rogner un rectangle à un seul coin 32"/>
          <p:cNvSpPr/>
          <p:nvPr/>
        </p:nvSpPr>
        <p:spPr>
          <a:xfrm>
            <a:off x="2592040" y="3563813"/>
            <a:ext cx="1584176" cy="64807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34" name="Rogner un rectangle à un seul coin 33"/>
          <p:cNvSpPr/>
          <p:nvPr/>
        </p:nvSpPr>
        <p:spPr>
          <a:xfrm>
            <a:off x="5112320" y="3203773"/>
            <a:ext cx="1584176" cy="648072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sp>
        <p:nvSpPr>
          <p:cNvPr id="35" name="Rogner un rectangle à un seul coin 34"/>
          <p:cNvSpPr/>
          <p:nvPr/>
        </p:nvSpPr>
        <p:spPr>
          <a:xfrm>
            <a:off x="5256336" y="3563813"/>
            <a:ext cx="1584176" cy="648072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cxnSp>
        <p:nvCxnSpPr>
          <p:cNvPr id="46" name="Connecteur en arc 45"/>
          <p:cNvCxnSpPr>
            <a:stCxn id="9" idx="1"/>
            <a:endCxn id="32" idx="3"/>
          </p:cNvCxnSpPr>
          <p:nvPr/>
        </p:nvCxnSpPr>
        <p:spPr>
          <a:xfrm rot="10800000" flipV="1">
            <a:off x="3240112" y="2447689"/>
            <a:ext cx="432048" cy="756084"/>
          </a:xfrm>
          <a:prstGeom prst="curvedConnector2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en arc 50"/>
          <p:cNvCxnSpPr>
            <a:stCxn id="84" idx="1"/>
            <a:endCxn id="9" idx="1"/>
          </p:cNvCxnSpPr>
          <p:nvPr/>
        </p:nvCxnSpPr>
        <p:spPr>
          <a:xfrm rot="16200000" flipH="1">
            <a:off x="3114098" y="1889627"/>
            <a:ext cx="684076" cy="432048"/>
          </a:xfrm>
          <a:prstGeom prst="curvedConnector2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rc 51"/>
          <p:cNvCxnSpPr>
            <a:stCxn id="86" idx="1"/>
            <a:endCxn id="9" idx="3"/>
          </p:cNvCxnSpPr>
          <p:nvPr/>
        </p:nvCxnSpPr>
        <p:spPr>
          <a:xfrm rot="5400000">
            <a:off x="5346346" y="1889627"/>
            <a:ext cx="684076" cy="432048"/>
          </a:xfrm>
          <a:prstGeom prst="curvedConnector2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en arc 54"/>
          <p:cNvCxnSpPr>
            <a:stCxn id="9" idx="3"/>
            <a:endCxn id="34" idx="3"/>
          </p:cNvCxnSpPr>
          <p:nvPr/>
        </p:nvCxnSpPr>
        <p:spPr>
          <a:xfrm>
            <a:off x="5472360" y="2447689"/>
            <a:ext cx="432048" cy="756084"/>
          </a:xfrm>
          <a:prstGeom prst="curvedConnector2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rc 57"/>
          <p:cNvCxnSpPr>
            <a:stCxn id="33" idx="1"/>
            <a:endCxn id="10" idx="0"/>
          </p:cNvCxnSpPr>
          <p:nvPr/>
        </p:nvCxnSpPr>
        <p:spPr>
          <a:xfrm rot="5400000">
            <a:off x="2610042" y="4013863"/>
            <a:ext cx="576064" cy="972108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en arc 60"/>
          <p:cNvCxnSpPr>
            <a:stCxn id="35" idx="1"/>
            <a:endCxn id="10" idx="0"/>
          </p:cNvCxnSpPr>
          <p:nvPr/>
        </p:nvCxnSpPr>
        <p:spPr>
          <a:xfrm rot="5400000">
            <a:off x="3942190" y="2681715"/>
            <a:ext cx="576064" cy="3636404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10" idx="2"/>
            <a:endCxn id="22" idx="0"/>
          </p:cNvCxnSpPr>
          <p:nvPr/>
        </p:nvCxnSpPr>
        <p:spPr>
          <a:xfrm flipH="1">
            <a:off x="2410944" y="5652045"/>
            <a:ext cx="1076" cy="576064"/>
          </a:xfrm>
          <a:prstGeom prst="straightConnector1">
            <a:avLst/>
          </a:prstGeom>
          <a:ln w="3810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ogner un rectangle à un seul coin 82"/>
          <p:cNvSpPr/>
          <p:nvPr/>
        </p:nvSpPr>
        <p:spPr>
          <a:xfrm>
            <a:off x="2304008" y="755501"/>
            <a:ext cx="1584176" cy="648072"/>
          </a:xfrm>
          <a:prstGeom prst="snip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84" name="Rogner un rectangle à un seul coin 83"/>
          <p:cNvSpPr/>
          <p:nvPr/>
        </p:nvSpPr>
        <p:spPr>
          <a:xfrm>
            <a:off x="2448024" y="1115541"/>
            <a:ext cx="1584176" cy="648072"/>
          </a:xfrm>
          <a:prstGeom prst="snip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85" name="Rogner un rectangle à un seul coin 84"/>
          <p:cNvSpPr/>
          <p:nvPr/>
        </p:nvSpPr>
        <p:spPr>
          <a:xfrm>
            <a:off x="4968304" y="755501"/>
            <a:ext cx="1584176" cy="648072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sp>
        <p:nvSpPr>
          <p:cNvPr id="86" name="Rogner un rectangle à un seul coin 85"/>
          <p:cNvSpPr/>
          <p:nvPr/>
        </p:nvSpPr>
        <p:spPr>
          <a:xfrm>
            <a:off x="5112320" y="1115541"/>
            <a:ext cx="1584176" cy="648072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cxnSp>
        <p:nvCxnSpPr>
          <p:cNvPr id="89" name="Connecteur en arc 88"/>
          <p:cNvCxnSpPr>
            <a:stCxn id="33" idx="1"/>
            <a:endCxn id="11" idx="0"/>
          </p:cNvCxnSpPr>
          <p:nvPr/>
        </p:nvCxnSpPr>
        <p:spPr>
          <a:xfrm rot="16200000" flipH="1">
            <a:off x="5094318" y="2501695"/>
            <a:ext cx="504056" cy="3924436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en arc 91"/>
          <p:cNvCxnSpPr>
            <a:stCxn id="35" idx="1"/>
            <a:endCxn id="11" idx="0"/>
          </p:cNvCxnSpPr>
          <p:nvPr/>
        </p:nvCxnSpPr>
        <p:spPr>
          <a:xfrm rot="16200000" flipH="1">
            <a:off x="6426466" y="3833843"/>
            <a:ext cx="504056" cy="1260140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en angle 95"/>
          <p:cNvCxnSpPr>
            <a:stCxn id="22" idx="2"/>
            <a:endCxn id="11" idx="1"/>
          </p:cNvCxnSpPr>
          <p:nvPr/>
        </p:nvCxnSpPr>
        <p:spPr>
          <a:xfrm flipV="1">
            <a:off x="3635080" y="5183993"/>
            <a:ext cx="2773384" cy="1332148"/>
          </a:xfrm>
          <a:prstGeom prst="bentConnector3">
            <a:avLst>
              <a:gd name="adj1" fmla="val 27606"/>
            </a:avLst>
          </a:prstGeom>
          <a:ln w="3810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en angle 96"/>
          <p:cNvCxnSpPr>
            <a:stCxn id="11" idx="2"/>
            <a:endCxn id="23" idx="1"/>
          </p:cNvCxnSpPr>
          <p:nvPr/>
        </p:nvCxnSpPr>
        <p:spPr>
          <a:xfrm rot="5400000">
            <a:off x="6363459" y="5138988"/>
            <a:ext cx="432048" cy="145816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en angle 105"/>
          <p:cNvCxnSpPr>
            <a:stCxn id="11" idx="2"/>
            <a:endCxn id="24" idx="1"/>
          </p:cNvCxnSpPr>
          <p:nvPr/>
        </p:nvCxnSpPr>
        <p:spPr>
          <a:xfrm rot="16200000" flipH="1">
            <a:off x="7637409" y="5323200"/>
            <a:ext cx="432048" cy="108973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575816" y="3419797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Fichiers nettoyés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904675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Élimination des artefacts: retrait des adaptateurs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9" name="Image 8" descr="rnaseq_illlumina_paired-end_adaptateur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808" y="584065"/>
            <a:ext cx="4477247" cy="62921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2608" y="755501"/>
            <a:ext cx="4608018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/>
              <a:t>Exemple: adaptateurs/</a:t>
            </a:r>
            <a:r>
              <a:rPr lang="fr-FR" sz="1600" b="1" u="sng" dirty="0" err="1" smtClean="0"/>
              <a:t>primers</a:t>
            </a:r>
            <a:r>
              <a:rPr lang="fr-FR" sz="1600" b="1" dirty="0" smtClean="0"/>
              <a:t> (brin spécifique)</a:t>
            </a:r>
          </a:p>
          <a:p>
            <a:r>
              <a:rPr lang="fr-FR" sz="1600" b="1" dirty="0" smtClean="0"/>
              <a:t>P5: A1 / </a:t>
            </a:r>
            <a:r>
              <a:rPr lang="fr-FR" sz="1600" b="1" u="sng" dirty="0" smtClean="0"/>
              <a:t>SP1</a:t>
            </a:r>
            <a:endParaRPr lang="fr-FR" sz="1600" b="1" u="sng" dirty="0"/>
          </a:p>
          <a:p>
            <a:r>
              <a:rPr lang="fr-FR" sz="1600" dirty="0" smtClean="0"/>
              <a:t>5’AATGATACGGCGACCACCGAGATCT</a:t>
            </a:r>
            <a:r>
              <a:rPr lang="fr-FR" sz="1600" u="sng" dirty="0" smtClean="0"/>
              <a:t>ACACTCTTTCCCTACACGACGCTCTTCCGATCT</a:t>
            </a:r>
            <a:r>
              <a:rPr lang="fr-FR" sz="1600" dirty="0"/>
              <a:t> </a:t>
            </a:r>
          </a:p>
          <a:p>
            <a:endParaRPr lang="fr-FR" sz="1600" dirty="0" smtClean="0"/>
          </a:p>
          <a:p>
            <a:r>
              <a:rPr lang="fr-FR" sz="1600" b="1" dirty="0" smtClean="0"/>
              <a:t>Index </a:t>
            </a:r>
            <a:r>
              <a:rPr lang="fr-FR" sz="1600" b="1" dirty="0" err="1" smtClean="0"/>
              <a:t>barcode</a:t>
            </a:r>
            <a:r>
              <a:rPr lang="fr-FR" sz="1600" b="1" dirty="0" smtClean="0"/>
              <a:t> primer:</a:t>
            </a:r>
          </a:p>
          <a:p>
            <a:r>
              <a:rPr lang="fr-FR" sz="1600" u="sng" dirty="0" smtClean="0"/>
              <a:t>5</a:t>
            </a:r>
            <a:r>
              <a:rPr lang="fr-FR" sz="1600" u="sng" dirty="0"/>
              <a:t>’ </a:t>
            </a:r>
            <a:r>
              <a:rPr lang="fr-FR" sz="1600" i="1" u="sng" dirty="0" smtClean="0"/>
              <a:t>CAAGCAGAAGACGGCATACGAGAT</a:t>
            </a:r>
          </a:p>
          <a:p>
            <a:endParaRPr lang="fr-FR" sz="1600" dirty="0" smtClean="0"/>
          </a:p>
          <a:p>
            <a:r>
              <a:rPr lang="fr-FR" sz="1600" b="1" dirty="0" smtClean="0"/>
              <a:t>P7: A2 / </a:t>
            </a:r>
            <a:r>
              <a:rPr lang="fr-FR" sz="1600" b="1" dirty="0" err="1"/>
              <a:t>barcode</a:t>
            </a:r>
            <a:r>
              <a:rPr lang="fr-FR" sz="1600" dirty="0"/>
              <a:t> (8nt) </a:t>
            </a:r>
            <a:r>
              <a:rPr lang="fr-FR" sz="1600" dirty="0" smtClean="0"/>
              <a:t>/ </a:t>
            </a:r>
            <a:r>
              <a:rPr lang="fr-FR" sz="1600" b="1" dirty="0" smtClean="0"/>
              <a:t>SP2</a:t>
            </a:r>
          </a:p>
          <a:p>
            <a:r>
              <a:rPr lang="fr-FR" sz="1600" dirty="0"/>
              <a:t>5’ GATCGGAAGAGCACACGTCT [</a:t>
            </a:r>
            <a:r>
              <a:rPr lang="fr-FR" sz="1600" b="1" dirty="0" err="1"/>
              <a:t>barcode</a:t>
            </a:r>
            <a:r>
              <a:rPr lang="fr-FR" sz="1600" dirty="0" smtClean="0"/>
              <a:t>] </a:t>
            </a:r>
            <a:r>
              <a:rPr lang="fr-FR" sz="1600" i="1" u="sng" dirty="0"/>
              <a:t>ATCTCGTATGCCGTCTTCTGCTTG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6192440" y="4067869"/>
            <a:ext cx="3096345" cy="26642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/>
                </a:solidFill>
              </a:rPr>
              <a:t>Si </a:t>
            </a:r>
            <a:r>
              <a:rPr lang="fr-FR" b="1" dirty="0" smtClean="0">
                <a:solidFill>
                  <a:schemeClr val="tx1"/>
                </a:solidFill>
              </a:rPr>
              <a:t>adaptateurs non éliminés des </a:t>
            </a:r>
            <a:r>
              <a:rPr lang="fr-FR" b="1" dirty="0" err="1" smtClean="0">
                <a:solidFill>
                  <a:schemeClr val="tx1"/>
                </a:solidFill>
              </a:rPr>
              <a:t>reads</a:t>
            </a:r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fr-FR" b="1" dirty="0" smtClean="0">
                <a:solidFill>
                  <a:schemeClr val="tx1"/>
                </a:solidFill>
              </a:rPr>
              <a:t>=&gt; risque </a:t>
            </a:r>
            <a:r>
              <a:rPr lang="fr-FR" b="1" dirty="0">
                <a:solidFill>
                  <a:schemeClr val="tx1"/>
                </a:solidFill>
              </a:rPr>
              <a:t>d’assembler des chimères car les </a:t>
            </a:r>
            <a:r>
              <a:rPr lang="fr-FR" b="1" dirty="0" err="1">
                <a:solidFill>
                  <a:schemeClr val="tx1"/>
                </a:solidFill>
              </a:rPr>
              <a:t>reads</a:t>
            </a:r>
            <a:r>
              <a:rPr lang="fr-FR" b="1" dirty="0">
                <a:solidFill>
                  <a:schemeClr val="tx1"/>
                </a:solidFill>
              </a:rPr>
              <a:t> provenant de différents transcrits peuvent se chevaucher sur ces séquences.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6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Élimination des artefacts: qualité des bases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03808" y="899517"/>
            <a:ext cx="1460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Format FASTQ</a:t>
            </a:r>
            <a:r>
              <a:rPr lang="fr-FR" sz="1600" dirty="0" smtClean="0"/>
              <a:t>:</a:t>
            </a:r>
          </a:p>
        </p:txBody>
      </p:sp>
      <p:pic>
        <p:nvPicPr>
          <p:cNvPr id="10" name="Image 9" descr="fastq_quality_encod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6020" y="2699717"/>
            <a:ext cx="7488585" cy="38714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5896" y="5219997"/>
            <a:ext cx="4536504" cy="21602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en angle 12"/>
          <p:cNvCxnSpPr/>
          <p:nvPr/>
        </p:nvCxnSpPr>
        <p:spPr>
          <a:xfrm rot="16200000" flipH="1">
            <a:off x="-504304" y="3598741"/>
            <a:ext cx="2952328" cy="504056"/>
          </a:xfrm>
          <a:prstGeom prst="bentConnector3">
            <a:avLst>
              <a:gd name="adj1" fmla="val 100238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3808" y="1259557"/>
            <a:ext cx="7920880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@61G9EAAXX100520:5:100:10000:5699/1</a:t>
            </a:r>
          </a:p>
          <a:p>
            <a:r>
              <a:rPr lang="fr-FR" sz="1600" dirty="0"/>
              <a:t>ATTGAGGAATAGTAATAAACGGAGGACTATTTAACCTGTTTCCTTTCTTTACGTTTTTTAAATCCTTT</a:t>
            </a:r>
          </a:p>
          <a:p>
            <a:r>
              <a:rPr lang="fr-FR" sz="1600" dirty="0"/>
              <a:t>+</a:t>
            </a:r>
          </a:p>
          <a:p>
            <a:r>
              <a:rPr lang="fr-FR" sz="1600" dirty="0"/>
              <a:t>DDDDABBD?DDDCDDDDD?DD5DDD:CB=DACBCCDDBB:BCCCBBA=?AABBABBBBBBB@B=BAAA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107154" y="6588149"/>
            <a:ext cx="26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Encodage de la qualité (</a:t>
            </a:r>
            <a:r>
              <a:rPr lang="fr-FR" sz="1400" dirty="0" err="1" smtClean="0"/>
              <a:t>wikipedia</a:t>
            </a:r>
            <a:r>
              <a:rPr lang="fr-FR" sz="1400" dirty="0" smtClean="0"/>
              <a:t>) 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8496696" y="1475581"/>
            <a:ext cx="6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Read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8496696" y="1961097"/>
            <a:ext cx="158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Score Qualités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9343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Élimination des artefacts: qualité des bases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6" name="Image 5" descr="fastqc_per_base_quality_spombe_gd_75k_lef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768" y="1115541"/>
            <a:ext cx="9793087" cy="57606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104208" y="75550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Raw</a:t>
            </a:r>
            <a:r>
              <a:rPr lang="fr-FR" dirty="0" smtClean="0"/>
              <a:t> </a:t>
            </a:r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3528144" y="4211885"/>
            <a:ext cx="1800200" cy="158417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Reads</a:t>
            </a:r>
            <a:r>
              <a:rPr lang="fr-FR" dirty="0" smtClean="0">
                <a:solidFill>
                  <a:schemeClr val="bg1"/>
                </a:solidFill>
              </a:rPr>
              <a:t> de mauvaise qualité en 3’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6687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Autre processus 66"/>
          <p:cNvSpPr/>
          <p:nvPr/>
        </p:nvSpPr>
        <p:spPr>
          <a:xfrm>
            <a:off x="215776" y="683493"/>
            <a:ext cx="9433048" cy="3960440"/>
          </a:xfrm>
          <a:prstGeom prst="flowChartAlternateProcess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Élimination des artefacts: qualité des bases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4008" y="1619597"/>
            <a:ext cx="5328592" cy="1440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043786" y="1482677"/>
            <a:ext cx="33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050904" y="1187549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5’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632600" y="1187549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3’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586962" y="1484851"/>
            <a:ext cx="33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</a:t>
            </a:r>
            <a:endParaRPr lang="fr-FR" dirty="0"/>
          </a:p>
        </p:txBody>
      </p:sp>
      <p:pic>
        <p:nvPicPr>
          <p:cNvPr id="16" name="Image 15" descr="pacman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7904" y="1187549"/>
            <a:ext cx="714638" cy="834890"/>
          </a:xfrm>
          <a:prstGeom prst="rect">
            <a:avLst/>
          </a:prstGeom>
        </p:spPr>
      </p:pic>
      <p:pic>
        <p:nvPicPr>
          <p:cNvPr id="21" name="Image 20" descr="pacman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20632" y="1187549"/>
            <a:ext cx="714638" cy="83489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431800" y="827509"/>
            <a:ext cx="447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É</a:t>
            </a:r>
            <a:r>
              <a:rPr lang="fr-FR" b="1" dirty="0" smtClean="0"/>
              <a:t>limination des Ns en 5’ et en 3’ (si présents)</a:t>
            </a:r>
            <a:endParaRPr lang="fr-FR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4536256" y="1259557"/>
            <a:ext cx="61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2304008" y="2915741"/>
            <a:ext cx="5328592" cy="1440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256411" y="2778821"/>
            <a:ext cx="111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AAAAAAA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2050904" y="2483693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5’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7632600" y="2483693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3’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7586962" y="2780995"/>
            <a:ext cx="98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AAAAAA</a:t>
            </a:r>
            <a:endParaRPr lang="fr-FR" dirty="0"/>
          </a:p>
        </p:txBody>
      </p:sp>
      <p:pic>
        <p:nvPicPr>
          <p:cNvPr id="29" name="Image 28" descr="pacman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816" y="2483693"/>
            <a:ext cx="714638" cy="834890"/>
          </a:xfrm>
          <a:prstGeom prst="rect">
            <a:avLst/>
          </a:prstGeom>
        </p:spPr>
      </p:pic>
      <p:pic>
        <p:nvPicPr>
          <p:cNvPr id="30" name="Image 29" descr="pacman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502138" y="2483693"/>
            <a:ext cx="714638" cy="834890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431800" y="2123653"/>
            <a:ext cx="567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É</a:t>
            </a:r>
            <a:r>
              <a:rPr lang="fr-FR" b="1" dirty="0" smtClean="0"/>
              <a:t>limination des queues </a:t>
            </a:r>
            <a:r>
              <a:rPr lang="fr-FR" b="1" dirty="0" err="1" smtClean="0"/>
              <a:t>polyA</a:t>
            </a:r>
            <a:r>
              <a:rPr lang="fr-FR" b="1" dirty="0" smtClean="0"/>
              <a:t>/</a:t>
            </a:r>
            <a:r>
              <a:rPr lang="fr-FR" b="1" dirty="0" err="1" smtClean="0"/>
              <a:t>T</a:t>
            </a:r>
            <a:r>
              <a:rPr lang="fr-FR" b="1" dirty="0" smtClean="0"/>
              <a:t> en 5’ et en 3’ (si taille ≥ 5)</a:t>
            </a:r>
            <a:endParaRPr lang="fr-FR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4536256" y="2555701"/>
            <a:ext cx="61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</a:t>
            </a:r>
            <a:endParaRPr lang="fr-FR" dirty="0"/>
          </a:p>
        </p:txBody>
      </p:sp>
      <p:sp>
        <p:nvSpPr>
          <p:cNvPr id="33" name="Décision 32"/>
          <p:cNvSpPr/>
          <p:nvPr/>
        </p:nvSpPr>
        <p:spPr>
          <a:xfrm>
            <a:off x="1079872" y="4978315"/>
            <a:ext cx="1944216" cy="792088"/>
          </a:xfrm>
          <a:prstGeom prst="flowChartDecision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Longueur ≥ 50 ?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76016" y="4139877"/>
            <a:ext cx="5328592" cy="1440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7704608" y="3707829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3’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7658970" y="4005131"/>
            <a:ext cx="99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ATCGGG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9" name="Image 38" descr="pacman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574146" y="3707829"/>
            <a:ext cx="714638" cy="834890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503808" y="3347789"/>
            <a:ext cx="429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É</a:t>
            </a:r>
            <a:r>
              <a:rPr lang="fr-FR" b="1" dirty="0" smtClean="0"/>
              <a:t>limination des bases en 3’ (si </a:t>
            </a:r>
            <a:r>
              <a:rPr lang="fr-FR" b="1" dirty="0" smtClean="0">
                <a:solidFill>
                  <a:srgbClr val="FF0000"/>
                </a:solidFill>
              </a:rPr>
              <a:t>qualité &lt; 20</a:t>
            </a:r>
            <a:r>
              <a:rPr lang="fr-FR" b="1" dirty="0" smtClean="0"/>
              <a:t>)</a:t>
            </a:r>
            <a:endParaRPr lang="fr-FR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4608264" y="3779837"/>
            <a:ext cx="61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2050904" y="3707829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5’</a:t>
            </a:r>
            <a:endParaRPr lang="fr-FR" dirty="0"/>
          </a:p>
        </p:txBody>
      </p:sp>
      <p:sp>
        <p:nvSpPr>
          <p:cNvPr id="43" name="Décision 42"/>
          <p:cNvSpPr/>
          <p:nvPr/>
        </p:nvSpPr>
        <p:spPr>
          <a:xfrm>
            <a:off x="2880072" y="5652045"/>
            <a:ext cx="2016224" cy="864096"/>
          </a:xfrm>
          <a:prstGeom prst="flowChartDecision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Qualité moyenne ≥ 25 ? 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44" name="Décision 43"/>
          <p:cNvSpPr/>
          <p:nvPr/>
        </p:nvSpPr>
        <p:spPr>
          <a:xfrm>
            <a:off x="4896296" y="6372125"/>
            <a:ext cx="1872208" cy="720080"/>
          </a:xfrm>
          <a:prstGeom prst="flowChartDecision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Entropie ≥ 70 ? 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46" name="Connecteur en angle 45"/>
          <p:cNvCxnSpPr>
            <a:stCxn id="33" idx="3"/>
            <a:endCxn id="43" idx="0"/>
          </p:cNvCxnSpPr>
          <p:nvPr/>
        </p:nvCxnSpPr>
        <p:spPr>
          <a:xfrm>
            <a:off x="3024088" y="5374359"/>
            <a:ext cx="864096" cy="277686"/>
          </a:xfrm>
          <a:prstGeom prst="bentConnector2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en angle 46"/>
          <p:cNvCxnSpPr>
            <a:stCxn id="43" idx="3"/>
            <a:endCxn id="44" idx="0"/>
          </p:cNvCxnSpPr>
          <p:nvPr/>
        </p:nvCxnSpPr>
        <p:spPr>
          <a:xfrm>
            <a:off x="4896296" y="6084093"/>
            <a:ext cx="936104" cy="288032"/>
          </a:xfrm>
          <a:prstGeom prst="bentConnector2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3024088" y="5003973"/>
            <a:ext cx="48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71" name="ZoneTexte 70"/>
          <p:cNvSpPr txBox="1"/>
          <p:nvPr/>
        </p:nvSpPr>
        <p:spPr>
          <a:xfrm>
            <a:off x="4896296" y="5724053"/>
            <a:ext cx="48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72" name="ZoneTexte 71"/>
          <p:cNvSpPr txBox="1"/>
          <p:nvPr/>
        </p:nvSpPr>
        <p:spPr>
          <a:xfrm>
            <a:off x="6768504" y="6372125"/>
            <a:ext cx="48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7416576" y="6553221"/>
            <a:ext cx="239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Reads</a:t>
            </a:r>
            <a:r>
              <a:rPr lang="fr-FR" dirty="0" smtClean="0"/>
              <a:t> de bonne qualité</a:t>
            </a:r>
            <a:endParaRPr lang="fr-FR" dirty="0"/>
          </a:p>
        </p:txBody>
      </p:sp>
      <p:cxnSp>
        <p:nvCxnSpPr>
          <p:cNvPr id="75" name="Connecteur droit avec flèche 74"/>
          <p:cNvCxnSpPr>
            <a:stCxn id="44" idx="3"/>
            <a:endCxn id="73" idx="1"/>
          </p:cNvCxnSpPr>
          <p:nvPr/>
        </p:nvCxnSpPr>
        <p:spPr>
          <a:xfrm>
            <a:off x="6768504" y="6732165"/>
            <a:ext cx="648072" cy="5722"/>
          </a:xfrm>
          <a:prstGeom prst="straightConnector1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>
            <a:endCxn id="33" idx="0"/>
          </p:cNvCxnSpPr>
          <p:nvPr/>
        </p:nvCxnSpPr>
        <p:spPr>
          <a:xfrm flipH="1">
            <a:off x="2051980" y="4643933"/>
            <a:ext cx="36004" cy="334382"/>
          </a:xfrm>
          <a:prstGeom prst="straightConnector1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95372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Élimination des artefacts: qualité des bases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Image 6" descr="fastqc_per_base_quality_spombe_gd_75k_left_clea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768" y="1025200"/>
            <a:ext cx="9925314" cy="592298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456136" y="683493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  <a:r>
              <a:rPr lang="fr-FR" dirty="0" smtClean="0"/>
              <a:t>ase-</a:t>
            </a:r>
            <a:r>
              <a:rPr lang="fr-FR" dirty="0" err="1" smtClean="0"/>
              <a:t>quality</a:t>
            </a:r>
            <a:r>
              <a:rPr lang="fr-FR" dirty="0" smtClean="0"/>
              <a:t> </a:t>
            </a:r>
            <a:r>
              <a:rPr lang="fr-FR" dirty="0" err="1" smtClean="0"/>
              <a:t>filtered</a:t>
            </a:r>
            <a:r>
              <a:rPr lang="fr-FR" dirty="0" smtClean="0"/>
              <a:t> </a:t>
            </a:r>
            <a:r>
              <a:rPr lang="fr-FR" dirty="0" err="1" smtClean="0"/>
              <a:t>reads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593116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Élimination des artefacts: élimination des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reads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rRNA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28344" y="6023118"/>
            <a:ext cx="4246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Todd Smith, "Small </a:t>
            </a:r>
            <a:r>
              <a:rPr lang="fr-FR" sz="1200" dirty="0" err="1"/>
              <a:t>RNAs</a:t>
            </a:r>
            <a:r>
              <a:rPr lang="fr-FR" sz="1200" dirty="0"/>
              <a:t> </a:t>
            </a:r>
            <a:r>
              <a:rPr lang="fr-FR" sz="1200" dirty="0" err="1"/>
              <a:t>Get</a:t>
            </a:r>
            <a:r>
              <a:rPr lang="fr-FR" sz="1200" dirty="0"/>
              <a:t> </a:t>
            </a:r>
            <a:r>
              <a:rPr lang="fr-FR" sz="1200" dirty="0" err="1"/>
              <a:t>Smaller</a:t>
            </a:r>
            <a:r>
              <a:rPr lang="fr-FR" sz="1200" dirty="0"/>
              <a:t>," </a:t>
            </a:r>
            <a:r>
              <a:rPr lang="fr-FR" sz="1200" dirty="0" err="1"/>
              <a:t>Geospiza</a:t>
            </a:r>
            <a:r>
              <a:rPr lang="fr-FR" sz="1200" dirty="0"/>
              <a:t> </a:t>
            </a:r>
            <a:r>
              <a:rPr lang="fr-FR" sz="1200" dirty="0" err="1"/>
              <a:t>FinchTalk</a:t>
            </a:r>
            <a:r>
              <a:rPr lang="fr-FR" sz="1200" dirty="0"/>
              <a:t> (</a:t>
            </a:r>
            <a:r>
              <a:rPr lang="fr-FR" sz="1200" dirty="0" smtClean="0"/>
              <a:t>2009)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647824" y="827509"/>
            <a:ext cx="5038725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« </a:t>
            </a:r>
            <a:r>
              <a:rPr lang="fr-FR" b="1" dirty="0" smtClean="0"/>
              <a:t>Ribosomal RNA (</a:t>
            </a:r>
            <a:r>
              <a:rPr lang="fr-FR" b="1" dirty="0" err="1" smtClean="0"/>
              <a:t>rRNA</a:t>
            </a:r>
            <a:r>
              <a:rPr lang="fr-FR" b="1" dirty="0" smtClean="0"/>
              <a:t>) </a:t>
            </a:r>
            <a:r>
              <a:rPr lang="fr-FR" b="1" dirty="0" err="1" smtClean="0"/>
              <a:t>is</a:t>
            </a:r>
            <a:r>
              <a:rPr lang="fr-FR" b="1" dirty="0" smtClean="0"/>
              <a:t> the </a:t>
            </a:r>
            <a:r>
              <a:rPr lang="fr-FR" b="1" dirty="0" err="1" smtClean="0"/>
              <a:t>most</a:t>
            </a:r>
            <a:r>
              <a:rPr lang="fr-FR" b="1" dirty="0" smtClean="0"/>
              <a:t> </a:t>
            </a:r>
            <a:r>
              <a:rPr lang="fr-FR" b="1" dirty="0" err="1" smtClean="0"/>
              <a:t>highly</a:t>
            </a:r>
            <a:r>
              <a:rPr lang="fr-FR" b="1" dirty="0" smtClean="0"/>
              <a:t> </a:t>
            </a:r>
            <a:r>
              <a:rPr lang="fr-FR" b="1" dirty="0" err="1" smtClean="0"/>
              <a:t>abundant</a:t>
            </a:r>
            <a:r>
              <a:rPr lang="fr-FR" b="1" dirty="0" smtClean="0"/>
              <a:t> component of RNA</a:t>
            </a:r>
            <a:r>
              <a:rPr lang="fr-FR" dirty="0" smtClean="0"/>
              <a:t>, </a:t>
            </a:r>
            <a:r>
              <a:rPr lang="fr-FR" dirty="0" err="1"/>
              <a:t>comprising</a:t>
            </a:r>
            <a:r>
              <a:rPr lang="fr-FR" dirty="0"/>
              <a:t> the </a:t>
            </a:r>
            <a:r>
              <a:rPr lang="fr-FR" dirty="0" err="1"/>
              <a:t>majority</a:t>
            </a:r>
            <a:r>
              <a:rPr lang="fr-FR" dirty="0"/>
              <a:t> </a:t>
            </a:r>
            <a:r>
              <a:rPr lang="fr-FR" b="1" dirty="0"/>
              <a:t>(&gt;80% to 90%) </a:t>
            </a:r>
            <a:r>
              <a:rPr lang="fr-FR" dirty="0"/>
              <a:t>of the </a:t>
            </a:r>
            <a:r>
              <a:rPr lang="fr-FR" dirty="0" err="1"/>
              <a:t>molecules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in a total RNA </a:t>
            </a:r>
            <a:r>
              <a:rPr lang="fr-FR" dirty="0" err="1" smtClean="0"/>
              <a:t>sample</a:t>
            </a:r>
            <a:r>
              <a:rPr lang="fr-FR" dirty="0" smtClean="0"/>
              <a:t>.</a:t>
            </a:r>
            <a:r>
              <a:rPr lang="fr-FR" dirty="0"/>
              <a:t> </a:t>
            </a:r>
            <a:r>
              <a:rPr lang="fr-FR" dirty="0" err="1"/>
              <a:t>Depletion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rRNA</a:t>
            </a:r>
            <a:r>
              <a:rPr lang="fr-FR" dirty="0"/>
              <a:t> fraction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desirable</a:t>
            </a:r>
            <a:r>
              <a:rPr lang="fr-FR" dirty="0"/>
              <a:t> </a:t>
            </a:r>
            <a:r>
              <a:rPr lang="fr-FR" dirty="0" err="1"/>
              <a:t>prior</a:t>
            </a:r>
            <a:r>
              <a:rPr lang="fr-FR" dirty="0"/>
              <a:t> to </a:t>
            </a:r>
            <a:r>
              <a:rPr lang="fr-FR" dirty="0" err="1"/>
              <a:t>performing</a:t>
            </a:r>
            <a:r>
              <a:rPr lang="fr-FR" dirty="0"/>
              <a:t> an RNA-</a:t>
            </a:r>
            <a:r>
              <a:rPr lang="fr-FR" dirty="0" err="1"/>
              <a:t>seq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,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sequencing</a:t>
            </a:r>
            <a:r>
              <a:rPr lang="fr-FR" dirty="0"/>
              <a:t> </a:t>
            </a:r>
            <a:r>
              <a:rPr lang="fr-FR" dirty="0" err="1"/>
              <a:t>capacity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focused</a:t>
            </a:r>
            <a:r>
              <a:rPr lang="fr-FR" dirty="0"/>
              <a:t> on more informative parts of the </a:t>
            </a:r>
            <a:r>
              <a:rPr lang="fr-FR" dirty="0" err="1"/>
              <a:t>transcriptome</a:t>
            </a:r>
            <a:r>
              <a:rPr lang="fr-FR" dirty="0"/>
              <a:t>.» </a:t>
            </a:r>
            <a:endParaRPr lang="fr-FR" dirty="0" smtClean="0"/>
          </a:p>
          <a:p>
            <a:pPr algn="r"/>
            <a:r>
              <a:rPr lang="fr-FR" dirty="0" err="1" smtClean="0"/>
              <a:t>O’Neil</a:t>
            </a:r>
            <a:r>
              <a:rPr lang="fr-FR" dirty="0" smtClean="0"/>
              <a:t> D et al</a:t>
            </a:r>
            <a:r>
              <a:rPr lang="fr-FR" dirty="0"/>
              <a:t>. </a:t>
            </a:r>
            <a:r>
              <a:rPr lang="fr-FR" dirty="0" smtClean="0"/>
              <a:t>(2013) </a:t>
            </a:r>
            <a:r>
              <a:rPr lang="fr-FR" dirty="0" err="1" smtClean="0"/>
              <a:t>Curr</a:t>
            </a:r>
            <a:r>
              <a:rPr lang="fr-FR" dirty="0" smtClean="0"/>
              <a:t> </a:t>
            </a:r>
            <a:r>
              <a:rPr lang="fr-FR" dirty="0" err="1"/>
              <a:t>Protoc</a:t>
            </a:r>
            <a:r>
              <a:rPr lang="fr-FR" dirty="0"/>
              <a:t> Mol </a:t>
            </a:r>
            <a:r>
              <a:rPr lang="fr-FR" dirty="0" err="1"/>
              <a:t>Biol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47824" y="4429650"/>
            <a:ext cx="453650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Élimination des  </a:t>
            </a:r>
            <a:r>
              <a:rPr lang="fr-FR" b="1" dirty="0" err="1" smtClean="0"/>
              <a:t>reads</a:t>
            </a:r>
            <a:r>
              <a:rPr lang="fr-FR" b="1" dirty="0" smtClean="0"/>
              <a:t>  qui matchent dans des bases de données de </a:t>
            </a:r>
            <a:r>
              <a:rPr lang="fr-FR" b="1" dirty="0" err="1" smtClean="0"/>
              <a:t>rRNA</a:t>
            </a:r>
            <a:endParaRPr lang="fr-FR" dirty="0" smtClean="0"/>
          </a:p>
        </p:txBody>
      </p:sp>
      <p:pic>
        <p:nvPicPr>
          <p:cNvPr id="10" name="Image 9" descr="rnaworl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4102" y="909368"/>
            <a:ext cx="3658698" cy="5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880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.1_chargement_des_banques RNASeq_a_datalib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798" y="1502122"/>
            <a:ext cx="3906434" cy="1495177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I. Traitement initial des </a:t>
            </a:r>
            <a:r>
              <a:rPr lang="fr-FR" sz="2000" dirty="0" err="1"/>
              <a:t>reads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    </a:t>
            </a:r>
            <a:r>
              <a:rPr lang="fr-FR" sz="2000" dirty="0">
                <a:solidFill>
                  <a:srgbClr val="9BBB59"/>
                </a:solidFill>
              </a:rPr>
              <a:t>I</a:t>
            </a:r>
            <a:r>
              <a:rPr lang="fr-FR" sz="2000" dirty="0" smtClean="0">
                <a:solidFill>
                  <a:srgbClr val="9BBB59"/>
                </a:solidFill>
              </a:rPr>
              <a:t>.1. </a:t>
            </a:r>
            <a:r>
              <a:rPr lang="fr-FR" sz="2000" b="1" dirty="0" smtClean="0">
                <a:solidFill>
                  <a:srgbClr val="9BBB59"/>
                </a:solidFill>
                <a:latin typeface="Calibri" pitchFamily="18"/>
                <a:ea typeface="DejaVu Sans" pitchFamily="2"/>
                <a:cs typeface="DejaVu Sans" pitchFamily="2"/>
              </a:rPr>
              <a:t>Chargement des données  dans </a:t>
            </a:r>
            <a:r>
              <a:rPr lang="fr-FR" sz="2000" b="1" dirty="0" err="1" smtClean="0">
                <a:solidFill>
                  <a:srgbClr val="9BBB59"/>
                </a:solidFill>
                <a:latin typeface="Calibri" pitchFamily="18"/>
                <a:ea typeface="DejaVu Sans" pitchFamily="2"/>
                <a:cs typeface="DejaVu Sans" pitchFamily="2"/>
              </a:rPr>
              <a:t>galaxy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Flèche vers le bas 7"/>
          <p:cNvSpPr/>
          <p:nvPr/>
        </p:nvSpPr>
        <p:spPr>
          <a:xfrm rot="16200000">
            <a:off x="4812499" y="1559378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18794" r="14714"/>
          <a:stretch/>
        </p:blipFill>
        <p:spPr bwMode="auto">
          <a:xfrm>
            <a:off x="282612" y="4253173"/>
            <a:ext cx="7814164" cy="23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èche vers le bas 9"/>
          <p:cNvSpPr/>
          <p:nvPr/>
        </p:nvSpPr>
        <p:spPr>
          <a:xfrm rot="10800000">
            <a:off x="2819023" y="1934170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 rot="10800000">
            <a:off x="3513424" y="6506591"/>
            <a:ext cx="350760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rgbClr val="9BBB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I.1_chargement_des_banques RNASeq_b_datalib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017" b="39641"/>
          <a:stretch/>
        </p:blipFill>
        <p:spPr>
          <a:xfrm>
            <a:off x="5712652" y="1115541"/>
            <a:ext cx="3360108" cy="2189381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15776" y="909067"/>
            <a:ext cx="4320480" cy="2160240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544368" y="937717"/>
            <a:ext cx="4320480" cy="2626096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5669288" y="2627709"/>
            <a:ext cx="576064" cy="21602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5" name="Flèche vers le bas 14"/>
          <p:cNvSpPr/>
          <p:nvPr/>
        </p:nvSpPr>
        <p:spPr>
          <a:xfrm rot="10800000">
            <a:off x="5769940" y="2800375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rgbClr val="9BBB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Virage 11"/>
          <p:cNvSpPr/>
          <p:nvPr/>
        </p:nvSpPr>
        <p:spPr>
          <a:xfrm flipH="1" flipV="1">
            <a:off x="8635540" y="3717379"/>
            <a:ext cx="864096" cy="1296144"/>
          </a:xfrm>
          <a:prstGeom prst="bentArrow">
            <a:avLst>
              <a:gd name="adj1" fmla="val 27210"/>
              <a:gd name="adj2" fmla="val 25000"/>
              <a:gd name="adj3" fmla="val 25000"/>
              <a:gd name="adj4" fmla="val 4375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210604" y="3717379"/>
            <a:ext cx="8208912" cy="3096344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206228" y="899517"/>
            <a:ext cx="4330028" cy="50405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Aller dans les Data </a:t>
            </a:r>
            <a:r>
              <a:rPr lang="fr-FR" sz="1600" dirty="0" err="1" smtClean="0">
                <a:solidFill>
                  <a:schemeClr val="tx1"/>
                </a:solidFill>
              </a:rPr>
              <a:t>Libraries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5544368" y="899517"/>
            <a:ext cx="4330028" cy="50405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Cliquer sur la Data Library BBRIC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210604" y="3707829"/>
            <a:ext cx="8208912" cy="50405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Sélectionner tous les fichiers (cliquer sur la case Name) et les charger dans l’historique </a:t>
            </a:r>
          </a:p>
        </p:txBody>
      </p:sp>
      <p:pic>
        <p:nvPicPr>
          <p:cNvPr id="13" name="Image 12" descr="I.1_chargement_des_banques RNASeq_c_import_succes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6296" y="6228109"/>
            <a:ext cx="4004320" cy="850380"/>
          </a:xfrm>
          <a:prstGeom prst="rect">
            <a:avLst/>
          </a:prstGeom>
          <a:ln w="28575" cmpd="sng">
            <a:solidFill>
              <a:srgbClr val="9BBB59"/>
            </a:solidFill>
          </a:ln>
        </p:spPr>
      </p:pic>
      <p:sp>
        <p:nvSpPr>
          <p:cNvPr id="23" name="Flèche vers le bas 22"/>
          <p:cNvSpPr/>
          <p:nvPr/>
        </p:nvSpPr>
        <p:spPr>
          <a:xfrm rot="16200000">
            <a:off x="4164426" y="6167890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16868"/>
          <a:stretch/>
        </p:blipFill>
        <p:spPr bwMode="auto">
          <a:xfrm>
            <a:off x="1675032" y="4039466"/>
            <a:ext cx="7135391" cy="269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I. Traitement initial des </a:t>
            </a:r>
            <a:r>
              <a:rPr lang="fr-FR" sz="2000" dirty="0" err="1" smtClean="0"/>
              <a:t>reads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I.2. Chargement du pipeline </a:t>
            </a:r>
            <a:r>
              <a:rPr lang="fr-FR" sz="1800" dirty="0" err="1" smtClean="0">
                <a:solidFill>
                  <a:srgbClr val="9BBB59"/>
                </a:solidFill>
              </a:rPr>
              <a:t>cleaning</a:t>
            </a:r>
            <a:r>
              <a:rPr lang="fr-FR" sz="1800" dirty="0" smtClean="0">
                <a:solidFill>
                  <a:srgbClr val="9BBB59"/>
                </a:solidFill>
              </a:rPr>
              <a:t> 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747040" y="6012085"/>
            <a:ext cx="2232248" cy="28803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pic>
        <p:nvPicPr>
          <p:cNvPr id="2" name="Image 1" descr="I.2_chargement_pipeline_cleaning_a_published_workflow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00" y="1584341"/>
            <a:ext cx="4176463" cy="1547424"/>
          </a:xfrm>
          <a:prstGeom prst="rect">
            <a:avLst/>
          </a:prstGeom>
        </p:spPr>
      </p:pic>
      <p:sp>
        <p:nvSpPr>
          <p:cNvPr id="9" name="Flèche vers le bas 8"/>
          <p:cNvSpPr/>
          <p:nvPr/>
        </p:nvSpPr>
        <p:spPr>
          <a:xfrm rot="10800000">
            <a:off x="3044329" y="2483692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215776" y="909067"/>
            <a:ext cx="4680520" cy="2438722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96680" y="899517"/>
            <a:ext cx="4699616" cy="50405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Aller dans les </a:t>
            </a:r>
            <a:r>
              <a:rPr lang="fr-FR" sz="1600" dirty="0" err="1" smtClean="0">
                <a:solidFill>
                  <a:schemeClr val="tx1"/>
                </a:solidFill>
              </a:rPr>
              <a:t>Published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Workflows</a:t>
            </a:r>
            <a:endParaRPr lang="fr-FR" sz="1600" dirty="0" smtClean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1387000" y="3419797"/>
            <a:ext cx="7704856" cy="3528392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367904" y="3410247"/>
            <a:ext cx="7723952" cy="51360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Charger le </a:t>
            </a:r>
            <a:r>
              <a:rPr lang="fr-FR" sz="1600" dirty="0" err="1" smtClean="0">
                <a:solidFill>
                  <a:schemeClr val="tx1"/>
                </a:solidFill>
              </a:rPr>
              <a:t>workflow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cleaning</a:t>
            </a:r>
            <a:endParaRPr lang="fr-FR" sz="1600" dirty="0" smtClean="0">
              <a:solidFill>
                <a:schemeClr val="tx1"/>
              </a:solidFill>
            </a:endParaRPr>
          </a:p>
        </p:txBody>
      </p:sp>
      <p:sp>
        <p:nvSpPr>
          <p:cNvPr id="15" name="Virage 14"/>
          <p:cNvSpPr/>
          <p:nvPr/>
        </p:nvSpPr>
        <p:spPr>
          <a:xfrm flipV="1">
            <a:off x="431800" y="3491805"/>
            <a:ext cx="864096" cy="1296144"/>
          </a:xfrm>
          <a:prstGeom prst="bentArrow">
            <a:avLst>
              <a:gd name="adj1" fmla="val 27210"/>
              <a:gd name="adj2" fmla="val 25000"/>
              <a:gd name="adj3" fmla="val 25000"/>
              <a:gd name="adj4" fmla="val 4375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8" name="Flèche vers le bas 17"/>
          <p:cNvSpPr/>
          <p:nvPr/>
        </p:nvSpPr>
        <p:spPr>
          <a:xfrm rot="10800000">
            <a:off x="3960192" y="6372125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78402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014" y="-180603"/>
            <a:ext cx="9413834" cy="831324"/>
          </a:xfrm>
        </p:spPr>
        <p:txBody>
          <a:bodyPr/>
          <a:lstStyle/>
          <a:p>
            <a:r>
              <a:rPr lang="fr-FR" sz="3500" dirty="0" smtClean="0">
                <a:latin typeface="+mj-lt"/>
              </a:rPr>
              <a:t>Interaction Communauté</a:t>
            </a:r>
            <a:r>
              <a:rPr lang="fr-FR" sz="3500" dirty="0" smtClean="0">
                <a:latin typeface="+mj-lt"/>
                <a:sym typeface="Wingdings" pitchFamily="2" charset="2"/>
              </a:rPr>
              <a:t> CATI</a:t>
            </a:r>
            <a:endParaRPr lang="fr-FR" sz="3500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520" y="1282940"/>
            <a:ext cx="9532327" cy="5671917"/>
          </a:xfrm>
        </p:spPr>
        <p:txBody>
          <a:bodyPr/>
          <a:lstStyle/>
          <a:p>
            <a:r>
              <a:rPr lang="fr-FR" sz="2400" dirty="0" smtClean="0">
                <a:latin typeface="+mj-lt"/>
              </a:rPr>
              <a:t>Toujours en amont du dépôt des projets</a:t>
            </a:r>
          </a:p>
          <a:p>
            <a:pPr lvl="1"/>
            <a:r>
              <a:rPr lang="fr-FR" sz="2400" dirty="0" smtClean="0">
                <a:latin typeface="+mj-lt"/>
                <a:sym typeface="Wingdings" pitchFamily="2" charset="2"/>
              </a:rPr>
              <a:t>avis à donner sur les données produites par rapport à un savoir faire ou des expériences.</a:t>
            </a:r>
          </a:p>
          <a:p>
            <a:pPr lvl="1"/>
            <a:r>
              <a:rPr lang="fr-FR" sz="2400" dirty="0" smtClean="0">
                <a:latin typeface="+mj-lt"/>
              </a:rPr>
              <a:t>avis à donner sur le calendrier et les moyens nécessaires</a:t>
            </a:r>
          </a:p>
          <a:p>
            <a:r>
              <a:rPr lang="fr-FR" sz="2400" dirty="0" smtClean="0">
                <a:latin typeface="+mj-lt"/>
              </a:rPr>
              <a:t>Si possible avec les membres locaux du CATI, sinon avec le responsable du CATI.</a:t>
            </a:r>
          </a:p>
          <a:p>
            <a:r>
              <a:rPr lang="fr-FR" sz="2400" dirty="0" smtClean="0">
                <a:latin typeface="+mj-lt"/>
              </a:rPr>
              <a:t>Arbitrage au fil de l’eau</a:t>
            </a:r>
          </a:p>
          <a:p>
            <a:r>
              <a:rPr lang="fr-FR" sz="2400" b="1" dirty="0" smtClean="0">
                <a:solidFill>
                  <a:schemeClr val="accent1"/>
                </a:solidFill>
                <a:latin typeface="+mj-lt"/>
              </a:rPr>
              <a:t>Formation: rendre autonome les biologistes sur les activités d’analyse « maitrisées » et automatisées.</a:t>
            </a:r>
          </a:p>
          <a:p>
            <a:pPr lvl="1"/>
            <a:r>
              <a:rPr lang="fr-FR" sz="2400" dirty="0" smtClean="0">
                <a:latin typeface="+mj-lt"/>
                <a:sym typeface="Wingdings" pitchFamily="2" charset="2"/>
              </a:rPr>
              <a:t>1</a:t>
            </a:r>
            <a:r>
              <a:rPr lang="fr-FR" sz="2400" baseline="30000" dirty="0" smtClean="0">
                <a:latin typeface="+mj-lt"/>
                <a:sym typeface="Wingdings" pitchFamily="2" charset="2"/>
              </a:rPr>
              <a:t>ere</a:t>
            </a:r>
            <a:r>
              <a:rPr lang="fr-FR" sz="2400" dirty="0" smtClean="0">
                <a:latin typeface="+mj-lt"/>
                <a:sym typeface="Wingdings" pitchFamily="2" charset="2"/>
              </a:rPr>
              <a:t> Session de formation « génome &amp; </a:t>
            </a:r>
            <a:r>
              <a:rPr lang="fr-FR" sz="2400" dirty="0" err="1" smtClean="0">
                <a:latin typeface="+mj-lt"/>
                <a:sym typeface="Wingdings" pitchFamily="2" charset="2"/>
              </a:rPr>
              <a:t>transcriptome</a:t>
            </a:r>
            <a:r>
              <a:rPr lang="fr-FR" sz="2400" dirty="0" smtClean="0">
                <a:latin typeface="+mj-lt"/>
                <a:sym typeface="Wingdings" pitchFamily="2" charset="2"/>
              </a:rPr>
              <a:t> » : 24 &amp; 25 avril 2014 à Paris</a:t>
            </a:r>
          </a:p>
          <a:p>
            <a:endParaRPr lang="fr-FR" sz="2400" dirty="0" smtClean="0">
              <a:latin typeface="+mj-lt"/>
              <a:sym typeface="Wingdings" pitchFamily="2" charset="2"/>
            </a:endParaRPr>
          </a:p>
          <a:p>
            <a:endParaRPr lang="fr-FR" sz="2400" dirty="0" smtClean="0">
              <a:latin typeface="+mj-lt"/>
            </a:endParaRPr>
          </a:p>
          <a:p>
            <a:pPr lvl="1">
              <a:buFont typeface="Wingdings"/>
              <a:buChar char="è"/>
            </a:pPr>
            <a:endParaRPr lang="fr-FR" sz="2400" dirty="0" smtClean="0">
              <a:latin typeface="+mj-lt"/>
            </a:endParaRPr>
          </a:p>
          <a:p>
            <a:pPr>
              <a:buFont typeface="Wingdings"/>
              <a:buChar char="è"/>
            </a:pPr>
            <a:endParaRPr lang="fr-FR" sz="2400" dirty="0" smtClean="0">
              <a:latin typeface="+mj-lt"/>
            </a:endParaRPr>
          </a:p>
          <a:p>
            <a:endParaRPr lang="fr-FR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I. Traitement initial des </a:t>
            </a:r>
            <a:r>
              <a:rPr lang="fr-FR" sz="2000" dirty="0" err="1" smtClean="0"/>
              <a:t>reads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I.3. Paramétrage et exécution du pipeline </a:t>
            </a:r>
            <a:r>
              <a:rPr lang="fr-FR" sz="1800" dirty="0" err="1" smtClean="0">
                <a:solidFill>
                  <a:srgbClr val="9BBB59"/>
                </a:solidFill>
              </a:rPr>
              <a:t>cleaning</a:t>
            </a:r>
            <a:r>
              <a:rPr lang="fr-FR" sz="1800" dirty="0" smtClean="0">
                <a:solidFill>
                  <a:srgbClr val="9BBB59"/>
                </a:solidFill>
              </a:rPr>
              <a:t> 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pic>
        <p:nvPicPr>
          <p:cNvPr id="3" name="Image 2" descr="I.3_parametrage_execution_pipeline_cleaning_a_select_ru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1376" y="4490366"/>
            <a:ext cx="3509296" cy="2500373"/>
          </a:xfrm>
          <a:prstGeom prst="rect">
            <a:avLst/>
          </a:prstGeom>
        </p:spPr>
      </p:pic>
      <p:sp>
        <p:nvSpPr>
          <p:cNvPr id="20" name="Flèche vers le bas 19"/>
          <p:cNvSpPr/>
          <p:nvPr/>
        </p:nvSpPr>
        <p:spPr>
          <a:xfrm rot="10800000">
            <a:off x="7632600" y="5704953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4123304" y="4005411"/>
            <a:ext cx="4877448" cy="3086794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4104208" y="3995861"/>
            <a:ext cx="4896544" cy="50405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Sélectionner </a:t>
            </a:r>
            <a:r>
              <a:rPr lang="fr-FR" sz="1600" dirty="0" err="1" smtClean="0">
                <a:solidFill>
                  <a:schemeClr val="tx1"/>
                </a:solidFill>
              </a:rPr>
              <a:t>Run</a:t>
            </a:r>
            <a:r>
              <a:rPr lang="fr-FR" sz="1600" dirty="0" smtClean="0">
                <a:solidFill>
                  <a:schemeClr val="tx1"/>
                </a:solidFill>
              </a:rPr>
              <a:t> pour utiliser le pipeline </a:t>
            </a:r>
            <a:r>
              <a:rPr lang="fr-FR" sz="1600" dirty="0" err="1" smtClean="0">
                <a:solidFill>
                  <a:schemeClr val="tx1"/>
                </a:solidFill>
              </a:rPr>
              <a:t>cleaning</a:t>
            </a:r>
            <a:endParaRPr lang="fr-FR" sz="1600" dirty="0" smtClean="0">
              <a:solidFill>
                <a:schemeClr val="tx1"/>
              </a:solidFill>
            </a:endParaRPr>
          </a:p>
        </p:txBody>
      </p:sp>
      <p:pic>
        <p:nvPicPr>
          <p:cNvPr id="23" name="Image 22" descr="I.2_chargement_pipeline_cleaning_d_published_workflow_cleaning_import_succes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0078" y="2195661"/>
            <a:ext cx="4222322" cy="793905"/>
          </a:xfrm>
          <a:prstGeom prst="rect">
            <a:avLst/>
          </a:prstGeom>
          <a:ln w="28575" cmpd="sng">
            <a:solidFill>
              <a:schemeClr val="accent3"/>
            </a:solidFill>
          </a:ln>
        </p:spPr>
      </p:pic>
      <p:sp>
        <p:nvSpPr>
          <p:cNvPr id="24" name="Flèche vers le bas 23"/>
          <p:cNvSpPr/>
          <p:nvPr/>
        </p:nvSpPr>
        <p:spPr>
          <a:xfrm rot="16200000">
            <a:off x="492019" y="2063434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e bas 24"/>
          <p:cNvSpPr/>
          <p:nvPr/>
        </p:nvSpPr>
        <p:spPr>
          <a:xfrm rot="10800000">
            <a:off x="3293024" y="2795983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1367904" y="1197099"/>
            <a:ext cx="4680520" cy="2654746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1348808" y="1187549"/>
            <a:ext cx="4699616" cy="50405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000000"/>
                </a:solidFill>
              </a:rPr>
              <a:t>Cliquer sur le lien pour visualiser vos pipelines importés</a:t>
            </a:r>
          </a:p>
        </p:txBody>
      </p:sp>
      <p:sp>
        <p:nvSpPr>
          <p:cNvPr id="29" name="Virage 28"/>
          <p:cNvSpPr/>
          <p:nvPr/>
        </p:nvSpPr>
        <p:spPr>
          <a:xfrm flipV="1">
            <a:off x="3134288" y="3995861"/>
            <a:ext cx="864096" cy="1296144"/>
          </a:xfrm>
          <a:prstGeom prst="bentArrow">
            <a:avLst>
              <a:gd name="adj1" fmla="val 27210"/>
              <a:gd name="adj2" fmla="val 25000"/>
              <a:gd name="adj3" fmla="val 25000"/>
              <a:gd name="adj4" fmla="val 4375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15776" y="5436021"/>
            <a:ext cx="3816424" cy="1477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Dans ce pipeline, les étapes qui requièrent un paramétrage sont les étapes 1 et 2 pour la sélection des données d’entrée, et enfin les étapes 5 et 6 pour le retrait des adaptateurs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44580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.3_parametrage_execution_pipeline_cleaning_b_start_p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808" y="1754064"/>
            <a:ext cx="9144769" cy="3613035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I. Traitement initial des </a:t>
            </a:r>
            <a:r>
              <a:rPr lang="fr-FR" sz="2000" dirty="0" err="1"/>
              <a:t>reads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    </a:t>
            </a:r>
            <a:r>
              <a:rPr lang="fr-FR" sz="2000" dirty="0">
                <a:solidFill>
                  <a:srgbClr val="9BBB59"/>
                </a:solidFill>
              </a:rPr>
              <a:t>I.3. Paramétrage et exécution du pipeline </a:t>
            </a:r>
            <a:r>
              <a:rPr lang="fr-FR" sz="2000" dirty="0" err="1">
                <a:solidFill>
                  <a:srgbClr val="9BBB59"/>
                </a:solidFill>
              </a:rPr>
              <a:t>cleaning</a:t>
            </a:r>
            <a:r>
              <a:rPr lang="fr-FR" sz="2000" dirty="0">
                <a:solidFill>
                  <a:srgbClr val="9BBB59"/>
                </a:solidFill>
              </a:rPr>
              <a:t> 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448024" y="2546152"/>
            <a:ext cx="4536504" cy="646331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Cliquer pour activer la sélection multiple de fichiers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01709" y="1053084"/>
            <a:ext cx="9557968" cy="4670970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82612" y="1043533"/>
            <a:ext cx="9581657" cy="679924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Activer la sélection multiple de fichiers pour les étapes 1 et 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400352" y="6084093"/>
            <a:ext cx="4536504" cy="646331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Votre historique actuel doit contenir les jeux de données chargés précédemment</a:t>
            </a:r>
            <a:endParaRPr lang="fr-FR" dirty="0"/>
          </a:p>
        </p:txBody>
      </p:sp>
      <p:sp>
        <p:nvSpPr>
          <p:cNvPr id="10" name="Flèche vers la gauche 9"/>
          <p:cNvSpPr/>
          <p:nvPr/>
        </p:nvSpPr>
        <p:spPr>
          <a:xfrm rot="7794143">
            <a:off x="7156117" y="5260132"/>
            <a:ext cx="1424184" cy="360040"/>
          </a:xfrm>
          <a:prstGeom prst="leftArrow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2" name="Flèche vers le bas 11"/>
          <p:cNvSpPr/>
          <p:nvPr/>
        </p:nvSpPr>
        <p:spPr>
          <a:xfrm rot="3106323">
            <a:off x="1565457" y="2874548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 rot="3106323">
            <a:off x="1579382" y="3845287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.3_parametrage_execution_pipeline_cleaning_c_select_input_datas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5834" y="1763613"/>
            <a:ext cx="6336703" cy="4443551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I. Traitement initial des </a:t>
            </a:r>
            <a:r>
              <a:rPr lang="fr-FR" sz="2000" dirty="0" err="1"/>
              <a:t>reads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    </a:t>
            </a:r>
            <a:r>
              <a:rPr lang="fr-FR" sz="2000" dirty="0">
                <a:solidFill>
                  <a:srgbClr val="9BBB59"/>
                </a:solidFill>
              </a:rPr>
              <a:t>I.3. Paramétrage et exécution du pipeline </a:t>
            </a:r>
            <a:r>
              <a:rPr lang="fr-FR" sz="2000" dirty="0" err="1">
                <a:solidFill>
                  <a:srgbClr val="9BBB59"/>
                </a:solidFill>
              </a:rPr>
              <a:t>cleaning</a:t>
            </a:r>
            <a:r>
              <a:rPr lang="fr-FR" sz="2000" dirty="0">
                <a:solidFill>
                  <a:srgbClr val="9BBB59"/>
                </a:solidFill>
              </a:rPr>
              <a:t> 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309678" y="1053083"/>
            <a:ext cx="7762939" cy="5391049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290581" y="1043532"/>
            <a:ext cx="7782179" cy="784741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Sélectionner les jeux de données « </a:t>
            </a:r>
            <a:r>
              <a:rPr lang="fr-FR" sz="1600" dirty="0" err="1" smtClean="0">
                <a:solidFill>
                  <a:schemeClr val="tx1"/>
                </a:solidFill>
              </a:rPr>
              <a:t>left</a:t>
            </a:r>
            <a:r>
              <a:rPr lang="fr-FR" sz="1600" dirty="0" smtClean="0">
                <a:solidFill>
                  <a:schemeClr val="tx1"/>
                </a:solidFill>
              </a:rPr>
              <a:t> » pour l’étape 1 et « right » pour l’étape 2</a:t>
            </a:r>
          </a:p>
        </p:txBody>
      </p:sp>
      <p:sp>
        <p:nvSpPr>
          <p:cNvPr id="12" name="Flèche vers le bas 11"/>
          <p:cNvSpPr/>
          <p:nvPr/>
        </p:nvSpPr>
        <p:spPr>
          <a:xfrm rot="3106323">
            <a:off x="4728637" y="2994306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 rot="3106323">
            <a:off x="4881037" y="3269223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 rot="3106323">
            <a:off x="4728638" y="4866514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 rot="3106323">
            <a:off x="4944662" y="5154546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904408" y="3059757"/>
            <a:ext cx="2880320" cy="2862323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Dans cette étape, vous sélectionnez 2 banques </a:t>
            </a:r>
            <a:r>
              <a:rPr lang="fr-FR" dirty="0" err="1" smtClean="0"/>
              <a:t>Spombe_gd</a:t>
            </a:r>
            <a:r>
              <a:rPr lang="fr-FR" dirty="0" smtClean="0"/>
              <a:t> et </a:t>
            </a:r>
            <a:r>
              <a:rPr lang="fr-FR" dirty="0" err="1" smtClean="0"/>
              <a:t>Spombe_plat</a:t>
            </a:r>
            <a:r>
              <a:rPr lang="fr-FR" dirty="0" smtClean="0"/>
              <a:t> et indiquez quels sont les lots de fichiers (</a:t>
            </a:r>
            <a:r>
              <a:rPr lang="fr-FR" dirty="0" err="1" smtClean="0"/>
              <a:t>left</a:t>
            </a:r>
            <a:r>
              <a:rPr lang="fr-FR" dirty="0" smtClean="0"/>
              <a:t> et right) pour chaque banque.</a:t>
            </a:r>
          </a:p>
          <a:p>
            <a:r>
              <a:rPr lang="fr-FR" dirty="0" smtClean="0"/>
              <a:t>La sélection des fichiers </a:t>
            </a:r>
            <a:r>
              <a:rPr lang="fr-FR" dirty="0" err="1" smtClean="0"/>
              <a:t>left</a:t>
            </a:r>
            <a:r>
              <a:rPr lang="fr-FR" dirty="0" smtClean="0"/>
              <a:t> et right est distincte car chacun est traité indépendamment.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42040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.3_parametrage_execution_pipeline_cleaning_d_step5_param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855"/>
          <a:stretch/>
        </p:blipFill>
        <p:spPr>
          <a:xfrm>
            <a:off x="1879737" y="1619598"/>
            <a:ext cx="6544951" cy="4304750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I. Traitement initial des </a:t>
            </a:r>
            <a:r>
              <a:rPr lang="fr-FR" sz="2000" dirty="0" err="1"/>
              <a:t>reads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    </a:t>
            </a:r>
            <a:r>
              <a:rPr lang="fr-FR" sz="2000" dirty="0">
                <a:solidFill>
                  <a:srgbClr val="9BBB59"/>
                </a:solidFill>
              </a:rPr>
              <a:t>I.3. Paramétrage et exécution du pipeline </a:t>
            </a:r>
            <a:r>
              <a:rPr lang="fr-FR" sz="2000" dirty="0" err="1">
                <a:solidFill>
                  <a:srgbClr val="9BBB59"/>
                </a:solidFill>
              </a:rPr>
              <a:t>cleaning</a:t>
            </a:r>
            <a:r>
              <a:rPr lang="fr-FR" sz="2000" dirty="0">
                <a:solidFill>
                  <a:srgbClr val="9BBB59"/>
                </a:solidFill>
              </a:rPr>
              <a:t> 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309678" y="837060"/>
            <a:ext cx="7762939" cy="5391049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290581" y="827509"/>
            <a:ext cx="7782179" cy="784741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Paramétrer l’étape 5 pour les fichiers « </a:t>
            </a:r>
            <a:r>
              <a:rPr lang="fr-FR" sz="1600" dirty="0" err="1" smtClean="0">
                <a:solidFill>
                  <a:schemeClr val="tx1"/>
                </a:solidFill>
              </a:rPr>
              <a:t>left</a:t>
            </a:r>
            <a:r>
              <a:rPr lang="fr-FR" sz="1600" dirty="0" smtClean="0">
                <a:solidFill>
                  <a:schemeClr val="tx1"/>
                </a:solidFill>
              </a:rPr>
              <a:t> » des banques sélectionnés à l’étape 1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608264" y="2771726"/>
            <a:ext cx="4896544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Remplacer la séquence de l’adaptateur par: AATGATACGGCGACCACCGAGATCTACACNNNNNNNNACACTCTTTCCCTACACGACGCTCTTCCGATCT </a:t>
            </a:r>
            <a:endParaRPr lang="fr-FR" dirty="0"/>
          </a:p>
        </p:txBody>
      </p:sp>
      <p:sp>
        <p:nvSpPr>
          <p:cNvPr id="17" name="Flèche vers le bas 16"/>
          <p:cNvSpPr/>
          <p:nvPr/>
        </p:nvSpPr>
        <p:spPr>
          <a:xfrm rot="3106323">
            <a:off x="4080565" y="3138325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 rot="3106323">
            <a:off x="3216470" y="4578483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3600152" y="4139879"/>
            <a:ext cx="3528392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Remplacer la valeur du chevauchement minimum par:</a:t>
            </a:r>
          </a:p>
          <a:p>
            <a:r>
              <a:rPr lang="fr-FR" dirty="0" smtClean="0"/>
              <a:t>49</a:t>
            </a:r>
            <a:endParaRPr lang="fr-FR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2063716" y="3448448"/>
            <a:ext cx="1656184" cy="25938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1943968" y="4912866"/>
            <a:ext cx="792088" cy="23512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95896" y="6300117"/>
            <a:ext cx="777686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Alternative</a:t>
            </a:r>
            <a:r>
              <a:rPr lang="fr-FR" dirty="0" smtClean="0"/>
              <a:t>: les séquences d’adaptateurs peuvent aussi </a:t>
            </a:r>
            <a:r>
              <a:rPr lang="fr-FR" dirty="0" err="1" smtClean="0"/>
              <a:t>etre</a:t>
            </a:r>
            <a:r>
              <a:rPr lang="fr-FR" dirty="0" smtClean="0"/>
              <a:t> retirées en utilisant d’autres outils comme </a:t>
            </a:r>
            <a:r>
              <a:rPr lang="fr-FR" dirty="0" err="1" smtClean="0"/>
              <a:t>FastQC</a:t>
            </a:r>
            <a:r>
              <a:rPr lang="fr-FR" dirty="0" smtClean="0"/>
              <a:t> ou </a:t>
            </a:r>
            <a:r>
              <a:rPr lang="fr-FR" dirty="0" err="1" smtClean="0"/>
              <a:t>prinseq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67406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.3_parametrage_execution_pipeline_cleaning_e_step6_param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069"/>
          <a:stretch/>
        </p:blipFill>
        <p:spPr>
          <a:xfrm>
            <a:off x="797155" y="1868874"/>
            <a:ext cx="6767807" cy="4431243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I. Traitement initial des </a:t>
            </a:r>
            <a:r>
              <a:rPr lang="fr-FR" sz="2000" dirty="0" err="1"/>
              <a:t>reads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    </a:t>
            </a:r>
            <a:r>
              <a:rPr lang="fr-FR" sz="2000" dirty="0">
                <a:solidFill>
                  <a:srgbClr val="9BBB59"/>
                </a:solidFill>
              </a:rPr>
              <a:t>I.3. Paramétrage et exécution du pipeline </a:t>
            </a:r>
            <a:r>
              <a:rPr lang="fr-FR" sz="2000" dirty="0" err="1">
                <a:solidFill>
                  <a:srgbClr val="9BBB59"/>
                </a:solidFill>
              </a:rPr>
              <a:t>cleaning</a:t>
            </a:r>
            <a:r>
              <a:rPr lang="fr-FR" sz="2000" dirty="0">
                <a:solidFill>
                  <a:srgbClr val="9BBB59"/>
                </a:solidFill>
              </a:rPr>
              <a:t> 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06881" y="1053083"/>
            <a:ext cx="7762939" cy="5391049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87784" y="1043532"/>
            <a:ext cx="7782179" cy="784741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Paramétrer l’étape 6 pour les fichiers « right » des banques sélectionnés à l’étape 2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67275" y="3059757"/>
            <a:ext cx="4896544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Remplacer la séquence de l’adaptateur par: </a:t>
            </a:r>
            <a:r>
              <a:rPr lang="fr-FR" dirty="0"/>
              <a:t>GATCGGAAGAGCACACGTCTGAACTCCAGTCACNNNNNNNNATCTCGTATGCCGTCTTCTGCTTG</a:t>
            </a:r>
            <a:r>
              <a:rPr lang="fr-FR" b="1" dirty="0"/>
              <a:t> 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7" name="Flèche vers le bas 16"/>
          <p:cNvSpPr/>
          <p:nvPr/>
        </p:nvSpPr>
        <p:spPr>
          <a:xfrm rot="3106323">
            <a:off x="3039576" y="3426356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 rot="3106323">
            <a:off x="2137289" y="4938522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2520971" y="4499918"/>
            <a:ext cx="3528392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Remplacer la valeur du chevauchement minimum par:</a:t>
            </a:r>
          </a:p>
          <a:p>
            <a:r>
              <a:rPr lang="fr-FR" dirty="0" smtClean="0"/>
              <a:t>46</a:t>
            </a:r>
            <a:endParaRPr lang="fr-FR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1022727" y="3736479"/>
            <a:ext cx="1656184" cy="25938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864787" y="5272905"/>
            <a:ext cx="792088" cy="23512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pic>
        <p:nvPicPr>
          <p:cNvPr id="13" name="Image 12" descr="I.3_parametrage_execution_pipeline_cleaning_f_run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043"/>
          <a:stretch/>
        </p:blipFill>
        <p:spPr>
          <a:xfrm>
            <a:off x="7004563" y="5351890"/>
            <a:ext cx="1975146" cy="1298717"/>
          </a:xfrm>
          <a:prstGeom prst="rect">
            <a:avLst/>
          </a:prstGeom>
        </p:spPr>
      </p:pic>
      <p:sp>
        <p:nvSpPr>
          <p:cNvPr id="14" name="Rectangle à coins arrondis 13"/>
          <p:cNvSpPr/>
          <p:nvPr/>
        </p:nvSpPr>
        <p:spPr>
          <a:xfrm>
            <a:off x="6768504" y="4787949"/>
            <a:ext cx="2573191" cy="2150690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6749407" y="4778399"/>
            <a:ext cx="2579569" cy="487727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Cliquer sur « </a:t>
            </a:r>
            <a:r>
              <a:rPr lang="fr-FR" sz="1600" dirty="0" err="1" smtClean="0">
                <a:solidFill>
                  <a:schemeClr val="tx1"/>
                </a:solidFill>
              </a:rPr>
              <a:t>run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workflow</a:t>
            </a:r>
            <a:r>
              <a:rPr lang="fr-FR" sz="1600" dirty="0" smtClean="0">
                <a:solidFill>
                  <a:schemeClr val="tx1"/>
                </a:solidFill>
              </a:rPr>
              <a:t> » pour exécuter le pipeline</a:t>
            </a:r>
          </a:p>
        </p:txBody>
      </p:sp>
      <p:sp>
        <p:nvSpPr>
          <p:cNvPr id="16" name="Flèche vers le bas 15"/>
          <p:cNvSpPr/>
          <p:nvPr/>
        </p:nvSpPr>
        <p:spPr>
          <a:xfrm rot="3106323">
            <a:off x="7816122" y="6225116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07633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.3_parametrage_execution_pipeline_cleaning_g_run_succes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960" y="827509"/>
            <a:ext cx="7128792" cy="6171987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I. Traitement initial des </a:t>
            </a:r>
            <a:r>
              <a:rPr lang="fr-FR" sz="2000" dirty="0" err="1"/>
              <a:t>reads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    </a:t>
            </a:r>
            <a:r>
              <a:rPr lang="fr-FR" sz="2000" dirty="0">
                <a:solidFill>
                  <a:srgbClr val="9BBB59"/>
                </a:solidFill>
              </a:rPr>
              <a:t>I.3. Paramétrage et exécution du pipeline </a:t>
            </a:r>
            <a:r>
              <a:rPr lang="fr-FR" sz="2000" dirty="0" err="1">
                <a:solidFill>
                  <a:srgbClr val="9BBB59"/>
                </a:solidFill>
              </a:rPr>
              <a:t>cleaning</a:t>
            </a:r>
            <a:r>
              <a:rPr lang="fr-FR" sz="2000" dirty="0">
                <a:solidFill>
                  <a:srgbClr val="9BBB59"/>
                </a:solidFill>
              </a:rPr>
              <a:t> 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935856" y="817959"/>
            <a:ext cx="864096" cy="6192688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Le pipeline en cours d’exécution…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9872" y="827509"/>
            <a:ext cx="7992888" cy="6192688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52281" y="1187549"/>
            <a:ext cx="25922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Instance du pipeline pour la banque </a:t>
            </a:r>
            <a:r>
              <a:rPr lang="fr-FR" dirty="0" err="1" smtClean="0"/>
              <a:t>Spombe_gd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4752280" y="3995861"/>
            <a:ext cx="259228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Instance du pipeline pour la banque </a:t>
            </a:r>
            <a:r>
              <a:rPr lang="fr-FR" dirty="0" err="1" smtClean="0"/>
              <a:t>Spombe_plat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79747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.3_parametrage_execution_pipeline_cleaning_k_filenames_updat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8503" y="1835621"/>
            <a:ext cx="2308906" cy="4572000"/>
          </a:xfrm>
          <a:prstGeom prst="rect">
            <a:avLst/>
          </a:prstGeom>
        </p:spPr>
      </p:pic>
      <p:pic>
        <p:nvPicPr>
          <p:cNvPr id="3" name="Image 2" descr="I.3_parametrage_execution_pipeline_cleaning_i_edit_filena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8224" y="4775497"/>
            <a:ext cx="838200" cy="444500"/>
          </a:xfrm>
          <a:prstGeom prst="rect">
            <a:avLst/>
          </a:prstGeom>
          <a:solidFill>
            <a:srgbClr val="CCC1DA"/>
          </a:solidFill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I. Traitement initial des </a:t>
            </a:r>
            <a:r>
              <a:rPr lang="fr-FR" sz="2000" dirty="0" err="1"/>
              <a:t>reads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    </a:t>
            </a:r>
            <a:r>
              <a:rPr lang="fr-FR" sz="2000" dirty="0">
                <a:solidFill>
                  <a:srgbClr val="9BBB59"/>
                </a:solidFill>
              </a:rPr>
              <a:t>I.3. Paramétrage et exécution du pipeline </a:t>
            </a:r>
            <a:r>
              <a:rPr lang="fr-FR" sz="2000" dirty="0" err="1">
                <a:solidFill>
                  <a:srgbClr val="9BBB59"/>
                </a:solidFill>
              </a:rPr>
              <a:t>cleaning</a:t>
            </a:r>
            <a:r>
              <a:rPr lang="fr-FR" sz="2000" dirty="0">
                <a:solidFill>
                  <a:srgbClr val="9BBB59"/>
                </a:solidFill>
              </a:rPr>
              <a:t> 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2" name="Image 1" descr="I.3_parametrage_execution_pipeline_cleaning_h_run_finish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04" y="1835621"/>
            <a:ext cx="2278486" cy="4575200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306881" y="1053083"/>
            <a:ext cx="3077247" cy="5391050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287784" y="1043532"/>
            <a:ext cx="3096343" cy="784741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Fin d’exécution du pipeline </a:t>
            </a:r>
            <a:r>
              <a:rPr lang="fr-FR" sz="1600" dirty="0" err="1" smtClean="0">
                <a:solidFill>
                  <a:schemeClr val="tx1"/>
                </a:solidFill>
              </a:rPr>
              <a:t>cleaning</a:t>
            </a:r>
            <a:r>
              <a:rPr lang="fr-FR" sz="1600" dirty="0" smtClean="0">
                <a:solidFill>
                  <a:schemeClr val="tx1"/>
                </a:solidFill>
              </a:rPr>
              <a:t>: fichiers « </a:t>
            </a:r>
            <a:r>
              <a:rPr lang="fr-FR" sz="1600" dirty="0" err="1" smtClean="0">
                <a:solidFill>
                  <a:schemeClr val="tx1"/>
                </a:solidFill>
              </a:rPr>
              <a:t>left</a:t>
            </a:r>
            <a:r>
              <a:rPr lang="fr-FR" sz="1600" dirty="0" smtClean="0">
                <a:solidFill>
                  <a:schemeClr val="tx1"/>
                </a:solidFill>
              </a:rPr>
              <a:t> » et « right » nettoyés / banque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566336" y="3275781"/>
            <a:ext cx="25922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Fichiers de sortie pour la banque </a:t>
            </a:r>
            <a:r>
              <a:rPr lang="fr-FR" dirty="0" err="1" smtClean="0"/>
              <a:t>Spombe_gd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3571508" y="2627709"/>
            <a:ext cx="2592288" cy="646331"/>
          </a:xfrm>
          <a:prstGeom prst="rect">
            <a:avLst/>
          </a:prstGeom>
          <a:solidFill>
            <a:srgbClr val="E6B9B8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Fichiers de sortie pour la banque </a:t>
            </a:r>
            <a:r>
              <a:rPr lang="fr-FR" dirty="0" err="1" smtClean="0"/>
              <a:t>Spombe_plat</a:t>
            </a: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647824" y="2627709"/>
            <a:ext cx="8568952" cy="64807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647824" y="3275781"/>
            <a:ext cx="8568952" cy="64807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6336456" y="1043532"/>
            <a:ext cx="3077247" cy="5391050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6326908" y="1033982"/>
            <a:ext cx="3084874" cy="784741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fichiers « </a:t>
            </a:r>
            <a:r>
              <a:rPr lang="fr-FR" sz="1600" dirty="0" err="1" smtClean="0">
                <a:solidFill>
                  <a:schemeClr val="tx1"/>
                </a:solidFill>
              </a:rPr>
              <a:t>left</a:t>
            </a:r>
            <a:r>
              <a:rPr lang="fr-FR" sz="1600" dirty="0" smtClean="0">
                <a:solidFill>
                  <a:schemeClr val="tx1"/>
                </a:solidFill>
              </a:rPr>
              <a:t> » et « right » nettoyés et renommés / banque</a:t>
            </a:r>
          </a:p>
        </p:txBody>
      </p:sp>
      <p:sp>
        <p:nvSpPr>
          <p:cNvPr id="17" name="Flèche vers le bas 16"/>
          <p:cNvSpPr/>
          <p:nvPr/>
        </p:nvSpPr>
        <p:spPr>
          <a:xfrm rot="16200000">
            <a:off x="4524467" y="3935643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 rot="3106323">
            <a:off x="4656631" y="4638039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184328" y="4427909"/>
            <a:ext cx="216024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Cliquer pour éditer les attributs (dont le nom du fichier)</a:t>
            </a:r>
            <a:endParaRPr lang="fr-FR" sz="1600" dirty="0"/>
          </a:p>
        </p:txBody>
      </p:sp>
      <p:pic>
        <p:nvPicPr>
          <p:cNvPr id="7" name="Image 6" descr="I.3_parametrage_execution_pipeline_cleaning_j_edit_attribut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3852" y="6156101"/>
            <a:ext cx="2108548" cy="771420"/>
          </a:xfrm>
          <a:prstGeom prst="rect">
            <a:avLst/>
          </a:prstGeom>
        </p:spPr>
      </p:pic>
      <p:sp>
        <p:nvSpPr>
          <p:cNvPr id="20" name="Rectangle à coins arrondis 19"/>
          <p:cNvSpPr/>
          <p:nvPr/>
        </p:nvSpPr>
        <p:spPr>
          <a:xfrm>
            <a:off x="3600152" y="5364013"/>
            <a:ext cx="2376264" cy="1656184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3581055" y="5354462"/>
            <a:ext cx="2382154" cy="729631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Editer le nom du fichier en rajoutant le nom de la banque par exemple</a:t>
            </a:r>
          </a:p>
        </p:txBody>
      </p:sp>
    </p:spTree>
    <p:extLst>
      <p:ext uri="{BB962C8B-B14F-4D97-AF65-F5344CB8AC3E}">
        <p14:creationId xmlns:p14="http://schemas.microsoft.com/office/powerpoint/2010/main" xmlns="" val="228636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I. Traitement initial des </a:t>
            </a:r>
            <a:r>
              <a:rPr lang="fr-FR" sz="2000" dirty="0" err="1"/>
              <a:t>reads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    </a:t>
            </a:r>
            <a:r>
              <a:rPr lang="fr-FR" sz="2000" dirty="0" smtClean="0">
                <a:solidFill>
                  <a:srgbClr val="9BBB59"/>
                </a:solidFill>
              </a:rPr>
              <a:t>Hors TP: contrôle qualité avec </a:t>
            </a:r>
            <a:r>
              <a:rPr lang="fr-FR" sz="2000" dirty="0" err="1" smtClean="0">
                <a:solidFill>
                  <a:srgbClr val="9BBB59"/>
                </a:solidFill>
              </a:rPr>
              <a:t>FastQC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5" name="Image 4" descr="I.3_parametrage_execution_pipeline_cleaning_l_hors_TP_fasq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912" y="755501"/>
            <a:ext cx="7726116" cy="6039961"/>
          </a:xfrm>
          <a:prstGeom prst="rect">
            <a:avLst/>
          </a:prstGeom>
        </p:spPr>
      </p:pic>
      <p:sp>
        <p:nvSpPr>
          <p:cNvPr id="22" name="Flèche vers le bas 21"/>
          <p:cNvSpPr/>
          <p:nvPr/>
        </p:nvSpPr>
        <p:spPr>
          <a:xfrm rot="3106323">
            <a:off x="4656631" y="1469687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5184328" y="1448286"/>
            <a:ext cx="2304256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fr-FR" sz="1600" dirty="0" smtClean="0"/>
              <a:t>Dans le menu déroulant, sélectionner le 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, 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sz="1600" dirty="0" smtClean="0"/>
              <a:t>puis exécuter </a:t>
            </a:r>
            <a:r>
              <a:rPr lang="fr-FR" sz="1600" dirty="0" err="1" smtClean="0"/>
              <a:t>FastQC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5616376" y="5940077"/>
            <a:ext cx="4176464" cy="923330"/>
          </a:xfrm>
          <a:prstGeom prst="rect">
            <a:avLst/>
          </a:prstGeom>
          <a:solidFill>
            <a:srgbClr val="FF6666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Exercice subsidiaire: exécuter </a:t>
            </a:r>
            <a:r>
              <a:rPr lang="fr-FR" dirty="0" err="1" smtClean="0"/>
              <a:t>FastQC</a:t>
            </a:r>
            <a:r>
              <a:rPr lang="fr-FR" dirty="0" smtClean="0"/>
              <a:t> sur les fichiers avant et après nettoyage et comparer les résultats</a:t>
            </a:r>
            <a:endParaRPr lang="fr-FR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1727944" y="6012085"/>
            <a:ext cx="1008112" cy="21602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5" name="Flèche vers le bas 24"/>
          <p:cNvSpPr/>
          <p:nvPr/>
        </p:nvSpPr>
        <p:spPr>
          <a:xfrm rot="18823266">
            <a:off x="1467253" y="5831012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e bas 26"/>
          <p:cNvSpPr/>
          <p:nvPr/>
        </p:nvSpPr>
        <p:spPr>
          <a:xfrm rot="3106323">
            <a:off x="3269381" y="2418242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287784" y="4139877"/>
            <a:ext cx="2304256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FastQC</a:t>
            </a:r>
            <a:r>
              <a:rPr lang="fr-FR" sz="1600" dirty="0" smtClean="0"/>
              <a:t> se trouve dans </a:t>
            </a:r>
            <a:r>
              <a:rPr lang="fr-FR" sz="1600" dirty="0"/>
              <a:t>GALAXY TOOLS </a:t>
            </a:r>
            <a:endParaRPr lang="fr-FR" sz="1600" dirty="0" smtClean="0"/>
          </a:p>
          <a:p>
            <a:pPr marL="285750" indent="-285750">
              <a:buFont typeface="Wingdings" charset="0"/>
              <a:buChar char="Ø"/>
            </a:pPr>
            <a:r>
              <a:rPr lang="fr-FR" sz="1600" dirty="0" smtClean="0"/>
              <a:t>NGS</a:t>
            </a:r>
            <a:r>
              <a:rPr lang="fr-FR" sz="1600" dirty="0"/>
              <a:t>: QC and manipulation </a:t>
            </a:r>
            <a:endParaRPr lang="fr-FR" sz="1600" dirty="0" smtClean="0"/>
          </a:p>
          <a:p>
            <a:pPr marL="742950" lvl="1" indent="-285750">
              <a:buFont typeface="Wingdings" charset="0"/>
              <a:buChar char="Ø"/>
            </a:pPr>
            <a:r>
              <a:rPr lang="fr-FR" sz="1600" dirty="0" smtClean="0"/>
              <a:t>FASTQC</a:t>
            </a:r>
            <a:r>
              <a:rPr lang="fr-FR" sz="1600" dirty="0"/>
              <a:t>: FASTQ/SAM/BAM</a:t>
            </a:r>
          </a:p>
        </p:txBody>
      </p:sp>
    </p:spTree>
    <p:extLst>
      <p:ext uri="{BB962C8B-B14F-4D97-AF65-F5344CB8AC3E}">
        <p14:creationId xmlns:p14="http://schemas.microsoft.com/office/powerpoint/2010/main" xmlns="" val="1870028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3808" y="899517"/>
            <a:ext cx="9071640" cy="4989240"/>
          </a:xfrm>
        </p:spPr>
        <p:txBody>
          <a:bodyPr/>
          <a:lstStyle/>
          <a:p>
            <a:r>
              <a:rPr lang="fr-FR" sz="1800" dirty="0" smtClean="0">
                <a:solidFill>
                  <a:srgbClr val="BFBFBF"/>
                </a:solidFill>
              </a:rPr>
              <a:t>Introduction générale sur le </a:t>
            </a:r>
            <a:r>
              <a:rPr lang="fr-FR" sz="1800" dirty="0" err="1" smtClean="0">
                <a:solidFill>
                  <a:srgbClr val="BFBFBF"/>
                </a:solidFill>
              </a:rPr>
              <a:t>RNASeq</a:t>
            </a:r>
            <a:r>
              <a:rPr lang="fr-FR" sz="1800" dirty="0" smtClean="0">
                <a:solidFill>
                  <a:srgbClr val="BFBFBF"/>
                </a:solidFill>
              </a:rPr>
              <a:t> </a:t>
            </a:r>
          </a:p>
          <a:p>
            <a:pPr lvl="1"/>
            <a:r>
              <a:rPr lang="fr-FR" sz="1400" dirty="0" smtClean="0">
                <a:solidFill>
                  <a:srgbClr val="BFBFBF"/>
                </a:solidFill>
              </a:rPr>
              <a:t> </a:t>
            </a:r>
            <a:r>
              <a:rPr lang="fr-FR" sz="1200" dirty="0" smtClean="0">
                <a:solidFill>
                  <a:srgbClr val="BFBFBF"/>
                </a:solidFill>
              </a:rPr>
              <a:t>Vue d’ensemble des grandes étapes dont l’analyse par assemblage de novo de </a:t>
            </a:r>
            <a:r>
              <a:rPr lang="fr-FR" sz="1200" dirty="0" err="1" smtClean="0">
                <a:solidFill>
                  <a:srgbClr val="BFBFBF"/>
                </a:solidFill>
              </a:rPr>
              <a:t>transcriptome</a:t>
            </a:r>
            <a:r>
              <a:rPr lang="fr-FR" sz="1200" dirty="0" smtClean="0">
                <a:solidFill>
                  <a:srgbClr val="BFBFBF"/>
                </a:solidFill>
              </a:rPr>
              <a:t> et la mesure de l’expression</a:t>
            </a:r>
          </a:p>
          <a:p>
            <a:r>
              <a:rPr lang="fr-FR" sz="1800" dirty="0" smtClean="0">
                <a:solidFill>
                  <a:srgbClr val="000000"/>
                </a:solidFill>
              </a:rPr>
              <a:t>L’assemblage </a:t>
            </a:r>
            <a:r>
              <a:rPr lang="fr-FR" sz="1800" i="1" dirty="0" smtClean="0">
                <a:solidFill>
                  <a:srgbClr val="000000"/>
                </a:solidFill>
              </a:rPr>
              <a:t>de novo </a:t>
            </a:r>
            <a:r>
              <a:rPr lang="fr-FR" sz="1800" dirty="0" smtClean="0">
                <a:solidFill>
                  <a:srgbClr val="000000"/>
                </a:solidFill>
              </a:rPr>
              <a:t>de </a:t>
            </a:r>
            <a:r>
              <a:rPr lang="fr-FR" sz="1800" dirty="0" err="1" smtClean="0">
                <a:solidFill>
                  <a:srgbClr val="000000"/>
                </a:solidFill>
              </a:rPr>
              <a:t>transcriptome</a:t>
            </a:r>
            <a:endParaRPr lang="fr-FR" sz="1800" dirty="0" smtClean="0">
              <a:solidFill>
                <a:srgbClr val="000000"/>
              </a:solidFill>
            </a:endParaRPr>
          </a:p>
          <a:p>
            <a:pPr lvl="1"/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Traitement initial des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reads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r>
              <a:rPr lang="fr-FR" sz="1400" dirty="0" smtClean="0">
                <a:solidFill>
                  <a:schemeClr val="bg1">
                    <a:lumMod val="75000"/>
                  </a:schemeClr>
                </a:solidFill>
              </a:rPr>
              <a:t>Élimination des artefacts</a:t>
            </a:r>
          </a:p>
          <a:p>
            <a:pPr lvl="1"/>
            <a:r>
              <a:rPr lang="fr-FR" sz="1600" dirty="0" smtClean="0">
                <a:solidFill>
                  <a:schemeClr val="tx1"/>
                </a:solidFill>
              </a:rPr>
              <a:t>L’assemblage </a:t>
            </a:r>
            <a:r>
              <a:rPr lang="fr-FR" sz="1600" i="1" dirty="0" smtClean="0">
                <a:solidFill>
                  <a:schemeClr val="tx1"/>
                </a:solidFill>
              </a:rPr>
              <a:t>de novo </a:t>
            </a:r>
            <a:endParaRPr lang="fr-FR" sz="1600" dirty="0">
              <a:solidFill>
                <a:schemeClr val="tx1"/>
              </a:solidFill>
            </a:endParaRPr>
          </a:p>
          <a:p>
            <a:pPr lvl="2"/>
            <a:r>
              <a:rPr lang="fr-FR" sz="1400" dirty="0">
                <a:solidFill>
                  <a:schemeClr val="tx1"/>
                </a:solidFill>
              </a:rPr>
              <a:t>Filtrage/Normalisation des </a:t>
            </a:r>
            <a:r>
              <a:rPr lang="fr-FR" sz="1400" dirty="0" err="1">
                <a:solidFill>
                  <a:schemeClr val="tx1"/>
                </a:solidFill>
              </a:rPr>
              <a:t>reads</a:t>
            </a:r>
            <a:r>
              <a:rPr lang="fr-FR" sz="1400" dirty="0">
                <a:solidFill>
                  <a:schemeClr val="tx1"/>
                </a:solidFill>
              </a:rPr>
              <a:t> par couverture des </a:t>
            </a:r>
            <a:r>
              <a:rPr lang="fr-FR" sz="1400" dirty="0" err="1">
                <a:solidFill>
                  <a:schemeClr val="tx1"/>
                </a:solidFill>
              </a:rPr>
              <a:t>k-mers</a:t>
            </a:r>
            <a:endParaRPr lang="fr-FR" sz="1400" dirty="0">
              <a:solidFill>
                <a:schemeClr val="tx1"/>
              </a:solidFill>
            </a:endParaRPr>
          </a:p>
          <a:p>
            <a:pPr lvl="2"/>
            <a:r>
              <a:rPr lang="fr-FR" sz="1400" dirty="0" smtClean="0">
                <a:solidFill>
                  <a:schemeClr val="tx1"/>
                </a:solidFill>
              </a:rPr>
              <a:t>Cas de Trinity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</a:rPr>
              <a:t>Qualité de l’assemblage</a:t>
            </a:r>
            <a:endParaRPr lang="fr-FR" sz="1200" dirty="0" smtClean="0">
              <a:solidFill>
                <a:schemeClr val="tx1"/>
              </a:solidFill>
            </a:endParaRPr>
          </a:p>
          <a:p>
            <a:pPr lvl="1"/>
            <a:r>
              <a:rPr lang="fr-FR" sz="1600" dirty="0" smtClean="0">
                <a:solidFill>
                  <a:srgbClr val="BFBFBF"/>
                </a:solidFill>
              </a:rPr>
              <a:t>Mesure de l’expression par banque</a:t>
            </a:r>
          </a:p>
          <a:p>
            <a:pPr lvl="2"/>
            <a:r>
              <a:rPr lang="fr-FR" sz="1600" dirty="0" err="1" smtClean="0">
                <a:solidFill>
                  <a:srgbClr val="BFBFBF"/>
                </a:solidFill>
              </a:rPr>
              <a:t>Mapping</a:t>
            </a:r>
            <a:endParaRPr lang="fr-FR" sz="1600" dirty="0" smtClean="0">
              <a:solidFill>
                <a:srgbClr val="BFBFBF"/>
              </a:solidFill>
            </a:endParaRPr>
          </a:p>
          <a:p>
            <a:pPr lvl="2"/>
            <a:r>
              <a:rPr lang="fr-FR" sz="1600" dirty="0" smtClean="0">
                <a:solidFill>
                  <a:srgbClr val="BFBFBF"/>
                </a:solidFill>
              </a:rPr>
              <a:t>Filtrage et comptage</a:t>
            </a:r>
          </a:p>
        </p:txBody>
      </p:sp>
      <p:sp>
        <p:nvSpPr>
          <p:cNvPr id="6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Plan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915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 pipeline: assemblage de novo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672160" y="1979637"/>
            <a:ext cx="1800200" cy="9361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Traitement initial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511920" y="4787949"/>
            <a:ext cx="1800200" cy="86409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Assemblage </a:t>
            </a:r>
          </a:p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de novo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408464" y="4715941"/>
            <a:ext cx="1800200" cy="9361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Mesure de l’expression par banque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9792" y="899517"/>
            <a:ext cx="1584176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/>
              <a:t>Librairies </a:t>
            </a:r>
            <a:r>
              <a:rPr lang="fr-FR" dirty="0" err="1"/>
              <a:t>Paired</a:t>
            </a:r>
            <a:r>
              <a:rPr lang="fr-FR" dirty="0"/>
              <a:t>-</a:t>
            </a:r>
            <a:r>
              <a:rPr lang="fr-FR" dirty="0" smtClean="0"/>
              <a:t>end</a:t>
            </a:r>
            <a:endParaRPr lang="fr-FR" dirty="0"/>
          </a:p>
          <a:p>
            <a:r>
              <a:rPr lang="fr-FR" dirty="0"/>
              <a:t>brin spécifique</a:t>
            </a:r>
          </a:p>
        </p:txBody>
      </p:sp>
      <p:sp>
        <p:nvSpPr>
          <p:cNvPr id="22" name="Parallélogramme 21"/>
          <p:cNvSpPr/>
          <p:nvPr/>
        </p:nvSpPr>
        <p:spPr>
          <a:xfrm>
            <a:off x="1114800" y="6228109"/>
            <a:ext cx="2592288" cy="576064"/>
          </a:xfrm>
          <a:prstGeom prst="parallelogram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rgbClr val="000000"/>
                </a:solidFill>
              </a:rPr>
              <a:t>Transcriptome</a:t>
            </a:r>
            <a:r>
              <a:rPr lang="fr-FR" sz="1600" dirty="0" smtClean="0">
                <a:solidFill>
                  <a:srgbClr val="000000"/>
                </a:solidFill>
              </a:rPr>
              <a:t> de </a:t>
            </a:r>
            <a:r>
              <a:rPr lang="fr-FR" sz="1600" dirty="0" err="1" smtClean="0">
                <a:solidFill>
                  <a:srgbClr val="000000"/>
                </a:solidFill>
              </a:rPr>
              <a:t>référérence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3" name="Parallélogramme 22"/>
          <p:cNvSpPr/>
          <p:nvPr/>
        </p:nvSpPr>
        <p:spPr>
          <a:xfrm>
            <a:off x="4824288" y="6084093"/>
            <a:ext cx="1872208" cy="720080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transcrit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4" name="Parallélogramme 23"/>
          <p:cNvSpPr/>
          <p:nvPr/>
        </p:nvSpPr>
        <p:spPr>
          <a:xfrm>
            <a:off x="7336184" y="6084093"/>
            <a:ext cx="1944216" cy="720080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gène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5" name="Parallélogramme 24"/>
          <p:cNvSpPr/>
          <p:nvPr/>
        </p:nvSpPr>
        <p:spPr>
          <a:xfrm>
            <a:off x="4976688" y="6236493"/>
            <a:ext cx="1872208" cy="71169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transcrit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6" name="Parallélogramme 25"/>
          <p:cNvSpPr/>
          <p:nvPr/>
        </p:nvSpPr>
        <p:spPr>
          <a:xfrm>
            <a:off x="7488584" y="6236493"/>
            <a:ext cx="1944216" cy="71169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Comptage par gène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7128544" y="755501"/>
            <a:ext cx="2736304" cy="2016224"/>
          </a:xfrm>
          <a:prstGeom prst="roundRect">
            <a:avLst/>
          </a:prstGeom>
          <a:solidFill>
            <a:srgbClr val="D7E4BD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>
              <a:buSzPct val="60000"/>
            </a:pPr>
            <a:r>
              <a:rPr lang="fr-FR" sz="1600" b="1" dirty="0" smtClean="0">
                <a:solidFill>
                  <a:srgbClr val="000000"/>
                </a:solidFill>
              </a:rPr>
              <a:t>Périmètre </a:t>
            </a:r>
            <a:r>
              <a:rPr lang="fr-FR" sz="1600" b="1" dirty="0">
                <a:solidFill>
                  <a:srgbClr val="000000"/>
                </a:solidFill>
              </a:rPr>
              <a:t>du pipeline d’analyse </a:t>
            </a:r>
            <a:r>
              <a:rPr lang="fr-FR" sz="1600" b="1" dirty="0" err="1">
                <a:solidFill>
                  <a:srgbClr val="000000"/>
                </a:solidFill>
              </a:rPr>
              <a:t>RNASeq</a:t>
            </a:r>
            <a:endParaRPr lang="fr-FR" sz="1600" b="1" dirty="0">
              <a:solidFill>
                <a:srgbClr val="000000"/>
              </a:solidFill>
            </a:endParaRP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Pas de génome de référence</a:t>
            </a: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Organisme eucaryote</a:t>
            </a:r>
          </a:p>
          <a:p>
            <a:pPr marL="565200" indent="-457200">
              <a:buSzPct val="60000"/>
              <a:buFont typeface="+mj-ea"/>
              <a:buAutoNum type="circleNumDbPlain"/>
            </a:pPr>
            <a:r>
              <a:rPr lang="fr-FR" sz="1600" dirty="0">
                <a:solidFill>
                  <a:srgbClr val="000000"/>
                </a:solidFill>
              </a:rPr>
              <a:t>Données </a:t>
            </a:r>
            <a:r>
              <a:rPr lang="fr-FR" sz="1600" dirty="0" smtClean="0">
                <a:solidFill>
                  <a:srgbClr val="000000"/>
                </a:solidFill>
              </a:rPr>
              <a:t>Illumina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2" name="Rogner un rectangle à un seul coin 31"/>
          <p:cNvSpPr/>
          <p:nvPr/>
        </p:nvSpPr>
        <p:spPr>
          <a:xfrm>
            <a:off x="2448024" y="3203773"/>
            <a:ext cx="1584176" cy="64807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33" name="Rogner un rectangle à un seul coin 32"/>
          <p:cNvSpPr/>
          <p:nvPr/>
        </p:nvSpPr>
        <p:spPr>
          <a:xfrm>
            <a:off x="2592040" y="3563813"/>
            <a:ext cx="1584176" cy="64807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34" name="Rogner un rectangle à un seul coin 33"/>
          <p:cNvSpPr/>
          <p:nvPr/>
        </p:nvSpPr>
        <p:spPr>
          <a:xfrm>
            <a:off x="5112320" y="3203773"/>
            <a:ext cx="1584176" cy="648072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sp>
        <p:nvSpPr>
          <p:cNvPr id="35" name="Rogner un rectangle à un seul coin 34"/>
          <p:cNvSpPr/>
          <p:nvPr/>
        </p:nvSpPr>
        <p:spPr>
          <a:xfrm>
            <a:off x="5256336" y="3563813"/>
            <a:ext cx="1584176" cy="648072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cxnSp>
        <p:nvCxnSpPr>
          <p:cNvPr id="46" name="Connecteur en arc 45"/>
          <p:cNvCxnSpPr>
            <a:stCxn id="9" idx="1"/>
            <a:endCxn id="32" idx="3"/>
          </p:cNvCxnSpPr>
          <p:nvPr/>
        </p:nvCxnSpPr>
        <p:spPr>
          <a:xfrm rot="10800000" flipV="1">
            <a:off x="3240112" y="2447689"/>
            <a:ext cx="432048" cy="756084"/>
          </a:xfrm>
          <a:prstGeom prst="curvedConnector2">
            <a:avLst/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en arc 50"/>
          <p:cNvCxnSpPr>
            <a:stCxn id="84" idx="1"/>
            <a:endCxn id="9" idx="1"/>
          </p:cNvCxnSpPr>
          <p:nvPr/>
        </p:nvCxnSpPr>
        <p:spPr>
          <a:xfrm rot="16200000" flipH="1">
            <a:off x="3114098" y="1889627"/>
            <a:ext cx="684076" cy="432048"/>
          </a:xfrm>
          <a:prstGeom prst="curvedConnector2">
            <a:avLst/>
          </a:prstGeom>
          <a:ln w="38100" cmpd="sng">
            <a:solidFill>
              <a:srgbClr val="D9D9D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rc 51"/>
          <p:cNvCxnSpPr>
            <a:stCxn id="86" idx="1"/>
            <a:endCxn id="9" idx="3"/>
          </p:cNvCxnSpPr>
          <p:nvPr/>
        </p:nvCxnSpPr>
        <p:spPr>
          <a:xfrm rot="5400000">
            <a:off x="5346346" y="1889627"/>
            <a:ext cx="684076" cy="432048"/>
          </a:xfrm>
          <a:prstGeom prst="curvedConnector2">
            <a:avLst/>
          </a:prstGeom>
          <a:ln w="38100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en arc 54"/>
          <p:cNvCxnSpPr>
            <a:stCxn id="9" idx="3"/>
            <a:endCxn id="34" idx="3"/>
          </p:cNvCxnSpPr>
          <p:nvPr/>
        </p:nvCxnSpPr>
        <p:spPr>
          <a:xfrm>
            <a:off x="5472360" y="2447689"/>
            <a:ext cx="432048" cy="756084"/>
          </a:xfrm>
          <a:prstGeom prst="curvedConnector2">
            <a:avLst/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rc 57"/>
          <p:cNvCxnSpPr>
            <a:stCxn id="33" idx="1"/>
            <a:endCxn id="10" idx="0"/>
          </p:cNvCxnSpPr>
          <p:nvPr/>
        </p:nvCxnSpPr>
        <p:spPr>
          <a:xfrm rot="5400000">
            <a:off x="2610042" y="4013863"/>
            <a:ext cx="576064" cy="972108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en arc 60"/>
          <p:cNvCxnSpPr>
            <a:stCxn id="35" idx="1"/>
            <a:endCxn id="10" idx="0"/>
          </p:cNvCxnSpPr>
          <p:nvPr/>
        </p:nvCxnSpPr>
        <p:spPr>
          <a:xfrm rot="5400000">
            <a:off x="3942190" y="2681715"/>
            <a:ext cx="576064" cy="3636404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10" idx="2"/>
            <a:endCxn id="22" idx="0"/>
          </p:cNvCxnSpPr>
          <p:nvPr/>
        </p:nvCxnSpPr>
        <p:spPr>
          <a:xfrm flipH="1">
            <a:off x="2410944" y="5652045"/>
            <a:ext cx="1076" cy="576064"/>
          </a:xfrm>
          <a:prstGeom prst="straightConnector1">
            <a:avLst/>
          </a:prstGeom>
          <a:ln w="38100" cmpd="sng"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ogner un rectangle à un seul coin 82"/>
          <p:cNvSpPr/>
          <p:nvPr/>
        </p:nvSpPr>
        <p:spPr>
          <a:xfrm>
            <a:off x="2304008" y="755501"/>
            <a:ext cx="1584176" cy="648072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84" name="Rogner un rectangle à un seul coin 83"/>
          <p:cNvSpPr/>
          <p:nvPr/>
        </p:nvSpPr>
        <p:spPr>
          <a:xfrm>
            <a:off x="2448024" y="1115541"/>
            <a:ext cx="1584176" cy="648072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/1</a:t>
            </a:r>
            <a:endParaRPr lang="fr-FR" sz="1600" dirty="0"/>
          </a:p>
        </p:txBody>
      </p:sp>
      <p:sp>
        <p:nvSpPr>
          <p:cNvPr id="85" name="Rogner un rectangle à un seul coin 84"/>
          <p:cNvSpPr/>
          <p:nvPr/>
        </p:nvSpPr>
        <p:spPr>
          <a:xfrm>
            <a:off x="4968304" y="755501"/>
            <a:ext cx="1584176" cy="648072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1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sp>
        <p:nvSpPr>
          <p:cNvPr id="86" name="Rogner un rectangle à un seul coin 85"/>
          <p:cNvSpPr/>
          <p:nvPr/>
        </p:nvSpPr>
        <p:spPr>
          <a:xfrm>
            <a:off x="5112320" y="1115541"/>
            <a:ext cx="1584176" cy="648072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Sample</a:t>
            </a:r>
            <a:r>
              <a:rPr lang="fr-FR" sz="1600" dirty="0" smtClean="0"/>
              <a:t> 2</a:t>
            </a:r>
          </a:p>
          <a:p>
            <a:pPr algn="ctr"/>
            <a:r>
              <a:rPr lang="fr-FR" sz="1600" dirty="0" smtClean="0"/>
              <a:t>fichier </a:t>
            </a:r>
            <a:r>
              <a:rPr lang="fr-FR" sz="1600" dirty="0" err="1" smtClean="0"/>
              <a:t>fastq</a:t>
            </a:r>
            <a:r>
              <a:rPr lang="fr-FR" sz="1600" dirty="0" smtClean="0"/>
              <a:t> /2</a:t>
            </a:r>
            <a:endParaRPr lang="fr-FR" sz="1600" dirty="0"/>
          </a:p>
        </p:txBody>
      </p:sp>
      <p:cxnSp>
        <p:nvCxnSpPr>
          <p:cNvPr id="89" name="Connecteur en arc 88"/>
          <p:cNvCxnSpPr>
            <a:stCxn id="33" idx="1"/>
            <a:endCxn id="11" idx="0"/>
          </p:cNvCxnSpPr>
          <p:nvPr/>
        </p:nvCxnSpPr>
        <p:spPr>
          <a:xfrm rot="16200000" flipH="1">
            <a:off x="5094318" y="2501695"/>
            <a:ext cx="504056" cy="3924436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en arc 91"/>
          <p:cNvCxnSpPr>
            <a:stCxn id="35" idx="1"/>
            <a:endCxn id="11" idx="0"/>
          </p:cNvCxnSpPr>
          <p:nvPr/>
        </p:nvCxnSpPr>
        <p:spPr>
          <a:xfrm rot="16200000" flipH="1">
            <a:off x="6426466" y="3833843"/>
            <a:ext cx="504056" cy="1260140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en angle 95"/>
          <p:cNvCxnSpPr>
            <a:stCxn id="22" idx="2"/>
            <a:endCxn id="11" idx="1"/>
          </p:cNvCxnSpPr>
          <p:nvPr/>
        </p:nvCxnSpPr>
        <p:spPr>
          <a:xfrm flipV="1">
            <a:off x="3635080" y="5183993"/>
            <a:ext cx="2773384" cy="1332148"/>
          </a:xfrm>
          <a:prstGeom prst="bentConnector3">
            <a:avLst>
              <a:gd name="adj1" fmla="val 27606"/>
            </a:avLst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en angle 96"/>
          <p:cNvCxnSpPr>
            <a:stCxn id="11" idx="2"/>
            <a:endCxn id="23" idx="1"/>
          </p:cNvCxnSpPr>
          <p:nvPr/>
        </p:nvCxnSpPr>
        <p:spPr>
          <a:xfrm rot="5400000">
            <a:off x="6363459" y="5138988"/>
            <a:ext cx="432048" cy="145816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en angle 105"/>
          <p:cNvCxnSpPr>
            <a:stCxn id="11" idx="2"/>
            <a:endCxn id="24" idx="1"/>
          </p:cNvCxnSpPr>
          <p:nvPr/>
        </p:nvCxnSpPr>
        <p:spPr>
          <a:xfrm rot="16200000" flipH="1">
            <a:off x="7637409" y="5323200"/>
            <a:ext cx="432048" cy="108973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575816" y="3419797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Fichiers nettoyés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683773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15776" y="683493"/>
            <a:ext cx="9720833" cy="6192688"/>
          </a:xfrm>
        </p:spPr>
        <p:txBody>
          <a:bodyPr/>
          <a:lstStyle/>
          <a:p>
            <a:pPr>
              <a:buNone/>
            </a:pPr>
            <a:r>
              <a:rPr lang="fr-FR" sz="2800" dirty="0" smtClean="0">
                <a:solidFill>
                  <a:schemeClr val="accent1"/>
                </a:solidFill>
                <a:latin typeface="+mj-lt"/>
              </a:rPr>
              <a:t>Objectifs des formations BBRIC </a:t>
            </a:r>
            <a:endParaRPr lang="fr-FR" sz="2800" dirty="0" smtClean="0">
              <a:latin typeface="+mj-lt"/>
            </a:endParaRPr>
          </a:p>
          <a:p>
            <a:pPr>
              <a:buNone/>
            </a:pPr>
            <a:r>
              <a:rPr lang="fr-FR" sz="2800" dirty="0" smtClean="0">
                <a:latin typeface="+mj-lt"/>
              </a:rPr>
              <a:t>1. </a:t>
            </a:r>
            <a:r>
              <a:rPr lang="fr-FR" sz="2400" dirty="0" smtClean="0">
                <a:latin typeface="+mj-lt"/>
              </a:rPr>
              <a:t>Illustrer à travers des exemples variés comment nous allons interagir avec les biologistes</a:t>
            </a:r>
            <a:br>
              <a:rPr lang="fr-FR" sz="2400" dirty="0" smtClean="0">
                <a:latin typeface="+mj-lt"/>
              </a:rPr>
            </a:br>
            <a:r>
              <a:rPr lang="fr-FR" sz="2400" dirty="0" smtClean="0">
                <a:latin typeface="+mj-lt"/>
              </a:rPr>
              <a:t>	- à distance et sur un temps long</a:t>
            </a:r>
          </a:p>
          <a:p>
            <a:pPr>
              <a:buNone/>
            </a:pPr>
            <a:r>
              <a:rPr lang="fr-FR" sz="2400" dirty="0" smtClean="0">
                <a:latin typeface="+mj-lt"/>
              </a:rPr>
              <a:t>		- à travers quelques principes de fonctionnement </a:t>
            </a:r>
          </a:p>
          <a:p>
            <a:pPr>
              <a:buNone/>
            </a:pPr>
            <a:r>
              <a:rPr lang="fr-FR" sz="2400" dirty="0" smtClean="0">
                <a:latin typeface="+mj-lt"/>
              </a:rPr>
              <a:t>		- grâce aux outils que nous mettons à disposition.</a:t>
            </a:r>
          </a:p>
          <a:p>
            <a:pPr>
              <a:buNone/>
            </a:pPr>
            <a:r>
              <a:rPr lang="fr-FR" sz="2400" dirty="0" smtClean="0">
                <a:latin typeface="+mj-lt"/>
              </a:rPr>
              <a:t>2. Rendre autonomes les utilisateurs sur les tâches d’analyse de données récurrentes et automatisées.</a:t>
            </a:r>
          </a:p>
          <a:p>
            <a:pPr>
              <a:buNone/>
            </a:pPr>
            <a:r>
              <a:rPr lang="fr-FR" sz="2400" dirty="0" smtClean="0">
                <a:latin typeface="+mj-lt"/>
              </a:rPr>
              <a:t>3. Illustrer un savoir faire bioinformatique pour la conception de pipeline d’analyses bioinformatiques « ad hoc ».</a:t>
            </a:r>
          </a:p>
          <a:p>
            <a:pPr>
              <a:buFont typeface="Wingdings"/>
              <a:buChar char="è"/>
            </a:pPr>
            <a:r>
              <a:rPr lang="fr-FR" sz="2000" dirty="0" smtClean="0">
                <a:latin typeface="+mj-lt"/>
              </a:rPr>
              <a:t>Une session de formation par an à Paris avec la création d’un support pédagogique qui permettra, si nécessaire, de rejouer la formation dans les laboratoires.</a:t>
            </a:r>
          </a:p>
          <a:p>
            <a:pPr>
              <a:buFont typeface="Wingdings"/>
              <a:buChar char="è"/>
            </a:pPr>
            <a:r>
              <a:rPr lang="fr-FR" sz="2000" dirty="0" smtClean="0">
                <a:latin typeface="+mj-lt"/>
              </a:rPr>
              <a:t>Essayer d’être complémentaire des nombreuses autres formations autour de la bioinformatique (</a:t>
            </a:r>
            <a:r>
              <a:rPr lang="fr-FR" sz="2000" dirty="0" err="1" smtClean="0">
                <a:latin typeface="+mj-lt"/>
              </a:rPr>
              <a:t>galaxy</a:t>
            </a:r>
            <a:r>
              <a:rPr lang="fr-FR" sz="2000" dirty="0" smtClean="0">
                <a:latin typeface="+mj-lt"/>
              </a:rPr>
              <a:t>, analyse </a:t>
            </a:r>
            <a:r>
              <a:rPr lang="fr-FR" sz="2000" dirty="0" err="1" smtClean="0">
                <a:latin typeface="+mj-lt"/>
              </a:rPr>
              <a:t>RNAseq</a:t>
            </a:r>
            <a:r>
              <a:rPr lang="fr-FR" sz="2000" dirty="0" smtClean="0">
                <a:latin typeface="+mj-lt"/>
              </a:rPr>
              <a:t>, etc.)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Assemblage de novo: normalisation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kmer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1439912" y="1619597"/>
            <a:ext cx="6912768" cy="17281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>
                <a:solidFill>
                  <a:srgbClr val="000000"/>
                </a:solidFill>
              </a:rPr>
              <a:t>L’assemblage de novo est très sensible 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b="1" dirty="0" smtClean="0">
                <a:solidFill>
                  <a:srgbClr val="000000"/>
                </a:solidFill>
              </a:rPr>
              <a:t> à la quantité de données, provenant notamment des gènes fortement exprimés, 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b="1" dirty="0" smtClean="0">
                <a:solidFill>
                  <a:srgbClr val="000000"/>
                </a:solidFill>
              </a:rPr>
              <a:t> au nombre d’erreurs </a:t>
            </a:r>
            <a:r>
              <a:rPr lang="fr-FR" dirty="0" smtClean="0">
                <a:solidFill>
                  <a:srgbClr val="000000"/>
                </a:solidFill>
              </a:rPr>
              <a:t>(indiscernables de vrais variations pour les transcrits peu abondants)</a:t>
            </a:r>
            <a:r>
              <a:rPr lang="fr-FR" b="1" dirty="0" smtClean="0">
                <a:solidFill>
                  <a:srgbClr val="000000"/>
                </a:solidFill>
              </a:rPr>
              <a:t>. </a:t>
            </a:r>
          </a:p>
          <a:p>
            <a:r>
              <a:rPr lang="fr-FR" b="1" dirty="0" smtClean="0">
                <a:solidFill>
                  <a:srgbClr val="000000"/>
                </a:solidFill>
              </a:rPr>
              <a:t>=&gt; consommation mémoire et temps de calcul très importants   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1439912" y="3851845"/>
            <a:ext cx="6912768" cy="158417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>
                <a:solidFill>
                  <a:srgbClr val="000000"/>
                </a:solidFill>
              </a:rPr>
              <a:t>Solution</a:t>
            </a:r>
            <a:r>
              <a:rPr lang="fr-FR" dirty="0" smtClean="0">
                <a:solidFill>
                  <a:srgbClr val="000000"/>
                </a:solidFill>
              </a:rPr>
              <a:t>: réduire le jeu de données à un volume utile sans perte importante d’information afin d’accélérer et d’améliorer l’étape d’assemblage.</a:t>
            </a:r>
          </a:p>
          <a:p>
            <a:r>
              <a:rPr lang="fr-FR" b="1" dirty="0" smtClean="0">
                <a:solidFill>
                  <a:srgbClr val="000000"/>
                </a:solidFill>
              </a:rPr>
              <a:t>=&gt; Normalisation par couverture de </a:t>
            </a:r>
            <a:r>
              <a:rPr lang="fr-FR" b="1" dirty="0" err="1" smtClean="0">
                <a:solidFill>
                  <a:srgbClr val="000000"/>
                </a:solidFill>
              </a:rPr>
              <a:t>kmer</a:t>
            </a:r>
            <a:endParaRPr lang="fr-FR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086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22"/>
          <p:cNvCxnSpPr/>
          <p:nvPr/>
        </p:nvCxnSpPr>
        <p:spPr>
          <a:xfrm flipV="1">
            <a:off x="457920" y="450720"/>
            <a:ext cx="9609840" cy="12960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cxnSp>
        <p:nvCxnSpPr>
          <p:cNvPr id="3" name="Connecteur droit 24"/>
          <p:cNvCxnSpPr/>
          <p:nvPr/>
        </p:nvCxnSpPr>
        <p:spPr>
          <a:xfrm flipV="1">
            <a:off x="-9720" y="522359"/>
            <a:ext cx="9801000" cy="13321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sp>
        <p:nvSpPr>
          <p:cNvPr id="4" name="Organigramme : Processus 28"/>
          <p:cNvSpPr/>
          <p:nvPr/>
        </p:nvSpPr>
        <p:spPr>
          <a:xfrm>
            <a:off x="97920" y="103680"/>
            <a:ext cx="288000" cy="2160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Rectangle 29"/>
          <p:cNvSpPr/>
          <p:nvPr/>
        </p:nvSpPr>
        <p:spPr>
          <a:xfrm>
            <a:off x="241920" y="211680"/>
            <a:ext cx="216000" cy="252000"/>
          </a:xfrm>
          <a:prstGeom prst="rect">
            <a:avLst/>
          </a:prstGeom>
          <a:solidFill>
            <a:srgbClr val="C3D69B"/>
          </a:solidFill>
          <a:ln w="25560">
            <a:solidFill>
              <a:srgbClr val="EEECE1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K-MER ?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9" name="Connecteur droit 30"/>
          <p:cNvCxnSpPr/>
          <p:nvPr/>
        </p:nvCxnSpPr>
        <p:spPr>
          <a:xfrm flipV="1">
            <a:off x="-10440" y="7272000"/>
            <a:ext cx="10045080" cy="10079"/>
          </a:xfrm>
          <a:prstGeom prst="straightConnector1">
            <a:avLst/>
          </a:prstGeom>
          <a:noFill/>
          <a:ln w="19080">
            <a:solidFill>
              <a:srgbClr val="DDD9C3"/>
            </a:solidFill>
            <a:prstDash val="solid"/>
          </a:ln>
        </p:spPr>
      </p:cxnSp>
      <p:pic>
        <p:nvPicPr>
          <p:cNvPr id="10" name="Image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6957035"/>
            <a:ext cx="1365840" cy="60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904" y="7009158"/>
            <a:ext cx="1341884" cy="5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ZoneTexte 40"/>
          <p:cNvSpPr txBox="1"/>
          <p:nvPr/>
        </p:nvSpPr>
        <p:spPr>
          <a:xfrm>
            <a:off x="1943968" y="2699717"/>
            <a:ext cx="5904656" cy="3741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  <a:defRPr sz="1800"/>
            </a:pPr>
            <a:r>
              <a:rPr lang="fr-FR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Seq1: 	AAT</a:t>
            </a:r>
            <a:r>
              <a:rPr lang="fr-FR" dirty="0" smtClean="0">
                <a:latin typeface="Calibri" pitchFamily="18"/>
                <a:ea typeface="DejaVu Sans" pitchFamily="2"/>
                <a:cs typeface="DejaVu Sans" pitchFamily="2"/>
              </a:rPr>
              <a:t>GCCGA 	Seq2:	       TGCCGAGA</a:t>
            </a:r>
            <a:endParaRPr lang="fr-FR" sz="1800" b="1" i="0" u="none" strike="noStrike" kern="1200" spc="0" baseline="0" dirty="0">
              <a:ln>
                <a:noFill/>
              </a:ln>
              <a:latin typeface="Calibri" pitchFamily="18"/>
              <a:ea typeface="DejaVu Sans" pitchFamily="2"/>
              <a:cs typeface="Calibri" pitchFamily="18"/>
            </a:endParaRPr>
          </a:p>
        </p:txBody>
      </p:sp>
      <p:sp>
        <p:nvSpPr>
          <p:cNvPr id="25" name="ZoneTexte 40"/>
          <p:cNvSpPr txBox="1"/>
          <p:nvPr/>
        </p:nvSpPr>
        <p:spPr>
          <a:xfrm>
            <a:off x="791840" y="1331565"/>
            <a:ext cx="9072817" cy="12195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Clr>
                <a:schemeClr val="accent3">
                  <a:lumMod val="50000"/>
                </a:schemeClr>
              </a:buClr>
              <a:buSzPct val="50000"/>
              <a:buFont typeface="DejaVu Sans" pitchFamily="34" charset="0"/>
              <a:buChar char="●"/>
              <a:defRPr sz="1800"/>
            </a:pPr>
            <a:r>
              <a:rPr lang="fr-FR" dirty="0" smtClean="0">
                <a:latin typeface="Calibri" pitchFamily="18"/>
                <a:ea typeface="DejaVu Sans" pitchFamily="2"/>
                <a:cs typeface="DejaVu Sans" pitchFamily="2"/>
              </a:rPr>
              <a:t> Découpage de toutes les lectures  en sous séquences de même taille (</a:t>
            </a:r>
            <a:r>
              <a:rPr lang="fr-FR" b="1" dirty="0" smtClean="0">
                <a:latin typeface="Calibri" pitchFamily="18"/>
                <a:ea typeface="DejaVu Sans" pitchFamily="2"/>
                <a:cs typeface="DejaVu Sans" pitchFamily="2"/>
              </a:rPr>
              <a:t>k</a:t>
            </a:r>
            <a:r>
              <a:rPr lang="fr-FR" dirty="0" smtClean="0">
                <a:latin typeface="Calibri" pitchFamily="18"/>
                <a:ea typeface="DejaVu Sans" pitchFamily="2"/>
                <a:cs typeface="DejaVu Sans" pitchFamily="2"/>
              </a:rPr>
              <a:t>), appelées </a:t>
            </a:r>
            <a:r>
              <a:rPr lang="fr-FR" b="1" dirty="0">
                <a:latin typeface="Calibri" pitchFamily="18"/>
                <a:ea typeface="DejaVu Sans" pitchFamily="2"/>
                <a:cs typeface="DejaVu Sans" pitchFamily="2"/>
              </a:rPr>
              <a:t>K</a:t>
            </a:r>
            <a:r>
              <a:rPr lang="fr-FR" b="1" dirty="0" smtClean="0">
                <a:latin typeface="Calibri" pitchFamily="18"/>
                <a:ea typeface="DejaVu Sans" pitchFamily="2"/>
                <a:cs typeface="DejaVu Sans" pitchFamily="2"/>
              </a:rPr>
              <a:t>-mer</a:t>
            </a:r>
          </a:p>
          <a:p>
            <a:pPr>
              <a:buClr>
                <a:schemeClr val="accent3">
                  <a:lumMod val="50000"/>
                </a:schemeClr>
              </a:buClr>
              <a:buSzPct val="50000"/>
              <a:buNone/>
              <a:defRPr sz="1800"/>
            </a:pPr>
            <a:endParaRPr lang="fr-FR" dirty="0" smtClean="0">
              <a:latin typeface="Calibri" pitchFamily="18"/>
              <a:ea typeface="DejaVu Sans" pitchFamily="2"/>
              <a:cs typeface="DejaVu Sans" pitchFamily="2"/>
            </a:endParaRPr>
          </a:p>
          <a:p>
            <a:pPr>
              <a:buClr>
                <a:schemeClr val="accent3">
                  <a:lumMod val="50000"/>
                </a:schemeClr>
              </a:buClr>
              <a:buSzPct val="50000"/>
              <a:buFont typeface="DejaVu Sans" pitchFamily="34" charset="0"/>
              <a:buChar char="●"/>
              <a:defRPr sz="1800"/>
            </a:pPr>
            <a:r>
              <a:rPr lang="fr-FR" dirty="0" smtClean="0">
                <a:latin typeface="Calibri" pitchFamily="18"/>
                <a:ea typeface="DejaVu Sans" pitchFamily="2"/>
                <a:cs typeface="DejaVu Sans" pitchFamily="2"/>
              </a:rPr>
              <a:t> Deux K-mer vont être liés si leurs séquences ne divergent que par le premier nucléotide pour l’un et par le dernier pour l’autre </a:t>
            </a:r>
          </a:p>
        </p:txBody>
      </p:sp>
      <p:grpSp>
        <p:nvGrpSpPr>
          <p:cNvPr id="8" name="Groupe 64"/>
          <p:cNvGrpSpPr/>
          <p:nvPr/>
        </p:nvGrpSpPr>
        <p:grpSpPr>
          <a:xfrm>
            <a:off x="647825" y="3275781"/>
            <a:ext cx="5472608" cy="937757"/>
            <a:chOff x="647825" y="3280352"/>
            <a:chExt cx="5472608" cy="937757"/>
          </a:xfrm>
        </p:grpSpPr>
        <p:sp>
          <p:nvSpPr>
            <p:cNvPr id="31" name="ZoneTexte 40"/>
            <p:cNvSpPr txBox="1"/>
            <p:nvPr/>
          </p:nvSpPr>
          <p:spPr>
            <a:xfrm>
              <a:off x="647825" y="3280352"/>
              <a:ext cx="5472608" cy="9377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buClr>
                  <a:schemeClr val="accent3">
                    <a:lumMod val="50000"/>
                  </a:schemeClr>
                </a:buClr>
                <a:buSzPct val="50000"/>
                <a:buFont typeface="DejaVu Sans" pitchFamily="34" charset="0"/>
                <a:buChar char="●"/>
                <a:defRPr sz="1800"/>
              </a:pPr>
              <a:r>
                <a:rPr lang="fr-FR" dirty="0" smtClean="0">
                  <a:latin typeface="Calibri" pitchFamily="18"/>
                  <a:ea typeface="DejaVu Sans" pitchFamily="2"/>
                  <a:cs typeface="DejaVu Sans" pitchFamily="2"/>
                </a:rPr>
                <a:t> Découpage des séquences en  K-mer avec k=4 </a:t>
              </a:r>
            </a:p>
            <a:p>
              <a:pPr>
                <a:buClr>
                  <a:schemeClr val="accent3">
                    <a:lumMod val="50000"/>
                  </a:schemeClr>
                </a:buClr>
                <a:buSzPct val="50000"/>
                <a:buNone/>
                <a:defRPr sz="1800"/>
              </a:pPr>
              <a:r>
                <a:rPr lang="fr-FR" dirty="0" smtClean="0">
                  <a:solidFill>
                    <a:srgbClr val="000000"/>
                  </a:solidFill>
                  <a:latin typeface="Calibri" pitchFamily="18"/>
                  <a:ea typeface="DejaVu Sans" pitchFamily="2"/>
                  <a:cs typeface="DejaVu Sans" pitchFamily="2"/>
                </a:rPr>
                <a:t>Seq1: 	</a:t>
              </a:r>
              <a:r>
                <a:rPr lang="fr-FR" dirty="0" smtClean="0">
                  <a:latin typeface="Calibri" pitchFamily="18"/>
                  <a:ea typeface="DejaVu Sans" pitchFamily="2"/>
                  <a:cs typeface="DejaVu Sans" pitchFamily="2"/>
                </a:rPr>
                <a:t>AATG	</a:t>
              </a:r>
              <a:r>
                <a:rPr lang="fr-FR" dirty="0" smtClean="0">
                  <a:solidFill>
                    <a:srgbClr val="000000"/>
                  </a:solidFill>
                  <a:latin typeface="Calibri" pitchFamily="18"/>
                  <a:ea typeface="DejaVu Sans" pitchFamily="2"/>
                  <a:cs typeface="DejaVu Sans" pitchFamily="2"/>
                </a:rPr>
                <a:t>AT</a:t>
              </a:r>
              <a:r>
                <a:rPr lang="fr-FR" dirty="0" smtClean="0">
                  <a:latin typeface="Calibri" pitchFamily="18"/>
                  <a:ea typeface="DejaVu Sans" pitchFamily="2"/>
                  <a:cs typeface="DejaVu Sans" pitchFamily="2"/>
                </a:rPr>
                <a:t>GC	</a:t>
              </a:r>
              <a:r>
                <a:rPr lang="fr-FR" dirty="0" smtClean="0">
                  <a:solidFill>
                    <a:srgbClr val="000000"/>
                  </a:solidFill>
                  <a:latin typeface="Calibri" pitchFamily="18"/>
                  <a:ea typeface="DejaVu Sans" pitchFamily="2"/>
                  <a:cs typeface="DejaVu Sans" pitchFamily="2"/>
                </a:rPr>
                <a:t> T</a:t>
              </a:r>
              <a:r>
                <a:rPr lang="fr-FR" dirty="0" smtClean="0">
                  <a:latin typeface="Calibri" pitchFamily="18"/>
                  <a:ea typeface="DejaVu Sans" pitchFamily="2"/>
                  <a:cs typeface="DejaVu Sans" pitchFamily="2"/>
                </a:rPr>
                <a:t>GCC	</a:t>
              </a:r>
              <a:r>
                <a:rPr lang="fr-FR" dirty="0" smtClean="0">
                  <a:solidFill>
                    <a:srgbClr val="000000"/>
                  </a:solidFill>
                  <a:latin typeface="Calibri" pitchFamily="18"/>
                  <a:ea typeface="DejaVu Sans" pitchFamily="2"/>
                  <a:cs typeface="DejaVu Sans" pitchFamily="2"/>
                </a:rPr>
                <a:t> </a:t>
              </a:r>
              <a:r>
                <a:rPr lang="fr-FR" dirty="0" smtClean="0">
                  <a:latin typeface="Calibri" pitchFamily="18"/>
                  <a:ea typeface="DejaVu Sans" pitchFamily="2"/>
                  <a:cs typeface="DejaVu Sans" pitchFamily="2"/>
                </a:rPr>
                <a:t>GCCG	</a:t>
              </a:r>
              <a:r>
                <a:rPr lang="fr-FR" dirty="0" smtClean="0">
                  <a:solidFill>
                    <a:srgbClr val="000000"/>
                  </a:solidFill>
                  <a:latin typeface="Calibri" pitchFamily="18"/>
                  <a:ea typeface="DejaVu Sans" pitchFamily="2"/>
                  <a:cs typeface="DejaVu Sans" pitchFamily="2"/>
                </a:rPr>
                <a:t> </a:t>
              </a:r>
              <a:r>
                <a:rPr lang="fr-FR" dirty="0" smtClean="0">
                  <a:latin typeface="Calibri" pitchFamily="18"/>
                  <a:ea typeface="DejaVu Sans" pitchFamily="2"/>
                  <a:cs typeface="DejaVu Sans" pitchFamily="2"/>
                </a:rPr>
                <a:t>CCGA </a:t>
              </a:r>
            </a:p>
            <a:p>
              <a:pPr>
                <a:buClr>
                  <a:schemeClr val="accent3">
                    <a:lumMod val="50000"/>
                  </a:schemeClr>
                </a:buClr>
                <a:buSzPct val="50000"/>
                <a:buNone/>
                <a:defRPr sz="1800"/>
              </a:pPr>
              <a:r>
                <a:rPr lang="fr-FR" dirty="0" smtClean="0">
                  <a:latin typeface="Calibri" pitchFamily="18"/>
                  <a:ea typeface="DejaVu Sans" pitchFamily="2"/>
                  <a:cs typeface="DejaVu Sans" pitchFamily="2"/>
                </a:rPr>
                <a:t>Seq2:	TGCC	GCCG	 CCGA	 CGAG	 GAGA</a:t>
              </a:r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1583928" y="4139877"/>
              <a:ext cx="648072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3456136" y="3851845"/>
              <a:ext cx="648072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2520032" y="4139877"/>
              <a:ext cx="648072" cy="0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4392240" y="3851845"/>
              <a:ext cx="648072" cy="0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5328344" y="3851845"/>
              <a:ext cx="648072" cy="0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3456136" y="4139877"/>
              <a:ext cx="648072" cy="0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à coins arrondis 41"/>
          <p:cNvSpPr/>
          <p:nvPr/>
        </p:nvSpPr>
        <p:spPr>
          <a:xfrm>
            <a:off x="6480472" y="3491805"/>
            <a:ext cx="2520280" cy="6480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 smtClean="0"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  <a:p>
            <a:pPr lvl="0" algn="ctr"/>
            <a:r>
              <a:rPr lang="fr-FR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Les séquences ont des K-mer commun</a:t>
            </a:r>
            <a:endParaRPr lang="fr-FR" b="1" dirty="0" smtClean="0"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  <a:p>
            <a:pPr algn="ctr"/>
            <a:endParaRPr lang="fr-FR" dirty="0"/>
          </a:p>
        </p:txBody>
      </p:sp>
      <p:sp>
        <p:nvSpPr>
          <p:cNvPr id="43" name="ZoneTexte 40"/>
          <p:cNvSpPr txBox="1"/>
          <p:nvPr/>
        </p:nvSpPr>
        <p:spPr>
          <a:xfrm>
            <a:off x="575816" y="4426256"/>
            <a:ext cx="9073008" cy="3741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Clr>
                <a:schemeClr val="accent3">
                  <a:lumMod val="50000"/>
                </a:schemeClr>
              </a:buClr>
              <a:buSzPct val="50000"/>
              <a:buFont typeface="DejaVu Sans" pitchFamily="34" charset="0"/>
              <a:buChar char="●"/>
              <a:defRPr sz="1800"/>
            </a:pPr>
            <a:r>
              <a:rPr lang="fr-FR" dirty="0" smtClean="0">
                <a:latin typeface="Calibri" pitchFamily="18"/>
                <a:ea typeface="DejaVu Sans" pitchFamily="2"/>
                <a:cs typeface="DejaVu Sans" pitchFamily="2"/>
              </a:rPr>
              <a:t>  Création du graphe de de </a:t>
            </a:r>
            <a:r>
              <a:rPr lang="fr-FR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Bruijn</a:t>
            </a:r>
            <a:r>
              <a:rPr lang="fr-FR" dirty="0" smtClean="0">
                <a:latin typeface="Calibri" pitchFamily="18"/>
                <a:ea typeface="DejaVu Sans" pitchFamily="2"/>
                <a:cs typeface="DejaVu Sans" pitchFamily="2"/>
              </a:rPr>
              <a:t> </a:t>
            </a:r>
          </a:p>
        </p:txBody>
      </p:sp>
      <p:grpSp>
        <p:nvGrpSpPr>
          <p:cNvPr id="12" name="Groupe 63"/>
          <p:cNvGrpSpPr/>
          <p:nvPr/>
        </p:nvGrpSpPr>
        <p:grpSpPr>
          <a:xfrm>
            <a:off x="-936352" y="4931965"/>
            <a:ext cx="9073008" cy="864096"/>
            <a:chOff x="503808" y="4787949"/>
            <a:chExt cx="9073008" cy="864096"/>
          </a:xfrm>
        </p:grpSpPr>
        <p:grpSp>
          <p:nvGrpSpPr>
            <p:cNvPr id="13" name="Groupe 55"/>
            <p:cNvGrpSpPr/>
            <p:nvPr/>
          </p:nvGrpSpPr>
          <p:grpSpPr>
            <a:xfrm>
              <a:off x="503808" y="5147989"/>
              <a:ext cx="9073008" cy="504056"/>
              <a:chOff x="503808" y="5364013"/>
              <a:chExt cx="9073008" cy="504056"/>
            </a:xfrm>
          </p:grpSpPr>
          <p:sp>
            <p:nvSpPr>
              <p:cNvPr id="49" name="ZoneTexte 40"/>
              <p:cNvSpPr txBox="1"/>
              <p:nvPr/>
            </p:nvSpPr>
            <p:spPr>
              <a:xfrm>
                <a:off x="503808" y="5493928"/>
                <a:ext cx="9073008" cy="374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0">
                <a:spAutoFit/>
              </a:bodyPr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algn="ctr">
                  <a:buClr>
                    <a:schemeClr val="accent3">
                      <a:lumMod val="50000"/>
                    </a:schemeClr>
                  </a:buClr>
                  <a:buSzPct val="50000"/>
                  <a:buNone/>
                  <a:defRPr sz="1800"/>
                </a:pPr>
                <a:r>
                  <a:rPr lang="fr-FR" dirty="0" smtClean="0">
                    <a:latin typeface="Calibri" pitchFamily="18"/>
                    <a:ea typeface="DejaVu Sans" pitchFamily="2"/>
                    <a:cs typeface="DejaVu Sans" pitchFamily="2"/>
                  </a:rPr>
                  <a:t>AATG	ATGC	</a:t>
                </a:r>
                <a:r>
                  <a:rPr lang="fr-FR" dirty="0" smtClean="0">
                    <a:solidFill>
                      <a:srgbClr val="000000"/>
                    </a:solidFill>
                    <a:latin typeface="Calibri" pitchFamily="18"/>
                    <a:ea typeface="DejaVu Sans" pitchFamily="2"/>
                    <a:cs typeface="DejaVu Sans" pitchFamily="2"/>
                  </a:rPr>
                  <a:t>T</a:t>
                </a:r>
                <a:r>
                  <a:rPr lang="fr-FR" dirty="0" smtClean="0">
                    <a:latin typeface="Calibri" pitchFamily="18"/>
                    <a:ea typeface="DejaVu Sans" pitchFamily="2"/>
                    <a:cs typeface="DejaVu Sans" pitchFamily="2"/>
                  </a:rPr>
                  <a:t>GCC	GCCG	</a:t>
                </a:r>
                <a:r>
                  <a:rPr lang="fr-FR" dirty="0" smtClean="0">
                    <a:solidFill>
                      <a:srgbClr val="000000"/>
                    </a:solidFill>
                    <a:latin typeface="Calibri" pitchFamily="18"/>
                    <a:ea typeface="DejaVu Sans" pitchFamily="2"/>
                    <a:cs typeface="DejaVu Sans" pitchFamily="2"/>
                  </a:rPr>
                  <a:t> </a:t>
                </a:r>
                <a:r>
                  <a:rPr lang="fr-FR" dirty="0" smtClean="0">
                    <a:latin typeface="Calibri" pitchFamily="18"/>
                    <a:ea typeface="DejaVu Sans" pitchFamily="2"/>
                    <a:cs typeface="DejaVu Sans" pitchFamily="2"/>
                  </a:rPr>
                  <a:t>CCGA	CGAG	 GAGA</a:t>
                </a:r>
              </a:p>
            </p:txBody>
          </p:sp>
          <p:sp>
            <p:nvSpPr>
              <p:cNvPr id="50" name="Arc 49"/>
              <p:cNvSpPr/>
              <p:nvPr/>
            </p:nvSpPr>
            <p:spPr>
              <a:xfrm>
                <a:off x="2232000" y="5364013"/>
                <a:ext cx="864096" cy="360040"/>
              </a:xfrm>
              <a:prstGeom prst="arc">
                <a:avLst>
                  <a:gd name="adj1" fmla="val 10792166"/>
                  <a:gd name="adj2" fmla="val 0"/>
                </a:avLst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Arc 50"/>
              <p:cNvSpPr/>
              <p:nvPr/>
            </p:nvSpPr>
            <p:spPr>
              <a:xfrm>
                <a:off x="3240112" y="5364013"/>
                <a:ext cx="864096" cy="360040"/>
              </a:xfrm>
              <a:prstGeom prst="arc">
                <a:avLst>
                  <a:gd name="adj1" fmla="val 10792166"/>
                  <a:gd name="adj2" fmla="val 0"/>
                </a:avLst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Arc 51"/>
              <p:cNvSpPr/>
              <p:nvPr/>
            </p:nvSpPr>
            <p:spPr>
              <a:xfrm>
                <a:off x="4176216" y="5364013"/>
                <a:ext cx="864096" cy="360040"/>
              </a:xfrm>
              <a:prstGeom prst="arc">
                <a:avLst>
                  <a:gd name="adj1" fmla="val 10792166"/>
                  <a:gd name="adj2" fmla="val 0"/>
                </a:avLst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Arc 52"/>
              <p:cNvSpPr/>
              <p:nvPr/>
            </p:nvSpPr>
            <p:spPr>
              <a:xfrm>
                <a:off x="5112320" y="5364013"/>
                <a:ext cx="864096" cy="360040"/>
              </a:xfrm>
              <a:prstGeom prst="arc">
                <a:avLst>
                  <a:gd name="adj1" fmla="val 10792166"/>
                  <a:gd name="adj2" fmla="val 0"/>
                </a:avLst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Arc 53"/>
              <p:cNvSpPr/>
              <p:nvPr/>
            </p:nvSpPr>
            <p:spPr>
              <a:xfrm>
                <a:off x="6048424" y="5364013"/>
                <a:ext cx="864096" cy="360040"/>
              </a:xfrm>
              <a:prstGeom prst="arc">
                <a:avLst>
                  <a:gd name="adj1" fmla="val 10792166"/>
                  <a:gd name="adj2" fmla="val 0"/>
                </a:avLst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Arc 54"/>
              <p:cNvSpPr/>
              <p:nvPr/>
            </p:nvSpPr>
            <p:spPr>
              <a:xfrm>
                <a:off x="6984528" y="5364013"/>
                <a:ext cx="864096" cy="360040"/>
              </a:xfrm>
              <a:prstGeom prst="arc">
                <a:avLst>
                  <a:gd name="adj1" fmla="val 10792166"/>
                  <a:gd name="adj2" fmla="val 0"/>
                </a:avLst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7" name="Hexagone 56"/>
            <p:cNvSpPr/>
            <p:nvPr/>
          </p:nvSpPr>
          <p:spPr>
            <a:xfrm>
              <a:off x="2304008" y="4787949"/>
              <a:ext cx="720080" cy="288032"/>
            </a:xfrm>
            <a:prstGeom prst="hex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ATG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58" name="Hexagone 57"/>
            <p:cNvSpPr/>
            <p:nvPr/>
          </p:nvSpPr>
          <p:spPr>
            <a:xfrm>
              <a:off x="3312120" y="4787949"/>
              <a:ext cx="792088" cy="288032"/>
            </a:xfrm>
            <a:prstGeom prst="hex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TGC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60" name="Hexagone 59"/>
            <p:cNvSpPr/>
            <p:nvPr/>
          </p:nvSpPr>
          <p:spPr>
            <a:xfrm>
              <a:off x="4248224" y="4787949"/>
              <a:ext cx="792088" cy="288032"/>
            </a:xfrm>
            <a:prstGeom prst="hex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GCC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61" name="Hexagone 60"/>
            <p:cNvSpPr/>
            <p:nvPr/>
          </p:nvSpPr>
          <p:spPr>
            <a:xfrm>
              <a:off x="5184328" y="4787949"/>
              <a:ext cx="792088" cy="288032"/>
            </a:xfrm>
            <a:prstGeom prst="hex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CCG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62" name="Hexagone 61"/>
            <p:cNvSpPr/>
            <p:nvPr/>
          </p:nvSpPr>
          <p:spPr>
            <a:xfrm>
              <a:off x="6120432" y="4787949"/>
              <a:ext cx="792088" cy="288032"/>
            </a:xfrm>
            <a:prstGeom prst="hex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CGA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63" name="Hexagone 62"/>
            <p:cNvSpPr/>
            <p:nvPr/>
          </p:nvSpPr>
          <p:spPr>
            <a:xfrm>
              <a:off x="7056536" y="4787949"/>
              <a:ext cx="792088" cy="288032"/>
            </a:xfrm>
            <a:prstGeom prst="hex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GAG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sp>
        <p:nvSpPr>
          <p:cNvPr id="66" name="Rectangle à coins arrondis 65"/>
          <p:cNvSpPr/>
          <p:nvPr/>
        </p:nvSpPr>
        <p:spPr>
          <a:xfrm>
            <a:off x="7056536" y="4931965"/>
            <a:ext cx="2808312" cy="6480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 smtClean="0"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  <a:p>
            <a:pPr lvl="0" algn="ctr"/>
            <a:r>
              <a:rPr lang="fr-FR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Un K-mer est présent </a:t>
            </a:r>
          </a:p>
          <a:p>
            <a:pPr lvl="0" algn="ctr"/>
            <a:r>
              <a:rPr lang="fr-FR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qu’une fois dans le graphe</a:t>
            </a:r>
            <a:endParaRPr lang="fr-FR" b="1" dirty="0" smtClean="0"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  <a:p>
            <a:pPr algn="ctr"/>
            <a:endParaRPr lang="fr-FR" dirty="0"/>
          </a:p>
        </p:txBody>
      </p:sp>
      <p:sp>
        <p:nvSpPr>
          <p:cNvPr id="72" name="ZoneTexte 40"/>
          <p:cNvSpPr txBox="1"/>
          <p:nvPr/>
        </p:nvSpPr>
        <p:spPr>
          <a:xfrm>
            <a:off x="575816" y="6156101"/>
            <a:ext cx="9073008" cy="3741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Clr>
                <a:schemeClr val="accent3">
                  <a:lumMod val="50000"/>
                </a:schemeClr>
              </a:buClr>
              <a:buSzPct val="50000"/>
              <a:buFont typeface="DejaVu Sans" pitchFamily="34" charset="0"/>
              <a:buChar char="●"/>
              <a:defRPr sz="1800"/>
            </a:pPr>
            <a:r>
              <a:rPr lang="fr-FR" dirty="0" smtClean="0">
                <a:latin typeface="Calibri" pitchFamily="18"/>
                <a:ea typeface="DejaVu Sans" pitchFamily="2"/>
                <a:cs typeface="DejaVu Sans" pitchFamily="2"/>
              </a:rPr>
              <a:t>  Lecture du graphe de de </a:t>
            </a:r>
            <a:r>
              <a:rPr lang="fr-FR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Bruijn</a:t>
            </a:r>
            <a:r>
              <a:rPr lang="fr-FR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				AA</a:t>
            </a:r>
            <a:r>
              <a:rPr lang="fr-FR" dirty="0" smtClean="0">
                <a:solidFill>
                  <a:schemeClr val="accent3">
                    <a:lumMod val="50000"/>
                  </a:schemeClr>
                </a:solidFill>
                <a:latin typeface="Calibri" pitchFamily="18"/>
                <a:ea typeface="DejaVu Sans" pitchFamily="2"/>
                <a:cs typeface="DejaVu Sans" pitchFamily="2"/>
              </a:rPr>
              <a:t>TGCCGA</a:t>
            </a:r>
            <a:r>
              <a:rPr lang="fr-FR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GA</a:t>
            </a:r>
            <a:r>
              <a:rPr lang="fr-FR" dirty="0" smtClean="0">
                <a:latin typeface="Calibri" pitchFamily="18"/>
                <a:ea typeface="DejaVu Sans" pitchFamily="2"/>
                <a:cs typeface="DejaVu Sans" pitchFamily="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2" grpId="0" animBg="1"/>
      <p:bldP spid="43" grpId="0"/>
      <p:bldP spid="66" grpId="0" animBg="1"/>
      <p:bldP spid="7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Assemblage de novo: normalisation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kmer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grpSp>
        <p:nvGrpSpPr>
          <p:cNvPr id="5" name="Grouper 7"/>
          <p:cNvGrpSpPr/>
          <p:nvPr/>
        </p:nvGrpSpPr>
        <p:grpSpPr>
          <a:xfrm>
            <a:off x="1295896" y="1619597"/>
            <a:ext cx="3096344" cy="72008"/>
            <a:chOff x="1295896" y="1619597"/>
            <a:chExt cx="3096344" cy="72008"/>
          </a:xfrm>
        </p:grpSpPr>
        <p:sp>
          <p:nvSpPr>
            <p:cNvPr id="3" name="Signalisation droite 2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Signalisation droite 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5"/>
            <p:cNvCxnSpPr>
              <a:stCxn id="3" idx="3"/>
              <a:endCxn id="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r 10"/>
          <p:cNvGrpSpPr/>
          <p:nvPr/>
        </p:nvGrpSpPr>
        <p:grpSpPr>
          <a:xfrm>
            <a:off x="1655936" y="1763613"/>
            <a:ext cx="3096344" cy="72008"/>
            <a:chOff x="1295896" y="1619597"/>
            <a:chExt cx="3096344" cy="72008"/>
          </a:xfrm>
        </p:grpSpPr>
        <p:sp>
          <p:nvSpPr>
            <p:cNvPr id="12" name="Signalisation droite 1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Signalisation droite 1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14"/>
            <p:cNvCxnSpPr>
              <a:stCxn id="12" idx="3"/>
              <a:endCxn id="1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r 15"/>
          <p:cNvGrpSpPr/>
          <p:nvPr/>
        </p:nvGrpSpPr>
        <p:grpSpPr>
          <a:xfrm>
            <a:off x="1808336" y="1916013"/>
            <a:ext cx="3096344" cy="72008"/>
            <a:chOff x="1295896" y="1619597"/>
            <a:chExt cx="3096344" cy="72008"/>
          </a:xfrm>
        </p:grpSpPr>
        <p:sp>
          <p:nvSpPr>
            <p:cNvPr id="17" name="Signalisation droite 16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Signalisation droite 17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18"/>
            <p:cNvCxnSpPr>
              <a:stCxn id="17" idx="3"/>
              <a:endCxn id="18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r 19"/>
          <p:cNvGrpSpPr/>
          <p:nvPr/>
        </p:nvGrpSpPr>
        <p:grpSpPr>
          <a:xfrm>
            <a:off x="4896296" y="1763613"/>
            <a:ext cx="3096344" cy="72008"/>
            <a:chOff x="1295896" y="1619597"/>
            <a:chExt cx="3096344" cy="72008"/>
          </a:xfrm>
        </p:grpSpPr>
        <p:sp>
          <p:nvSpPr>
            <p:cNvPr id="21" name="Signalisation droite 20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Signalisation droite 21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>
              <a:stCxn id="21" idx="3"/>
              <a:endCxn id="22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23"/>
          <p:cNvGrpSpPr/>
          <p:nvPr/>
        </p:nvGrpSpPr>
        <p:grpSpPr>
          <a:xfrm>
            <a:off x="5048696" y="1916013"/>
            <a:ext cx="3096344" cy="72008"/>
            <a:chOff x="1295896" y="1619597"/>
            <a:chExt cx="3096344" cy="72008"/>
          </a:xfrm>
        </p:grpSpPr>
        <p:sp>
          <p:nvSpPr>
            <p:cNvPr id="25" name="Signalisation droite 24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Signalisation droite 25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/>
            <p:cNvCxnSpPr>
              <a:stCxn id="25" idx="3"/>
              <a:endCxn id="26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r 27"/>
          <p:cNvGrpSpPr/>
          <p:nvPr/>
        </p:nvGrpSpPr>
        <p:grpSpPr>
          <a:xfrm>
            <a:off x="3960192" y="2195661"/>
            <a:ext cx="3096344" cy="72008"/>
            <a:chOff x="1295896" y="1619597"/>
            <a:chExt cx="3096344" cy="72008"/>
          </a:xfrm>
        </p:grpSpPr>
        <p:sp>
          <p:nvSpPr>
            <p:cNvPr id="29" name="Signalisation droite 28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Signalisation droite 29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/>
            <p:cNvCxnSpPr>
              <a:stCxn id="29" idx="3"/>
              <a:endCxn id="30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r 31"/>
          <p:cNvGrpSpPr/>
          <p:nvPr/>
        </p:nvGrpSpPr>
        <p:grpSpPr>
          <a:xfrm>
            <a:off x="3816176" y="2339677"/>
            <a:ext cx="3096344" cy="72008"/>
            <a:chOff x="1295896" y="1619597"/>
            <a:chExt cx="3096344" cy="72008"/>
          </a:xfrm>
        </p:grpSpPr>
        <p:sp>
          <p:nvSpPr>
            <p:cNvPr id="33" name="Signalisation droite 32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Signalisation droite 33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34"/>
            <p:cNvCxnSpPr>
              <a:stCxn id="33" idx="3"/>
              <a:endCxn id="34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r 36"/>
          <p:cNvGrpSpPr/>
          <p:nvPr/>
        </p:nvGrpSpPr>
        <p:grpSpPr>
          <a:xfrm>
            <a:off x="2232000" y="2051645"/>
            <a:ext cx="3096344" cy="72008"/>
            <a:chOff x="1295896" y="1619597"/>
            <a:chExt cx="3096344" cy="72008"/>
          </a:xfrm>
        </p:grpSpPr>
        <p:sp>
          <p:nvSpPr>
            <p:cNvPr id="38" name="Signalisation droite 3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Signalisation droite 3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39"/>
            <p:cNvCxnSpPr>
              <a:stCxn id="38" idx="3"/>
              <a:endCxn id="3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r 40"/>
          <p:cNvGrpSpPr/>
          <p:nvPr/>
        </p:nvGrpSpPr>
        <p:grpSpPr>
          <a:xfrm>
            <a:off x="3217569" y="2483693"/>
            <a:ext cx="3096344" cy="72008"/>
            <a:chOff x="1295896" y="1619597"/>
            <a:chExt cx="3096344" cy="72008"/>
          </a:xfrm>
        </p:grpSpPr>
        <p:sp>
          <p:nvSpPr>
            <p:cNvPr id="42" name="Signalisation droite 4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Signalisation droite 4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43"/>
            <p:cNvCxnSpPr>
              <a:stCxn id="42" idx="3"/>
              <a:endCxn id="4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r 44"/>
          <p:cNvGrpSpPr/>
          <p:nvPr/>
        </p:nvGrpSpPr>
        <p:grpSpPr>
          <a:xfrm>
            <a:off x="2785978" y="2627709"/>
            <a:ext cx="3096344" cy="72008"/>
            <a:chOff x="1295896" y="1619597"/>
            <a:chExt cx="3096344" cy="72008"/>
          </a:xfrm>
        </p:grpSpPr>
        <p:sp>
          <p:nvSpPr>
            <p:cNvPr id="46" name="Signalisation droite 45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Signalisation droite 4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8" name="Connecteur droit 47"/>
            <p:cNvCxnSpPr>
              <a:stCxn id="46" idx="3"/>
              <a:endCxn id="4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r 48"/>
          <p:cNvGrpSpPr/>
          <p:nvPr/>
        </p:nvGrpSpPr>
        <p:grpSpPr>
          <a:xfrm>
            <a:off x="2232000" y="2771725"/>
            <a:ext cx="3096344" cy="72008"/>
            <a:chOff x="1295896" y="1619597"/>
            <a:chExt cx="3096344" cy="72008"/>
          </a:xfrm>
        </p:grpSpPr>
        <p:sp>
          <p:nvSpPr>
            <p:cNvPr id="50" name="Signalisation droite 4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Signalisation droite 5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51"/>
            <p:cNvCxnSpPr>
              <a:stCxn id="50" idx="3"/>
              <a:endCxn id="51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r 52"/>
          <p:cNvGrpSpPr/>
          <p:nvPr/>
        </p:nvGrpSpPr>
        <p:grpSpPr>
          <a:xfrm>
            <a:off x="1799952" y="2915741"/>
            <a:ext cx="3096344" cy="72008"/>
            <a:chOff x="1295896" y="1619597"/>
            <a:chExt cx="3096344" cy="72008"/>
          </a:xfrm>
        </p:grpSpPr>
        <p:sp>
          <p:nvSpPr>
            <p:cNvPr id="54" name="Signalisation droite 53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Signalisation droite 54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6" name="Connecteur droit 55"/>
            <p:cNvCxnSpPr>
              <a:stCxn id="54" idx="3"/>
              <a:endCxn id="55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r 56"/>
          <p:cNvGrpSpPr/>
          <p:nvPr/>
        </p:nvGrpSpPr>
        <p:grpSpPr>
          <a:xfrm>
            <a:off x="4409033" y="1619597"/>
            <a:ext cx="3096344" cy="72008"/>
            <a:chOff x="1295896" y="1619597"/>
            <a:chExt cx="3096344" cy="72008"/>
          </a:xfrm>
        </p:grpSpPr>
        <p:sp>
          <p:nvSpPr>
            <p:cNvPr id="58" name="Signalisation droite 5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Signalisation droite 5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0" name="Connecteur droit 59"/>
            <p:cNvCxnSpPr>
              <a:stCxn id="58" idx="3"/>
              <a:endCxn id="5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r 60"/>
          <p:cNvGrpSpPr/>
          <p:nvPr/>
        </p:nvGrpSpPr>
        <p:grpSpPr>
          <a:xfrm>
            <a:off x="5400352" y="2051645"/>
            <a:ext cx="3096344" cy="72008"/>
            <a:chOff x="1295896" y="1619597"/>
            <a:chExt cx="3096344" cy="72008"/>
          </a:xfrm>
        </p:grpSpPr>
        <p:sp>
          <p:nvSpPr>
            <p:cNvPr id="62" name="Signalisation droite 6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Signalisation droite 6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63"/>
            <p:cNvCxnSpPr>
              <a:stCxn id="62" idx="3"/>
              <a:endCxn id="6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r 64"/>
          <p:cNvGrpSpPr/>
          <p:nvPr/>
        </p:nvGrpSpPr>
        <p:grpSpPr>
          <a:xfrm>
            <a:off x="5904408" y="2627709"/>
            <a:ext cx="3096344" cy="72008"/>
            <a:chOff x="1295896" y="1619597"/>
            <a:chExt cx="3096344" cy="72008"/>
          </a:xfrm>
        </p:grpSpPr>
        <p:sp>
          <p:nvSpPr>
            <p:cNvPr id="66" name="Signalisation droite 65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Signalisation droite 6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8" name="Connecteur droit 67"/>
            <p:cNvCxnSpPr>
              <a:stCxn id="66" idx="3"/>
              <a:endCxn id="6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r 68"/>
          <p:cNvGrpSpPr/>
          <p:nvPr/>
        </p:nvGrpSpPr>
        <p:grpSpPr>
          <a:xfrm>
            <a:off x="5328344" y="2771725"/>
            <a:ext cx="3096344" cy="72008"/>
            <a:chOff x="1295896" y="1619597"/>
            <a:chExt cx="3096344" cy="72008"/>
          </a:xfrm>
        </p:grpSpPr>
        <p:sp>
          <p:nvSpPr>
            <p:cNvPr id="70" name="Signalisation droite 6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Signalisation droite 7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2" name="Connecteur droit 71"/>
            <p:cNvCxnSpPr>
              <a:stCxn id="70" idx="3"/>
              <a:endCxn id="71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r 72"/>
          <p:cNvGrpSpPr/>
          <p:nvPr/>
        </p:nvGrpSpPr>
        <p:grpSpPr>
          <a:xfrm>
            <a:off x="4320232" y="3059757"/>
            <a:ext cx="3096344" cy="72008"/>
            <a:chOff x="1295896" y="1619597"/>
            <a:chExt cx="3096344" cy="72008"/>
          </a:xfrm>
        </p:grpSpPr>
        <p:sp>
          <p:nvSpPr>
            <p:cNvPr id="74" name="Signalisation droite 73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Signalisation droite 74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6" name="Connecteur droit 75"/>
            <p:cNvCxnSpPr>
              <a:stCxn id="74" idx="3"/>
              <a:endCxn id="75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r 76"/>
          <p:cNvGrpSpPr/>
          <p:nvPr/>
        </p:nvGrpSpPr>
        <p:grpSpPr>
          <a:xfrm>
            <a:off x="4752280" y="3203773"/>
            <a:ext cx="3096344" cy="72008"/>
            <a:chOff x="1295896" y="1619597"/>
            <a:chExt cx="3096344" cy="72008"/>
          </a:xfrm>
        </p:grpSpPr>
        <p:sp>
          <p:nvSpPr>
            <p:cNvPr id="78" name="Signalisation droite 7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Signalisation droite 7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0" name="Connecteur droit 79"/>
            <p:cNvCxnSpPr>
              <a:stCxn id="78" idx="3"/>
              <a:endCxn id="7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er 80"/>
          <p:cNvGrpSpPr/>
          <p:nvPr/>
        </p:nvGrpSpPr>
        <p:grpSpPr>
          <a:xfrm>
            <a:off x="4896296" y="3347789"/>
            <a:ext cx="3096344" cy="72008"/>
            <a:chOff x="1295896" y="1619597"/>
            <a:chExt cx="3096344" cy="72008"/>
          </a:xfrm>
        </p:grpSpPr>
        <p:sp>
          <p:nvSpPr>
            <p:cNvPr id="82" name="Signalisation droite 8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Signalisation droite 8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4" name="Connecteur droit 83"/>
            <p:cNvCxnSpPr>
              <a:stCxn id="82" idx="3"/>
              <a:endCxn id="8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ZoneTexte 84"/>
          <p:cNvSpPr txBox="1"/>
          <p:nvPr/>
        </p:nvSpPr>
        <p:spPr>
          <a:xfrm>
            <a:off x="287784" y="2299027"/>
            <a:ext cx="7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86" name="Parenthèse ouvrante 85"/>
          <p:cNvSpPr/>
          <p:nvPr/>
        </p:nvSpPr>
        <p:spPr>
          <a:xfrm>
            <a:off x="1079872" y="1547589"/>
            <a:ext cx="216024" cy="1872208"/>
          </a:xfrm>
          <a:prstGeom prst="leftBracke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Multiplication 103"/>
          <p:cNvSpPr/>
          <p:nvPr/>
        </p:nvSpPr>
        <p:spPr>
          <a:xfrm>
            <a:off x="4464248" y="1835621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Multiplication 104"/>
          <p:cNvSpPr/>
          <p:nvPr/>
        </p:nvSpPr>
        <p:spPr>
          <a:xfrm>
            <a:off x="2159992" y="154758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Multiplication 105"/>
          <p:cNvSpPr/>
          <p:nvPr/>
        </p:nvSpPr>
        <p:spPr>
          <a:xfrm>
            <a:off x="5328344" y="2411685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Multiplication 106"/>
          <p:cNvSpPr/>
          <p:nvPr/>
        </p:nvSpPr>
        <p:spPr>
          <a:xfrm>
            <a:off x="2952080" y="2699717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Multiplication 107"/>
          <p:cNvSpPr/>
          <p:nvPr/>
        </p:nvSpPr>
        <p:spPr>
          <a:xfrm>
            <a:off x="4896296" y="298774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Multiplication 108"/>
          <p:cNvSpPr/>
          <p:nvPr/>
        </p:nvSpPr>
        <p:spPr>
          <a:xfrm>
            <a:off x="5616376" y="3275781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Multiplication 109"/>
          <p:cNvSpPr/>
          <p:nvPr/>
        </p:nvSpPr>
        <p:spPr>
          <a:xfrm>
            <a:off x="6480472" y="226766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Multiplication 110"/>
          <p:cNvSpPr/>
          <p:nvPr/>
        </p:nvSpPr>
        <p:spPr>
          <a:xfrm>
            <a:off x="8064648" y="2699717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Multiplication 111"/>
          <p:cNvSpPr/>
          <p:nvPr/>
        </p:nvSpPr>
        <p:spPr>
          <a:xfrm>
            <a:off x="6768504" y="154758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>
            <a:off x="6696496" y="6732165"/>
            <a:ext cx="3349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Adapté de Brown </a:t>
            </a:r>
            <a:r>
              <a:rPr lang="fr-FR" sz="1400" dirty="0" err="1" smtClean="0"/>
              <a:t>T</a:t>
            </a:r>
            <a:r>
              <a:rPr lang="fr-FR" sz="1400" dirty="0" smtClean="0"/>
              <a:t> (2014) Khmer </a:t>
            </a:r>
            <a:r>
              <a:rPr lang="fr-FR" sz="1400" dirty="0" err="1" smtClean="0"/>
              <a:t>protocols</a:t>
            </a:r>
            <a:endParaRPr lang="fr-FR" sz="1400" dirty="0"/>
          </a:p>
        </p:txBody>
      </p:sp>
      <p:sp>
        <p:nvSpPr>
          <p:cNvPr id="113" name="ZoneTexte 112"/>
          <p:cNvSpPr txBox="1"/>
          <p:nvPr/>
        </p:nvSpPr>
        <p:spPr>
          <a:xfrm>
            <a:off x="3456136" y="6722873"/>
            <a:ext cx="77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erreur</a:t>
            </a:r>
            <a:endParaRPr lang="fr-FR" dirty="0"/>
          </a:p>
        </p:txBody>
      </p:sp>
      <p:sp>
        <p:nvSpPr>
          <p:cNvPr id="119" name="Multiplication 125"/>
          <p:cNvSpPr/>
          <p:nvPr/>
        </p:nvSpPr>
        <p:spPr>
          <a:xfrm>
            <a:off x="3096096" y="6822713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9" name="Grouper 128"/>
          <p:cNvGrpSpPr/>
          <p:nvPr/>
        </p:nvGrpSpPr>
        <p:grpSpPr>
          <a:xfrm>
            <a:off x="215776" y="6588149"/>
            <a:ext cx="3096344" cy="72008"/>
            <a:chOff x="1295896" y="1619597"/>
            <a:chExt cx="3096344" cy="72008"/>
          </a:xfrm>
        </p:grpSpPr>
        <p:sp>
          <p:nvSpPr>
            <p:cNvPr id="121" name="Signalisation droite 12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Signalisation droite 13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3" name="Connecteur droit 122"/>
            <p:cNvCxnSpPr>
              <a:stCxn id="121" idx="3"/>
              <a:endCxn id="122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ZoneTexte 123"/>
          <p:cNvSpPr txBox="1"/>
          <p:nvPr/>
        </p:nvSpPr>
        <p:spPr>
          <a:xfrm>
            <a:off x="3456136" y="6434841"/>
            <a:ext cx="173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Read </a:t>
            </a:r>
            <a:r>
              <a:rPr lang="fr-FR" dirty="0" err="1" smtClean="0"/>
              <a:t>paired</a:t>
            </a:r>
            <a:r>
              <a:rPr lang="fr-FR" dirty="0" smtClean="0"/>
              <a:t>-end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3187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Assemblage de novo: normalisation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kmer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grpSp>
        <p:nvGrpSpPr>
          <p:cNvPr id="5" name="Grouper 7"/>
          <p:cNvGrpSpPr/>
          <p:nvPr/>
        </p:nvGrpSpPr>
        <p:grpSpPr>
          <a:xfrm>
            <a:off x="1295896" y="1619597"/>
            <a:ext cx="3096344" cy="72008"/>
            <a:chOff x="1295896" y="1619597"/>
            <a:chExt cx="3096344" cy="72008"/>
          </a:xfrm>
        </p:grpSpPr>
        <p:sp>
          <p:nvSpPr>
            <p:cNvPr id="3" name="Signalisation droite 2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Signalisation droite 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5"/>
            <p:cNvCxnSpPr>
              <a:stCxn id="3" idx="3"/>
              <a:endCxn id="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r 10"/>
          <p:cNvGrpSpPr/>
          <p:nvPr/>
        </p:nvGrpSpPr>
        <p:grpSpPr>
          <a:xfrm>
            <a:off x="1655936" y="1763613"/>
            <a:ext cx="3096344" cy="72008"/>
            <a:chOff x="1295896" y="1619597"/>
            <a:chExt cx="3096344" cy="72008"/>
          </a:xfrm>
        </p:grpSpPr>
        <p:sp>
          <p:nvSpPr>
            <p:cNvPr id="12" name="Signalisation droite 1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Signalisation droite 1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14"/>
            <p:cNvCxnSpPr>
              <a:stCxn id="12" idx="3"/>
              <a:endCxn id="1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r 15"/>
          <p:cNvGrpSpPr/>
          <p:nvPr/>
        </p:nvGrpSpPr>
        <p:grpSpPr>
          <a:xfrm>
            <a:off x="1808336" y="1916013"/>
            <a:ext cx="3096344" cy="72008"/>
            <a:chOff x="1295896" y="1619597"/>
            <a:chExt cx="3096344" cy="72008"/>
          </a:xfrm>
        </p:grpSpPr>
        <p:sp>
          <p:nvSpPr>
            <p:cNvPr id="17" name="Signalisation droite 16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Signalisation droite 17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18"/>
            <p:cNvCxnSpPr>
              <a:stCxn id="17" idx="3"/>
              <a:endCxn id="18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r 19"/>
          <p:cNvGrpSpPr/>
          <p:nvPr/>
        </p:nvGrpSpPr>
        <p:grpSpPr>
          <a:xfrm>
            <a:off x="4896296" y="1763613"/>
            <a:ext cx="3096344" cy="72008"/>
            <a:chOff x="1295896" y="1619597"/>
            <a:chExt cx="3096344" cy="72008"/>
          </a:xfrm>
        </p:grpSpPr>
        <p:sp>
          <p:nvSpPr>
            <p:cNvPr id="21" name="Signalisation droite 20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Signalisation droite 21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>
              <a:stCxn id="21" idx="3"/>
              <a:endCxn id="22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23"/>
          <p:cNvGrpSpPr/>
          <p:nvPr/>
        </p:nvGrpSpPr>
        <p:grpSpPr>
          <a:xfrm>
            <a:off x="5048696" y="1916013"/>
            <a:ext cx="3096344" cy="72008"/>
            <a:chOff x="1295896" y="1619597"/>
            <a:chExt cx="3096344" cy="72008"/>
          </a:xfrm>
        </p:grpSpPr>
        <p:sp>
          <p:nvSpPr>
            <p:cNvPr id="25" name="Signalisation droite 24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Signalisation droite 25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/>
            <p:cNvCxnSpPr>
              <a:stCxn id="25" idx="3"/>
              <a:endCxn id="26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r 27"/>
          <p:cNvGrpSpPr/>
          <p:nvPr/>
        </p:nvGrpSpPr>
        <p:grpSpPr>
          <a:xfrm>
            <a:off x="3960192" y="2195661"/>
            <a:ext cx="3096344" cy="72008"/>
            <a:chOff x="1295896" y="1619597"/>
            <a:chExt cx="3096344" cy="72008"/>
          </a:xfrm>
        </p:grpSpPr>
        <p:sp>
          <p:nvSpPr>
            <p:cNvPr id="29" name="Signalisation droite 28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Signalisation droite 29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/>
            <p:cNvCxnSpPr>
              <a:stCxn id="29" idx="3"/>
              <a:endCxn id="30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r 31"/>
          <p:cNvGrpSpPr/>
          <p:nvPr/>
        </p:nvGrpSpPr>
        <p:grpSpPr>
          <a:xfrm>
            <a:off x="3816176" y="2339677"/>
            <a:ext cx="3096344" cy="72008"/>
            <a:chOff x="1295896" y="1619597"/>
            <a:chExt cx="3096344" cy="72008"/>
          </a:xfrm>
        </p:grpSpPr>
        <p:sp>
          <p:nvSpPr>
            <p:cNvPr id="33" name="Signalisation droite 32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Signalisation droite 33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34"/>
            <p:cNvCxnSpPr>
              <a:stCxn id="33" idx="3"/>
              <a:endCxn id="34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r 36"/>
          <p:cNvGrpSpPr/>
          <p:nvPr/>
        </p:nvGrpSpPr>
        <p:grpSpPr>
          <a:xfrm>
            <a:off x="2232000" y="2051645"/>
            <a:ext cx="3096344" cy="72008"/>
            <a:chOff x="1295896" y="1619597"/>
            <a:chExt cx="3096344" cy="72008"/>
          </a:xfrm>
        </p:grpSpPr>
        <p:sp>
          <p:nvSpPr>
            <p:cNvPr id="38" name="Signalisation droite 3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Signalisation droite 3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39"/>
            <p:cNvCxnSpPr>
              <a:stCxn id="38" idx="3"/>
              <a:endCxn id="3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r 40"/>
          <p:cNvGrpSpPr/>
          <p:nvPr/>
        </p:nvGrpSpPr>
        <p:grpSpPr>
          <a:xfrm>
            <a:off x="3217569" y="2483693"/>
            <a:ext cx="3096344" cy="72008"/>
            <a:chOff x="1295896" y="1619597"/>
            <a:chExt cx="3096344" cy="72008"/>
          </a:xfrm>
        </p:grpSpPr>
        <p:sp>
          <p:nvSpPr>
            <p:cNvPr id="42" name="Signalisation droite 4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Signalisation droite 4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43"/>
            <p:cNvCxnSpPr>
              <a:stCxn id="42" idx="3"/>
              <a:endCxn id="4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r 44"/>
          <p:cNvGrpSpPr/>
          <p:nvPr/>
        </p:nvGrpSpPr>
        <p:grpSpPr>
          <a:xfrm>
            <a:off x="2785978" y="2627709"/>
            <a:ext cx="3096344" cy="72008"/>
            <a:chOff x="1295896" y="1619597"/>
            <a:chExt cx="3096344" cy="72008"/>
          </a:xfrm>
        </p:grpSpPr>
        <p:sp>
          <p:nvSpPr>
            <p:cNvPr id="46" name="Signalisation droite 45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Signalisation droite 4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8" name="Connecteur droit 47"/>
            <p:cNvCxnSpPr>
              <a:stCxn id="46" idx="3"/>
              <a:endCxn id="4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r 48"/>
          <p:cNvGrpSpPr/>
          <p:nvPr/>
        </p:nvGrpSpPr>
        <p:grpSpPr>
          <a:xfrm>
            <a:off x="2232000" y="2771725"/>
            <a:ext cx="3096344" cy="72008"/>
            <a:chOff x="1295896" y="1619597"/>
            <a:chExt cx="3096344" cy="72008"/>
          </a:xfrm>
        </p:grpSpPr>
        <p:sp>
          <p:nvSpPr>
            <p:cNvPr id="50" name="Signalisation droite 4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Signalisation droite 5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51"/>
            <p:cNvCxnSpPr>
              <a:stCxn id="50" idx="3"/>
              <a:endCxn id="51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r 52"/>
          <p:cNvGrpSpPr/>
          <p:nvPr/>
        </p:nvGrpSpPr>
        <p:grpSpPr>
          <a:xfrm>
            <a:off x="1799952" y="2915741"/>
            <a:ext cx="3096344" cy="72008"/>
            <a:chOff x="1295896" y="1619597"/>
            <a:chExt cx="3096344" cy="72008"/>
          </a:xfrm>
        </p:grpSpPr>
        <p:sp>
          <p:nvSpPr>
            <p:cNvPr id="54" name="Signalisation droite 53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Signalisation droite 54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6" name="Connecteur droit 55"/>
            <p:cNvCxnSpPr>
              <a:stCxn id="54" idx="3"/>
              <a:endCxn id="55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r 56"/>
          <p:cNvGrpSpPr/>
          <p:nvPr/>
        </p:nvGrpSpPr>
        <p:grpSpPr>
          <a:xfrm>
            <a:off x="4409033" y="1619597"/>
            <a:ext cx="3096344" cy="72008"/>
            <a:chOff x="1295896" y="1619597"/>
            <a:chExt cx="3096344" cy="72008"/>
          </a:xfrm>
        </p:grpSpPr>
        <p:sp>
          <p:nvSpPr>
            <p:cNvPr id="58" name="Signalisation droite 5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Signalisation droite 5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0" name="Connecteur droit 59"/>
            <p:cNvCxnSpPr>
              <a:stCxn id="58" idx="3"/>
              <a:endCxn id="5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r 60"/>
          <p:cNvGrpSpPr/>
          <p:nvPr/>
        </p:nvGrpSpPr>
        <p:grpSpPr>
          <a:xfrm>
            <a:off x="5400352" y="2051645"/>
            <a:ext cx="3096344" cy="72008"/>
            <a:chOff x="1295896" y="1619597"/>
            <a:chExt cx="3096344" cy="72008"/>
          </a:xfrm>
        </p:grpSpPr>
        <p:sp>
          <p:nvSpPr>
            <p:cNvPr id="62" name="Signalisation droite 6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Signalisation droite 6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63"/>
            <p:cNvCxnSpPr>
              <a:stCxn id="62" idx="3"/>
              <a:endCxn id="6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r 64"/>
          <p:cNvGrpSpPr/>
          <p:nvPr/>
        </p:nvGrpSpPr>
        <p:grpSpPr>
          <a:xfrm>
            <a:off x="5904408" y="2627709"/>
            <a:ext cx="3096344" cy="72008"/>
            <a:chOff x="1295896" y="1619597"/>
            <a:chExt cx="3096344" cy="72008"/>
          </a:xfrm>
        </p:grpSpPr>
        <p:sp>
          <p:nvSpPr>
            <p:cNvPr id="66" name="Signalisation droite 65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Signalisation droite 6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8" name="Connecteur droit 67"/>
            <p:cNvCxnSpPr>
              <a:stCxn id="66" idx="3"/>
              <a:endCxn id="6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r 68"/>
          <p:cNvGrpSpPr/>
          <p:nvPr/>
        </p:nvGrpSpPr>
        <p:grpSpPr>
          <a:xfrm>
            <a:off x="5328344" y="2771725"/>
            <a:ext cx="3096344" cy="72008"/>
            <a:chOff x="1295896" y="1619597"/>
            <a:chExt cx="3096344" cy="72008"/>
          </a:xfrm>
        </p:grpSpPr>
        <p:sp>
          <p:nvSpPr>
            <p:cNvPr id="70" name="Signalisation droite 6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Signalisation droite 7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2" name="Connecteur droit 71"/>
            <p:cNvCxnSpPr>
              <a:stCxn id="70" idx="3"/>
              <a:endCxn id="71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r 72"/>
          <p:cNvGrpSpPr/>
          <p:nvPr/>
        </p:nvGrpSpPr>
        <p:grpSpPr>
          <a:xfrm>
            <a:off x="4320232" y="3059757"/>
            <a:ext cx="3096344" cy="72008"/>
            <a:chOff x="1295896" y="1619597"/>
            <a:chExt cx="3096344" cy="72008"/>
          </a:xfrm>
        </p:grpSpPr>
        <p:sp>
          <p:nvSpPr>
            <p:cNvPr id="74" name="Signalisation droite 73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Signalisation droite 74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6" name="Connecteur droit 75"/>
            <p:cNvCxnSpPr>
              <a:stCxn id="74" idx="3"/>
              <a:endCxn id="75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r 76"/>
          <p:cNvGrpSpPr/>
          <p:nvPr/>
        </p:nvGrpSpPr>
        <p:grpSpPr>
          <a:xfrm>
            <a:off x="4752280" y="3203773"/>
            <a:ext cx="3096344" cy="72008"/>
            <a:chOff x="1295896" y="1619597"/>
            <a:chExt cx="3096344" cy="72008"/>
          </a:xfrm>
        </p:grpSpPr>
        <p:sp>
          <p:nvSpPr>
            <p:cNvPr id="78" name="Signalisation droite 7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Signalisation droite 7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0" name="Connecteur droit 79"/>
            <p:cNvCxnSpPr>
              <a:stCxn id="78" idx="3"/>
              <a:endCxn id="7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er 80"/>
          <p:cNvGrpSpPr/>
          <p:nvPr/>
        </p:nvGrpSpPr>
        <p:grpSpPr>
          <a:xfrm>
            <a:off x="4896296" y="3347789"/>
            <a:ext cx="3096344" cy="72008"/>
            <a:chOff x="1295896" y="1619597"/>
            <a:chExt cx="3096344" cy="72008"/>
          </a:xfrm>
        </p:grpSpPr>
        <p:sp>
          <p:nvSpPr>
            <p:cNvPr id="82" name="Signalisation droite 8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Signalisation droite 8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4" name="Connecteur droit 83"/>
            <p:cNvCxnSpPr>
              <a:stCxn id="82" idx="3"/>
              <a:endCxn id="8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ZoneTexte 84"/>
          <p:cNvSpPr txBox="1"/>
          <p:nvPr/>
        </p:nvSpPr>
        <p:spPr>
          <a:xfrm>
            <a:off x="287784" y="2299027"/>
            <a:ext cx="7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86" name="Parenthèse ouvrante 85"/>
          <p:cNvSpPr/>
          <p:nvPr/>
        </p:nvSpPr>
        <p:spPr>
          <a:xfrm>
            <a:off x="1079872" y="1547589"/>
            <a:ext cx="216024" cy="1872208"/>
          </a:xfrm>
          <a:prstGeom prst="leftBracke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Multiplication 103"/>
          <p:cNvSpPr/>
          <p:nvPr/>
        </p:nvSpPr>
        <p:spPr>
          <a:xfrm>
            <a:off x="4464248" y="1835621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Multiplication 104"/>
          <p:cNvSpPr/>
          <p:nvPr/>
        </p:nvSpPr>
        <p:spPr>
          <a:xfrm>
            <a:off x="2159992" y="154758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Multiplication 105"/>
          <p:cNvSpPr/>
          <p:nvPr/>
        </p:nvSpPr>
        <p:spPr>
          <a:xfrm>
            <a:off x="5328344" y="2411685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Multiplication 106"/>
          <p:cNvSpPr/>
          <p:nvPr/>
        </p:nvSpPr>
        <p:spPr>
          <a:xfrm>
            <a:off x="2952080" y="2699717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Multiplication 107"/>
          <p:cNvSpPr/>
          <p:nvPr/>
        </p:nvSpPr>
        <p:spPr>
          <a:xfrm>
            <a:off x="4896296" y="298774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Multiplication 108"/>
          <p:cNvSpPr/>
          <p:nvPr/>
        </p:nvSpPr>
        <p:spPr>
          <a:xfrm>
            <a:off x="5616376" y="3275781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Multiplication 109"/>
          <p:cNvSpPr/>
          <p:nvPr/>
        </p:nvSpPr>
        <p:spPr>
          <a:xfrm>
            <a:off x="6480472" y="226766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Multiplication 110"/>
          <p:cNvSpPr/>
          <p:nvPr/>
        </p:nvSpPr>
        <p:spPr>
          <a:xfrm>
            <a:off x="8064648" y="2699717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Multiplication 111"/>
          <p:cNvSpPr/>
          <p:nvPr/>
        </p:nvSpPr>
        <p:spPr>
          <a:xfrm>
            <a:off x="6768504" y="154758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>
            <a:off x="6696496" y="6732165"/>
            <a:ext cx="3349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Adapté de Brown </a:t>
            </a:r>
            <a:r>
              <a:rPr lang="fr-FR" sz="1400" dirty="0" err="1" smtClean="0"/>
              <a:t>T</a:t>
            </a:r>
            <a:r>
              <a:rPr lang="fr-FR" sz="1400" dirty="0" smtClean="0"/>
              <a:t> (2014) Khmer </a:t>
            </a:r>
            <a:r>
              <a:rPr lang="fr-FR" sz="1400" dirty="0" err="1" smtClean="0"/>
              <a:t>protocols</a:t>
            </a:r>
            <a:endParaRPr lang="fr-FR" sz="1400" dirty="0"/>
          </a:p>
        </p:txBody>
      </p:sp>
      <p:sp>
        <p:nvSpPr>
          <p:cNvPr id="113" name="ZoneTexte 112"/>
          <p:cNvSpPr txBox="1"/>
          <p:nvPr/>
        </p:nvSpPr>
        <p:spPr>
          <a:xfrm>
            <a:off x="3456136" y="6722873"/>
            <a:ext cx="77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erreur</a:t>
            </a:r>
            <a:endParaRPr lang="fr-FR" dirty="0"/>
          </a:p>
        </p:txBody>
      </p:sp>
      <p:sp>
        <p:nvSpPr>
          <p:cNvPr id="119" name="Multiplication 125"/>
          <p:cNvSpPr/>
          <p:nvPr/>
        </p:nvSpPr>
        <p:spPr>
          <a:xfrm>
            <a:off x="3096096" y="6822713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9" name="Grouper 128"/>
          <p:cNvGrpSpPr/>
          <p:nvPr/>
        </p:nvGrpSpPr>
        <p:grpSpPr>
          <a:xfrm>
            <a:off x="215776" y="6588149"/>
            <a:ext cx="3096344" cy="72008"/>
            <a:chOff x="1295896" y="1619597"/>
            <a:chExt cx="3096344" cy="72008"/>
          </a:xfrm>
        </p:grpSpPr>
        <p:sp>
          <p:nvSpPr>
            <p:cNvPr id="121" name="Signalisation droite 12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Signalisation droite 13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3" name="Connecteur droit 122"/>
            <p:cNvCxnSpPr>
              <a:stCxn id="121" idx="3"/>
              <a:endCxn id="122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ZoneTexte 123"/>
          <p:cNvSpPr txBox="1"/>
          <p:nvPr/>
        </p:nvSpPr>
        <p:spPr>
          <a:xfrm>
            <a:off x="3456136" y="6434841"/>
            <a:ext cx="173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Read </a:t>
            </a:r>
            <a:r>
              <a:rPr lang="fr-FR" dirty="0" err="1" smtClean="0"/>
              <a:t>paired</a:t>
            </a:r>
            <a:r>
              <a:rPr lang="fr-FR" dirty="0" smtClean="0"/>
              <a:t>-end</a:t>
            </a:r>
            <a:endParaRPr lang="fr-FR" dirty="0"/>
          </a:p>
        </p:txBody>
      </p:sp>
      <p:cxnSp>
        <p:nvCxnSpPr>
          <p:cNvPr id="100" name="Connecteur droit 99"/>
          <p:cNvCxnSpPr/>
          <p:nvPr/>
        </p:nvCxnSpPr>
        <p:spPr>
          <a:xfrm flipH="1">
            <a:off x="3672160" y="827509"/>
            <a:ext cx="16793" cy="561662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/>
        </p:nvCxnSpPr>
        <p:spPr>
          <a:xfrm>
            <a:off x="3960192" y="827509"/>
            <a:ext cx="0" cy="561662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3096096" y="3707829"/>
            <a:ext cx="576064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 flipH="1">
            <a:off x="3960192" y="3707829"/>
            <a:ext cx="576064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3672160" y="3491805"/>
            <a:ext cx="28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</a:t>
            </a:r>
            <a:endParaRPr lang="fr-FR" dirty="0"/>
          </a:p>
        </p:txBody>
      </p:sp>
      <p:cxnSp>
        <p:nvCxnSpPr>
          <p:cNvPr id="117" name="Connecteur droit avec flèche 116"/>
          <p:cNvCxnSpPr/>
          <p:nvPr/>
        </p:nvCxnSpPr>
        <p:spPr>
          <a:xfrm flipV="1">
            <a:off x="3816176" y="3923853"/>
            <a:ext cx="0" cy="72008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ouper 112"/>
          <p:cNvGrpSpPr/>
          <p:nvPr/>
        </p:nvGrpSpPr>
        <p:grpSpPr>
          <a:xfrm>
            <a:off x="1655936" y="5147989"/>
            <a:ext cx="3096344" cy="72008"/>
            <a:chOff x="1295896" y="1619597"/>
            <a:chExt cx="3096344" cy="72008"/>
          </a:xfrm>
        </p:grpSpPr>
        <p:sp>
          <p:nvSpPr>
            <p:cNvPr id="125" name="Signalisation droite 113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Signalisation droite 114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7" name="Connecteur droit 126"/>
            <p:cNvCxnSpPr>
              <a:stCxn id="125" idx="3"/>
              <a:endCxn id="126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à coins arrondis 72"/>
          <p:cNvSpPr/>
          <p:nvPr/>
        </p:nvSpPr>
        <p:spPr>
          <a:xfrm>
            <a:off x="5760392" y="4643933"/>
            <a:ext cx="2952328" cy="1080120"/>
          </a:xfrm>
          <a:prstGeom prst="round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Calculs de la couverture moyenne des </a:t>
            </a:r>
            <a:r>
              <a:rPr lang="fr-FR" sz="1600" dirty="0" err="1" smtClean="0">
                <a:solidFill>
                  <a:schemeClr val="tx1"/>
                </a:solidFill>
              </a:rPr>
              <a:t>kmers</a:t>
            </a:r>
            <a:r>
              <a:rPr lang="fr-FR" sz="1600" dirty="0" smtClean="0">
                <a:solidFill>
                  <a:schemeClr val="tx1"/>
                </a:solidFill>
              </a:rPr>
              <a:t> sur la </a:t>
            </a:r>
            <a:r>
              <a:rPr lang="fr-FR" sz="1600" dirty="0" err="1" smtClean="0">
                <a:solidFill>
                  <a:schemeClr val="tx1"/>
                </a:solidFill>
              </a:rPr>
              <a:t>read</a:t>
            </a:r>
            <a:endParaRPr lang="fr-FR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87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Assemblage de novo: normalisation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kmer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grpSp>
        <p:nvGrpSpPr>
          <p:cNvPr id="5" name="Grouper 7"/>
          <p:cNvGrpSpPr/>
          <p:nvPr/>
        </p:nvGrpSpPr>
        <p:grpSpPr>
          <a:xfrm>
            <a:off x="1295896" y="1619597"/>
            <a:ext cx="3096344" cy="72008"/>
            <a:chOff x="1295896" y="1619597"/>
            <a:chExt cx="3096344" cy="72008"/>
          </a:xfrm>
        </p:grpSpPr>
        <p:sp>
          <p:nvSpPr>
            <p:cNvPr id="3" name="Signalisation droite 2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Signalisation droite 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5"/>
            <p:cNvCxnSpPr>
              <a:stCxn id="3" idx="3"/>
              <a:endCxn id="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r 10"/>
          <p:cNvGrpSpPr/>
          <p:nvPr/>
        </p:nvGrpSpPr>
        <p:grpSpPr>
          <a:xfrm>
            <a:off x="1655936" y="1763613"/>
            <a:ext cx="3096344" cy="72008"/>
            <a:chOff x="1295896" y="1619597"/>
            <a:chExt cx="3096344" cy="72008"/>
          </a:xfrm>
        </p:grpSpPr>
        <p:sp>
          <p:nvSpPr>
            <p:cNvPr id="12" name="Signalisation droite 1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Signalisation droite 1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14"/>
            <p:cNvCxnSpPr>
              <a:stCxn id="12" idx="3"/>
              <a:endCxn id="1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r 15"/>
          <p:cNvGrpSpPr/>
          <p:nvPr/>
        </p:nvGrpSpPr>
        <p:grpSpPr>
          <a:xfrm>
            <a:off x="1808336" y="1916013"/>
            <a:ext cx="3096344" cy="72008"/>
            <a:chOff x="1295896" y="1619597"/>
            <a:chExt cx="3096344" cy="72008"/>
          </a:xfrm>
        </p:grpSpPr>
        <p:sp>
          <p:nvSpPr>
            <p:cNvPr id="17" name="Signalisation droite 16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Signalisation droite 17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18"/>
            <p:cNvCxnSpPr>
              <a:stCxn id="17" idx="3"/>
              <a:endCxn id="18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r 19"/>
          <p:cNvGrpSpPr/>
          <p:nvPr/>
        </p:nvGrpSpPr>
        <p:grpSpPr>
          <a:xfrm>
            <a:off x="4896296" y="1763613"/>
            <a:ext cx="3096344" cy="72008"/>
            <a:chOff x="1295896" y="1619597"/>
            <a:chExt cx="3096344" cy="72008"/>
          </a:xfrm>
        </p:grpSpPr>
        <p:sp>
          <p:nvSpPr>
            <p:cNvPr id="21" name="Signalisation droite 20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Signalisation droite 21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>
              <a:stCxn id="21" idx="3"/>
              <a:endCxn id="22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23"/>
          <p:cNvGrpSpPr/>
          <p:nvPr/>
        </p:nvGrpSpPr>
        <p:grpSpPr>
          <a:xfrm>
            <a:off x="5048696" y="1916013"/>
            <a:ext cx="3096344" cy="72008"/>
            <a:chOff x="1295896" y="1619597"/>
            <a:chExt cx="3096344" cy="72008"/>
          </a:xfrm>
        </p:grpSpPr>
        <p:sp>
          <p:nvSpPr>
            <p:cNvPr id="25" name="Signalisation droite 24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Signalisation droite 25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/>
            <p:cNvCxnSpPr>
              <a:stCxn id="25" idx="3"/>
              <a:endCxn id="26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r 27"/>
          <p:cNvGrpSpPr/>
          <p:nvPr/>
        </p:nvGrpSpPr>
        <p:grpSpPr>
          <a:xfrm>
            <a:off x="3960192" y="2195661"/>
            <a:ext cx="3096344" cy="72008"/>
            <a:chOff x="1295896" y="1619597"/>
            <a:chExt cx="3096344" cy="72008"/>
          </a:xfrm>
        </p:grpSpPr>
        <p:sp>
          <p:nvSpPr>
            <p:cNvPr id="29" name="Signalisation droite 28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Signalisation droite 29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/>
            <p:cNvCxnSpPr>
              <a:stCxn id="29" idx="3"/>
              <a:endCxn id="30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r 31"/>
          <p:cNvGrpSpPr/>
          <p:nvPr/>
        </p:nvGrpSpPr>
        <p:grpSpPr>
          <a:xfrm>
            <a:off x="3816176" y="2339677"/>
            <a:ext cx="3096344" cy="72008"/>
            <a:chOff x="1295896" y="1619597"/>
            <a:chExt cx="3096344" cy="72008"/>
          </a:xfrm>
        </p:grpSpPr>
        <p:sp>
          <p:nvSpPr>
            <p:cNvPr id="33" name="Signalisation droite 32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Signalisation droite 33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34"/>
            <p:cNvCxnSpPr>
              <a:stCxn id="33" idx="3"/>
              <a:endCxn id="34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r 36"/>
          <p:cNvGrpSpPr/>
          <p:nvPr/>
        </p:nvGrpSpPr>
        <p:grpSpPr>
          <a:xfrm>
            <a:off x="2232000" y="2051645"/>
            <a:ext cx="3096344" cy="72008"/>
            <a:chOff x="1295896" y="1619597"/>
            <a:chExt cx="3096344" cy="72008"/>
          </a:xfrm>
        </p:grpSpPr>
        <p:sp>
          <p:nvSpPr>
            <p:cNvPr id="38" name="Signalisation droite 3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Signalisation droite 3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39"/>
            <p:cNvCxnSpPr>
              <a:stCxn id="38" idx="3"/>
              <a:endCxn id="3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r 40"/>
          <p:cNvGrpSpPr/>
          <p:nvPr/>
        </p:nvGrpSpPr>
        <p:grpSpPr>
          <a:xfrm>
            <a:off x="3217569" y="2483693"/>
            <a:ext cx="3096344" cy="72008"/>
            <a:chOff x="1295896" y="1619597"/>
            <a:chExt cx="3096344" cy="72008"/>
          </a:xfrm>
        </p:grpSpPr>
        <p:sp>
          <p:nvSpPr>
            <p:cNvPr id="42" name="Signalisation droite 4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Signalisation droite 4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43"/>
            <p:cNvCxnSpPr>
              <a:stCxn id="42" idx="3"/>
              <a:endCxn id="4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r 44"/>
          <p:cNvGrpSpPr/>
          <p:nvPr/>
        </p:nvGrpSpPr>
        <p:grpSpPr>
          <a:xfrm>
            <a:off x="2785978" y="2627709"/>
            <a:ext cx="3096344" cy="72008"/>
            <a:chOff x="1295896" y="1619597"/>
            <a:chExt cx="3096344" cy="72008"/>
          </a:xfrm>
        </p:grpSpPr>
        <p:sp>
          <p:nvSpPr>
            <p:cNvPr id="46" name="Signalisation droite 45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Signalisation droite 4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8" name="Connecteur droit 47"/>
            <p:cNvCxnSpPr>
              <a:stCxn id="46" idx="3"/>
              <a:endCxn id="4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r 48"/>
          <p:cNvGrpSpPr/>
          <p:nvPr/>
        </p:nvGrpSpPr>
        <p:grpSpPr>
          <a:xfrm>
            <a:off x="2232000" y="2771725"/>
            <a:ext cx="3096344" cy="72008"/>
            <a:chOff x="1295896" y="1619597"/>
            <a:chExt cx="3096344" cy="72008"/>
          </a:xfrm>
        </p:grpSpPr>
        <p:sp>
          <p:nvSpPr>
            <p:cNvPr id="50" name="Signalisation droite 4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Signalisation droite 5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51"/>
            <p:cNvCxnSpPr>
              <a:stCxn id="50" idx="3"/>
              <a:endCxn id="51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r 52"/>
          <p:cNvGrpSpPr/>
          <p:nvPr/>
        </p:nvGrpSpPr>
        <p:grpSpPr>
          <a:xfrm>
            <a:off x="1799952" y="2915741"/>
            <a:ext cx="3096344" cy="72008"/>
            <a:chOff x="1295896" y="1619597"/>
            <a:chExt cx="3096344" cy="72008"/>
          </a:xfrm>
        </p:grpSpPr>
        <p:sp>
          <p:nvSpPr>
            <p:cNvPr id="54" name="Signalisation droite 53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Signalisation droite 54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6" name="Connecteur droit 55"/>
            <p:cNvCxnSpPr>
              <a:stCxn id="54" idx="3"/>
              <a:endCxn id="55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r 56"/>
          <p:cNvGrpSpPr/>
          <p:nvPr/>
        </p:nvGrpSpPr>
        <p:grpSpPr>
          <a:xfrm>
            <a:off x="4409033" y="1619597"/>
            <a:ext cx="3096344" cy="72008"/>
            <a:chOff x="1295896" y="1619597"/>
            <a:chExt cx="3096344" cy="72008"/>
          </a:xfrm>
        </p:grpSpPr>
        <p:sp>
          <p:nvSpPr>
            <p:cNvPr id="58" name="Signalisation droite 5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Signalisation droite 5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0" name="Connecteur droit 59"/>
            <p:cNvCxnSpPr>
              <a:stCxn id="58" idx="3"/>
              <a:endCxn id="5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r 60"/>
          <p:cNvGrpSpPr/>
          <p:nvPr/>
        </p:nvGrpSpPr>
        <p:grpSpPr>
          <a:xfrm>
            <a:off x="5400352" y="2051645"/>
            <a:ext cx="3096344" cy="72008"/>
            <a:chOff x="1295896" y="1619597"/>
            <a:chExt cx="3096344" cy="72008"/>
          </a:xfrm>
        </p:grpSpPr>
        <p:sp>
          <p:nvSpPr>
            <p:cNvPr id="62" name="Signalisation droite 6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Signalisation droite 6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63"/>
            <p:cNvCxnSpPr>
              <a:stCxn id="62" idx="3"/>
              <a:endCxn id="6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r 64"/>
          <p:cNvGrpSpPr/>
          <p:nvPr/>
        </p:nvGrpSpPr>
        <p:grpSpPr>
          <a:xfrm>
            <a:off x="5904408" y="2627709"/>
            <a:ext cx="3096344" cy="72008"/>
            <a:chOff x="1295896" y="1619597"/>
            <a:chExt cx="3096344" cy="72008"/>
          </a:xfrm>
        </p:grpSpPr>
        <p:sp>
          <p:nvSpPr>
            <p:cNvPr id="66" name="Signalisation droite 65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Signalisation droite 6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8" name="Connecteur droit 67"/>
            <p:cNvCxnSpPr>
              <a:stCxn id="66" idx="3"/>
              <a:endCxn id="6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r 68"/>
          <p:cNvGrpSpPr/>
          <p:nvPr/>
        </p:nvGrpSpPr>
        <p:grpSpPr>
          <a:xfrm>
            <a:off x="5328344" y="2771725"/>
            <a:ext cx="3096344" cy="72008"/>
            <a:chOff x="1295896" y="1619597"/>
            <a:chExt cx="3096344" cy="72008"/>
          </a:xfrm>
        </p:grpSpPr>
        <p:sp>
          <p:nvSpPr>
            <p:cNvPr id="70" name="Signalisation droite 6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Signalisation droite 7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2" name="Connecteur droit 71"/>
            <p:cNvCxnSpPr>
              <a:stCxn id="70" idx="3"/>
              <a:endCxn id="71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r 72"/>
          <p:cNvGrpSpPr/>
          <p:nvPr/>
        </p:nvGrpSpPr>
        <p:grpSpPr>
          <a:xfrm>
            <a:off x="4320232" y="3059757"/>
            <a:ext cx="3096344" cy="72008"/>
            <a:chOff x="1295896" y="1619597"/>
            <a:chExt cx="3096344" cy="72008"/>
          </a:xfrm>
        </p:grpSpPr>
        <p:sp>
          <p:nvSpPr>
            <p:cNvPr id="74" name="Signalisation droite 73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Signalisation droite 74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6" name="Connecteur droit 75"/>
            <p:cNvCxnSpPr>
              <a:stCxn id="74" idx="3"/>
              <a:endCxn id="75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r 76"/>
          <p:cNvGrpSpPr/>
          <p:nvPr/>
        </p:nvGrpSpPr>
        <p:grpSpPr>
          <a:xfrm>
            <a:off x="4752280" y="3203773"/>
            <a:ext cx="3096344" cy="72008"/>
            <a:chOff x="1295896" y="1619597"/>
            <a:chExt cx="3096344" cy="72008"/>
          </a:xfrm>
        </p:grpSpPr>
        <p:sp>
          <p:nvSpPr>
            <p:cNvPr id="78" name="Signalisation droite 7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Signalisation droite 7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0" name="Connecteur droit 79"/>
            <p:cNvCxnSpPr>
              <a:stCxn id="78" idx="3"/>
              <a:endCxn id="7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er 80"/>
          <p:cNvGrpSpPr/>
          <p:nvPr/>
        </p:nvGrpSpPr>
        <p:grpSpPr>
          <a:xfrm>
            <a:off x="4896296" y="3347789"/>
            <a:ext cx="3096344" cy="72008"/>
            <a:chOff x="1295896" y="1619597"/>
            <a:chExt cx="3096344" cy="72008"/>
          </a:xfrm>
        </p:grpSpPr>
        <p:sp>
          <p:nvSpPr>
            <p:cNvPr id="82" name="Signalisation droite 8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Signalisation droite 8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4" name="Connecteur droit 83"/>
            <p:cNvCxnSpPr>
              <a:stCxn id="82" idx="3"/>
              <a:endCxn id="8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ZoneTexte 84"/>
          <p:cNvSpPr txBox="1"/>
          <p:nvPr/>
        </p:nvSpPr>
        <p:spPr>
          <a:xfrm>
            <a:off x="287784" y="2299027"/>
            <a:ext cx="7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86" name="Parenthèse ouvrante 85"/>
          <p:cNvSpPr/>
          <p:nvPr/>
        </p:nvSpPr>
        <p:spPr>
          <a:xfrm>
            <a:off x="1079872" y="1547589"/>
            <a:ext cx="216024" cy="1872208"/>
          </a:xfrm>
          <a:prstGeom prst="leftBracke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Multiplication 103"/>
          <p:cNvSpPr/>
          <p:nvPr/>
        </p:nvSpPr>
        <p:spPr>
          <a:xfrm>
            <a:off x="4464248" y="1835621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Multiplication 104"/>
          <p:cNvSpPr/>
          <p:nvPr/>
        </p:nvSpPr>
        <p:spPr>
          <a:xfrm>
            <a:off x="2159992" y="154758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Multiplication 105"/>
          <p:cNvSpPr/>
          <p:nvPr/>
        </p:nvSpPr>
        <p:spPr>
          <a:xfrm>
            <a:off x="5328344" y="2411685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Multiplication 106"/>
          <p:cNvSpPr/>
          <p:nvPr/>
        </p:nvSpPr>
        <p:spPr>
          <a:xfrm>
            <a:off x="2952080" y="2699717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Multiplication 107"/>
          <p:cNvSpPr/>
          <p:nvPr/>
        </p:nvSpPr>
        <p:spPr>
          <a:xfrm>
            <a:off x="4896296" y="298774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Multiplication 108"/>
          <p:cNvSpPr/>
          <p:nvPr/>
        </p:nvSpPr>
        <p:spPr>
          <a:xfrm>
            <a:off x="5616376" y="3275781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Multiplication 109"/>
          <p:cNvSpPr/>
          <p:nvPr/>
        </p:nvSpPr>
        <p:spPr>
          <a:xfrm>
            <a:off x="6480472" y="226766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Multiplication 110"/>
          <p:cNvSpPr/>
          <p:nvPr/>
        </p:nvSpPr>
        <p:spPr>
          <a:xfrm>
            <a:off x="8064648" y="2699717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Multiplication 111"/>
          <p:cNvSpPr/>
          <p:nvPr/>
        </p:nvSpPr>
        <p:spPr>
          <a:xfrm>
            <a:off x="6768504" y="154758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>
            <a:off x="6696496" y="6732165"/>
            <a:ext cx="3349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Adapté de Brown </a:t>
            </a:r>
            <a:r>
              <a:rPr lang="fr-FR" sz="1400" dirty="0" err="1" smtClean="0"/>
              <a:t>T</a:t>
            </a:r>
            <a:r>
              <a:rPr lang="fr-FR" sz="1400" dirty="0" smtClean="0"/>
              <a:t> (2014) Khmer </a:t>
            </a:r>
            <a:r>
              <a:rPr lang="fr-FR" sz="1400" dirty="0" err="1" smtClean="0"/>
              <a:t>protocols</a:t>
            </a:r>
            <a:endParaRPr lang="fr-FR" sz="1400" dirty="0"/>
          </a:p>
        </p:txBody>
      </p:sp>
      <p:sp>
        <p:nvSpPr>
          <p:cNvPr id="113" name="ZoneTexte 112"/>
          <p:cNvSpPr txBox="1"/>
          <p:nvPr/>
        </p:nvSpPr>
        <p:spPr>
          <a:xfrm>
            <a:off x="3456136" y="6722873"/>
            <a:ext cx="77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erreur</a:t>
            </a:r>
            <a:endParaRPr lang="fr-FR" dirty="0"/>
          </a:p>
        </p:txBody>
      </p:sp>
      <p:sp>
        <p:nvSpPr>
          <p:cNvPr id="119" name="Multiplication 125"/>
          <p:cNvSpPr/>
          <p:nvPr/>
        </p:nvSpPr>
        <p:spPr>
          <a:xfrm>
            <a:off x="3096096" y="6822713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9" name="Grouper 128"/>
          <p:cNvGrpSpPr/>
          <p:nvPr/>
        </p:nvGrpSpPr>
        <p:grpSpPr>
          <a:xfrm>
            <a:off x="215776" y="6588149"/>
            <a:ext cx="3096344" cy="72008"/>
            <a:chOff x="1295896" y="1619597"/>
            <a:chExt cx="3096344" cy="72008"/>
          </a:xfrm>
        </p:grpSpPr>
        <p:sp>
          <p:nvSpPr>
            <p:cNvPr id="121" name="Signalisation droite 12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Signalisation droite 13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3" name="Connecteur droit 122"/>
            <p:cNvCxnSpPr>
              <a:stCxn id="121" idx="3"/>
              <a:endCxn id="122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ZoneTexte 123"/>
          <p:cNvSpPr txBox="1"/>
          <p:nvPr/>
        </p:nvSpPr>
        <p:spPr>
          <a:xfrm>
            <a:off x="3456136" y="6434841"/>
            <a:ext cx="173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Read </a:t>
            </a:r>
            <a:r>
              <a:rPr lang="fr-FR" dirty="0" err="1" smtClean="0"/>
              <a:t>paired</a:t>
            </a:r>
            <a:r>
              <a:rPr lang="fr-FR" dirty="0" smtClean="0"/>
              <a:t>-end</a:t>
            </a:r>
            <a:endParaRPr lang="fr-FR" dirty="0"/>
          </a:p>
        </p:txBody>
      </p:sp>
      <p:cxnSp>
        <p:nvCxnSpPr>
          <p:cNvPr id="100" name="Connecteur droit 99"/>
          <p:cNvCxnSpPr/>
          <p:nvPr/>
        </p:nvCxnSpPr>
        <p:spPr>
          <a:xfrm flipH="1">
            <a:off x="3672160" y="827509"/>
            <a:ext cx="16793" cy="561662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/>
        </p:nvCxnSpPr>
        <p:spPr>
          <a:xfrm>
            <a:off x="3960192" y="827509"/>
            <a:ext cx="0" cy="561662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3096096" y="3707829"/>
            <a:ext cx="576064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 flipH="1">
            <a:off x="3960192" y="3707829"/>
            <a:ext cx="576064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3672160" y="3491805"/>
            <a:ext cx="28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</a:t>
            </a:r>
            <a:endParaRPr lang="fr-FR" dirty="0"/>
          </a:p>
        </p:txBody>
      </p:sp>
      <p:grpSp>
        <p:nvGrpSpPr>
          <p:cNvPr id="73" name="Grouper 88"/>
          <p:cNvGrpSpPr/>
          <p:nvPr/>
        </p:nvGrpSpPr>
        <p:grpSpPr>
          <a:xfrm>
            <a:off x="1655936" y="5364013"/>
            <a:ext cx="3096344" cy="72008"/>
            <a:chOff x="1295896" y="1619597"/>
            <a:chExt cx="3096344" cy="72008"/>
          </a:xfrm>
          <a:solidFill>
            <a:srgbClr val="D99694"/>
          </a:solidFill>
        </p:grpSpPr>
        <p:sp>
          <p:nvSpPr>
            <p:cNvPr id="128" name="Signalisation droite 8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Signalisation droite 9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0" name="Connecteur droit 129"/>
            <p:cNvCxnSpPr>
              <a:stCxn id="128" idx="3"/>
              <a:endCxn id="12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grpFill/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Connecteur droit avec flèche 130"/>
          <p:cNvCxnSpPr/>
          <p:nvPr/>
        </p:nvCxnSpPr>
        <p:spPr>
          <a:xfrm flipV="1">
            <a:off x="3816176" y="4067869"/>
            <a:ext cx="0" cy="72008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Multiplication 94"/>
          <p:cNvSpPr/>
          <p:nvPr/>
        </p:nvSpPr>
        <p:spPr>
          <a:xfrm>
            <a:off x="3528144" y="4211885"/>
            <a:ext cx="576064" cy="57606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à coins arrondis 132"/>
          <p:cNvSpPr/>
          <p:nvPr/>
        </p:nvSpPr>
        <p:spPr>
          <a:xfrm>
            <a:off x="4968304" y="4427909"/>
            <a:ext cx="4464496" cy="7200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smtClean="0">
                <a:solidFill>
                  <a:srgbClr val="000000"/>
                </a:solidFill>
              </a:rPr>
              <a:t> Élimination des </a:t>
            </a:r>
            <a:r>
              <a:rPr lang="fr-FR" sz="1600" dirty="0" err="1" smtClean="0">
                <a:solidFill>
                  <a:srgbClr val="000000"/>
                </a:solidFill>
              </a:rPr>
              <a:t>reads</a:t>
            </a:r>
            <a:r>
              <a:rPr lang="fr-FR" sz="1600" dirty="0" smtClean="0">
                <a:solidFill>
                  <a:srgbClr val="000000"/>
                </a:solidFill>
              </a:rPr>
              <a:t> qui couvre une région déjà hautement couverte. (seuil moyen de couverture des </a:t>
            </a:r>
            <a:r>
              <a:rPr lang="fr-FR" sz="1600" dirty="0" err="1" smtClean="0">
                <a:solidFill>
                  <a:srgbClr val="000000"/>
                </a:solidFill>
              </a:rPr>
              <a:t>kmers</a:t>
            </a:r>
            <a:r>
              <a:rPr lang="fr-FR" sz="1600" dirty="0" smtClean="0">
                <a:solidFill>
                  <a:srgbClr val="000000"/>
                </a:solidFill>
              </a:rPr>
              <a:t>=30)</a:t>
            </a:r>
          </a:p>
        </p:txBody>
      </p:sp>
    </p:spTree>
    <p:extLst>
      <p:ext uri="{BB962C8B-B14F-4D97-AF65-F5344CB8AC3E}">
        <p14:creationId xmlns:p14="http://schemas.microsoft.com/office/powerpoint/2010/main" xmlns="" val="163187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Assemblage de novo: normalisation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kmer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grpSp>
        <p:nvGrpSpPr>
          <p:cNvPr id="5" name="Grouper 7"/>
          <p:cNvGrpSpPr/>
          <p:nvPr/>
        </p:nvGrpSpPr>
        <p:grpSpPr>
          <a:xfrm>
            <a:off x="1295896" y="1619597"/>
            <a:ext cx="3096344" cy="72008"/>
            <a:chOff x="1295896" y="1619597"/>
            <a:chExt cx="3096344" cy="72008"/>
          </a:xfrm>
        </p:grpSpPr>
        <p:sp>
          <p:nvSpPr>
            <p:cNvPr id="3" name="Signalisation droite 2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Signalisation droite 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5"/>
            <p:cNvCxnSpPr>
              <a:stCxn id="3" idx="3"/>
              <a:endCxn id="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r 10"/>
          <p:cNvGrpSpPr/>
          <p:nvPr/>
        </p:nvGrpSpPr>
        <p:grpSpPr>
          <a:xfrm>
            <a:off x="1655936" y="1763613"/>
            <a:ext cx="3096344" cy="72008"/>
            <a:chOff x="1295896" y="1619597"/>
            <a:chExt cx="3096344" cy="72008"/>
          </a:xfrm>
        </p:grpSpPr>
        <p:sp>
          <p:nvSpPr>
            <p:cNvPr id="12" name="Signalisation droite 1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Signalisation droite 1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14"/>
            <p:cNvCxnSpPr>
              <a:stCxn id="12" idx="3"/>
              <a:endCxn id="1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r 15"/>
          <p:cNvGrpSpPr/>
          <p:nvPr/>
        </p:nvGrpSpPr>
        <p:grpSpPr>
          <a:xfrm>
            <a:off x="1808336" y="1916013"/>
            <a:ext cx="3096344" cy="72008"/>
            <a:chOff x="1295896" y="1619597"/>
            <a:chExt cx="3096344" cy="72008"/>
          </a:xfrm>
        </p:grpSpPr>
        <p:sp>
          <p:nvSpPr>
            <p:cNvPr id="17" name="Signalisation droite 16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Signalisation droite 17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18"/>
            <p:cNvCxnSpPr>
              <a:stCxn id="17" idx="3"/>
              <a:endCxn id="18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r 19"/>
          <p:cNvGrpSpPr/>
          <p:nvPr/>
        </p:nvGrpSpPr>
        <p:grpSpPr>
          <a:xfrm>
            <a:off x="4896296" y="1763613"/>
            <a:ext cx="3096344" cy="72008"/>
            <a:chOff x="1295896" y="1619597"/>
            <a:chExt cx="3096344" cy="72008"/>
          </a:xfrm>
        </p:grpSpPr>
        <p:sp>
          <p:nvSpPr>
            <p:cNvPr id="21" name="Signalisation droite 20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Signalisation droite 21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>
              <a:stCxn id="21" idx="3"/>
              <a:endCxn id="22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23"/>
          <p:cNvGrpSpPr/>
          <p:nvPr/>
        </p:nvGrpSpPr>
        <p:grpSpPr>
          <a:xfrm>
            <a:off x="5048696" y="1916013"/>
            <a:ext cx="3096344" cy="72008"/>
            <a:chOff x="1295896" y="1619597"/>
            <a:chExt cx="3096344" cy="72008"/>
          </a:xfrm>
        </p:grpSpPr>
        <p:sp>
          <p:nvSpPr>
            <p:cNvPr id="25" name="Signalisation droite 24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Signalisation droite 25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/>
            <p:cNvCxnSpPr>
              <a:stCxn id="25" idx="3"/>
              <a:endCxn id="26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r 27"/>
          <p:cNvGrpSpPr/>
          <p:nvPr/>
        </p:nvGrpSpPr>
        <p:grpSpPr>
          <a:xfrm>
            <a:off x="3960192" y="2195661"/>
            <a:ext cx="3096344" cy="72008"/>
            <a:chOff x="1295896" y="1619597"/>
            <a:chExt cx="3096344" cy="72008"/>
          </a:xfrm>
        </p:grpSpPr>
        <p:sp>
          <p:nvSpPr>
            <p:cNvPr id="29" name="Signalisation droite 28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Signalisation droite 29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/>
            <p:cNvCxnSpPr>
              <a:stCxn id="29" idx="3"/>
              <a:endCxn id="30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r 31"/>
          <p:cNvGrpSpPr/>
          <p:nvPr/>
        </p:nvGrpSpPr>
        <p:grpSpPr>
          <a:xfrm>
            <a:off x="3816176" y="2339677"/>
            <a:ext cx="3096344" cy="72008"/>
            <a:chOff x="1295896" y="1619597"/>
            <a:chExt cx="3096344" cy="72008"/>
          </a:xfrm>
        </p:grpSpPr>
        <p:sp>
          <p:nvSpPr>
            <p:cNvPr id="33" name="Signalisation droite 32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Signalisation droite 33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34"/>
            <p:cNvCxnSpPr>
              <a:stCxn id="33" idx="3"/>
              <a:endCxn id="34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r 36"/>
          <p:cNvGrpSpPr/>
          <p:nvPr/>
        </p:nvGrpSpPr>
        <p:grpSpPr>
          <a:xfrm>
            <a:off x="2232000" y="2051645"/>
            <a:ext cx="3096344" cy="72008"/>
            <a:chOff x="1295896" y="1619597"/>
            <a:chExt cx="3096344" cy="72008"/>
          </a:xfrm>
        </p:grpSpPr>
        <p:sp>
          <p:nvSpPr>
            <p:cNvPr id="38" name="Signalisation droite 3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Signalisation droite 3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39"/>
            <p:cNvCxnSpPr>
              <a:stCxn id="38" idx="3"/>
              <a:endCxn id="3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r 40"/>
          <p:cNvGrpSpPr/>
          <p:nvPr/>
        </p:nvGrpSpPr>
        <p:grpSpPr>
          <a:xfrm>
            <a:off x="3217569" y="2483693"/>
            <a:ext cx="3096344" cy="72008"/>
            <a:chOff x="1295896" y="1619597"/>
            <a:chExt cx="3096344" cy="72008"/>
          </a:xfrm>
        </p:grpSpPr>
        <p:sp>
          <p:nvSpPr>
            <p:cNvPr id="42" name="Signalisation droite 4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Signalisation droite 4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43"/>
            <p:cNvCxnSpPr>
              <a:stCxn id="42" idx="3"/>
              <a:endCxn id="4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r 44"/>
          <p:cNvGrpSpPr/>
          <p:nvPr/>
        </p:nvGrpSpPr>
        <p:grpSpPr>
          <a:xfrm>
            <a:off x="2785978" y="2627709"/>
            <a:ext cx="3096344" cy="72008"/>
            <a:chOff x="1295896" y="1619597"/>
            <a:chExt cx="3096344" cy="72008"/>
          </a:xfrm>
        </p:grpSpPr>
        <p:sp>
          <p:nvSpPr>
            <p:cNvPr id="46" name="Signalisation droite 45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Signalisation droite 4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8" name="Connecteur droit 47"/>
            <p:cNvCxnSpPr>
              <a:stCxn id="46" idx="3"/>
              <a:endCxn id="4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r 48"/>
          <p:cNvGrpSpPr/>
          <p:nvPr/>
        </p:nvGrpSpPr>
        <p:grpSpPr>
          <a:xfrm>
            <a:off x="2232000" y="2771725"/>
            <a:ext cx="3096344" cy="72008"/>
            <a:chOff x="1295896" y="1619597"/>
            <a:chExt cx="3096344" cy="72008"/>
          </a:xfrm>
        </p:grpSpPr>
        <p:sp>
          <p:nvSpPr>
            <p:cNvPr id="50" name="Signalisation droite 4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Signalisation droite 5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51"/>
            <p:cNvCxnSpPr>
              <a:stCxn id="50" idx="3"/>
              <a:endCxn id="51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r 52"/>
          <p:cNvGrpSpPr/>
          <p:nvPr/>
        </p:nvGrpSpPr>
        <p:grpSpPr>
          <a:xfrm>
            <a:off x="1799952" y="2915741"/>
            <a:ext cx="3096344" cy="72008"/>
            <a:chOff x="1295896" y="1619597"/>
            <a:chExt cx="3096344" cy="72008"/>
          </a:xfrm>
        </p:grpSpPr>
        <p:sp>
          <p:nvSpPr>
            <p:cNvPr id="54" name="Signalisation droite 53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Signalisation droite 54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6" name="Connecteur droit 55"/>
            <p:cNvCxnSpPr>
              <a:stCxn id="54" idx="3"/>
              <a:endCxn id="55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r 56"/>
          <p:cNvGrpSpPr/>
          <p:nvPr/>
        </p:nvGrpSpPr>
        <p:grpSpPr>
          <a:xfrm>
            <a:off x="4409033" y="1619597"/>
            <a:ext cx="3096344" cy="72008"/>
            <a:chOff x="1295896" y="1619597"/>
            <a:chExt cx="3096344" cy="72008"/>
          </a:xfrm>
        </p:grpSpPr>
        <p:sp>
          <p:nvSpPr>
            <p:cNvPr id="58" name="Signalisation droite 5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Signalisation droite 5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0" name="Connecteur droit 59"/>
            <p:cNvCxnSpPr>
              <a:stCxn id="58" idx="3"/>
              <a:endCxn id="5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r 60"/>
          <p:cNvGrpSpPr/>
          <p:nvPr/>
        </p:nvGrpSpPr>
        <p:grpSpPr>
          <a:xfrm>
            <a:off x="5400352" y="2051645"/>
            <a:ext cx="3096344" cy="72008"/>
            <a:chOff x="1295896" y="1619597"/>
            <a:chExt cx="3096344" cy="72008"/>
          </a:xfrm>
        </p:grpSpPr>
        <p:sp>
          <p:nvSpPr>
            <p:cNvPr id="62" name="Signalisation droite 6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Signalisation droite 6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63"/>
            <p:cNvCxnSpPr>
              <a:stCxn id="62" idx="3"/>
              <a:endCxn id="6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r 64"/>
          <p:cNvGrpSpPr/>
          <p:nvPr/>
        </p:nvGrpSpPr>
        <p:grpSpPr>
          <a:xfrm>
            <a:off x="5904408" y="2627709"/>
            <a:ext cx="3096344" cy="72008"/>
            <a:chOff x="1295896" y="1619597"/>
            <a:chExt cx="3096344" cy="72008"/>
          </a:xfrm>
        </p:grpSpPr>
        <p:sp>
          <p:nvSpPr>
            <p:cNvPr id="66" name="Signalisation droite 65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Signalisation droite 66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8" name="Connecteur droit 67"/>
            <p:cNvCxnSpPr>
              <a:stCxn id="66" idx="3"/>
              <a:endCxn id="67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r 68"/>
          <p:cNvGrpSpPr/>
          <p:nvPr/>
        </p:nvGrpSpPr>
        <p:grpSpPr>
          <a:xfrm>
            <a:off x="5328344" y="2771725"/>
            <a:ext cx="3096344" cy="72008"/>
            <a:chOff x="1295896" y="1619597"/>
            <a:chExt cx="3096344" cy="72008"/>
          </a:xfrm>
        </p:grpSpPr>
        <p:sp>
          <p:nvSpPr>
            <p:cNvPr id="70" name="Signalisation droite 6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Signalisation droite 7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2" name="Connecteur droit 71"/>
            <p:cNvCxnSpPr>
              <a:stCxn id="70" idx="3"/>
              <a:endCxn id="71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r 72"/>
          <p:cNvGrpSpPr/>
          <p:nvPr/>
        </p:nvGrpSpPr>
        <p:grpSpPr>
          <a:xfrm>
            <a:off x="4320232" y="3059757"/>
            <a:ext cx="3096344" cy="72008"/>
            <a:chOff x="1295896" y="1619597"/>
            <a:chExt cx="3096344" cy="72008"/>
          </a:xfrm>
        </p:grpSpPr>
        <p:sp>
          <p:nvSpPr>
            <p:cNvPr id="74" name="Signalisation droite 73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Signalisation droite 74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6" name="Connecteur droit 75"/>
            <p:cNvCxnSpPr>
              <a:stCxn id="74" idx="3"/>
              <a:endCxn id="75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r 76"/>
          <p:cNvGrpSpPr/>
          <p:nvPr/>
        </p:nvGrpSpPr>
        <p:grpSpPr>
          <a:xfrm>
            <a:off x="4752280" y="3203773"/>
            <a:ext cx="3096344" cy="72008"/>
            <a:chOff x="1295896" y="1619597"/>
            <a:chExt cx="3096344" cy="72008"/>
          </a:xfrm>
        </p:grpSpPr>
        <p:sp>
          <p:nvSpPr>
            <p:cNvPr id="78" name="Signalisation droite 77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Signalisation droite 78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0" name="Connecteur droit 79"/>
            <p:cNvCxnSpPr>
              <a:stCxn id="78" idx="3"/>
              <a:endCxn id="79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er 80"/>
          <p:cNvGrpSpPr/>
          <p:nvPr/>
        </p:nvGrpSpPr>
        <p:grpSpPr>
          <a:xfrm>
            <a:off x="4896296" y="3347789"/>
            <a:ext cx="3096344" cy="72008"/>
            <a:chOff x="1295896" y="1619597"/>
            <a:chExt cx="3096344" cy="72008"/>
          </a:xfrm>
        </p:grpSpPr>
        <p:sp>
          <p:nvSpPr>
            <p:cNvPr id="82" name="Signalisation droite 81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Signalisation droite 82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4" name="Connecteur droit 83"/>
            <p:cNvCxnSpPr>
              <a:stCxn id="82" idx="3"/>
              <a:endCxn id="83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ZoneTexte 84"/>
          <p:cNvSpPr txBox="1"/>
          <p:nvPr/>
        </p:nvSpPr>
        <p:spPr>
          <a:xfrm>
            <a:off x="287784" y="2299027"/>
            <a:ext cx="7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reads</a:t>
            </a:r>
            <a:endParaRPr lang="fr-FR" dirty="0"/>
          </a:p>
        </p:txBody>
      </p:sp>
      <p:sp>
        <p:nvSpPr>
          <p:cNvPr id="86" name="Parenthèse ouvrante 85"/>
          <p:cNvSpPr/>
          <p:nvPr/>
        </p:nvSpPr>
        <p:spPr>
          <a:xfrm>
            <a:off x="1079872" y="1547589"/>
            <a:ext cx="216024" cy="1872208"/>
          </a:xfrm>
          <a:prstGeom prst="leftBracke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Multiplication 103"/>
          <p:cNvSpPr/>
          <p:nvPr/>
        </p:nvSpPr>
        <p:spPr>
          <a:xfrm>
            <a:off x="4464248" y="1835621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Multiplication 104"/>
          <p:cNvSpPr/>
          <p:nvPr/>
        </p:nvSpPr>
        <p:spPr>
          <a:xfrm>
            <a:off x="2159992" y="154758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Multiplication 105"/>
          <p:cNvSpPr/>
          <p:nvPr/>
        </p:nvSpPr>
        <p:spPr>
          <a:xfrm>
            <a:off x="5328344" y="2411685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Multiplication 106"/>
          <p:cNvSpPr/>
          <p:nvPr/>
        </p:nvSpPr>
        <p:spPr>
          <a:xfrm>
            <a:off x="2952080" y="2699717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Multiplication 107"/>
          <p:cNvSpPr/>
          <p:nvPr/>
        </p:nvSpPr>
        <p:spPr>
          <a:xfrm>
            <a:off x="4896296" y="2987749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9" name="Groupe 133"/>
          <p:cNvGrpSpPr/>
          <p:nvPr/>
        </p:nvGrpSpPr>
        <p:grpSpPr>
          <a:xfrm>
            <a:off x="4464248" y="4427909"/>
            <a:ext cx="3096344" cy="216024"/>
            <a:chOff x="4464248" y="4427909"/>
            <a:chExt cx="3096344" cy="216024"/>
          </a:xfrm>
        </p:grpSpPr>
        <p:grpSp>
          <p:nvGrpSpPr>
            <p:cNvPr id="73" name="Groupe 126"/>
            <p:cNvGrpSpPr/>
            <p:nvPr/>
          </p:nvGrpSpPr>
          <p:grpSpPr>
            <a:xfrm>
              <a:off x="4464248" y="4427909"/>
              <a:ext cx="3096344" cy="216024"/>
              <a:chOff x="4464248" y="4427909"/>
              <a:chExt cx="3096344" cy="216024"/>
            </a:xfrm>
          </p:grpSpPr>
          <p:grpSp>
            <p:nvGrpSpPr>
              <p:cNvPr id="77" name="Groupe 116"/>
              <p:cNvGrpSpPr/>
              <p:nvPr/>
            </p:nvGrpSpPr>
            <p:grpSpPr>
              <a:xfrm>
                <a:off x="4464248" y="4499917"/>
                <a:ext cx="3096344" cy="72008"/>
                <a:chOff x="4409033" y="1619597"/>
                <a:chExt cx="3096344" cy="72008"/>
              </a:xfrm>
            </p:grpSpPr>
            <p:sp>
              <p:nvSpPr>
                <p:cNvPr id="120" name="Signalisation droite 190"/>
                <p:cNvSpPr/>
                <p:nvPr/>
              </p:nvSpPr>
              <p:spPr>
                <a:xfrm>
                  <a:off x="4409033" y="1619597"/>
                  <a:ext cx="1224136" cy="72008"/>
                </a:xfrm>
                <a:prstGeom prst="homePlat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5" name="Signalisation droite 191"/>
                <p:cNvSpPr/>
                <p:nvPr/>
              </p:nvSpPr>
              <p:spPr>
                <a:xfrm flipH="1">
                  <a:off x="6281241" y="1619597"/>
                  <a:ext cx="1224136" cy="72008"/>
                </a:xfrm>
                <a:prstGeom prst="homePlat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10" name="Multiplication 109"/>
              <p:cNvSpPr/>
              <p:nvPr/>
            </p:nvSpPr>
            <p:spPr>
              <a:xfrm>
                <a:off x="4824288" y="4427909"/>
                <a:ext cx="216024" cy="216024"/>
              </a:xfrm>
              <a:prstGeom prst="mathMultiply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2" name="Multiplication 111"/>
              <p:cNvSpPr/>
              <p:nvPr/>
            </p:nvSpPr>
            <p:spPr>
              <a:xfrm>
                <a:off x="6984528" y="4427909"/>
                <a:ext cx="216024" cy="216024"/>
              </a:xfrm>
              <a:prstGeom prst="mathMultiply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9" name="Multiplication 108"/>
            <p:cNvSpPr/>
            <p:nvPr/>
          </p:nvSpPr>
          <p:spPr>
            <a:xfrm>
              <a:off x="6408464" y="4427909"/>
              <a:ext cx="216024" cy="216024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8" name="ZoneTexte 117"/>
          <p:cNvSpPr txBox="1"/>
          <p:nvPr/>
        </p:nvSpPr>
        <p:spPr>
          <a:xfrm>
            <a:off x="6696496" y="6732165"/>
            <a:ext cx="3349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Adapté de Brown </a:t>
            </a:r>
            <a:r>
              <a:rPr lang="fr-FR" sz="1400" dirty="0" err="1" smtClean="0"/>
              <a:t>T</a:t>
            </a:r>
            <a:r>
              <a:rPr lang="fr-FR" sz="1400" dirty="0" smtClean="0"/>
              <a:t> (2014) Khmer </a:t>
            </a:r>
            <a:r>
              <a:rPr lang="fr-FR" sz="1400" dirty="0" err="1" smtClean="0"/>
              <a:t>protocols</a:t>
            </a:r>
            <a:endParaRPr lang="fr-FR" sz="1400" dirty="0"/>
          </a:p>
        </p:txBody>
      </p:sp>
      <p:sp>
        <p:nvSpPr>
          <p:cNvPr id="113" name="ZoneTexte 112"/>
          <p:cNvSpPr txBox="1"/>
          <p:nvPr/>
        </p:nvSpPr>
        <p:spPr>
          <a:xfrm>
            <a:off x="3456136" y="6722873"/>
            <a:ext cx="77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erreur</a:t>
            </a:r>
            <a:endParaRPr lang="fr-FR" dirty="0"/>
          </a:p>
        </p:txBody>
      </p:sp>
      <p:sp>
        <p:nvSpPr>
          <p:cNvPr id="119" name="Multiplication 125"/>
          <p:cNvSpPr/>
          <p:nvPr/>
        </p:nvSpPr>
        <p:spPr>
          <a:xfrm>
            <a:off x="3096096" y="6822713"/>
            <a:ext cx="216024" cy="21602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1" name="Grouper 128"/>
          <p:cNvGrpSpPr/>
          <p:nvPr/>
        </p:nvGrpSpPr>
        <p:grpSpPr>
          <a:xfrm>
            <a:off x="215776" y="6588149"/>
            <a:ext cx="3096344" cy="72008"/>
            <a:chOff x="1295896" y="1619597"/>
            <a:chExt cx="3096344" cy="72008"/>
          </a:xfrm>
        </p:grpSpPr>
        <p:sp>
          <p:nvSpPr>
            <p:cNvPr id="121" name="Signalisation droite 129"/>
            <p:cNvSpPr/>
            <p:nvPr/>
          </p:nvSpPr>
          <p:spPr>
            <a:xfrm>
              <a:off x="1295896" y="1619597"/>
              <a:ext cx="1224136" cy="72008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Signalisation droite 130"/>
            <p:cNvSpPr/>
            <p:nvPr/>
          </p:nvSpPr>
          <p:spPr>
            <a:xfrm flipH="1">
              <a:off x="3168104" y="1619597"/>
              <a:ext cx="1224136" cy="7200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3" name="Connecteur droit 122"/>
            <p:cNvCxnSpPr>
              <a:stCxn id="121" idx="3"/>
              <a:endCxn id="122" idx="3"/>
            </p:cNvCxnSpPr>
            <p:nvPr/>
          </p:nvCxnSpPr>
          <p:spPr>
            <a:xfrm>
              <a:off x="2520032" y="1655601"/>
              <a:ext cx="648072" cy="0"/>
            </a:xfrm>
            <a:prstGeom prst="line">
              <a:avLst/>
            </a:prstGeom>
            <a:ln w="38100" cmpd="sng">
              <a:noFill/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ZoneTexte 123"/>
          <p:cNvSpPr txBox="1"/>
          <p:nvPr/>
        </p:nvSpPr>
        <p:spPr>
          <a:xfrm>
            <a:off x="3456136" y="6434841"/>
            <a:ext cx="173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Read </a:t>
            </a:r>
            <a:r>
              <a:rPr lang="fr-FR" dirty="0" err="1" smtClean="0"/>
              <a:t>paired</a:t>
            </a:r>
            <a:r>
              <a:rPr lang="fr-FR" dirty="0" smtClean="0"/>
              <a:t>-end</a:t>
            </a:r>
            <a:endParaRPr lang="fr-FR" dirty="0"/>
          </a:p>
        </p:txBody>
      </p:sp>
      <p:sp>
        <p:nvSpPr>
          <p:cNvPr id="126" name="Rectangle à coins arrondis 125"/>
          <p:cNvSpPr/>
          <p:nvPr/>
        </p:nvSpPr>
        <p:spPr>
          <a:xfrm>
            <a:off x="1799952" y="5652045"/>
            <a:ext cx="6912768" cy="3600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smtClean="0">
                <a:solidFill>
                  <a:srgbClr val="000000"/>
                </a:solidFill>
              </a:rPr>
              <a:t> Élimination des </a:t>
            </a:r>
            <a:r>
              <a:rPr lang="fr-FR" sz="1600" dirty="0" err="1" smtClean="0">
                <a:solidFill>
                  <a:srgbClr val="000000"/>
                </a:solidFill>
              </a:rPr>
              <a:t>reads</a:t>
            </a:r>
            <a:r>
              <a:rPr lang="fr-FR" sz="1600" dirty="0" smtClean="0">
                <a:solidFill>
                  <a:srgbClr val="000000"/>
                </a:solidFill>
              </a:rPr>
              <a:t> qui contiennent des erreurs (région hautement couverte)</a:t>
            </a:r>
          </a:p>
        </p:txBody>
      </p:sp>
      <p:grpSp>
        <p:nvGrpSpPr>
          <p:cNvPr id="87" name="Groupe 134"/>
          <p:cNvGrpSpPr/>
          <p:nvPr/>
        </p:nvGrpSpPr>
        <p:grpSpPr>
          <a:xfrm>
            <a:off x="2304008" y="4715941"/>
            <a:ext cx="3096344" cy="216024"/>
            <a:chOff x="4464248" y="4427909"/>
            <a:chExt cx="3096344" cy="216024"/>
          </a:xfrm>
        </p:grpSpPr>
        <p:grpSp>
          <p:nvGrpSpPr>
            <p:cNvPr id="88" name="Groupe 126"/>
            <p:cNvGrpSpPr/>
            <p:nvPr/>
          </p:nvGrpSpPr>
          <p:grpSpPr>
            <a:xfrm>
              <a:off x="4464248" y="4427909"/>
              <a:ext cx="3096344" cy="216024"/>
              <a:chOff x="4464248" y="4427909"/>
              <a:chExt cx="3096344" cy="216024"/>
            </a:xfrm>
          </p:grpSpPr>
          <p:grpSp>
            <p:nvGrpSpPr>
              <p:cNvPr id="89" name="Groupe 116"/>
              <p:cNvGrpSpPr/>
              <p:nvPr/>
            </p:nvGrpSpPr>
            <p:grpSpPr>
              <a:xfrm>
                <a:off x="4464248" y="4499917"/>
                <a:ext cx="3096344" cy="72008"/>
                <a:chOff x="4409033" y="1619597"/>
                <a:chExt cx="3096344" cy="72008"/>
              </a:xfrm>
            </p:grpSpPr>
            <p:sp>
              <p:nvSpPr>
                <p:cNvPr id="141" name="Signalisation droite 190"/>
                <p:cNvSpPr/>
                <p:nvPr/>
              </p:nvSpPr>
              <p:spPr>
                <a:xfrm>
                  <a:off x="4409033" y="1619597"/>
                  <a:ext cx="1224136" cy="72008"/>
                </a:xfrm>
                <a:prstGeom prst="homePlat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2" name="Signalisation droite 191"/>
                <p:cNvSpPr/>
                <p:nvPr/>
              </p:nvSpPr>
              <p:spPr>
                <a:xfrm flipH="1">
                  <a:off x="6281241" y="1619597"/>
                  <a:ext cx="1224136" cy="72008"/>
                </a:xfrm>
                <a:prstGeom prst="homePlat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39" name="Multiplication 109"/>
              <p:cNvSpPr/>
              <p:nvPr/>
            </p:nvSpPr>
            <p:spPr>
              <a:xfrm>
                <a:off x="5184328" y="4427909"/>
                <a:ext cx="216024" cy="216024"/>
              </a:xfrm>
              <a:prstGeom prst="mathMultiply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0" name="Multiplication 111"/>
              <p:cNvSpPr/>
              <p:nvPr/>
            </p:nvSpPr>
            <p:spPr>
              <a:xfrm>
                <a:off x="6984528" y="4427909"/>
                <a:ext cx="216024" cy="216024"/>
              </a:xfrm>
              <a:prstGeom prst="mathMultiply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7" name="Multiplication 108"/>
            <p:cNvSpPr/>
            <p:nvPr/>
          </p:nvSpPr>
          <p:spPr>
            <a:xfrm>
              <a:off x="6624488" y="4427909"/>
              <a:ext cx="216024" cy="216024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0" name="Groupe 142"/>
          <p:cNvGrpSpPr/>
          <p:nvPr/>
        </p:nvGrpSpPr>
        <p:grpSpPr>
          <a:xfrm>
            <a:off x="3240112" y="5147989"/>
            <a:ext cx="3096344" cy="216024"/>
            <a:chOff x="4464248" y="4427909"/>
            <a:chExt cx="3096344" cy="216024"/>
          </a:xfrm>
        </p:grpSpPr>
        <p:grpSp>
          <p:nvGrpSpPr>
            <p:cNvPr id="91" name="Groupe 126"/>
            <p:cNvGrpSpPr/>
            <p:nvPr/>
          </p:nvGrpSpPr>
          <p:grpSpPr>
            <a:xfrm>
              <a:off x="4464248" y="4427909"/>
              <a:ext cx="3096344" cy="216024"/>
              <a:chOff x="4464248" y="4427909"/>
              <a:chExt cx="3096344" cy="216024"/>
            </a:xfrm>
          </p:grpSpPr>
          <p:grpSp>
            <p:nvGrpSpPr>
              <p:cNvPr id="92" name="Groupe 116"/>
              <p:cNvGrpSpPr/>
              <p:nvPr/>
            </p:nvGrpSpPr>
            <p:grpSpPr>
              <a:xfrm>
                <a:off x="4464248" y="4499917"/>
                <a:ext cx="3096344" cy="72008"/>
                <a:chOff x="4409033" y="1619597"/>
                <a:chExt cx="3096344" cy="72008"/>
              </a:xfrm>
            </p:grpSpPr>
            <p:sp>
              <p:nvSpPr>
                <p:cNvPr id="149" name="Signalisation droite 190"/>
                <p:cNvSpPr/>
                <p:nvPr/>
              </p:nvSpPr>
              <p:spPr>
                <a:xfrm>
                  <a:off x="4409033" y="1619597"/>
                  <a:ext cx="1224136" cy="72008"/>
                </a:xfrm>
                <a:prstGeom prst="homePlat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0" name="Signalisation droite 191"/>
                <p:cNvSpPr/>
                <p:nvPr/>
              </p:nvSpPr>
              <p:spPr>
                <a:xfrm flipH="1">
                  <a:off x="6281241" y="1619597"/>
                  <a:ext cx="1224136" cy="72008"/>
                </a:xfrm>
                <a:prstGeom prst="homePlat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47" name="Multiplication 109"/>
              <p:cNvSpPr/>
              <p:nvPr/>
            </p:nvSpPr>
            <p:spPr>
              <a:xfrm>
                <a:off x="4824288" y="4427909"/>
                <a:ext cx="216024" cy="216024"/>
              </a:xfrm>
              <a:prstGeom prst="mathMultiply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8" name="Multiplication 111"/>
              <p:cNvSpPr/>
              <p:nvPr/>
            </p:nvSpPr>
            <p:spPr>
              <a:xfrm>
                <a:off x="5328344" y="4427909"/>
                <a:ext cx="216024" cy="216024"/>
              </a:xfrm>
              <a:prstGeom prst="mathMultiply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5" name="Multiplication 108"/>
            <p:cNvSpPr/>
            <p:nvPr/>
          </p:nvSpPr>
          <p:spPr>
            <a:xfrm>
              <a:off x="6408464" y="4427909"/>
              <a:ext cx="216024" cy="216024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xmlns="" val="163187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Assemblage de novo: normalisation </a:t>
            </a:r>
            <a:r>
              <a:rPr lang="fr-FR" sz="2000" b="1" dirty="0" err="1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kmer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5" name="Image 4" descr="rnaseq_normalisation_km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1880" y="1187548"/>
            <a:ext cx="7462034" cy="347993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16376" y="4715941"/>
            <a:ext cx="2869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Haas B et al. (2013) Nature </a:t>
            </a:r>
            <a:r>
              <a:rPr lang="fr-FR" sz="1400" dirty="0" err="1" smtClean="0"/>
              <a:t>Protocols</a:t>
            </a:r>
            <a:r>
              <a:rPr lang="fr-FR" sz="1400" dirty="0" smtClean="0"/>
              <a:t> </a:t>
            </a:r>
            <a:endParaRPr lang="fr-FR" sz="14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31800" y="5147989"/>
            <a:ext cx="8784976" cy="144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La normalisation </a:t>
            </a:r>
            <a:r>
              <a:rPr lang="fr-FR" dirty="0" smtClean="0">
                <a:solidFill>
                  <a:srgbClr val="000000"/>
                </a:solidFill>
              </a:rPr>
              <a:t>(par </a:t>
            </a:r>
            <a:r>
              <a:rPr lang="fr-FR" dirty="0">
                <a:solidFill>
                  <a:srgbClr val="000000"/>
                </a:solidFill>
              </a:rPr>
              <a:t>couverture des </a:t>
            </a:r>
            <a:r>
              <a:rPr lang="fr-FR" dirty="0" err="1" smtClean="0">
                <a:solidFill>
                  <a:srgbClr val="000000"/>
                </a:solidFill>
              </a:rPr>
              <a:t>kmers</a:t>
            </a:r>
            <a:r>
              <a:rPr lang="fr-FR" dirty="0" smtClean="0">
                <a:solidFill>
                  <a:srgbClr val="000000"/>
                </a:solidFill>
              </a:rPr>
              <a:t>) </a:t>
            </a:r>
            <a:r>
              <a:rPr lang="fr-FR" dirty="0">
                <a:solidFill>
                  <a:srgbClr val="000000"/>
                </a:solidFill>
              </a:rPr>
              <a:t>permet de réduire le jeu de données à une taille utile, sans perte importante d’information, afin d’accélérer et d’améliorer l’étape d’assemblage. </a:t>
            </a:r>
          </a:p>
        </p:txBody>
      </p:sp>
    </p:spTree>
    <p:extLst>
      <p:ext uri="{BB962C8B-B14F-4D97-AF65-F5344CB8AC3E}">
        <p14:creationId xmlns:p14="http://schemas.microsoft.com/office/powerpoint/2010/main" xmlns="" val="2877017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rcRect t="10112" b="7865"/>
          <a:stretch>
            <a:fillRect/>
          </a:stretch>
        </p:blipFill>
        <p:spPr>
          <a:xfrm>
            <a:off x="767837" y="1259557"/>
            <a:ext cx="8544950" cy="5256584"/>
          </a:xfrm>
          <a:prstGeom prst="rect">
            <a:avLst/>
          </a:prstGeom>
        </p:spPr>
      </p:pic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Assemblage de novo: approche générale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486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Assemblage de novo: </a:t>
            </a:r>
            <a:r>
              <a:rPr lang="fr-FR" sz="2000" b="1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approche </a:t>
            </a: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générale</a:t>
            </a:r>
            <a:endParaRPr lang="fr-FR" sz="2000" b="1" dirty="0"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/>
          <a:srcRect t="8168" b="8650"/>
          <a:stretch/>
        </p:blipFill>
        <p:spPr>
          <a:xfrm>
            <a:off x="600313" y="760140"/>
            <a:ext cx="8879998" cy="553997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5816" y="3995861"/>
            <a:ext cx="1944200" cy="369332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Composante/locus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079872" y="5508029"/>
            <a:ext cx="2210862" cy="923330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fr-FR" dirty="0" err="1" smtClean="0"/>
              <a:t>Isoformes</a:t>
            </a:r>
            <a:endParaRPr lang="fr-FR" dirty="0"/>
          </a:p>
          <a:p>
            <a:pPr marL="342900" indent="-342900">
              <a:buFont typeface="+mj-ea"/>
              <a:buAutoNum type="circleNumDbPlain"/>
            </a:pPr>
            <a:r>
              <a:rPr lang="fr-FR" dirty="0" err="1" smtClean="0"/>
              <a:t>Paralogues</a:t>
            </a:r>
            <a:endParaRPr lang="fr-FR" dirty="0"/>
          </a:p>
          <a:p>
            <a:pPr marL="342900" indent="-342900">
              <a:buFont typeface="+mj-ea"/>
              <a:buAutoNum type="circleNumDbPlain"/>
            </a:pPr>
            <a:r>
              <a:rPr lang="fr-FR" dirty="0" err="1" smtClean="0"/>
              <a:t>variants</a:t>
            </a:r>
            <a:r>
              <a:rPr lang="fr-FR" dirty="0" smtClean="0"/>
              <a:t> alléliques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786026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Fichier sortie de Trinity</a:t>
            </a:r>
            <a:endParaRPr lang="fr-FR" sz="2000" b="1" dirty="0"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95896" y="1059783"/>
            <a:ext cx="7045518" cy="5755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&gt;</a:t>
            </a:r>
            <a:r>
              <a:rPr lang="fr-FR" sz="1600" b="1" dirty="0"/>
              <a:t>comp18_c0_seq1 </a:t>
            </a:r>
            <a:r>
              <a:rPr lang="fr-FR" sz="1600" b="1" dirty="0" err="1"/>
              <a:t>len</a:t>
            </a:r>
            <a:r>
              <a:rPr lang="fr-FR" sz="1600" b="1" dirty="0"/>
              <a:t>=608 </a:t>
            </a:r>
            <a:r>
              <a:rPr lang="fr-FR" sz="1600" b="1" dirty="0" err="1"/>
              <a:t>path</a:t>
            </a:r>
            <a:r>
              <a:rPr lang="fr-FR" sz="1600" b="1" dirty="0"/>
              <a:t>=[7155:0-276 12558:277-339 11658:340-607]</a:t>
            </a:r>
          </a:p>
          <a:p>
            <a:r>
              <a:rPr lang="fr-FR" sz="1600" dirty="0"/>
              <a:t>CTCTCACTCAAAGTTGCACCTTAACCAAACAAATTAAATCAAAATGGGTCGTATGCATAG</a:t>
            </a:r>
          </a:p>
          <a:p>
            <a:r>
              <a:rPr lang="fr-FR" sz="1600" dirty="0"/>
              <a:t>CAAAGGAAAGGGTATCGCTTCTTCCGCTTTACCCTACGTTCGCTCTCCCCCTGCTTGGTG</a:t>
            </a:r>
          </a:p>
          <a:p>
            <a:r>
              <a:rPr lang="fr-FR" sz="1600" dirty="0"/>
              <a:t>CAAGGCTGATGCCGACTCCGTTGTCGAGCAAATTCTTAAGTTCTCCAAGAAGGGTATGTC</a:t>
            </a:r>
          </a:p>
          <a:p>
            <a:r>
              <a:rPr lang="fr-FR" sz="1600" dirty="0"/>
              <a:t>CCCTTCTCAAATTGGTGTGACTCTCCGTGACTCTCATGGAATTCCTCAAGTTCGTTTCAT</a:t>
            </a:r>
          </a:p>
          <a:p>
            <a:r>
              <a:rPr lang="fr-FR" sz="1600" dirty="0"/>
              <a:t>CACTGGTCAAAAGATCATGCGTATCTTGAAGGCTAATGGTATGCCACTTTTACTTAGTTA</a:t>
            </a:r>
          </a:p>
          <a:p>
            <a:r>
              <a:rPr lang="fr-FR" sz="1600" dirty="0"/>
              <a:t>TTAAAGCCTCTGATTGGTTTTGTGTGCTGACAGAGTGATAGGTCTTGCTCCCGAGCTCCC</a:t>
            </a:r>
          </a:p>
          <a:p>
            <a:r>
              <a:rPr lang="fr-FR" sz="1600" dirty="0"/>
              <a:t>CGAGGATCTCTACAATCTTATTAAGAAGGCTGTTTCCGTCCGCAAGCATTTGGAACGTAA</a:t>
            </a:r>
          </a:p>
          <a:p>
            <a:r>
              <a:rPr lang="fr-FR" sz="1600" dirty="0"/>
              <a:t>CCGTAAGGATAAGGACTCCAAGTTCCGTTTGATTCTTATTGAGTCTCGTATCCACCGTCT</a:t>
            </a:r>
          </a:p>
          <a:p>
            <a:r>
              <a:rPr lang="fr-FR" sz="1600" dirty="0"/>
              <a:t>TGCTCGTTACTACAGAAAGGTCGGTGCTCTTCCCCCTACCTGGAAGTACGAATCTGCTAC</a:t>
            </a:r>
          </a:p>
          <a:p>
            <a:r>
              <a:rPr lang="fr-FR" sz="1600" dirty="0"/>
              <a:t>TGCTTCTGCTTTGGTTGCTTAAGTTAGTAGAAAGTGAGCCCTTAATTGAAGCTTGCTTAG</a:t>
            </a:r>
          </a:p>
          <a:p>
            <a:r>
              <a:rPr lang="fr-FR" sz="1600" dirty="0"/>
              <a:t>GTCTTCTT</a:t>
            </a:r>
          </a:p>
          <a:p>
            <a:r>
              <a:rPr lang="fr-FR" sz="1600" b="1" dirty="0"/>
              <a:t>&gt;comp18_c0_seq2 </a:t>
            </a:r>
            <a:r>
              <a:rPr lang="fr-FR" sz="1600" b="1" dirty="0" err="1"/>
              <a:t>len</a:t>
            </a:r>
            <a:r>
              <a:rPr lang="fr-FR" sz="1600" b="1" dirty="0"/>
              <a:t>=545 </a:t>
            </a:r>
            <a:r>
              <a:rPr lang="fr-FR" sz="1600" b="1" dirty="0" err="1"/>
              <a:t>path</a:t>
            </a:r>
            <a:r>
              <a:rPr lang="fr-FR" sz="1600" b="1" dirty="0"/>
              <a:t>=[7155:0-276 11658:277-544]</a:t>
            </a:r>
          </a:p>
          <a:p>
            <a:r>
              <a:rPr lang="fr-FR" sz="1600" dirty="0"/>
              <a:t>CTCTCACTCAAAGTTGCACCTTAACCAAACAAATTAAATCAAAATGGGTCGTATGCATAG</a:t>
            </a:r>
          </a:p>
          <a:p>
            <a:r>
              <a:rPr lang="fr-FR" sz="1600" dirty="0"/>
              <a:t>CAAAGGAAAGGGTATCGCTTCTTCCGCTTTACCCTACGTTCGCTCTCCCCCTGCTTGGTG</a:t>
            </a:r>
          </a:p>
          <a:p>
            <a:r>
              <a:rPr lang="fr-FR" sz="1600" dirty="0"/>
              <a:t>CAAGGCTGATGCCGACTCCGTTGTCGAGCAAATTCTTAAGTTCTCCAAGAAGGGTATGTC</a:t>
            </a:r>
          </a:p>
          <a:p>
            <a:r>
              <a:rPr lang="fr-FR" sz="1600" dirty="0"/>
              <a:t>CCCTTCTCAAATTGGTGTGACTCTCCGTGACTCTCATGGAATTCCTCAAGTTCGTTTCAT</a:t>
            </a:r>
          </a:p>
          <a:p>
            <a:r>
              <a:rPr lang="fr-FR" sz="1600" dirty="0"/>
              <a:t>CACTGGTCAAAAGATCATGCGTATCTTGAAGGCTAATGGTCTTGCTCCCGAGCTCCCCGA</a:t>
            </a:r>
          </a:p>
          <a:p>
            <a:r>
              <a:rPr lang="fr-FR" sz="1600" dirty="0"/>
              <a:t>GGATCTCTACAATCTTATTAAGAAGGCTGTTTCCGTCCGCAAGCATTTGGAACGTAACCG</a:t>
            </a:r>
          </a:p>
          <a:p>
            <a:r>
              <a:rPr lang="fr-FR" sz="1600" dirty="0"/>
              <a:t>TAAGGATAAGGACTCCAAGTTCCGTTTGATTCTTATTGAGTCTCGTATCCACCGTCTTGC</a:t>
            </a:r>
          </a:p>
          <a:p>
            <a:r>
              <a:rPr lang="fr-FR" sz="1600" dirty="0"/>
              <a:t>TCGTTACTACAGAAAGGTCGGTGCTCTTCCCCCTACCTGGAAGTACGAATCTGCTACTGC</a:t>
            </a:r>
          </a:p>
          <a:p>
            <a:r>
              <a:rPr lang="fr-FR" sz="1600" dirty="0"/>
              <a:t>TTCTGCTTTGGTTGCTTAAGTTAGTAGAAAGTGAGCCCTTAATTGAAGCTTGCTTAGGTC</a:t>
            </a:r>
          </a:p>
          <a:p>
            <a:r>
              <a:rPr lang="fr-FR" sz="1600" dirty="0"/>
              <a:t>TTCTT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3808" y="683493"/>
            <a:ext cx="5378395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Sortie de Trinity: Fichier </a:t>
            </a:r>
            <a:r>
              <a:rPr lang="fr-FR" b="1" dirty="0" err="1" smtClean="0"/>
              <a:t>fasta</a:t>
            </a:r>
            <a:r>
              <a:rPr lang="fr-FR" b="1" dirty="0" smtClean="0"/>
              <a:t> des transcrits assemblés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2786026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43768" y="899517"/>
            <a:ext cx="9793088" cy="5760640"/>
          </a:xfrm>
        </p:spPr>
        <p:txBody>
          <a:bodyPr/>
          <a:lstStyle/>
          <a:p>
            <a:pPr algn="ctr">
              <a:buNone/>
            </a:pPr>
            <a:endParaRPr lang="fr-FR" dirty="0" smtClean="0">
              <a:latin typeface="+mj-lt"/>
            </a:endParaRPr>
          </a:p>
          <a:p>
            <a:pPr algn="ctr">
              <a:buNone/>
            </a:pPr>
            <a:endParaRPr lang="fr-FR" dirty="0" smtClean="0">
              <a:latin typeface="+mj-lt"/>
            </a:endParaRPr>
          </a:p>
          <a:p>
            <a:pPr algn="ctr">
              <a:buNone/>
            </a:pPr>
            <a:r>
              <a:rPr lang="fr-FR" sz="4000" dirty="0" smtClean="0">
                <a:solidFill>
                  <a:schemeClr val="accent1"/>
                </a:solidFill>
                <a:latin typeface="+mj-lt"/>
              </a:rPr>
              <a:t>Présentation de l’architecture bioinformatique et du portail BBRIC </a:t>
            </a:r>
          </a:p>
          <a:p>
            <a:pPr algn="ctr">
              <a:buNone/>
            </a:pPr>
            <a:endParaRPr lang="fr-FR" sz="4000" dirty="0" smtClean="0">
              <a:solidFill>
                <a:schemeClr val="accent1"/>
              </a:solidFill>
              <a:latin typeface="+mj-lt"/>
            </a:endParaRPr>
          </a:p>
          <a:p>
            <a:pPr algn="ctr">
              <a:buNone/>
            </a:pPr>
            <a:r>
              <a:rPr lang="fr-FR" sz="4000" dirty="0" smtClean="0">
                <a:solidFill>
                  <a:schemeClr val="accent1"/>
                </a:solidFill>
                <a:latin typeface="+mj-lt"/>
              </a:rPr>
              <a:t>Sébastien Carrere</a:t>
            </a:r>
            <a:endParaRPr lang="fr-FR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/>
          <p:nvPr/>
        </p:nvSpPr>
        <p:spPr>
          <a:xfrm>
            <a:off x="503808" y="62037"/>
            <a:ext cx="6958664" cy="4054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  <a:defRPr sz="1800"/>
            </a:pPr>
            <a:r>
              <a:rPr lang="fr-FR" sz="2000" b="1" dirty="0" smtClean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Gestion des fusions de transcrits dans Trinity</a:t>
            </a:r>
            <a:endParaRPr lang="fr-FR" sz="2000" b="1" dirty="0"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84528" y="5580037"/>
            <a:ext cx="2869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Haas B et al. (2013) Nature </a:t>
            </a:r>
            <a:r>
              <a:rPr lang="fr-FR" sz="1400" dirty="0" err="1" smtClean="0"/>
              <a:t>Protocols</a:t>
            </a:r>
            <a:endParaRPr lang="fr-FR" sz="1400" dirty="0"/>
          </a:p>
        </p:txBody>
      </p:sp>
      <p:pic>
        <p:nvPicPr>
          <p:cNvPr id="6" name="Image 5" descr="rnaseq_trinity_inchworm_jaccard_cli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97" b="12281"/>
          <a:stretch>
            <a:fillRect/>
          </a:stretch>
        </p:blipFill>
        <p:spPr>
          <a:xfrm>
            <a:off x="1621941" y="1979637"/>
            <a:ext cx="6442707" cy="3600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99952" y="899517"/>
            <a:ext cx="6657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chemeClr val="accent1"/>
                </a:solidFill>
              </a:rPr>
              <a:t>Détection des fusions de transcrits</a:t>
            </a:r>
            <a:endParaRPr lang="fr-FR" sz="3600" dirty="0">
              <a:solidFill>
                <a:schemeClr val="accent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79872" y="6156101"/>
            <a:ext cx="7992888" cy="646331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 coefficient de Jaccard permet de détecter les fusions de transcrits dans les génomes à forte densité de gènes qui peuvent se chevaucher sur leurs </a:t>
            </a:r>
            <a:r>
              <a:rPr lang="fr-FR" dirty="0" err="1" smtClean="0"/>
              <a:t>UTRs</a:t>
            </a:r>
            <a:r>
              <a:rPr lang="fr-FR" dirty="0" smtClean="0"/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30762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I.1_chargement_pipeline_assembly_imp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5936" y="3861395"/>
            <a:ext cx="6984776" cy="3039748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II. Assemblage de novo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II.1. Chargement du pipeline </a:t>
            </a:r>
            <a:r>
              <a:rPr lang="fr-FR" sz="1800" dirty="0" err="1" smtClean="0">
                <a:solidFill>
                  <a:srgbClr val="9BBB59"/>
                </a:solidFill>
              </a:rPr>
              <a:t>assembly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747040" y="5652045"/>
            <a:ext cx="2232248" cy="28803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pic>
        <p:nvPicPr>
          <p:cNvPr id="2" name="Image 1" descr="I.2_chargement_pipeline_cleaning_a_published_workflow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00" y="1584341"/>
            <a:ext cx="4176463" cy="1547424"/>
          </a:xfrm>
          <a:prstGeom prst="rect">
            <a:avLst/>
          </a:prstGeom>
        </p:spPr>
      </p:pic>
      <p:sp>
        <p:nvSpPr>
          <p:cNvPr id="9" name="Flèche vers le bas 8"/>
          <p:cNvSpPr/>
          <p:nvPr/>
        </p:nvSpPr>
        <p:spPr>
          <a:xfrm rot="10800000">
            <a:off x="3044329" y="2483692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215776" y="909067"/>
            <a:ext cx="4680520" cy="2438722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96680" y="899517"/>
            <a:ext cx="4699616" cy="50405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Aller dans les </a:t>
            </a:r>
            <a:r>
              <a:rPr lang="fr-FR" sz="1600" dirty="0" err="1" smtClean="0">
                <a:solidFill>
                  <a:schemeClr val="tx1"/>
                </a:solidFill>
              </a:rPr>
              <a:t>Published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Workflows</a:t>
            </a:r>
            <a:endParaRPr lang="fr-FR" sz="1600" dirty="0" smtClean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1387000" y="3419797"/>
            <a:ext cx="7704856" cy="3528392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367904" y="3410247"/>
            <a:ext cx="7723952" cy="51360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Charger le </a:t>
            </a:r>
            <a:r>
              <a:rPr lang="fr-FR" sz="1600" dirty="0" err="1" smtClean="0">
                <a:solidFill>
                  <a:schemeClr val="tx1"/>
                </a:solidFill>
              </a:rPr>
              <a:t>workflow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assembly</a:t>
            </a:r>
            <a:endParaRPr lang="fr-FR" sz="1600" dirty="0" smtClean="0">
              <a:solidFill>
                <a:schemeClr val="tx1"/>
              </a:solidFill>
            </a:endParaRPr>
          </a:p>
        </p:txBody>
      </p:sp>
      <p:sp>
        <p:nvSpPr>
          <p:cNvPr id="15" name="Virage 14"/>
          <p:cNvSpPr/>
          <p:nvPr/>
        </p:nvSpPr>
        <p:spPr>
          <a:xfrm flipV="1">
            <a:off x="431800" y="3491805"/>
            <a:ext cx="864096" cy="1296144"/>
          </a:xfrm>
          <a:prstGeom prst="bentArrow">
            <a:avLst>
              <a:gd name="adj1" fmla="val 27210"/>
              <a:gd name="adj2" fmla="val 25000"/>
              <a:gd name="adj3" fmla="val 25000"/>
              <a:gd name="adj4" fmla="val 4375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8" name="Flèche vers le bas 17"/>
          <p:cNvSpPr/>
          <p:nvPr/>
        </p:nvSpPr>
        <p:spPr>
          <a:xfrm rot="10800000">
            <a:off x="3960192" y="6012085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81189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I.1_chargement_pipeline_assembly_b_import_succes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912" y="2123653"/>
            <a:ext cx="5981700" cy="850900"/>
          </a:xfrm>
          <a:prstGeom prst="rect">
            <a:avLst/>
          </a:prstGeom>
        </p:spPr>
      </p:pic>
      <p:pic>
        <p:nvPicPr>
          <p:cNvPr id="8" name="Image 7" descr="II.2_parametrage_et_execution_pipeline_assembly_a_goto_pipeline_p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2474" y="4247156"/>
            <a:ext cx="3746230" cy="2856389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II. Assemblage de novo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</a:t>
            </a:r>
            <a:r>
              <a:rPr lang="fr-FR" sz="2000" dirty="0">
                <a:solidFill>
                  <a:srgbClr val="9BBB59"/>
                </a:solidFill>
              </a:rPr>
              <a:t>II.1. Chargement du pipeline </a:t>
            </a:r>
            <a:r>
              <a:rPr lang="fr-FR" sz="2000" dirty="0" err="1">
                <a:solidFill>
                  <a:srgbClr val="9BBB59"/>
                </a:solidFill>
              </a:rPr>
              <a:t>assembly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20" name="Flèche vers le bas 19"/>
          <p:cNvSpPr/>
          <p:nvPr/>
        </p:nvSpPr>
        <p:spPr>
          <a:xfrm rot="10800000">
            <a:off x="7632600" y="5648641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4123304" y="4005411"/>
            <a:ext cx="4877448" cy="3086794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4104208" y="3995861"/>
            <a:ext cx="4896544" cy="504056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Sélectionner </a:t>
            </a:r>
            <a:r>
              <a:rPr lang="fr-FR" sz="1600" dirty="0" err="1" smtClean="0">
                <a:solidFill>
                  <a:schemeClr val="tx1"/>
                </a:solidFill>
              </a:rPr>
              <a:t>Run</a:t>
            </a:r>
            <a:r>
              <a:rPr lang="fr-FR" sz="1600" dirty="0" smtClean="0">
                <a:solidFill>
                  <a:schemeClr val="tx1"/>
                </a:solidFill>
              </a:rPr>
              <a:t> pour utiliser le pipeline </a:t>
            </a:r>
            <a:r>
              <a:rPr lang="fr-FR" sz="1600" dirty="0" err="1" smtClean="0">
                <a:solidFill>
                  <a:schemeClr val="tx1"/>
                </a:solidFill>
              </a:rPr>
              <a:t>assembly</a:t>
            </a:r>
            <a:endParaRPr lang="fr-FR" sz="1600" dirty="0" smtClean="0">
              <a:solidFill>
                <a:schemeClr val="tx1"/>
              </a:solidFill>
            </a:endParaRPr>
          </a:p>
        </p:txBody>
      </p:sp>
      <p:sp>
        <p:nvSpPr>
          <p:cNvPr id="24" name="Flèche vers le bas 23"/>
          <p:cNvSpPr/>
          <p:nvPr/>
        </p:nvSpPr>
        <p:spPr>
          <a:xfrm rot="16200000">
            <a:off x="492019" y="2063434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e bas 24"/>
          <p:cNvSpPr/>
          <p:nvPr/>
        </p:nvSpPr>
        <p:spPr>
          <a:xfrm rot="10800000">
            <a:off x="3293024" y="2795983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1367904" y="1197099"/>
            <a:ext cx="6120680" cy="2582738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1348808" y="1187549"/>
            <a:ext cx="6145652" cy="490384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000000"/>
                </a:solidFill>
              </a:rPr>
              <a:t>Cliquer sur le lien pour visualiser vos pipelines importés</a:t>
            </a:r>
          </a:p>
        </p:txBody>
      </p:sp>
      <p:sp>
        <p:nvSpPr>
          <p:cNvPr id="29" name="Virage 28"/>
          <p:cNvSpPr/>
          <p:nvPr/>
        </p:nvSpPr>
        <p:spPr>
          <a:xfrm flipV="1">
            <a:off x="3134288" y="3995861"/>
            <a:ext cx="864096" cy="1296144"/>
          </a:xfrm>
          <a:prstGeom prst="bentArrow">
            <a:avLst>
              <a:gd name="adj1" fmla="val 27210"/>
              <a:gd name="adj2" fmla="val 25000"/>
              <a:gd name="adj3" fmla="val 25000"/>
              <a:gd name="adj4" fmla="val 4375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535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I.1_chargement_pipeline_assembly_d_steps_1_2_para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119" y="1731363"/>
            <a:ext cx="7560593" cy="5072810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II. Assemblage de novo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II.2. Paramétrage et exécution du </a:t>
            </a:r>
            <a:r>
              <a:rPr lang="fr-FR" sz="1800" dirty="0">
                <a:solidFill>
                  <a:srgbClr val="9BBB59"/>
                </a:solidFill>
              </a:rPr>
              <a:t>pipeline </a:t>
            </a:r>
            <a:r>
              <a:rPr lang="fr-FR" sz="1800" dirty="0" err="1">
                <a:solidFill>
                  <a:srgbClr val="9BBB59"/>
                </a:solidFill>
              </a:rPr>
              <a:t>assembly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594911" y="837060"/>
            <a:ext cx="8549857" cy="6111129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Sélectionner les fichiers d’entrée pour les étapes 1 (</a:t>
            </a:r>
            <a:r>
              <a:rPr lang="fr-FR" sz="1600" dirty="0" err="1" smtClean="0">
                <a:solidFill>
                  <a:srgbClr val="000000"/>
                </a:solidFill>
              </a:rPr>
              <a:t>Spombe_gd</a:t>
            </a:r>
            <a:r>
              <a:rPr lang="fr-FR" sz="1600" dirty="0" smtClean="0">
                <a:solidFill>
                  <a:srgbClr val="000000"/>
                </a:solidFill>
              </a:rPr>
              <a:t>/plat clean </a:t>
            </a:r>
            <a:r>
              <a:rPr lang="fr-FR" sz="1600" dirty="0" err="1" smtClean="0">
                <a:solidFill>
                  <a:srgbClr val="000000"/>
                </a:solidFill>
              </a:rPr>
              <a:t>left</a:t>
            </a:r>
            <a:r>
              <a:rPr lang="fr-FR" sz="1600" dirty="0" smtClean="0">
                <a:solidFill>
                  <a:srgbClr val="000000"/>
                </a:solidFill>
              </a:rPr>
              <a:t>) et 2 (</a:t>
            </a:r>
            <a:r>
              <a:rPr lang="fr-FR" sz="1600" dirty="0" err="1" smtClean="0">
                <a:solidFill>
                  <a:srgbClr val="000000"/>
                </a:solidFill>
              </a:rPr>
              <a:t>Spombe_gd</a:t>
            </a:r>
            <a:r>
              <a:rPr lang="fr-FR" sz="1600" dirty="0" smtClean="0">
                <a:solidFill>
                  <a:srgbClr val="000000"/>
                </a:solidFill>
              </a:rPr>
              <a:t>/plat clean right)  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4" name="Flèche vers le bas 13"/>
          <p:cNvSpPr/>
          <p:nvPr/>
        </p:nvSpPr>
        <p:spPr>
          <a:xfrm rot="3106323">
            <a:off x="3710978" y="2821641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 rot="3106323">
            <a:off x="3863378" y="3096558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e bas 15"/>
          <p:cNvSpPr/>
          <p:nvPr/>
        </p:nvSpPr>
        <p:spPr>
          <a:xfrm rot="3106323">
            <a:off x="3667614" y="5101639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 rot="3106323">
            <a:off x="3883638" y="5389671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896297" y="2915742"/>
            <a:ext cx="2880320" cy="3693319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Dans les étapes 1 et 2, vous sélectionnez les lots de fichiers clean </a:t>
            </a:r>
            <a:r>
              <a:rPr lang="fr-FR" dirty="0" err="1" smtClean="0"/>
              <a:t>left</a:t>
            </a:r>
            <a:r>
              <a:rPr lang="fr-FR" dirty="0" smtClean="0"/>
              <a:t> (étape 1) et clean right (étape 2) obtenus précédemment et indépendamment des banques.</a:t>
            </a:r>
          </a:p>
          <a:p>
            <a:r>
              <a:rPr lang="fr-FR" dirty="0" smtClean="0"/>
              <a:t>Le pipeline compile tous les fichiers </a:t>
            </a:r>
            <a:r>
              <a:rPr lang="fr-FR" dirty="0" err="1" smtClean="0"/>
              <a:t>left</a:t>
            </a:r>
            <a:r>
              <a:rPr lang="fr-FR" dirty="0" smtClean="0"/>
              <a:t> puis right pour ne travailler qu’avec 1 seul fichier </a:t>
            </a:r>
            <a:r>
              <a:rPr lang="fr-FR" dirty="0" err="1" smtClean="0"/>
              <a:t>left</a:t>
            </a:r>
            <a:r>
              <a:rPr lang="fr-FR" dirty="0" smtClean="0"/>
              <a:t> et un seul fichier right et assembler le </a:t>
            </a:r>
            <a:r>
              <a:rPr lang="fr-FR" dirty="0" err="1" smtClean="0"/>
              <a:t>transcriptome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45797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II.1_chargement_pipeline_assembly_e_steps_3_param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873"/>
          <a:stretch/>
        </p:blipFill>
        <p:spPr>
          <a:xfrm>
            <a:off x="791840" y="2277498"/>
            <a:ext cx="8174979" cy="3734587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II. Assemblage de novo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II.2. Paramétrage et exécution du </a:t>
            </a:r>
            <a:r>
              <a:rPr lang="fr-FR" sz="1800" dirty="0">
                <a:solidFill>
                  <a:srgbClr val="9BBB59"/>
                </a:solidFill>
              </a:rPr>
              <a:t>pipeline </a:t>
            </a:r>
            <a:r>
              <a:rPr lang="fr-FR" sz="1800" dirty="0" err="1">
                <a:solidFill>
                  <a:srgbClr val="9BBB59"/>
                </a:solidFill>
              </a:rPr>
              <a:t>assembly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594911" y="837060"/>
            <a:ext cx="8549857" cy="6111129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Paramétrage de l’étape 3 de normalisation par la couverture des </a:t>
            </a:r>
            <a:r>
              <a:rPr lang="fr-FR" sz="1600" dirty="0" err="1" smtClean="0">
                <a:solidFill>
                  <a:srgbClr val="000000"/>
                </a:solidFill>
              </a:rPr>
              <a:t>kmers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4" name="Flèche vers le bas 13"/>
          <p:cNvSpPr/>
          <p:nvPr/>
        </p:nvSpPr>
        <p:spPr>
          <a:xfrm rot="3106323">
            <a:off x="1416269" y="4362458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015976" y="4067869"/>
            <a:ext cx="2880320" cy="92333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Les banques sont du type brin spécifique en RF (sélectionner cette option)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7322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I.1_chargement_pipeline_assembly_f_steps_4_para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856" y="1763613"/>
            <a:ext cx="7920633" cy="4401303"/>
          </a:xfrm>
          <a:prstGeom prst="rect">
            <a:avLst/>
          </a:prstGeom>
        </p:spPr>
      </p:pic>
      <p:pic>
        <p:nvPicPr>
          <p:cNvPr id="3" name="Image 2" descr="II.1_chargement_pipeline_assembly_g_ru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3665" y="6165651"/>
            <a:ext cx="1460500" cy="520700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II. Assemblage de novo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II.2. Paramétrage et exécution du </a:t>
            </a:r>
            <a:r>
              <a:rPr lang="fr-FR" sz="1800" dirty="0">
                <a:solidFill>
                  <a:srgbClr val="9BBB59"/>
                </a:solidFill>
              </a:rPr>
              <a:t>pipeline </a:t>
            </a:r>
            <a:r>
              <a:rPr lang="fr-FR" sz="1800" dirty="0" err="1">
                <a:solidFill>
                  <a:srgbClr val="9BBB59"/>
                </a:solidFill>
              </a:rPr>
              <a:t>assembly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594911" y="837060"/>
            <a:ext cx="8549857" cy="6111129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Paramétrage de l’étape 4 d’assemblage de novo avec Trinity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4" name="Flèche vers le bas 13"/>
          <p:cNvSpPr/>
          <p:nvPr/>
        </p:nvSpPr>
        <p:spPr>
          <a:xfrm rot="7878781">
            <a:off x="1994404" y="3858511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384128" y="2555701"/>
            <a:ext cx="2880320" cy="2862323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fr-FR" dirty="0" smtClean="0"/>
              <a:t>Les banques sont du type brin spécifique en Reverse-</a:t>
            </a:r>
            <a:r>
              <a:rPr lang="fr-FR" dirty="0" err="1" smtClean="0"/>
              <a:t>Forward</a:t>
            </a:r>
            <a:r>
              <a:rPr lang="fr-FR" dirty="0" smtClean="0"/>
              <a:t> (sélectionner cette option)</a:t>
            </a:r>
          </a:p>
          <a:p>
            <a:pPr marL="342900" indent="-342900">
              <a:buFont typeface="+mj-ea"/>
              <a:buAutoNum type="circleNumDbPlain"/>
            </a:pPr>
            <a:r>
              <a:rPr lang="fr-FR" dirty="0" smtClean="0"/>
              <a:t>Cocher l’option Jaccard Clip Options (</a:t>
            </a:r>
            <a:r>
              <a:rPr lang="fr-FR" dirty="0" err="1" smtClean="0"/>
              <a:t>Spombe</a:t>
            </a:r>
            <a:r>
              <a:rPr lang="fr-FR" dirty="0" smtClean="0"/>
              <a:t> est connu pour </a:t>
            </a:r>
            <a:r>
              <a:rPr lang="fr-FR" dirty="0" err="1" smtClean="0"/>
              <a:t>etre</a:t>
            </a:r>
            <a:r>
              <a:rPr lang="fr-FR" dirty="0" smtClean="0"/>
              <a:t> un </a:t>
            </a:r>
            <a:r>
              <a:rPr lang="fr-FR" dirty="0" err="1" smtClean="0"/>
              <a:t>genome</a:t>
            </a:r>
            <a:r>
              <a:rPr lang="fr-FR" dirty="0" smtClean="0"/>
              <a:t> a forte densité de </a:t>
            </a:r>
            <a:r>
              <a:rPr lang="fr-FR" dirty="0" err="1" smtClean="0"/>
              <a:t>genes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9" name="Flèche vers le bas 8"/>
          <p:cNvSpPr/>
          <p:nvPr/>
        </p:nvSpPr>
        <p:spPr>
          <a:xfrm rot="7878781">
            <a:off x="1130308" y="4781283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6931617" y="5013523"/>
            <a:ext cx="2573191" cy="2150690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912520" y="5003973"/>
            <a:ext cx="2579569" cy="487727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Cliquer sur « </a:t>
            </a:r>
            <a:r>
              <a:rPr lang="fr-FR" sz="1600" dirty="0" err="1" smtClean="0">
                <a:solidFill>
                  <a:schemeClr val="tx1"/>
                </a:solidFill>
              </a:rPr>
              <a:t>run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workflow</a:t>
            </a:r>
            <a:r>
              <a:rPr lang="fr-FR" sz="1600" dirty="0" smtClean="0">
                <a:solidFill>
                  <a:schemeClr val="tx1"/>
                </a:solidFill>
              </a:rPr>
              <a:t> » pour exécuter le pipeline</a:t>
            </a:r>
          </a:p>
        </p:txBody>
      </p:sp>
      <p:sp>
        <p:nvSpPr>
          <p:cNvPr id="13" name="Flèche vers le bas 12"/>
          <p:cNvSpPr/>
          <p:nvPr/>
        </p:nvSpPr>
        <p:spPr>
          <a:xfrm rot="3106323">
            <a:off x="8492151" y="6100200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31585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I.1_chargement_pipeline_assembly_h_run_succes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8104" y="755501"/>
            <a:ext cx="7966790" cy="6228110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II. Assemblage de novo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II.2. Paramétrage et exécution du </a:t>
            </a:r>
            <a:r>
              <a:rPr lang="fr-FR" sz="1800" dirty="0">
                <a:solidFill>
                  <a:srgbClr val="9BBB59"/>
                </a:solidFill>
              </a:rPr>
              <a:t>pipeline </a:t>
            </a:r>
            <a:r>
              <a:rPr lang="fr-FR" sz="1800" dirty="0" err="1">
                <a:solidFill>
                  <a:srgbClr val="9BBB59"/>
                </a:solidFill>
              </a:rPr>
              <a:t>assembly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791840" y="817959"/>
            <a:ext cx="864096" cy="6192688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Le pipeline en cours d’exécution…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5856" y="827509"/>
            <a:ext cx="8352928" cy="6192688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576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I.2_parametrage_et_execution_pipeline_assembly_g_fast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247"/>
          <a:stretch/>
        </p:blipFill>
        <p:spPr>
          <a:xfrm>
            <a:off x="503808" y="1619597"/>
            <a:ext cx="8683828" cy="5093814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II. Assemblage de novo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II.2. Paramétrage et exécution du </a:t>
            </a:r>
            <a:r>
              <a:rPr lang="fr-FR" sz="1800" dirty="0">
                <a:solidFill>
                  <a:srgbClr val="9BBB59"/>
                </a:solidFill>
              </a:rPr>
              <a:t>pipeline </a:t>
            </a:r>
            <a:r>
              <a:rPr lang="fr-FR" sz="1800" dirty="0" err="1">
                <a:solidFill>
                  <a:srgbClr val="9BBB59"/>
                </a:solidFill>
              </a:rPr>
              <a:t>assembly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594911" y="837060"/>
            <a:ext cx="8549857" cy="6111129"/>
          </a:xfrm>
          <a:prstGeom prst="roundRect">
            <a:avLst>
              <a:gd name="adj" fmla="val 8132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Visualisation du fichier </a:t>
            </a:r>
            <a:r>
              <a:rPr lang="fr-FR" sz="1600" dirty="0" err="1" smtClean="0">
                <a:solidFill>
                  <a:srgbClr val="000000"/>
                </a:solidFill>
              </a:rPr>
              <a:t>fasta</a:t>
            </a:r>
            <a:r>
              <a:rPr lang="fr-FR" sz="1600" dirty="0" smtClean="0">
                <a:solidFill>
                  <a:srgbClr val="000000"/>
                </a:solidFill>
              </a:rPr>
              <a:t> contenant les transcrits assemblés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24288" y="3707829"/>
            <a:ext cx="260840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1784 transcrits assemblés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521115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II. Assemblage de novo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II.2. Paramétrage et exécution du </a:t>
            </a:r>
            <a:r>
              <a:rPr lang="fr-FR" sz="1800" dirty="0">
                <a:solidFill>
                  <a:srgbClr val="9BBB59"/>
                </a:solidFill>
              </a:rPr>
              <a:t>pipeline </a:t>
            </a:r>
            <a:r>
              <a:rPr lang="fr-FR" sz="1800" dirty="0" err="1">
                <a:solidFill>
                  <a:srgbClr val="9BBB59"/>
                </a:solidFill>
              </a:rPr>
              <a:t>assembly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594911" y="837060"/>
            <a:ext cx="8549857" cy="6111129"/>
          </a:xfrm>
          <a:prstGeom prst="roundRect">
            <a:avLst>
              <a:gd name="adj" fmla="val 8132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Suppression des fichiers cachés</a:t>
            </a:r>
            <a:endParaRPr lang="fr-FR" sz="1600" dirty="0">
              <a:solidFill>
                <a:srgbClr val="000000"/>
              </a:solidFill>
            </a:endParaRPr>
          </a:p>
        </p:txBody>
      </p:sp>
      <p:pic>
        <p:nvPicPr>
          <p:cNvPr id="2" name="Image 1" descr="II.2_parametrage_et_execution_pipeline_assembly_h_delete_hidden_datase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1880" y="1763613"/>
            <a:ext cx="2182073" cy="4920531"/>
          </a:xfrm>
          <a:prstGeom prst="rect">
            <a:avLst/>
          </a:prstGeom>
        </p:spPr>
      </p:pic>
      <p:sp>
        <p:nvSpPr>
          <p:cNvPr id="8" name="Flèche vers le bas 7"/>
          <p:cNvSpPr/>
          <p:nvPr/>
        </p:nvSpPr>
        <p:spPr>
          <a:xfrm rot="7878781">
            <a:off x="2921885" y="4997307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 rot="16200000">
            <a:off x="3804387" y="3719619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II.2_parametrage_et_execution_pipeline_assembly_h_delete_hidden_datasets_succes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280" y="3779837"/>
            <a:ext cx="3594100" cy="7239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28144" y="5066689"/>
            <a:ext cx="3954741" cy="369332"/>
          </a:xfrm>
          <a:prstGeom prst="rect">
            <a:avLst/>
          </a:prstGeom>
          <a:solidFill>
            <a:srgbClr val="C3D69B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Sélectionner et confirmer la suppression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973159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I.2_parametrage_et_execution_pipeline_assembly_j_purge_deleted_datase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896" y="1763613"/>
            <a:ext cx="2197647" cy="5115833"/>
          </a:xfrm>
          <a:prstGeom prst="rect">
            <a:avLst/>
          </a:prstGeom>
        </p:spPr>
      </p:pic>
      <p:sp>
        <p:nvSpPr>
          <p:cNvPr id="6" name="ZoneTexte 16"/>
          <p:cNvSpPr txBox="1">
            <a:spLocks noGrp="1"/>
          </p:cNvSpPr>
          <p:nvPr>
            <p:ph type="title"/>
          </p:nvPr>
        </p:nvSpPr>
        <p:spPr>
          <a:xfrm>
            <a:off x="504825" y="107429"/>
            <a:ext cx="907256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  <a:defRPr sz="1800"/>
            </a:pPr>
            <a:r>
              <a:rPr lang="fr-FR" sz="2000" dirty="0"/>
              <a:t>II. Assemblage de novo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1800" dirty="0" smtClean="0">
                <a:solidFill>
                  <a:srgbClr val="9BBB59"/>
                </a:solidFill>
              </a:rPr>
              <a:t>II.2. Paramétrage et exécution du </a:t>
            </a:r>
            <a:r>
              <a:rPr lang="fr-FR" sz="1800" dirty="0">
                <a:solidFill>
                  <a:srgbClr val="9BBB59"/>
                </a:solidFill>
              </a:rPr>
              <a:t>pipeline </a:t>
            </a:r>
            <a:r>
              <a:rPr lang="fr-FR" sz="1800" dirty="0" err="1">
                <a:solidFill>
                  <a:srgbClr val="9BBB59"/>
                </a:solidFill>
              </a:rPr>
              <a:t>assembly</a:t>
            </a:r>
            <a:endParaRPr lang="fr-FR" sz="2000" b="1" i="0" u="none" strike="noStrike" kern="1200" spc="0" baseline="0" dirty="0">
              <a:ln>
                <a:noFill/>
              </a:ln>
              <a:solidFill>
                <a:srgbClr val="9BBB59"/>
              </a:solidFill>
              <a:latin typeface="Calibri" pitchFamily="18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594911" y="837060"/>
            <a:ext cx="8549857" cy="6111129"/>
          </a:xfrm>
          <a:prstGeom prst="roundRect">
            <a:avLst>
              <a:gd name="adj" fmla="val 8132"/>
            </a:avLst>
          </a:prstGeom>
          <a:noFill/>
          <a:ln w="2857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 smtClean="0">
              <a:solidFill>
                <a:schemeClr val="tx2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575815" y="827510"/>
            <a:ext cx="8584739" cy="899110"/>
          </a:xfrm>
          <a:prstGeom prst="roundRect">
            <a:avLst/>
          </a:prstGeom>
          <a:solidFill>
            <a:schemeClr val="accent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Purge des fichiers supprimés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8" name="Flèche vers le bas 7"/>
          <p:cNvSpPr/>
          <p:nvPr/>
        </p:nvSpPr>
        <p:spPr>
          <a:xfrm rot="7878781">
            <a:off x="3137909" y="5298671"/>
            <a:ext cx="339799" cy="288032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 rot="16200000">
            <a:off x="3804387" y="3719619"/>
            <a:ext cx="494776" cy="759229"/>
          </a:xfrm>
          <a:prstGeom prst="downArrow">
            <a:avLst>
              <a:gd name="adj1" fmla="val 50000"/>
              <a:gd name="adj2" fmla="val 46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605851" y="5426729"/>
            <a:ext cx="3393214" cy="369332"/>
          </a:xfrm>
          <a:prstGeom prst="rect">
            <a:avLst/>
          </a:prstGeom>
          <a:solidFill>
            <a:srgbClr val="C3D69B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Sélectionner et confirmer la purge</a:t>
            </a:r>
            <a:endParaRPr lang="fr-FR" dirty="0"/>
          </a:p>
        </p:txBody>
      </p:sp>
      <p:pic>
        <p:nvPicPr>
          <p:cNvPr id="4" name="Image 3" descr="II.2_parametrage_et_execution_pipeline_assembly_k_purge_deleted_datasets_succes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280" y="3779837"/>
            <a:ext cx="40005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510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20000"/>
            <a:lumOff val="80000"/>
          </a:schemeClr>
        </a:solidFill>
        <a:ln w="12700"/>
      </a:spPr>
      <a:bodyPr rtlCol="0" anchor="ctr"/>
      <a:lstStyle>
        <a:defPPr algn="ctr">
          <a:defRPr sz="16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14416</TotalTime>
  <Words>8124</Words>
  <Application>Microsoft Office PowerPoint</Application>
  <PresentationFormat>Personnalisé</PresentationFormat>
  <Paragraphs>1855</Paragraphs>
  <Slides>174</Slides>
  <Notes>80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174</vt:i4>
      </vt:variant>
    </vt:vector>
  </HeadingPairs>
  <TitlesOfParts>
    <vt:vector size="175" baseType="lpstr">
      <vt:lpstr>Standard</vt:lpstr>
      <vt:lpstr>Diapositive 1</vt:lpstr>
      <vt:lpstr>Diapositive 2</vt:lpstr>
      <vt:lpstr>Organisation de la formation «analyse de données : génomes &amp; transcriptomes» 06/14</vt:lpstr>
      <vt:lpstr>Diapositive 4</vt:lpstr>
      <vt:lpstr>Communauté servie/Périmètre de BBRIC</vt:lpstr>
      <vt:lpstr>Domaines d’applications</vt:lpstr>
      <vt:lpstr>Interaction Communauté CATI</vt:lpstr>
      <vt:lpstr>Diapositive 8</vt:lpstr>
      <vt:lpstr>Diapositive 9</vt:lpstr>
      <vt:lpstr>Architecture bioinformatique cible </vt:lpstr>
      <vt:lpstr>Diapositive 11</vt:lpstr>
      <vt:lpstr>https://bbric.toulouse.inra.fr</vt:lpstr>
      <vt:lpstr>Protocoles d’analyses BBRIC</vt:lpstr>
      <vt:lpstr>Protocoles d’analyses BBRIC</vt:lpstr>
      <vt:lpstr>Diapositive 15</vt:lpstr>
      <vt:lpstr>Archive BBRIC</vt:lpstr>
      <vt:lpstr>Interface Archive  (1/2)</vt:lpstr>
      <vt:lpstr>Interface Archive (2/2)</vt:lpstr>
      <vt:lpstr>Soumission de séquences à l’Archive (1/4)</vt:lpstr>
      <vt:lpstr>Soumission (2/4): Description de l’échantillon biologique</vt:lpstr>
      <vt:lpstr>Soumission (3a/4):  Description du protocole de séquençage</vt:lpstr>
      <vt:lpstr>Soumission (3b/4): Upload des données</vt:lpstr>
      <vt:lpstr>Soumission (4/4) Financement et soumission</vt:lpstr>
      <vt:lpstr>Contrôles d’intégrité et droits d’accès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I. Traitement initial des reads     I.1. Chargement des données  dans galaxy</vt:lpstr>
      <vt:lpstr>I. Traitement initial des reads     I.2. Chargement du pipeline cleaning </vt:lpstr>
      <vt:lpstr>I. Traitement initial des reads     I.3. Paramétrage et exécution du pipeline cleaning </vt:lpstr>
      <vt:lpstr>I. Traitement initial des reads     I.3. Paramétrage et exécution du pipeline cleaning </vt:lpstr>
      <vt:lpstr>I. Traitement initial des reads     I.3. Paramétrage et exécution du pipeline cleaning </vt:lpstr>
      <vt:lpstr>I. Traitement initial des reads     I.3. Paramétrage et exécution du pipeline cleaning </vt:lpstr>
      <vt:lpstr>I. Traitement initial des reads     I.3. Paramétrage et exécution du pipeline cleaning </vt:lpstr>
      <vt:lpstr>I. Traitement initial des reads     I.3. Paramétrage et exécution du pipeline cleaning </vt:lpstr>
      <vt:lpstr>I. Traitement initial des reads     I.3. Paramétrage et exécution du pipeline cleaning </vt:lpstr>
      <vt:lpstr>I. Traitement initial des reads     Hors TP: contrôle qualité avec FastQC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II. Assemblage de novo     II.1. Chargement du pipeline assembly</vt:lpstr>
      <vt:lpstr>II. Assemblage de novo    II.1. Chargement du pipeline assembly</vt:lpstr>
      <vt:lpstr>II. Assemblage de novo     II.2. Paramétrage et exécution du pipeline assembly</vt:lpstr>
      <vt:lpstr>II. Assemblage de novo     II.2. Paramétrage et exécution du pipeline assembly</vt:lpstr>
      <vt:lpstr>II. Assemblage de novo     II.2. Paramétrage et exécution du pipeline assembly</vt:lpstr>
      <vt:lpstr>II. Assemblage de novo     II.2. Paramétrage et exécution du pipeline assembly</vt:lpstr>
      <vt:lpstr>II. Assemblage de novo     II.2. Paramétrage et exécution du pipeline assembly</vt:lpstr>
      <vt:lpstr>II. Assemblage de novo     II.2. Paramétrage et exécution du pipeline assembly</vt:lpstr>
      <vt:lpstr>II. Assemblage de novo     II.2. Paramétrage et exécution du pipeline assembly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III. Mesure de l’expression     III.1. Chargement du pipeline expression</vt:lpstr>
      <vt:lpstr>III. Mesure de l’expression     III.1. Chargement du pipeline expression</vt:lpstr>
      <vt:lpstr>III. Mesure de l’expression     III.2. Paramétrage et exécution du pipeline expression</vt:lpstr>
      <vt:lpstr>III. Mesure de l’expression     III.2. Paramétrage et exécution du pipeline expression</vt:lpstr>
      <vt:lpstr>III. Mesure de l’expression     III.2. Paramétrage et exécution du pipeline expression</vt:lpstr>
      <vt:lpstr>III. Mesure de l’expression     III.2. Paramétrage et exécution du pipeline expression</vt:lpstr>
      <vt:lpstr>III. Mesure de l’expression     III.2. Paramétrage et exécution du pipeline expression</vt:lpstr>
      <vt:lpstr>III. Mesure de l’expression     III.2. Paramétrage et exécution du pipeline expression</vt:lpstr>
      <vt:lpstr>III. Mesure de l’expression     III.2. Paramétrage et exécution du pipeline expression</vt:lpstr>
      <vt:lpstr>III. Mesure de l’expression     III.2. Paramétrage et exécution du pipeline expression</vt:lpstr>
      <vt:lpstr>III. Mesure de l’expression     III.3. Combiner les fichiers de comptages par gene</vt:lpstr>
      <vt:lpstr>III. Mesure de l’expression     III.3. Combiner les fichiers de comptages par gene</vt:lpstr>
      <vt:lpstr>III. Mesure de l’expression     III.3. Combiner les fichiers de comptages par gene</vt:lpstr>
      <vt:lpstr>III. Mesure de l’expression     III.3. Combiner les fichiers de comptages par gene</vt:lpstr>
      <vt:lpstr>Diapositive 121</vt:lpstr>
      <vt:lpstr>Objectif et périmètre</vt:lpstr>
      <vt:lpstr>Fonctionnement</vt:lpstr>
      <vt:lpstr>Alignement</vt:lpstr>
      <vt:lpstr>Alignement</vt:lpstr>
      <vt:lpstr>Alignement : influence des paramètres</vt:lpstr>
      <vt:lpstr>Alignement : influence des paramètres</vt:lpstr>
      <vt:lpstr>Alignement : influence des paramètres</vt:lpstr>
      <vt:lpstr>Filtrage</vt:lpstr>
      <vt:lpstr>Filtrage</vt:lpstr>
      <vt:lpstr>Comptage</vt:lpstr>
      <vt:lpstr>Comptage : choix de l’objet biologique</vt:lpstr>
      <vt:lpstr>Comptage : choix de l’objet biologique</vt:lpstr>
      <vt:lpstr>Comptage : influence des paramètres</vt:lpstr>
      <vt:lpstr>Fonctionnement : résumé étapes + paramètres modifiables</vt:lpstr>
      <vt:lpstr>Interface Galaxy</vt:lpstr>
      <vt:lpstr>Interface Galaxy</vt:lpstr>
      <vt:lpstr>Fichier de statistiques</vt:lpstr>
      <vt:lpstr>Fichier de statistiques</vt:lpstr>
      <vt:lpstr>Fichier de résultats</vt:lpstr>
      <vt:lpstr>Fichier de résultats</vt:lpstr>
      <vt:lpstr>Limites : normalisation RPKM</vt:lpstr>
      <vt:lpstr>Aller plus loin…</vt:lpstr>
      <vt:lpstr>Aller plus loin… bonus</vt:lpstr>
      <vt:lpstr>Diapositive 145</vt:lpstr>
      <vt:lpstr>Diapositive 146</vt:lpstr>
      <vt:lpstr>ACQUISITION DE GENES VIA DES TRANSFERTS HORIZONTAUX </vt:lpstr>
      <vt:lpstr>ACQUISITION DE GENES VIA DES TRANSFERTS HORIZONTAUX</vt:lpstr>
      <vt:lpstr>OBJECTIF DU PIPELINE</vt:lpstr>
      <vt:lpstr>ALIEN INDEX</vt:lpstr>
      <vt:lpstr>ALIEN INDEX</vt:lpstr>
      <vt:lpstr>ALIEN INDEX</vt:lpstr>
      <vt:lpstr>ALIEN INDEX</vt:lpstr>
      <vt:lpstr>ALIEN INDEX</vt:lpstr>
      <vt:lpstr>ALIEN INDEX</vt:lpstr>
      <vt:lpstr>ALIEN INDEX</vt:lpstr>
      <vt:lpstr>DESCRIPTION DU PIPELINE</vt:lpstr>
      <vt:lpstr>DESCRIPTION DU PIPELINE</vt:lpstr>
      <vt:lpstr>Diapositive 159</vt:lpstr>
      <vt:lpstr>Diapositive 160</vt:lpstr>
      <vt:lpstr>DETECTION DE GENES VIA DES TRANSFERTS HORIZONTAUX : OPTION EXCLUDE_GP</vt:lpstr>
      <vt:lpstr>DETECTION DE GENES VIA DES TRANSFERTS HORIZONTAUX : OPTION EXCLUDE_GP</vt:lpstr>
      <vt:lpstr>DETECTION DE GENES VIA DES TRANSFERTS HORIZONTAUX : OPTION EXCLUDE_GP</vt:lpstr>
      <vt:lpstr>OPTION EXCLUDE_GP ET TAXONOMIE  </vt:lpstr>
      <vt:lpstr>LANCEMENT DU PROGRAMME</vt:lpstr>
      <vt:lpstr>LANCEMENT DU PROGRAMME</vt:lpstr>
      <vt:lpstr>FICHIERS DE SORTIE</vt:lpstr>
      <vt:lpstr>FICHIERS DE SORTIE</vt:lpstr>
      <vt:lpstr>FICHIERS DE SORTIE</vt:lpstr>
      <vt:lpstr>FICHIERS DE SORTIE</vt:lpstr>
      <vt:lpstr>FICHIERS DE SORTIE</vt:lpstr>
      <vt:lpstr>FICHIERS DE SORTIE</vt:lpstr>
      <vt:lpstr>LIMITATIONS</vt:lpstr>
      <vt:lpstr>PERSPECTIVES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darochamartine</dc:creator>
  <cp:lastModifiedBy>Sebastien Carrere</cp:lastModifiedBy>
  <cp:revision>1263</cp:revision>
  <cp:lastPrinted>2014-03-05T18:31:43Z</cp:lastPrinted>
  <dcterms:created xsi:type="dcterms:W3CDTF">2014-03-05T09:01:06Z</dcterms:created>
  <dcterms:modified xsi:type="dcterms:W3CDTF">2014-10-27T14:52:22Z</dcterms:modified>
</cp:coreProperties>
</file>